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notesSlides/notesSlide1.xml" ContentType="application/vnd.openxmlformats-officedocument.presentationml.notesSlide+xml"/>
  <Override PartName="/ppt/tags/tag140.xml" ContentType="application/vnd.openxmlformats-officedocument.presentationml.tags+xml"/>
  <Override PartName="/ppt/tags/tag141.xml" ContentType="application/vnd.openxmlformats-officedocument.presentationml.tags+xml"/>
  <Override PartName="/ppt/notesSlides/notesSlide2.xml" ContentType="application/vnd.openxmlformats-officedocument.presentationml.notesSlide+xml"/>
  <Override PartName="/ppt/tags/tag142.xml" ContentType="application/vnd.openxmlformats-officedocument.presentationml.tags+xml"/>
  <Override PartName="/ppt/tags/tag143.xml" ContentType="application/vnd.openxmlformats-officedocument.presentationml.tags+xml"/>
  <Override PartName="/ppt/notesSlides/notesSlide3.xml" ContentType="application/vnd.openxmlformats-officedocument.presentationml.notesSlide+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notesSlides/notesSlide4.xml" ContentType="application/vnd.openxmlformats-officedocument.presentationml.notesSlide+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notesSlides/notesSlide5.xml" ContentType="application/vnd.openxmlformats-officedocument.presentationml.notesSlide+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notesSlides/notesSlide6.xml" ContentType="application/vnd.openxmlformats-officedocument.presentationml.notesSlide+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notesSlides/notesSlide7.xml" ContentType="application/vnd.openxmlformats-officedocument.presentationml.notesSlide+xml"/>
  <Override PartName="/ppt/tags/tag159.xml" ContentType="application/vnd.openxmlformats-officedocument.presentationml.tags+xml"/>
  <Override PartName="/ppt/charts/chart1.xml" ContentType="application/vnd.openxmlformats-officedocument.drawingml.chart+xml"/>
  <Override PartName="/ppt/tags/tag160.xml" ContentType="application/vnd.openxmlformats-officedocument.presentationml.tags+xml"/>
  <Override PartName="/ppt/charts/chart2.xml" ContentType="application/vnd.openxmlformats-officedocument.drawingml.chart+xml"/>
  <Override PartName="/ppt/notesSlides/notesSlide8.xml" ContentType="application/vnd.openxmlformats-officedocument.presentationml.notesSlide+xml"/>
  <Override PartName="/ppt/tags/tag161.xml" ContentType="application/vnd.openxmlformats-officedocument.presentationml.tags+xml"/>
  <Override PartName="/ppt/tags/tag162.xml" ContentType="application/vnd.openxmlformats-officedocument.presentationml.tags+xml"/>
  <Override PartName="/ppt/notesSlides/notesSlide9.xml" ContentType="application/vnd.openxmlformats-officedocument.presentationml.notesSlide+xml"/>
  <Override PartName="/ppt/tags/tag163.xml" ContentType="application/vnd.openxmlformats-officedocument.presentationml.tags+xml"/>
  <Override PartName="/ppt/tags/tag164.xml" ContentType="application/vnd.openxmlformats-officedocument.presentationml.tags+xml"/>
  <Override PartName="/ppt/notesSlides/notesSlide10.xml" ContentType="application/vnd.openxmlformats-officedocument.presentationml.notesSlide+xml"/>
  <Override PartName="/ppt/tags/tag165.xml" ContentType="application/vnd.openxmlformats-officedocument.presentationml.tags+xml"/>
  <Override PartName="/ppt/tags/tag166.xml" ContentType="application/vnd.openxmlformats-officedocument.presentationml.tags+xml"/>
  <Override PartName="/ppt/notesSlides/notesSlide11.xml" ContentType="application/vnd.openxmlformats-officedocument.presentationml.notesSlide+xml"/>
  <Override PartName="/ppt/tags/tag167.xml" ContentType="application/vnd.openxmlformats-officedocument.presentationml.tags+xml"/>
  <Override PartName="/ppt/tags/tag168.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199" r:id="rId6"/>
  </p:sldMasterIdLst>
  <p:notesMasterIdLst>
    <p:notesMasterId r:id="rId28"/>
  </p:notesMasterIdLst>
  <p:handoutMasterIdLst>
    <p:handoutMasterId r:id="rId29"/>
  </p:handoutMasterIdLst>
  <p:sldIdLst>
    <p:sldId id="381" r:id="rId7"/>
    <p:sldId id="404" r:id="rId8"/>
    <p:sldId id="405" r:id="rId9"/>
    <p:sldId id="416" r:id="rId10"/>
    <p:sldId id="417" r:id="rId11"/>
    <p:sldId id="418" r:id="rId12"/>
    <p:sldId id="406" r:id="rId13"/>
    <p:sldId id="411" r:id="rId14"/>
    <p:sldId id="412" r:id="rId15"/>
    <p:sldId id="407" r:id="rId16"/>
    <p:sldId id="413" r:id="rId17"/>
    <p:sldId id="414" r:id="rId18"/>
    <p:sldId id="415" r:id="rId19"/>
    <p:sldId id="408" r:id="rId20"/>
    <p:sldId id="409" r:id="rId21"/>
    <p:sldId id="410" r:id="rId22"/>
    <p:sldId id="389" r:id="rId23"/>
    <p:sldId id="390" r:id="rId24"/>
    <p:sldId id="391" r:id="rId25"/>
    <p:sldId id="392" r:id="rId26"/>
    <p:sldId id="393" r:id="rId27"/>
  </p:sldIdLst>
  <p:sldSz cx="13404850" cy="7543800"/>
  <p:notesSz cx="6858000" cy="9926638"/>
  <p:custDataLst>
    <p:tags r:id="rId30"/>
  </p:custDataLst>
  <p:defaultTextStyle>
    <a:defPPr>
      <a:defRPr lang="en-US"/>
    </a:defPPr>
    <a:lvl1pPr algn="l" rtl="0" eaLnBrk="0" fontAlgn="base" hangingPunct="0">
      <a:spcBef>
        <a:spcPct val="50000"/>
      </a:spcBef>
      <a:spcAft>
        <a:spcPct val="0"/>
      </a:spcAft>
      <a:defRPr lang="de-DE" kern="1200">
        <a:solidFill>
          <a:schemeClr val="tx1"/>
        </a:solidFill>
        <a:latin typeface="Frutiger 55 Roman"/>
        <a:ea typeface="+mn-ea"/>
        <a:cs typeface="+mn-cs"/>
      </a:defRPr>
    </a:lvl1pPr>
    <a:lvl2pPr marL="609310"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121862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827931"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2437242"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3046552" algn="l" defTabSz="1218621" rtl="0" eaLnBrk="1" latinLnBrk="0" hangingPunct="1">
      <a:defRPr kern="1200">
        <a:solidFill>
          <a:schemeClr val="tx1"/>
        </a:solidFill>
        <a:latin typeface="Frutiger 55 Roman" pitchFamily="34" charset="0"/>
        <a:ea typeface="+mn-ea"/>
        <a:cs typeface="+mn-cs"/>
      </a:defRPr>
    </a:lvl6pPr>
    <a:lvl7pPr marL="3655863" algn="l" defTabSz="1218621" rtl="0" eaLnBrk="1" latinLnBrk="0" hangingPunct="1">
      <a:defRPr kern="1200">
        <a:solidFill>
          <a:schemeClr val="tx1"/>
        </a:solidFill>
        <a:latin typeface="Frutiger 55 Roman" pitchFamily="34" charset="0"/>
        <a:ea typeface="+mn-ea"/>
        <a:cs typeface="+mn-cs"/>
      </a:defRPr>
    </a:lvl7pPr>
    <a:lvl8pPr marL="4265173" algn="l" defTabSz="1218621" rtl="0" eaLnBrk="1" latinLnBrk="0" hangingPunct="1">
      <a:defRPr kern="1200">
        <a:solidFill>
          <a:schemeClr val="tx1"/>
        </a:solidFill>
        <a:latin typeface="Frutiger 55 Roman" pitchFamily="34" charset="0"/>
        <a:ea typeface="+mn-ea"/>
        <a:cs typeface="+mn-cs"/>
      </a:defRPr>
    </a:lvl8pPr>
    <a:lvl9pPr marL="4874484" algn="l" defTabSz="1218621"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Default Section" id="{0462CDCE-AD01-4BFB-9151-14409FF369A0}">
          <p14:sldIdLst>
            <p14:sldId id="381"/>
            <p14:sldId id="404"/>
            <p14:sldId id="405"/>
            <p14:sldId id="416"/>
            <p14:sldId id="417"/>
            <p14:sldId id="418"/>
            <p14:sldId id="406"/>
            <p14:sldId id="411"/>
            <p14:sldId id="412"/>
            <p14:sldId id="407"/>
            <p14:sldId id="413"/>
            <p14:sldId id="414"/>
            <p14:sldId id="415"/>
            <p14:sldId id="408"/>
            <p14:sldId id="409"/>
            <p14:sldId id="410"/>
            <p14:sldId id="389"/>
            <p14:sldId id="390"/>
            <p14:sldId id="391"/>
            <p14:sldId id="392"/>
            <p14:sldId id="393"/>
          </p14:sldIdLst>
        </p14:section>
      </p14:sectionLst>
    </p:ext>
    <p:ext uri="{EFAFB233-063F-42B5-8137-9DF3F51BA10A}">
      <p15:sldGuideLst xmlns="" xmlns:p15="http://schemas.microsoft.com/office/powerpoint/2012/main">
        <p15:guide id="1" orient="horz" pos="4579" userDrawn="1">
          <p15:clr>
            <a:srgbClr val="A4A3A4"/>
          </p15:clr>
        </p15:guide>
        <p15:guide id="2" orient="horz" pos="686" userDrawn="1">
          <p15:clr>
            <a:srgbClr val="A4A3A4"/>
          </p15:clr>
        </p15:guide>
        <p15:guide id="3" orient="horz" pos="539" userDrawn="1">
          <p15:clr>
            <a:srgbClr val="A4A3A4"/>
          </p15:clr>
        </p15:guide>
        <p15:guide id="4" orient="horz" pos="343" userDrawn="1">
          <p15:clr>
            <a:srgbClr val="A4A3A4"/>
          </p15:clr>
        </p15:guide>
        <p15:guide id="5" orient="horz" pos="4164" userDrawn="1">
          <p15:clr>
            <a:srgbClr val="A4A3A4"/>
          </p15:clr>
        </p15:guide>
        <p15:guide id="6" orient="horz" pos="2559" userDrawn="1">
          <p15:clr>
            <a:srgbClr val="A4A3A4"/>
          </p15:clr>
        </p15:guide>
        <p15:guide id="7" orient="horz" pos="1176" userDrawn="1">
          <p15:clr>
            <a:srgbClr val="A4A3A4"/>
          </p15:clr>
        </p15:guide>
        <p15:guide id="8" orient="horz" pos="944" userDrawn="1">
          <p15:clr>
            <a:srgbClr val="A4A3A4"/>
          </p15:clr>
        </p15:guide>
        <p15:guide id="9" orient="horz" pos="2785" userDrawn="1">
          <p15:clr>
            <a:srgbClr val="A4A3A4"/>
          </p15:clr>
        </p15:guide>
        <p15:guide id="10" pos="4222" userDrawn="1">
          <p15:clr>
            <a:srgbClr val="A4A3A4"/>
          </p15:clr>
        </p15:guide>
        <p15:guide id="11" pos="354" userDrawn="1">
          <p15:clr>
            <a:srgbClr val="A4A3A4"/>
          </p15:clr>
        </p15:guide>
        <p15:guide id="12" pos="8067" userDrawn="1">
          <p15:clr>
            <a:srgbClr val="A4A3A4"/>
          </p15:clr>
        </p15:guide>
      </p15:sldGuideLst>
    </p:ext>
    <p:ext uri="{2D200454-40CA-4A62-9FC3-DE9A4176ACB9}">
      <p15:notesGuideLst xmlns="" xmlns:p15="http://schemas.microsoft.com/office/powerpoint/2012/main">
        <p15:guide id="1" orient="horz" pos="2923">
          <p15:clr>
            <a:srgbClr val="A4A3A4"/>
          </p15:clr>
        </p15:guide>
        <p15:guide id="2" pos="2203">
          <p15:clr>
            <a:srgbClr val="A4A3A4"/>
          </p15:clr>
        </p15:guide>
      </p15:notesGuideLst>
    </p:ext>
    <p:ext uri="{50385BFA-195E-4E9F-9E8A-86900EEC6D5D}">
      <p14:sectionPr xmlns="" xmlns:p14="http://schemas.microsoft.com/office/powerpoint/2007/7/12/main">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00"/>
    <a:srgbClr val="FFFFFF"/>
    <a:srgbClr val="DAAB21"/>
    <a:srgbClr val="000000"/>
    <a:srgbClr val="7B7D80"/>
    <a:srgbClr val="919191"/>
    <a:srgbClr val="929395"/>
    <a:srgbClr val="66008C"/>
    <a:srgbClr val="F7B50C"/>
    <a:srgbClr val="CC7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67" autoAdjust="0"/>
    <p:restoredTop sz="87925" autoAdjust="0"/>
  </p:normalViewPr>
  <p:slideViewPr>
    <p:cSldViewPr snapToGrid="0">
      <p:cViewPr>
        <p:scale>
          <a:sx n="66" d="100"/>
          <a:sy n="66" d="100"/>
        </p:scale>
        <p:origin x="-2304" y="-744"/>
      </p:cViewPr>
      <p:guideLst>
        <p:guide orient="horz" pos="3827"/>
        <p:guide orient="horz" pos="686"/>
        <p:guide orient="horz" pos="545"/>
        <p:guide orient="horz" pos="343"/>
        <p:guide orient="horz" pos="3537"/>
        <p:guide orient="horz" pos="1815"/>
        <p:guide orient="horz" pos="1283"/>
        <p:guide orient="horz" pos="2744"/>
        <p:guide orient="horz" pos="2825"/>
        <p:guide pos="4519"/>
        <p:guide pos="355"/>
        <p:guide pos="593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1896" y="-102"/>
      </p:cViewPr>
      <p:guideLst>
        <p:guide orient="horz" pos="3126"/>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2808957390964426E-2"/>
          <c:y val="3.4278488702055389E-2"/>
          <c:w val="0.93719104260903552"/>
          <c:h val="0.77400408282298039"/>
        </c:manualLayout>
      </c:layout>
      <c:lineChart>
        <c:grouping val="standard"/>
        <c:varyColors val="0"/>
        <c:ser>
          <c:idx val="0"/>
          <c:order val="0"/>
          <c:spPr>
            <a:ln w="41275"/>
          </c:spPr>
          <c:marker>
            <c:symbol val="none"/>
          </c:marker>
          <c:cat>
            <c:numRef>
              <c:f>'Chart 1'!$A$831:$A$1013</c:f>
              <c:numCache>
                <c:formatCode>m/d/yyyy</c:formatCode>
                <c:ptCount val="183"/>
                <c:pt idx="0">
                  <c:v>38383</c:v>
                </c:pt>
                <c:pt idx="1">
                  <c:v>38411</c:v>
                </c:pt>
                <c:pt idx="2">
                  <c:v>38442</c:v>
                </c:pt>
                <c:pt idx="3">
                  <c:v>38471</c:v>
                </c:pt>
                <c:pt idx="4">
                  <c:v>38503</c:v>
                </c:pt>
                <c:pt idx="5">
                  <c:v>38533</c:v>
                </c:pt>
                <c:pt idx="6">
                  <c:v>38562</c:v>
                </c:pt>
                <c:pt idx="7">
                  <c:v>38595</c:v>
                </c:pt>
                <c:pt idx="8">
                  <c:v>38625</c:v>
                </c:pt>
                <c:pt idx="9">
                  <c:v>38656</c:v>
                </c:pt>
                <c:pt idx="10">
                  <c:v>38686</c:v>
                </c:pt>
                <c:pt idx="11">
                  <c:v>38716</c:v>
                </c:pt>
                <c:pt idx="12">
                  <c:v>38748</c:v>
                </c:pt>
                <c:pt idx="13">
                  <c:v>38776</c:v>
                </c:pt>
                <c:pt idx="14">
                  <c:v>38807</c:v>
                </c:pt>
                <c:pt idx="15">
                  <c:v>38835</c:v>
                </c:pt>
                <c:pt idx="16">
                  <c:v>38868</c:v>
                </c:pt>
                <c:pt idx="17">
                  <c:v>38898</c:v>
                </c:pt>
                <c:pt idx="18">
                  <c:v>38929</c:v>
                </c:pt>
                <c:pt idx="19">
                  <c:v>38960</c:v>
                </c:pt>
                <c:pt idx="20">
                  <c:v>38989</c:v>
                </c:pt>
                <c:pt idx="21">
                  <c:v>39021</c:v>
                </c:pt>
                <c:pt idx="22">
                  <c:v>39051</c:v>
                </c:pt>
                <c:pt idx="23">
                  <c:v>39080</c:v>
                </c:pt>
                <c:pt idx="24">
                  <c:v>39113</c:v>
                </c:pt>
                <c:pt idx="25">
                  <c:v>39141</c:v>
                </c:pt>
                <c:pt idx="26">
                  <c:v>39171</c:v>
                </c:pt>
                <c:pt idx="27">
                  <c:v>39202</c:v>
                </c:pt>
                <c:pt idx="28">
                  <c:v>39233</c:v>
                </c:pt>
                <c:pt idx="29">
                  <c:v>39262</c:v>
                </c:pt>
                <c:pt idx="30">
                  <c:v>39294</c:v>
                </c:pt>
                <c:pt idx="31">
                  <c:v>39325</c:v>
                </c:pt>
                <c:pt idx="32">
                  <c:v>39353</c:v>
                </c:pt>
                <c:pt idx="33">
                  <c:v>39386</c:v>
                </c:pt>
                <c:pt idx="34">
                  <c:v>39416</c:v>
                </c:pt>
                <c:pt idx="35">
                  <c:v>39447</c:v>
                </c:pt>
                <c:pt idx="36">
                  <c:v>39478</c:v>
                </c:pt>
                <c:pt idx="37">
                  <c:v>39507</c:v>
                </c:pt>
                <c:pt idx="38">
                  <c:v>39538</c:v>
                </c:pt>
                <c:pt idx="39">
                  <c:v>39568</c:v>
                </c:pt>
                <c:pt idx="40">
                  <c:v>39598</c:v>
                </c:pt>
                <c:pt idx="41">
                  <c:v>39629</c:v>
                </c:pt>
                <c:pt idx="42">
                  <c:v>39660</c:v>
                </c:pt>
                <c:pt idx="43">
                  <c:v>39689</c:v>
                </c:pt>
                <c:pt idx="44">
                  <c:v>39721</c:v>
                </c:pt>
                <c:pt idx="45">
                  <c:v>39752</c:v>
                </c:pt>
                <c:pt idx="46">
                  <c:v>39780</c:v>
                </c:pt>
                <c:pt idx="47">
                  <c:v>39813</c:v>
                </c:pt>
                <c:pt idx="48">
                  <c:v>39843</c:v>
                </c:pt>
                <c:pt idx="49">
                  <c:v>39871</c:v>
                </c:pt>
                <c:pt idx="50">
                  <c:v>39903</c:v>
                </c:pt>
                <c:pt idx="51">
                  <c:v>39933</c:v>
                </c:pt>
                <c:pt idx="52">
                  <c:v>39962</c:v>
                </c:pt>
                <c:pt idx="53">
                  <c:v>39994</c:v>
                </c:pt>
                <c:pt idx="54">
                  <c:v>40025</c:v>
                </c:pt>
                <c:pt idx="55">
                  <c:v>40056</c:v>
                </c:pt>
                <c:pt idx="56">
                  <c:v>40086</c:v>
                </c:pt>
                <c:pt idx="57">
                  <c:v>40116</c:v>
                </c:pt>
                <c:pt idx="58">
                  <c:v>40147</c:v>
                </c:pt>
                <c:pt idx="59">
                  <c:v>40178</c:v>
                </c:pt>
                <c:pt idx="60">
                  <c:v>40207</c:v>
                </c:pt>
                <c:pt idx="61">
                  <c:v>40235</c:v>
                </c:pt>
                <c:pt idx="62">
                  <c:v>40268</c:v>
                </c:pt>
                <c:pt idx="63">
                  <c:v>40298</c:v>
                </c:pt>
                <c:pt idx="64">
                  <c:v>40329</c:v>
                </c:pt>
                <c:pt idx="65">
                  <c:v>40359</c:v>
                </c:pt>
                <c:pt idx="66">
                  <c:v>40389</c:v>
                </c:pt>
                <c:pt idx="67">
                  <c:v>40421</c:v>
                </c:pt>
                <c:pt idx="68">
                  <c:v>40451</c:v>
                </c:pt>
                <c:pt idx="69">
                  <c:v>40480</c:v>
                </c:pt>
                <c:pt idx="70">
                  <c:v>40512</c:v>
                </c:pt>
                <c:pt idx="71">
                  <c:v>40543</c:v>
                </c:pt>
                <c:pt idx="72">
                  <c:v>40574</c:v>
                </c:pt>
                <c:pt idx="73">
                  <c:v>40602</c:v>
                </c:pt>
                <c:pt idx="74">
                  <c:v>40633</c:v>
                </c:pt>
                <c:pt idx="75">
                  <c:v>40662</c:v>
                </c:pt>
                <c:pt idx="76">
                  <c:v>40694</c:v>
                </c:pt>
                <c:pt idx="77">
                  <c:v>40724</c:v>
                </c:pt>
                <c:pt idx="78">
                  <c:v>40753</c:v>
                </c:pt>
                <c:pt idx="79">
                  <c:v>40786</c:v>
                </c:pt>
                <c:pt idx="80">
                  <c:v>40816</c:v>
                </c:pt>
                <c:pt idx="81">
                  <c:v>40847</c:v>
                </c:pt>
                <c:pt idx="82">
                  <c:v>40877</c:v>
                </c:pt>
                <c:pt idx="83">
                  <c:v>40907</c:v>
                </c:pt>
                <c:pt idx="84">
                  <c:v>40939</c:v>
                </c:pt>
                <c:pt idx="85">
                  <c:v>40968</c:v>
                </c:pt>
                <c:pt idx="86">
                  <c:v>40998</c:v>
                </c:pt>
                <c:pt idx="87">
                  <c:v>41029</c:v>
                </c:pt>
                <c:pt idx="88">
                  <c:v>41060</c:v>
                </c:pt>
                <c:pt idx="89">
                  <c:v>41089</c:v>
                </c:pt>
                <c:pt idx="90">
                  <c:v>41121</c:v>
                </c:pt>
                <c:pt idx="91">
                  <c:v>41152</c:v>
                </c:pt>
                <c:pt idx="92">
                  <c:v>41180</c:v>
                </c:pt>
                <c:pt idx="93">
                  <c:v>41213</c:v>
                </c:pt>
                <c:pt idx="94">
                  <c:v>41243</c:v>
                </c:pt>
                <c:pt idx="95">
                  <c:v>41274</c:v>
                </c:pt>
                <c:pt idx="96">
                  <c:v>41305</c:v>
                </c:pt>
                <c:pt idx="97">
                  <c:v>41333</c:v>
                </c:pt>
                <c:pt idx="98">
                  <c:v>41362</c:v>
                </c:pt>
                <c:pt idx="99">
                  <c:v>41394</c:v>
                </c:pt>
                <c:pt idx="100">
                  <c:v>41425</c:v>
                </c:pt>
                <c:pt idx="101">
                  <c:v>41453</c:v>
                </c:pt>
                <c:pt idx="102">
                  <c:v>41486</c:v>
                </c:pt>
                <c:pt idx="103">
                  <c:v>41516</c:v>
                </c:pt>
                <c:pt idx="104">
                  <c:v>41547</c:v>
                </c:pt>
                <c:pt idx="105">
                  <c:v>41578</c:v>
                </c:pt>
                <c:pt idx="106">
                  <c:v>41607</c:v>
                </c:pt>
                <c:pt idx="107">
                  <c:v>41639</c:v>
                </c:pt>
                <c:pt idx="108">
                  <c:v>41670</c:v>
                </c:pt>
                <c:pt idx="109">
                  <c:v>41698</c:v>
                </c:pt>
                <c:pt idx="110">
                  <c:v>41729</c:v>
                </c:pt>
                <c:pt idx="111">
                  <c:v>41759</c:v>
                </c:pt>
                <c:pt idx="112">
                  <c:v>41789</c:v>
                </c:pt>
                <c:pt idx="113">
                  <c:v>41820</c:v>
                </c:pt>
                <c:pt idx="114">
                  <c:v>41851</c:v>
                </c:pt>
                <c:pt idx="115">
                  <c:v>41880</c:v>
                </c:pt>
                <c:pt idx="116">
                  <c:v>41912</c:v>
                </c:pt>
                <c:pt idx="117">
                  <c:v>41943</c:v>
                </c:pt>
                <c:pt idx="118">
                  <c:v>41971</c:v>
                </c:pt>
                <c:pt idx="119">
                  <c:v>42004</c:v>
                </c:pt>
                <c:pt idx="120">
                  <c:v>42034</c:v>
                </c:pt>
                <c:pt idx="121">
                  <c:v>42062</c:v>
                </c:pt>
                <c:pt idx="122">
                  <c:v>42094</c:v>
                </c:pt>
                <c:pt idx="123">
                  <c:v>42124</c:v>
                </c:pt>
                <c:pt idx="124">
                  <c:v>42153</c:v>
                </c:pt>
                <c:pt idx="125">
                  <c:v>42185</c:v>
                </c:pt>
                <c:pt idx="126">
                  <c:v>42216</c:v>
                </c:pt>
                <c:pt idx="127">
                  <c:v>42247</c:v>
                </c:pt>
                <c:pt idx="128">
                  <c:v>42277</c:v>
                </c:pt>
                <c:pt idx="129">
                  <c:v>42307</c:v>
                </c:pt>
                <c:pt idx="130">
                  <c:v>42338</c:v>
                </c:pt>
                <c:pt idx="131">
                  <c:v>42369</c:v>
                </c:pt>
                <c:pt idx="132">
                  <c:v>42398</c:v>
                </c:pt>
                <c:pt idx="133">
                  <c:v>42429</c:v>
                </c:pt>
                <c:pt idx="134">
                  <c:v>42460</c:v>
                </c:pt>
                <c:pt idx="135">
                  <c:v>42489</c:v>
                </c:pt>
                <c:pt idx="136">
                  <c:v>42521</c:v>
                </c:pt>
                <c:pt idx="137">
                  <c:v>42551</c:v>
                </c:pt>
                <c:pt idx="138">
                  <c:v>42580</c:v>
                </c:pt>
                <c:pt idx="139">
                  <c:v>42613</c:v>
                </c:pt>
                <c:pt idx="140">
                  <c:v>42643</c:v>
                </c:pt>
                <c:pt idx="141">
                  <c:v>42674</c:v>
                </c:pt>
                <c:pt idx="142">
                  <c:v>42704</c:v>
                </c:pt>
                <c:pt idx="143">
                  <c:v>42734</c:v>
                </c:pt>
                <c:pt idx="144">
                  <c:v>42766</c:v>
                </c:pt>
                <c:pt idx="145">
                  <c:v>42794</c:v>
                </c:pt>
                <c:pt idx="146">
                  <c:v>42825</c:v>
                </c:pt>
                <c:pt idx="147">
                  <c:v>42853</c:v>
                </c:pt>
                <c:pt idx="148">
                  <c:v>42886</c:v>
                </c:pt>
                <c:pt idx="149">
                  <c:v>42916</c:v>
                </c:pt>
                <c:pt idx="150">
                  <c:v>42947</c:v>
                </c:pt>
                <c:pt idx="151">
                  <c:v>42978</c:v>
                </c:pt>
                <c:pt idx="152">
                  <c:v>43007</c:v>
                </c:pt>
                <c:pt idx="153">
                  <c:v>43039</c:v>
                </c:pt>
                <c:pt idx="154">
                  <c:v>43069</c:v>
                </c:pt>
                <c:pt idx="155">
                  <c:v>43098</c:v>
                </c:pt>
                <c:pt idx="156">
                  <c:v>43131</c:v>
                </c:pt>
                <c:pt idx="157">
                  <c:v>43159</c:v>
                </c:pt>
                <c:pt idx="158">
                  <c:v>43188</c:v>
                </c:pt>
                <c:pt idx="159">
                  <c:v>43220</c:v>
                </c:pt>
                <c:pt idx="160">
                  <c:v>43251</c:v>
                </c:pt>
                <c:pt idx="161">
                  <c:v>43280</c:v>
                </c:pt>
                <c:pt idx="162">
                  <c:v>43312</c:v>
                </c:pt>
                <c:pt idx="163">
                  <c:v>43343</c:v>
                </c:pt>
                <c:pt idx="164">
                  <c:v>43371</c:v>
                </c:pt>
                <c:pt idx="165">
                  <c:v>43404</c:v>
                </c:pt>
                <c:pt idx="166">
                  <c:v>43434</c:v>
                </c:pt>
                <c:pt idx="167">
                  <c:v>43465</c:v>
                </c:pt>
                <c:pt idx="168">
                  <c:v>43496</c:v>
                </c:pt>
                <c:pt idx="169">
                  <c:v>43524</c:v>
                </c:pt>
                <c:pt idx="170">
                  <c:v>43553</c:v>
                </c:pt>
                <c:pt idx="171">
                  <c:v>43585</c:v>
                </c:pt>
                <c:pt idx="172">
                  <c:v>43616</c:v>
                </c:pt>
                <c:pt idx="173">
                  <c:v>43644</c:v>
                </c:pt>
                <c:pt idx="174">
                  <c:v>43677</c:v>
                </c:pt>
                <c:pt idx="175">
                  <c:v>43707</c:v>
                </c:pt>
                <c:pt idx="176">
                  <c:v>43738</c:v>
                </c:pt>
                <c:pt idx="177">
                  <c:v>43769</c:v>
                </c:pt>
                <c:pt idx="178">
                  <c:v>43798</c:v>
                </c:pt>
                <c:pt idx="179">
                  <c:v>43830</c:v>
                </c:pt>
                <c:pt idx="180">
                  <c:v>43861</c:v>
                </c:pt>
                <c:pt idx="181">
                  <c:v>43889</c:v>
                </c:pt>
                <c:pt idx="182">
                  <c:v>43910</c:v>
                </c:pt>
              </c:numCache>
            </c:numRef>
          </c:cat>
          <c:val>
            <c:numRef>
              <c:f>'Chart 1'!$B$831:$B$1013</c:f>
              <c:numCache>
                <c:formatCode>0.0\x</c:formatCode>
                <c:ptCount val="183"/>
                <c:pt idx="0">
                  <c:v>17.604619970193742</c:v>
                </c:pt>
                <c:pt idx="1">
                  <c:v>17.937406855439644</c:v>
                </c:pt>
                <c:pt idx="2">
                  <c:v>17.06548135299219</c:v>
                </c:pt>
                <c:pt idx="3">
                  <c:v>16.722318589187623</c:v>
                </c:pt>
                <c:pt idx="4">
                  <c:v>17.223185891876263</c:v>
                </c:pt>
                <c:pt idx="5">
                  <c:v>16.650314465408805</c:v>
                </c:pt>
                <c:pt idx="6">
                  <c:v>17.2491963661775</c:v>
                </c:pt>
                <c:pt idx="7">
                  <c:v>17.055625436757513</c:v>
                </c:pt>
                <c:pt idx="8">
                  <c:v>16.646030885938771</c:v>
                </c:pt>
                <c:pt idx="9">
                  <c:v>16.35071796261176</c:v>
                </c:pt>
                <c:pt idx="10">
                  <c:v>16.926036304524519</c:v>
                </c:pt>
                <c:pt idx="11">
                  <c:v>16.401129943502823</c:v>
                </c:pt>
                <c:pt idx="12">
                  <c:v>16.818946261989225</c:v>
                </c:pt>
                <c:pt idx="13">
                  <c:v>16.826435422414928</c:v>
                </c:pt>
                <c:pt idx="14">
                  <c:v>16.41310685764989</c:v>
                </c:pt>
                <c:pt idx="15">
                  <c:v>16.613132209405499</c:v>
                </c:pt>
                <c:pt idx="16">
                  <c:v>16.099505640765621</c:v>
                </c:pt>
                <c:pt idx="17">
                  <c:v>15.4732610549397</c:v>
                </c:pt>
                <c:pt idx="18">
                  <c:v>15.551955171153612</c:v>
                </c:pt>
                <c:pt idx="19">
                  <c:v>15.882811548300644</c:v>
                </c:pt>
                <c:pt idx="20">
                  <c:v>15.563905394384248</c:v>
                </c:pt>
                <c:pt idx="21">
                  <c:v>16.054293370616335</c:v>
                </c:pt>
                <c:pt idx="22">
                  <c:v>16.318653151578705</c:v>
                </c:pt>
                <c:pt idx="23">
                  <c:v>16.102406902815623</c:v>
                </c:pt>
                <c:pt idx="24">
                  <c:v>16.328792007266124</c:v>
                </c:pt>
                <c:pt idx="25">
                  <c:v>15.972070844686648</c:v>
                </c:pt>
                <c:pt idx="26">
                  <c:v>15.776815456362424</c:v>
                </c:pt>
                <c:pt idx="27">
                  <c:v>16.459804574727958</c:v>
                </c:pt>
                <c:pt idx="28">
                  <c:v>16.995558516544524</c:v>
                </c:pt>
                <c:pt idx="29">
                  <c:v>16.314161692892021</c:v>
                </c:pt>
                <c:pt idx="30">
                  <c:v>15.792512208355941</c:v>
                </c:pt>
                <c:pt idx="31">
                  <c:v>15.995550732501355</c:v>
                </c:pt>
                <c:pt idx="32">
                  <c:v>16.80332379484922</c:v>
                </c:pt>
                <c:pt idx="33">
                  <c:v>17.052388289676426</c:v>
                </c:pt>
                <c:pt idx="34">
                  <c:v>16.301342725071539</c:v>
                </c:pt>
                <c:pt idx="35">
                  <c:v>17.364711447492901</c:v>
                </c:pt>
                <c:pt idx="36">
                  <c:v>16.302625354777671</c:v>
                </c:pt>
                <c:pt idx="37">
                  <c:v>15.735927152317881</c:v>
                </c:pt>
                <c:pt idx="38">
                  <c:v>16.368023759435715</c:v>
                </c:pt>
                <c:pt idx="39">
                  <c:v>17.146269026110627</c:v>
                </c:pt>
                <c:pt idx="40">
                  <c:v>17.329290929340431</c:v>
                </c:pt>
                <c:pt idx="41">
                  <c:v>16.800105000656256</c:v>
                </c:pt>
                <c:pt idx="42">
                  <c:v>16.634466465415411</c:v>
                </c:pt>
                <c:pt idx="43">
                  <c:v>16.837248982806141</c:v>
                </c:pt>
                <c:pt idx="44">
                  <c:v>16.116622910045596</c:v>
                </c:pt>
                <c:pt idx="45">
                  <c:v>13.386071576620145</c:v>
                </c:pt>
                <c:pt idx="46">
                  <c:v>12.384137073372944</c:v>
                </c:pt>
                <c:pt idx="47">
                  <c:v>14.603880355699273</c:v>
                </c:pt>
                <c:pt idx="48">
                  <c:v>13.352950687146322</c:v>
                </c:pt>
                <c:pt idx="49">
                  <c:v>11.885044462409054</c:v>
                </c:pt>
                <c:pt idx="50">
                  <c:v>14.319274946159368</c:v>
                </c:pt>
                <c:pt idx="51">
                  <c:v>15.664213926776741</c:v>
                </c:pt>
                <c:pt idx="52">
                  <c:v>16.495692749461593</c:v>
                </c:pt>
                <c:pt idx="53">
                  <c:v>17.689436213199926</c:v>
                </c:pt>
                <c:pt idx="54">
                  <c:v>19.00096209351549</c:v>
                </c:pt>
                <c:pt idx="55">
                  <c:v>19.638830094285165</c:v>
                </c:pt>
                <c:pt idx="56">
                  <c:v>20.792289535798581</c:v>
                </c:pt>
                <c:pt idx="57">
                  <c:v>20.381589299763966</c:v>
                </c:pt>
                <c:pt idx="58">
                  <c:v>21.550550747442959</c:v>
                </c:pt>
                <c:pt idx="59">
                  <c:v>17.913253012048191</c:v>
                </c:pt>
                <c:pt idx="60">
                  <c:v>17.250923694779114</c:v>
                </c:pt>
                <c:pt idx="61">
                  <c:v>17.742811244979919</c:v>
                </c:pt>
                <c:pt idx="62">
                  <c:v>16.916389411254162</c:v>
                </c:pt>
                <c:pt idx="63">
                  <c:v>17.166063937509044</c:v>
                </c:pt>
                <c:pt idx="64">
                  <c:v>15.7588601186171</c:v>
                </c:pt>
                <c:pt idx="65">
                  <c:v>13.820193081255029</c:v>
                </c:pt>
                <c:pt idx="66">
                  <c:v>14.770716009654063</c:v>
                </c:pt>
                <c:pt idx="67">
                  <c:v>14.069857870742826</c:v>
                </c:pt>
                <c:pt idx="68">
                  <c:v>14.270351381768164</c:v>
                </c:pt>
                <c:pt idx="69">
                  <c:v>14.796298611979493</c:v>
                </c:pt>
                <c:pt idx="70">
                  <c:v>14.762410904089034</c:v>
                </c:pt>
                <c:pt idx="71">
                  <c:v>14.709239766081872</c:v>
                </c:pt>
                <c:pt idx="72">
                  <c:v>15.042339181286549</c:v>
                </c:pt>
                <c:pt idx="73">
                  <c:v>15.523040935672515</c:v>
                </c:pt>
                <c:pt idx="74">
                  <c:v>14.840273113946722</c:v>
                </c:pt>
                <c:pt idx="75">
                  <c:v>15.263152003581823</c:v>
                </c:pt>
                <c:pt idx="76">
                  <c:v>15.05708529214238</c:v>
                </c:pt>
                <c:pt idx="77">
                  <c:v>14.356343080769651</c:v>
                </c:pt>
                <c:pt idx="78">
                  <c:v>14.048048700945756</c:v>
                </c:pt>
                <c:pt idx="79">
                  <c:v>13.250244591803458</c:v>
                </c:pt>
                <c:pt idx="80">
                  <c:v>11.80037546933667</c:v>
                </c:pt>
                <c:pt idx="81">
                  <c:v>13.071547768043386</c:v>
                </c:pt>
                <c:pt idx="82">
                  <c:v>13.005423445974133</c:v>
                </c:pt>
                <c:pt idx="83">
                  <c:v>12.848487944421741</c:v>
                </c:pt>
                <c:pt idx="84">
                  <c:v>13.408357172047406</c:v>
                </c:pt>
                <c:pt idx="85">
                  <c:v>13.952595014303229</c:v>
                </c:pt>
                <c:pt idx="86">
                  <c:v>14.094566196337436</c:v>
                </c:pt>
                <c:pt idx="87">
                  <c:v>13.988892224557191</c:v>
                </c:pt>
                <c:pt idx="88">
                  <c:v>13.112478735114578</c:v>
                </c:pt>
                <c:pt idx="89">
                  <c:v>13.400491883915398</c:v>
                </c:pt>
                <c:pt idx="90">
                  <c:v>13.569306443679292</c:v>
                </c:pt>
                <c:pt idx="91">
                  <c:v>13.837481554353174</c:v>
                </c:pt>
                <c:pt idx="92">
                  <c:v>14.122831094990687</c:v>
                </c:pt>
                <c:pt idx="93">
                  <c:v>13.843348691304774</c:v>
                </c:pt>
                <c:pt idx="94">
                  <c:v>13.882756592490932</c:v>
                </c:pt>
                <c:pt idx="95">
                  <c:v>13.743760238990074</c:v>
                </c:pt>
                <c:pt idx="96">
                  <c:v>14.436831454177506</c:v>
                </c:pt>
                <c:pt idx="97">
                  <c:v>14.596511515852365</c:v>
                </c:pt>
                <c:pt idx="98">
                  <c:v>14.954636424282855</c:v>
                </c:pt>
                <c:pt idx="99">
                  <c:v>15.22510244925188</c:v>
                </c:pt>
                <c:pt idx="100">
                  <c:v>15.541217954827026</c:v>
                </c:pt>
                <c:pt idx="101">
                  <c:v>15.086691086691086</c:v>
                </c:pt>
                <c:pt idx="102">
                  <c:v>15.832910679064526</c:v>
                </c:pt>
                <c:pt idx="103">
                  <c:v>15.337372029679722</c:v>
                </c:pt>
                <c:pt idx="104">
                  <c:v>15.555504162812211</c:v>
                </c:pt>
                <c:pt idx="105">
                  <c:v>16.249213691026828</c:v>
                </c:pt>
                <c:pt idx="106">
                  <c:v>16.704995374653098</c:v>
                </c:pt>
                <c:pt idx="107">
                  <c:v>16.745424895814459</c:v>
                </c:pt>
                <c:pt idx="108">
                  <c:v>16.149574198224315</c:v>
                </c:pt>
                <c:pt idx="109">
                  <c:v>16.845895995651386</c:v>
                </c:pt>
                <c:pt idx="110">
                  <c:v>16.717321428571427</c:v>
                </c:pt>
                <c:pt idx="111">
                  <c:v>16.820982142857144</c:v>
                </c:pt>
                <c:pt idx="112">
                  <c:v>17.174732142857142</c:v>
                </c:pt>
                <c:pt idx="113">
                  <c:v>17.096023024594455</c:v>
                </c:pt>
                <c:pt idx="114">
                  <c:v>16.838217338217341</c:v>
                </c:pt>
                <c:pt idx="115">
                  <c:v>17.472265829408688</c:v>
                </c:pt>
                <c:pt idx="116">
                  <c:v>16.875872761623132</c:v>
                </c:pt>
                <c:pt idx="117">
                  <c:v>17.267417583922018</c:v>
                </c:pt>
                <c:pt idx="118">
                  <c:v>17.691049230600733</c:v>
                </c:pt>
                <c:pt idx="119">
                  <c:v>17.298773315409179</c:v>
                </c:pt>
                <c:pt idx="120">
                  <c:v>16.761804738699382</c:v>
                </c:pt>
                <c:pt idx="121">
                  <c:v>17.681902201310706</c:v>
                </c:pt>
                <c:pt idx="122">
                  <c:v>17.329171205899605</c:v>
                </c:pt>
                <c:pt idx="123">
                  <c:v>17.476828961702843</c:v>
                </c:pt>
                <c:pt idx="124">
                  <c:v>17.660186038716166</c:v>
                </c:pt>
                <c:pt idx="125">
                  <c:v>17.276084407971865</c:v>
                </c:pt>
                <c:pt idx="126">
                  <c:v>17.617149556188245</c:v>
                </c:pt>
                <c:pt idx="127">
                  <c:v>16.514654161781948</c:v>
                </c:pt>
                <c:pt idx="128">
                  <c:v>16.084694646896203</c:v>
                </c:pt>
                <c:pt idx="129">
                  <c:v>17.419452123649158</c:v>
                </c:pt>
                <c:pt idx="130">
                  <c:v>17.428248303593865</c:v>
                </c:pt>
                <c:pt idx="131">
                  <c:v>17.270299957752428</c:v>
                </c:pt>
                <c:pt idx="132">
                  <c:v>16.394085340092943</c:v>
                </c:pt>
                <c:pt idx="133">
                  <c:v>16.326404731727926</c:v>
                </c:pt>
                <c:pt idx="134">
                  <c:v>17.661979077345222</c:v>
                </c:pt>
                <c:pt idx="135">
                  <c:v>17.709655290687703</c:v>
                </c:pt>
                <c:pt idx="136">
                  <c:v>17.981135311267362</c:v>
                </c:pt>
                <c:pt idx="137">
                  <c:v>18.071809884622009</c:v>
                </c:pt>
                <c:pt idx="138">
                  <c:v>18.71534355088686</c:v>
                </c:pt>
                <c:pt idx="139">
                  <c:v>18.692526261408641</c:v>
                </c:pt>
                <c:pt idx="140">
                  <c:v>18.475374914792091</c:v>
                </c:pt>
                <c:pt idx="141">
                  <c:v>18.116479209270619</c:v>
                </c:pt>
                <c:pt idx="142">
                  <c:v>18.735599863667346</c:v>
                </c:pt>
                <c:pt idx="143">
                  <c:v>18.791589726372333</c:v>
                </c:pt>
                <c:pt idx="144">
                  <c:v>19.127664932012756</c:v>
                </c:pt>
                <c:pt idx="145">
                  <c:v>19.839180795702532</c:v>
                </c:pt>
                <c:pt idx="146">
                  <c:v>19.196620084497884</c:v>
                </c:pt>
                <c:pt idx="147">
                  <c:v>19.371140721481961</c:v>
                </c:pt>
                <c:pt idx="148">
                  <c:v>19.595385115372114</c:v>
                </c:pt>
                <c:pt idx="149">
                  <c:v>19.234939280895308</c:v>
                </c:pt>
                <c:pt idx="150">
                  <c:v>19.607111675529808</c:v>
                </c:pt>
                <c:pt idx="151">
                  <c:v>19.617826811651721</c:v>
                </c:pt>
                <c:pt idx="152">
                  <c:v>19.647196443889882</c:v>
                </c:pt>
                <c:pt idx="153">
                  <c:v>20.08313187241675</c:v>
                </c:pt>
                <c:pt idx="154">
                  <c:v>20.647118459018948</c:v>
                </c:pt>
                <c:pt idx="155">
                  <c:v>20.10989093644227</c:v>
                </c:pt>
                <c:pt idx="156">
                  <c:v>21.239638962015793</c:v>
                </c:pt>
                <c:pt idx="157">
                  <c:v>20.41241068070703</c:v>
                </c:pt>
                <c:pt idx="158">
                  <c:v>18.847202397944617</c:v>
                </c:pt>
                <c:pt idx="159">
                  <c:v>18.898444190693692</c:v>
                </c:pt>
                <c:pt idx="160">
                  <c:v>19.306808449900085</c:v>
                </c:pt>
                <c:pt idx="161">
                  <c:v>18.300592433014675</c:v>
                </c:pt>
                <c:pt idx="162">
                  <c:v>18.959808805708899</c:v>
                </c:pt>
                <c:pt idx="163">
                  <c:v>19.533593644809478</c:v>
                </c:pt>
                <c:pt idx="164">
                  <c:v>18.472139461172741</c:v>
                </c:pt>
                <c:pt idx="165">
                  <c:v>17.190110935023771</c:v>
                </c:pt>
                <c:pt idx="166">
                  <c:v>17.497115689381936</c:v>
                </c:pt>
                <c:pt idx="167">
                  <c:v>15.387944263703885</c:v>
                </c:pt>
                <c:pt idx="168">
                  <c:v>16.598735498127802</c:v>
                </c:pt>
                <c:pt idx="169">
                  <c:v>17.092198146215701</c:v>
                </c:pt>
                <c:pt idx="170">
                  <c:v>17.283980730532349</c:v>
                </c:pt>
                <c:pt idx="171">
                  <c:v>17.963473382523322</c:v>
                </c:pt>
                <c:pt idx="172">
                  <c:v>16.781876943716078</c:v>
                </c:pt>
                <c:pt idx="173">
                  <c:v>17.904808277541083</c:v>
                </c:pt>
                <c:pt idx="174">
                  <c:v>18.13986609860012</c:v>
                </c:pt>
                <c:pt idx="175">
                  <c:v>17.811685940353012</c:v>
                </c:pt>
                <c:pt idx="176">
                  <c:v>18.175235071437292</c:v>
                </c:pt>
                <c:pt idx="177">
                  <c:v>18.546586884845524</c:v>
                </c:pt>
                <c:pt idx="178">
                  <c:v>19.178043717181584</c:v>
                </c:pt>
                <c:pt idx="179">
                  <c:v>19.628068043742406</c:v>
                </c:pt>
                <c:pt idx="180">
                  <c:v>19.596111786148235</c:v>
                </c:pt>
                <c:pt idx="181">
                  <c:v>17.947873633049813</c:v>
                </c:pt>
                <c:pt idx="182">
                  <c:v>14.276547247410932</c:v>
                </c:pt>
              </c:numCache>
            </c:numRef>
          </c:val>
          <c:smooth val="0"/>
        </c:ser>
        <c:ser>
          <c:idx val="1"/>
          <c:order val="1"/>
          <c:tx>
            <c:v>Median since 1960</c:v>
          </c:tx>
          <c:spPr>
            <a:ln w="41275"/>
          </c:spPr>
          <c:marker>
            <c:symbol val="none"/>
          </c:marker>
          <c:cat>
            <c:numRef>
              <c:f>'Chart 1'!$A$831:$A$1013</c:f>
              <c:numCache>
                <c:formatCode>m/d/yyyy</c:formatCode>
                <c:ptCount val="183"/>
                <c:pt idx="0">
                  <c:v>38383</c:v>
                </c:pt>
                <c:pt idx="1">
                  <c:v>38411</c:v>
                </c:pt>
                <c:pt idx="2">
                  <c:v>38442</c:v>
                </c:pt>
                <c:pt idx="3">
                  <c:v>38471</c:v>
                </c:pt>
                <c:pt idx="4">
                  <c:v>38503</c:v>
                </c:pt>
                <c:pt idx="5">
                  <c:v>38533</c:v>
                </c:pt>
                <c:pt idx="6">
                  <c:v>38562</c:v>
                </c:pt>
                <c:pt idx="7">
                  <c:v>38595</c:v>
                </c:pt>
                <c:pt idx="8">
                  <c:v>38625</c:v>
                </c:pt>
                <c:pt idx="9">
                  <c:v>38656</c:v>
                </c:pt>
                <c:pt idx="10">
                  <c:v>38686</c:v>
                </c:pt>
                <c:pt idx="11">
                  <c:v>38716</c:v>
                </c:pt>
                <c:pt idx="12">
                  <c:v>38748</c:v>
                </c:pt>
                <c:pt idx="13">
                  <c:v>38776</c:v>
                </c:pt>
                <c:pt idx="14">
                  <c:v>38807</c:v>
                </c:pt>
                <c:pt idx="15">
                  <c:v>38835</c:v>
                </c:pt>
                <c:pt idx="16">
                  <c:v>38868</c:v>
                </c:pt>
                <c:pt idx="17">
                  <c:v>38898</c:v>
                </c:pt>
                <c:pt idx="18">
                  <c:v>38929</c:v>
                </c:pt>
                <c:pt idx="19">
                  <c:v>38960</c:v>
                </c:pt>
                <c:pt idx="20">
                  <c:v>38989</c:v>
                </c:pt>
                <c:pt idx="21">
                  <c:v>39021</c:v>
                </c:pt>
                <c:pt idx="22">
                  <c:v>39051</c:v>
                </c:pt>
                <c:pt idx="23">
                  <c:v>39080</c:v>
                </c:pt>
                <c:pt idx="24">
                  <c:v>39113</c:v>
                </c:pt>
                <c:pt idx="25">
                  <c:v>39141</c:v>
                </c:pt>
                <c:pt idx="26">
                  <c:v>39171</c:v>
                </c:pt>
                <c:pt idx="27">
                  <c:v>39202</c:v>
                </c:pt>
                <c:pt idx="28">
                  <c:v>39233</c:v>
                </c:pt>
                <c:pt idx="29">
                  <c:v>39262</c:v>
                </c:pt>
                <c:pt idx="30">
                  <c:v>39294</c:v>
                </c:pt>
                <c:pt idx="31">
                  <c:v>39325</c:v>
                </c:pt>
                <c:pt idx="32">
                  <c:v>39353</c:v>
                </c:pt>
                <c:pt idx="33">
                  <c:v>39386</c:v>
                </c:pt>
                <c:pt idx="34">
                  <c:v>39416</c:v>
                </c:pt>
                <c:pt idx="35">
                  <c:v>39447</c:v>
                </c:pt>
                <c:pt idx="36">
                  <c:v>39478</c:v>
                </c:pt>
                <c:pt idx="37">
                  <c:v>39507</c:v>
                </c:pt>
                <c:pt idx="38">
                  <c:v>39538</c:v>
                </c:pt>
                <c:pt idx="39">
                  <c:v>39568</c:v>
                </c:pt>
                <c:pt idx="40">
                  <c:v>39598</c:v>
                </c:pt>
                <c:pt idx="41">
                  <c:v>39629</c:v>
                </c:pt>
                <c:pt idx="42">
                  <c:v>39660</c:v>
                </c:pt>
                <c:pt idx="43">
                  <c:v>39689</c:v>
                </c:pt>
                <c:pt idx="44">
                  <c:v>39721</c:v>
                </c:pt>
                <c:pt idx="45">
                  <c:v>39752</c:v>
                </c:pt>
                <c:pt idx="46">
                  <c:v>39780</c:v>
                </c:pt>
                <c:pt idx="47">
                  <c:v>39813</c:v>
                </c:pt>
                <c:pt idx="48">
                  <c:v>39843</c:v>
                </c:pt>
                <c:pt idx="49">
                  <c:v>39871</c:v>
                </c:pt>
                <c:pt idx="50">
                  <c:v>39903</c:v>
                </c:pt>
                <c:pt idx="51">
                  <c:v>39933</c:v>
                </c:pt>
                <c:pt idx="52">
                  <c:v>39962</c:v>
                </c:pt>
                <c:pt idx="53">
                  <c:v>39994</c:v>
                </c:pt>
                <c:pt idx="54">
                  <c:v>40025</c:v>
                </c:pt>
                <c:pt idx="55">
                  <c:v>40056</c:v>
                </c:pt>
                <c:pt idx="56">
                  <c:v>40086</c:v>
                </c:pt>
                <c:pt idx="57">
                  <c:v>40116</c:v>
                </c:pt>
                <c:pt idx="58">
                  <c:v>40147</c:v>
                </c:pt>
                <c:pt idx="59">
                  <c:v>40178</c:v>
                </c:pt>
                <c:pt idx="60">
                  <c:v>40207</c:v>
                </c:pt>
                <c:pt idx="61">
                  <c:v>40235</c:v>
                </c:pt>
                <c:pt idx="62">
                  <c:v>40268</c:v>
                </c:pt>
                <c:pt idx="63">
                  <c:v>40298</c:v>
                </c:pt>
                <c:pt idx="64">
                  <c:v>40329</c:v>
                </c:pt>
                <c:pt idx="65">
                  <c:v>40359</c:v>
                </c:pt>
                <c:pt idx="66">
                  <c:v>40389</c:v>
                </c:pt>
                <c:pt idx="67">
                  <c:v>40421</c:v>
                </c:pt>
                <c:pt idx="68">
                  <c:v>40451</c:v>
                </c:pt>
                <c:pt idx="69">
                  <c:v>40480</c:v>
                </c:pt>
                <c:pt idx="70">
                  <c:v>40512</c:v>
                </c:pt>
                <c:pt idx="71">
                  <c:v>40543</c:v>
                </c:pt>
                <c:pt idx="72">
                  <c:v>40574</c:v>
                </c:pt>
                <c:pt idx="73">
                  <c:v>40602</c:v>
                </c:pt>
                <c:pt idx="74">
                  <c:v>40633</c:v>
                </c:pt>
                <c:pt idx="75">
                  <c:v>40662</c:v>
                </c:pt>
                <c:pt idx="76">
                  <c:v>40694</c:v>
                </c:pt>
                <c:pt idx="77">
                  <c:v>40724</c:v>
                </c:pt>
                <c:pt idx="78">
                  <c:v>40753</c:v>
                </c:pt>
                <c:pt idx="79">
                  <c:v>40786</c:v>
                </c:pt>
                <c:pt idx="80">
                  <c:v>40816</c:v>
                </c:pt>
                <c:pt idx="81">
                  <c:v>40847</c:v>
                </c:pt>
                <c:pt idx="82">
                  <c:v>40877</c:v>
                </c:pt>
                <c:pt idx="83">
                  <c:v>40907</c:v>
                </c:pt>
                <c:pt idx="84">
                  <c:v>40939</c:v>
                </c:pt>
                <c:pt idx="85">
                  <c:v>40968</c:v>
                </c:pt>
                <c:pt idx="86">
                  <c:v>40998</c:v>
                </c:pt>
                <c:pt idx="87">
                  <c:v>41029</c:v>
                </c:pt>
                <c:pt idx="88">
                  <c:v>41060</c:v>
                </c:pt>
                <c:pt idx="89">
                  <c:v>41089</c:v>
                </c:pt>
                <c:pt idx="90">
                  <c:v>41121</c:v>
                </c:pt>
                <c:pt idx="91">
                  <c:v>41152</c:v>
                </c:pt>
                <c:pt idx="92">
                  <c:v>41180</c:v>
                </c:pt>
                <c:pt idx="93">
                  <c:v>41213</c:v>
                </c:pt>
                <c:pt idx="94">
                  <c:v>41243</c:v>
                </c:pt>
                <c:pt idx="95">
                  <c:v>41274</c:v>
                </c:pt>
                <c:pt idx="96">
                  <c:v>41305</c:v>
                </c:pt>
                <c:pt idx="97">
                  <c:v>41333</c:v>
                </c:pt>
                <c:pt idx="98">
                  <c:v>41362</c:v>
                </c:pt>
                <c:pt idx="99">
                  <c:v>41394</c:v>
                </c:pt>
                <c:pt idx="100">
                  <c:v>41425</c:v>
                </c:pt>
                <c:pt idx="101">
                  <c:v>41453</c:v>
                </c:pt>
                <c:pt idx="102">
                  <c:v>41486</c:v>
                </c:pt>
                <c:pt idx="103">
                  <c:v>41516</c:v>
                </c:pt>
                <c:pt idx="104">
                  <c:v>41547</c:v>
                </c:pt>
                <c:pt idx="105">
                  <c:v>41578</c:v>
                </c:pt>
                <c:pt idx="106">
                  <c:v>41607</c:v>
                </c:pt>
                <c:pt idx="107">
                  <c:v>41639</c:v>
                </c:pt>
                <c:pt idx="108">
                  <c:v>41670</c:v>
                </c:pt>
                <c:pt idx="109">
                  <c:v>41698</c:v>
                </c:pt>
                <c:pt idx="110">
                  <c:v>41729</c:v>
                </c:pt>
                <c:pt idx="111">
                  <c:v>41759</c:v>
                </c:pt>
                <c:pt idx="112">
                  <c:v>41789</c:v>
                </c:pt>
                <c:pt idx="113">
                  <c:v>41820</c:v>
                </c:pt>
                <c:pt idx="114">
                  <c:v>41851</c:v>
                </c:pt>
                <c:pt idx="115">
                  <c:v>41880</c:v>
                </c:pt>
                <c:pt idx="116">
                  <c:v>41912</c:v>
                </c:pt>
                <c:pt idx="117">
                  <c:v>41943</c:v>
                </c:pt>
                <c:pt idx="118">
                  <c:v>41971</c:v>
                </c:pt>
                <c:pt idx="119">
                  <c:v>42004</c:v>
                </c:pt>
                <c:pt idx="120">
                  <c:v>42034</c:v>
                </c:pt>
                <c:pt idx="121">
                  <c:v>42062</c:v>
                </c:pt>
                <c:pt idx="122">
                  <c:v>42094</c:v>
                </c:pt>
                <c:pt idx="123">
                  <c:v>42124</c:v>
                </c:pt>
                <c:pt idx="124">
                  <c:v>42153</c:v>
                </c:pt>
                <c:pt idx="125">
                  <c:v>42185</c:v>
                </c:pt>
                <c:pt idx="126">
                  <c:v>42216</c:v>
                </c:pt>
                <c:pt idx="127">
                  <c:v>42247</c:v>
                </c:pt>
                <c:pt idx="128">
                  <c:v>42277</c:v>
                </c:pt>
                <c:pt idx="129">
                  <c:v>42307</c:v>
                </c:pt>
                <c:pt idx="130">
                  <c:v>42338</c:v>
                </c:pt>
                <c:pt idx="131">
                  <c:v>42369</c:v>
                </c:pt>
                <c:pt idx="132">
                  <c:v>42398</c:v>
                </c:pt>
                <c:pt idx="133">
                  <c:v>42429</c:v>
                </c:pt>
                <c:pt idx="134">
                  <c:v>42460</c:v>
                </c:pt>
                <c:pt idx="135">
                  <c:v>42489</c:v>
                </c:pt>
                <c:pt idx="136">
                  <c:v>42521</c:v>
                </c:pt>
                <c:pt idx="137">
                  <c:v>42551</c:v>
                </c:pt>
                <c:pt idx="138">
                  <c:v>42580</c:v>
                </c:pt>
                <c:pt idx="139">
                  <c:v>42613</c:v>
                </c:pt>
                <c:pt idx="140">
                  <c:v>42643</c:v>
                </c:pt>
                <c:pt idx="141">
                  <c:v>42674</c:v>
                </c:pt>
                <c:pt idx="142">
                  <c:v>42704</c:v>
                </c:pt>
                <c:pt idx="143">
                  <c:v>42734</c:v>
                </c:pt>
                <c:pt idx="144">
                  <c:v>42766</c:v>
                </c:pt>
                <c:pt idx="145">
                  <c:v>42794</c:v>
                </c:pt>
                <c:pt idx="146">
                  <c:v>42825</c:v>
                </c:pt>
                <c:pt idx="147">
                  <c:v>42853</c:v>
                </c:pt>
                <c:pt idx="148">
                  <c:v>42886</c:v>
                </c:pt>
                <c:pt idx="149">
                  <c:v>42916</c:v>
                </c:pt>
                <c:pt idx="150">
                  <c:v>42947</c:v>
                </c:pt>
                <c:pt idx="151">
                  <c:v>42978</c:v>
                </c:pt>
                <c:pt idx="152">
                  <c:v>43007</c:v>
                </c:pt>
                <c:pt idx="153">
                  <c:v>43039</c:v>
                </c:pt>
                <c:pt idx="154">
                  <c:v>43069</c:v>
                </c:pt>
                <c:pt idx="155">
                  <c:v>43098</c:v>
                </c:pt>
                <c:pt idx="156">
                  <c:v>43131</c:v>
                </c:pt>
                <c:pt idx="157">
                  <c:v>43159</c:v>
                </c:pt>
                <c:pt idx="158">
                  <c:v>43188</c:v>
                </c:pt>
                <c:pt idx="159">
                  <c:v>43220</c:v>
                </c:pt>
                <c:pt idx="160">
                  <c:v>43251</c:v>
                </c:pt>
                <c:pt idx="161">
                  <c:v>43280</c:v>
                </c:pt>
                <c:pt idx="162">
                  <c:v>43312</c:v>
                </c:pt>
                <c:pt idx="163">
                  <c:v>43343</c:v>
                </c:pt>
                <c:pt idx="164">
                  <c:v>43371</c:v>
                </c:pt>
                <c:pt idx="165">
                  <c:v>43404</c:v>
                </c:pt>
                <c:pt idx="166">
                  <c:v>43434</c:v>
                </c:pt>
                <c:pt idx="167">
                  <c:v>43465</c:v>
                </c:pt>
                <c:pt idx="168">
                  <c:v>43496</c:v>
                </c:pt>
                <c:pt idx="169">
                  <c:v>43524</c:v>
                </c:pt>
                <c:pt idx="170">
                  <c:v>43553</c:v>
                </c:pt>
                <c:pt idx="171">
                  <c:v>43585</c:v>
                </c:pt>
                <c:pt idx="172">
                  <c:v>43616</c:v>
                </c:pt>
                <c:pt idx="173">
                  <c:v>43644</c:v>
                </c:pt>
                <c:pt idx="174">
                  <c:v>43677</c:v>
                </c:pt>
                <c:pt idx="175">
                  <c:v>43707</c:v>
                </c:pt>
                <c:pt idx="176">
                  <c:v>43738</c:v>
                </c:pt>
                <c:pt idx="177">
                  <c:v>43769</c:v>
                </c:pt>
                <c:pt idx="178">
                  <c:v>43798</c:v>
                </c:pt>
                <c:pt idx="179">
                  <c:v>43830</c:v>
                </c:pt>
                <c:pt idx="180">
                  <c:v>43861</c:v>
                </c:pt>
                <c:pt idx="181">
                  <c:v>43889</c:v>
                </c:pt>
                <c:pt idx="182">
                  <c:v>43910</c:v>
                </c:pt>
              </c:numCache>
            </c:numRef>
          </c:cat>
          <c:val>
            <c:numRef>
              <c:f>'Chart 1'!$C$831:$C$1013</c:f>
              <c:numCache>
                <c:formatCode>0.0\x</c:formatCode>
                <c:ptCount val="183"/>
                <c:pt idx="0">
                  <c:v>16.688010204081632</c:v>
                </c:pt>
                <c:pt idx="1">
                  <c:v>16.688010204081632</c:v>
                </c:pt>
                <c:pt idx="2">
                  <c:v>16.688010204081632</c:v>
                </c:pt>
                <c:pt idx="3">
                  <c:v>16.688010204081632</c:v>
                </c:pt>
                <c:pt idx="4">
                  <c:v>16.688010204081632</c:v>
                </c:pt>
                <c:pt idx="5">
                  <c:v>16.688010204081632</c:v>
                </c:pt>
                <c:pt idx="6">
                  <c:v>16.688010204081632</c:v>
                </c:pt>
                <c:pt idx="7">
                  <c:v>16.688010204081632</c:v>
                </c:pt>
                <c:pt idx="8">
                  <c:v>16.688010204081632</c:v>
                </c:pt>
                <c:pt idx="9">
                  <c:v>16.688010204081632</c:v>
                </c:pt>
                <c:pt idx="10">
                  <c:v>16.688010204081632</c:v>
                </c:pt>
                <c:pt idx="11">
                  <c:v>16.688010204081632</c:v>
                </c:pt>
                <c:pt idx="12">
                  <c:v>16.688010204081632</c:v>
                </c:pt>
                <c:pt idx="13">
                  <c:v>16.688010204081632</c:v>
                </c:pt>
                <c:pt idx="14">
                  <c:v>16.688010204081632</c:v>
                </c:pt>
                <c:pt idx="15">
                  <c:v>16.688010204081632</c:v>
                </c:pt>
                <c:pt idx="16">
                  <c:v>16.688010204081632</c:v>
                </c:pt>
                <c:pt idx="17">
                  <c:v>16.688010204081632</c:v>
                </c:pt>
                <c:pt idx="18">
                  <c:v>16.688010204081632</c:v>
                </c:pt>
                <c:pt idx="19">
                  <c:v>16.688010204081632</c:v>
                </c:pt>
                <c:pt idx="20">
                  <c:v>16.688010204081632</c:v>
                </c:pt>
                <c:pt idx="21">
                  <c:v>16.688010204081632</c:v>
                </c:pt>
                <c:pt idx="22">
                  <c:v>16.688010204081632</c:v>
                </c:pt>
                <c:pt idx="23">
                  <c:v>16.688010204081632</c:v>
                </c:pt>
                <c:pt idx="24">
                  <c:v>16.688010204081632</c:v>
                </c:pt>
                <c:pt idx="25">
                  <c:v>16.688010204081632</c:v>
                </c:pt>
                <c:pt idx="26">
                  <c:v>16.688010204081632</c:v>
                </c:pt>
                <c:pt idx="27">
                  <c:v>16.688010204081632</c:v>
                </c:pt>
                <c:pt idx="28">
                  <c:v>16.688010204081632</c:v>
                </c:pt>
                <c:pt idx="29">
                  <c:v>16.688010204081632</c:v>
                </c:pt>
                <c:pt idx="30">
                  <c:v>16.688010204081632</c:v>
                </c:pt>
                <c:pt idx="31">
                  <c:v>16.688010204081632</c:v>
                </c:pt>
                <c:pt idx="32">
                  <c:v>16.688010204081632</c:v>
                </c:pt>
                <c:pt idx="33">
                  <c:v>16.688010204081632</c:v>
                </c:pt>
                <c:pt idx="34">
                  <c:v>16.688010204081632</c:v>
                </c:pt>
                <c:pt idx="35">
                  <c:v>16.688010204081632</c:v>
                </c:pt>
                <c:pt idx="36">
                  <c:v>16.688010204081632</c:v>
                </c:pt>
                <c:pt idx="37">
                  <c:v>16.688010204081632</c:v>
                </c:pt>
                <c:pt idx="38">
                  <c:v>16.688010204081632</c:v>
                </c:pt>
                <c:pt idx="39">
                  <c:v>16.688010204081632</c:v>
                </c:pt>
                <c:pt idx="40">
                  <c:v>16.688010204081632</c:v>
                </c:pt>
                <c:pt idx="41">
                  <c:v>16.688010204081632</c:v>
                </c:pt>
                <c:pt idx="42">
                  <c:v>16.688010204081632</c:v>
                </c:pt>
                <c:pt idx="43">
                  <c:v>16.688010204081632</c:v>
                </c:pt>
                <c:pt idx="44">
                  <c:v>16.688010204081632</c:v>
                </c:pt>
                <c:pt idx="45">
                  <c:v>16.688010204081632</c:v>
                </c:pt>
                <c:pt idx="46">
                  <c:v>16.688010204081632</c:v>
                </c:pt>
                <c:pt idx="47">
                  <c:v>16.688010204081632</c:v>
                </c:pt>
                <c:pt idx="48">
                  <c:v>16.688010204081632</c:v>
                </c:pt>
                <c:pt idx="49">
                  <c:v>16.688010204081632</c:v>
                </c:pt>
                <c:pt idx="50">
                  <c:v>16.688010204081632</c:v>
                </c:pt>
                <c:pt idx="51">
                  <c:v>16.688010204081632</c:v>
                </c:pt>
                <c:pt idx="52">
                  <c:v>16.688010204081632</c:v>
                </c:pt>
                <c:pt idx="53">
                  <c:v>16.688010204081632</c:v>
                </c:pt>
                <c:pt idx="54">
                  <c:v>16.688010204081632</c:v>
                </c:pt>
                <c:pt idx="55">
                  <c:v>16.688010204081632</c:v>
                </c:pt>
                <c:pt idx="56">
                  <c:v>16.688010204081632</c:v>
                </c:pt>
                <c:pt idx="57">
                  <c:v>16.688010204081632</c:v>
                </c:pt>
                <c:pt idx="58">
                  <c:v>16.688010204081632</c:v>
                </c:pt>
                <c:pt idx="59">
                  <c:v>16.688010204081632</c:v>
                </c:pt>
                <c:pt idx="60">
                  <c:v>16.688010204081632</c:v>
                </c:pt>
                <c:pt idx="61">
                  <c:v>16.688010204081632</c:v>
                </c:pt>
                <c:pt idx="62">
                  <c:v>16.688010204081632</c:v>
                </c:pt>
                <c:pt idx="63">
                  <c:v>16.688010204081632</c:v>
                </c:pt>
                <c:pt idx="64">
                  <c:v>16.688010204081632</c:v>
                </c:pt>
                <c:pt idx="65">
                  <c:v>16.688010204081632</c:v>
                </c:pt>
                <c:pt idx="66">
                  <c:v>16.688010204081632</c:v>
                </c:pt>
                <c:pt idx="67">
                  <c:v>16.688010204081632</c:v>
                </c:pt>
                <c:pt idx="68">
                  <c:v>16.688010204081632</c:v>
                </c:pt>
                <c:pt idx="69">
                  <c:v>16.688010204081632</c:v>
                </c:pt>
                <c:pt idx="70">
                  <c:v>16.688010204081632</c:v>
                </c:pt>
                <c:pt idx="71">
                  <c:v>16.688010204081632</c:v>
                </c:pt>
                <c:pt idx="72">
                  <c:v>16.688010204081632</c:v>
                </c:pt>
                <c:pt idx="73">
                  <c:v>16.688010204081632</c:v>
                </c:pt>
                <c:pt idx="74">
                  <c:v>16.688010204081632</c:v>
                </c:pt>
                <c:pt idx="75">
                  <c:v>16.688010204081632</c:v>
                </c:pt>
                <c:pt idx="76">
                  <c:v>16.688010204081632</c:v>
                </c:pt>
                <c:pt idx="77">
                  <c:v>16.688010204081632</c:v>
                </c:pt>
                <c:pt idx="78">
                  <c:v>16.688010204081632</c:v>
                </c:pt>
                <c:pt idx="79">
                  <c:v>16.688010204081632</c:v>
                </c:pt>
                <c:pt idx="80">
                  <c:v>16.688010204081632</c:v>
                </c:pt>
                <c:pt idx="81">
                  <c:v>16.688010204081632</c:v>
                </c:pt>
                <c:pt idx="82">
                  <c:v>16.688010204081632</c:v>
                </c:pt>
                <c:pt idx="83">
                  <c:v>16.688010204081632</c:v>
                </c:pt>
                <c:pt idx="84">
                  <c:v>16.688010204081632</c:v>
                </c:pt>
                <c:pt idx="85">
                  <c:v>16.688010204081632</c:v>
                </c:pt>
                <c:pt idx="86">
                  <c:v>16.688010204081632</c:v>
                </c:pt>
                <c:pt idx="87">
                  <c:v>16.688010204081632</c:v>
                </c:pt>
                <c:pt idx="88">
                  <c:v>16.688010204081632</c:v>
                </c:pt>
                <c:pt idx="89">
                  <c:v>16.688010204081632</c:v>
                </c:pt>
                <c:pt idx="90">
                  <c:v>16.688010204081632</c:v>
                </c:pt>
                <c:pt idx="91">
                  <c:v>16.688010204081632</c:v>
                </c:pt>
                <c:pt idx="92">
                  <c:v>16.688010204081632</c:v>
                </c:pt>
                <c:pt idx="93">
                  <c:v>16.688010204081632</c:v>
                </c:pt>
                <c:pt idx="94">
                  <c:v>16.688010204081632</c:v>
                </c:pt>
                <c:pt idx="95">
                  <c:v>16.688010204081632</c:v>
                </c:pt>
                <c:pt idx="96">
                  <c:v>16.688010204081632</c:v>
                </c:pt>
                <c:pt idx="97">
                  <c:v>16.688010204081632</c:v>
                </c:pt>
                <c:pt idx="98">
                  <c:v>16.688010204081632</c:v>
                </c:pt>
                <c:pt idx="99">
                  <c:v>16.688010204081632</c:v>
                </c:pt>
                <c:pt idx="100">
                  <c:v>16.688010204081632</c:v>
                </c:pt>
                <c:pt idx="101">
                  <c:v>16.688010204081632</c:v>
                </c:pt>
                <c:pt idx="102">
                  <c:v>16.688010204081632</c:v>
                </c:pt>
                <c:pt idx="103">
                  <c:v>16.688010204081632</c:v>
                </c:pt>
                <c:pt idx="104">
                  <c:v>16.688010204081632</c:v>
                </c:pt>
                <c:pt idx="105">
                  <c:v>16.688010204081632</c:v>
                </c:pt>
                <c:pt idx="106">
                  <c:v>16.688010204081632</c:v>
                </c:pt>
                <c:pt idx="107">
                  <c:v>16.688010204081632</c:v>
                </c:pt>
                <c:pt idx="108">
                  <c:v>16.688010204081632</c:v>
                </c:pt>
                <c:pt idx="109">
                  <c:v>16.688010204081632</c:v>
                </c:pt>
                <c:pt idx="110">
                  <c:v>16.688010204081632</c:v>
                </c:pt>
                <c:pt idx="111">
                  <c:v>16.688010204081632</c:v>
                </c:pt>
                <c:pt idx="112">
                  <c:v>16.688010204081632</c:v>
                </c:pt>
                <c:pt idx="113">
                  <c:v>16.688010204081632</c:v>
                </c:pt>
                <c:pt idx="114">
                  <c:v>16.688010204081632</c:v>
                </c:pt>
                <c:pt idx="115">
                  <c:v>16.688010204081632</c:v>
                </c:pt>
                <c:pt idx="116">
                  <c:v>16.688010204081632</c:v>
                </c:pt>
                <c:pt idx="117">
                  <c:v>16.688010204081632</c:v>
                </c:pt>
                <c:pt idx="118">
                  <c:v>16.688010204081632</c:v>
                </c:pt>
                <c:pt idx="119">
                  <c:v>16.688010204081632</c:v>
                </c:pt>
                <c:pt idx="120">
                  <c:v>16.688010204081632</c:v>
                </c:pt>
                <c:pt idx="121">
                  <c:v>16.688010204081632</c:v>
                </c:pt>
                <c:pt idx="122">
                  <c:v>16.688010204081632</c:v>
                </c:pt>
                <c:pt idx="123">
                  <c:v>16.688010204081632</c:v>
                </c:pt>
                <c:pt idx="124">
                  <c:v>16.688010204081632</c:v>
                </c:pt>
                <c:pt idx="125">
                  <c:v>16.688010204081632</c:v>
                </c:pt>
                <c:pt idx="126">
                  <c:v>16.688010204081632</c:v>
                </c:pt>
                <c:pt idx="127">
                  <c:v>16.688010204081632</c:v>
                </c:pt>
                <c:pt idx="128">
                  <c:v>16.688010204081632</c:v>
                </c:pt>
                <c:pt idx="129">
                  <c:v>16.688010204081632</c:v>
                </c:pt>
                <c:pt idx="130">
                  <c:v>16.688010204081632</c:v>
                </c:pt>
                <c:pt idx="131">
                  <c:v>16.688010204081632</c:v>
                </c:pt>
                <c:pt idx="132">
                  <c:v>16.688010204081632</c:v>
                </c:pt>
                <c:pt idx="133">
                  <c:v>16.688010204081632</c:v>
                </c:pt>
                <c:pt idx="134">
                  <c:v>16.688010204081632</c:v>
                </c:pt>
                <c:pt idx="135">
                  <c:v>16.688010204081632</c:v>
                </c:pt>
                <c:pt idx="136">
                  <c:v>16.688010204081632</c:v>
                </c:pt>
                <c:pt idx="137">
                  <c:v>16.688010204081632</c:v>
                </c:pt>
                <c:pt idx="138">
                  <c:v>16.688010204081632</c:v>
                </c:pt>
                <c:pt idx="139">
                  <c:v>16.688010204081632</c:v>
                </c:pt>
                <c:pt idx="140">
                  <c:v>16.688010204081632</c:v>
                </c:pt>
                <c:pt idx="141">
                  <c:v>16.688010204081632</c:v>
                </c:pt>
                <c:pt idx="142">
                  <c:v>16.688010204081632</c:v>
                </c:pt>
                <c:pt idx="143">
                  <c:v>16.688010204081632</c:v>
                </c:pt>
                <c:pt idx="144">
                  <c:v>16.688010204081632</c:v>
                </c:pt>
                <c:pt idx="145">
                  <c:v>16.688010204081632</c:v>
                </c:pt>
                <c:pt idx="146">
                  <c:v>16.688010204081632</c:v>
                </c:pt>
                <c:pt idx="147">
                  <c:v>16.688010204081632</c:v>
                </c:pt>
                <c:pt idx="148">
                  <c:v>16.688010204081632</c:v>
                </c:pt>
                <c:pt idx="149">
                  <c:v>16.688010204081632</c:v>
                </c:pt>
                <c:pt idx="150">
                  <c:v>16.688010204081632</c:v>
                </c:pt>
                <c:pt idx="151">
                  <c:v>16.688010204081632</c:v>
                </c:pt>
                <c:pt idx="152">
                  <c:v>16.688010204081632</c:v>
                </c:pt>
                <c:pt idx="153">
                  <c:v>16.688010204081632</c:v>
                </c:pt>
                <c:pt idx="154">
                  <c:v>16.688010204081632</c:v>
                </c:pt>
                <c:pt idx="155">
                  <c:v>16.688010204081632</c:v>
                </c:pt>
                <c:pt idx="156">
                  <c:v>16.688010204081632</c:v>
                </c:pt>
                <c:pt idx="157">
                  <c:v>16.688010204081632</c:v>
                </c:pt>
                <c:pt idx="158">
                  <c:v>16.688010204081632</c:v>
                </c:pt>
                <c:pt idx="159">
                  <c:v>16.688010204081632</c:v>
                </c:pt>
                <c:pt idx="160">
                  <c:v>16.688010204081632</c:v>
                </c:pt>
                <c:pt idx="161">
                  <c:v>16.688010204081632</c:v>
                </c:pt>
                <c:pt idx="162">
                  <c:v>16.688010204081632</c:v>
                </c:pt>
                <c:pt idx="163">
                  <c:v>16.688010204081632</c:v>
                </c:pt>
                <c:pt idx="164">
                  <c:v>16.688010204081632</c:v>
                </c:pt>
                <c:pt idx="165">
                  <c:v>16.688010204081632</c:v>
                </c:pt>
                <c:pt idx="166">
                  <c:v>16.688010204081632</c:v>
                </c:pt>
                <c:pt idx="167">
                  <c:v>16.688010204081632</c:v>
                </c:pt>
                <c:pt idx="168">
                  <c:v>16.688010204081632</c:v>
                </c:pt>
                <c:pt idx="169">
                  <c:v>16.688010204081632</c:v>
                </c:pt>
                <c:pt idx="170">
                  <c:v>16.688010204081632</c:v>
                </c:pt>
                <c:pt idx="171">
                  <c:v>16.688010204081632</c:v>
                </c:pt>
                <c:pt idx="172">
                  <c:v>16.688010204081632</c:v>
                </c:pt>
                <c:pt idx="173">
                  <c:v>16.688010204081632</c:v>
                </c:pt>
                <c:pt idx="174">
                  <c:v>16.688010204081632</c:v>
                </c:pt>
                <c:pt idx="175">
                  <c:v>16.688010204081632</c:v>
                </c:pt>
                <c:pt idx="176">
                  <c:v>16.688010204081632</c:v>
                </c:pt>
                <c:pt idx="177">
                  <c:v>16.688010204081632</c:v>
                </c:pt>
                <c:pt idx="178">
                  <c:v>16.688010204081632</c:v>
                </c:pt>
                <c:pt idx="179">
                  <c:v>16.688010204081632</c:v>
                </c:pt>
                <c:pt idx="180">
                  <c:v>16.688010204081632</c:v>
                </c:pt>
                <c:pt idx="181">
                  <c:v>16.688010204081632</c:v>
                </c:pt>
                <c:pt idx="182">
                  <c:v>16.688010204081632</c:v>
                </c:pt>
              </c:numCache>
            </c:numRef>
          </c:val>
          <c:smooth val="0"/>
        </c:ser>
        <c:dLbls>
          <c:showLegendKey val="0"/>
          <c:showVal val="0"/>
          <c:showCatName val="0"/>
          <c:showSerName val="0"/>
          <c:showPercent val="0"/>
          <c:showBubbleSize val="0"/>
        </c:dLbls>
        <c:marker val="1"/>
        <c:smooth val="0"/>
        <c:axId val="190732928"/>
        <c:axId val="190738816"/>
      </c:lineChart>
      <c:dateAx>
        <c:axId val="190732928"/>
        <c:scaling>
          <c:orientation val="minMax"/>
          <c:max val="44044"/>
          <c:min val="40544"/>
        </c:scaling>
        <c:delete val="0"/>
        <c:axPos val="b"/>
        <c:numFmt formatCode="yyyy" sourceLinked="0"/>
        <c:majorTickMark val="none"/>
        <c:minorTickMark val="none"/>
        <c:tickLblPos val="nextTo"/>
        <c:spPr>
          <a:ln w="28575">
            <a:solidFill>
              <a:schemeClr val="tx1"/>
            </a:solidFill>
          </a:ln>
        </c:spPr>
        <c:txPr>
          <a:bodyPr/>
          <a:lstStyle/>
          <a:p>
            <a:pPr>
              <a:defRPr sz="1400"/>
            </a:pPr>
            <a:endParaRPr lang="en-US"/>
          </a:p>
        </c:txPr>
        <c:crossAx val="190738816"/>
        <c:crosses val="autoZero"/>
        <c:auto val="1"/>
        <c:lblOffset val="100"/>
        <c:baseTimeUnit val="days"/>
        <c:majorUnit val="12"/>
        <c:majorTimeUnit val="months"/>
      </c:dateAx>
      <c:valAx>
        <c:axId val="190738816"/>
        <c:scaling>
          <c:orientation val="minMax"/>
          <c:min val="11"/>
        </c:scaling>
        <c:delete val="0"/>
        <c:axPos val="l"/>
        <c:majorGridlines/>
        <c:numFmt formatCode="0\x" sourceLinked="0"/>
        <c:majorTickMark val="none"/>
        <c:minorTickMark val="none"/>
        <c:tickLblPos val="nextTo"/>
        <c:spPr>
          <a:ln>
            <a:noFill/>
          </a:ln>
        </c:spPr>
        <c:txPr>
          <a:bodyPr/>
          <a:lstStyle/>
          <a:p>
            <a:pPr>
              <a:defRPr sz="1400"/>
            </a:pPr>
            <a:endParaRPr lang="en-US"/>
          </a:p>
        </c:txPr>
        <c:crossAx val="190732928"/>
        <c:crosses val="autoZero"/>
        <c:crossBetween val="between"/>
      </c:valAx>
    </c:plotArea>
    <c:legend>
      <c:legendPos val="b"/>
      <c:legendEntry>
        <c:idx val="0"/>
        <c:delete val="1"/>
      </c:legendEntry>
      <c:layout/>
      <c:overlay val="0"/>
      <c:txPr>
        <a:bodyPr/>
        <a:lstStyle/>
        <a:p>
          <a:pPr>
            <a:defRPr sz="1400"/>
          </a:pPr>
          <a:endParaRPr lang="en-US"/>
        </a:p>
      </c:txPr>
    </c:legend>
    <c:plotVisOnly val="1"/>
    <c:dispBlanksAs val="gap"/>
    <c:showDLblsOverMax val="0"/>
  </c:chart>
  <c:spPr>
    <a:ln>
      <a:noFill/>
    </a:ln>
  </c:spPr>
  <c:txPr>
    <a:bodyPr/>
    <a:lstStyle/>
    <a:p>
      <a:pPr>
        <a:defRPr sz="2000">
          <a:latin typeface="Frutiger 45 Light" panose="020B0603020202020204" pitchFamily="34"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xMode val="edge"/>
          <c:yMode val="edge"/>
          <c:x val="1.1111111111111112E-2"/>
          <c:y val="1.8518518518518517E-2"/>
          <c:w val="0.96944444444444444"/>
          <c:h val="0.94907407407407407"/>
        </c:manualLayout>
      </c:layout>
      <c:barChart>
        <c:barDir val="col"/>
        <c:grouping val="clustered"/>
        <c:varyColors val="0"/>
        <c:ser>
          <c:idx val="0"/>
          <c:order val="0"/>
          <c:spPr>
            <a:solidFill>
              <a:srgbClr val="4D3C2F"/>
            </a:solidFill>
            <a:ln w="25400">
              <a:noFill/>
            </a:ln>
          </c:spPr>
          <c:invertIfNegative val="0"/>
          <c:cat>
            <c:strRef>
              <c:f>'Attribution Sector ytd'!$N$10:$N$16</c:f>
              <c:strCache>
                <c:ptCount val="7"/>
                <c:pt idx="0">
                  <c:v>A+</c:v>
                </c:pt>
                <c:pt idx="1">
                  <c:v>A</c:v>
                </c:pt>
                <c:pt idx="2">
                  <c:v>A-</c:v>
                </c:pt>
                <c:pt idx="3">
                  <c:v>B+</c:v>
                </c:pt>
                <c:pt idx="4">
                  <c:v>B</c:v>
                </c:pt>
                <c:pt idx="5">
                  <c:v>B-</c:v>
                </c:pt>
                <c:pt idx="6">
                  <c:v>C</c:v>
                </c:pt>
              </c:strCache>
            </c:strRef>
          </c:cat>
          <c:val>
            <c:numRef>
              <c:f>'Attribution Sector ytd'!$R$10:$R$16</c:f>
              <c:numCache>
                <c:formatCode>General</c:formatCode>
                <c:ptCount val="7"/>
                <c:pt idx="0">
                  <c:v>-0.36348174561700297</c:v>
                </c:pt>
                <c:pt idx="1">
                  <c:v>-0.32537826245050605</c:v>
                </c:pt>
                <c:pt idx="2">
                  <c:v>-0.35533267489764853</c:v>
                </c:pt>
                <c:pt idx="3">
                  <c:v>-0.3521588864219185</c:v>
                </c:pt>
                <c:pt idx="4">
                  <c:v>-0.37500003741618898</c:v>
                </c:pt>
                <c:pt idx="5">
                  <c:v>-0.44446958460181546</c:v>
                </c:pt>
                <c:pt idx="6">
                  <c:v>-0.30900150071732002</c:v>
                </c:pt>
              </c:numCache>
            </c:numRef>
          </c:val>
        </c:ser>
        <c:dLbls>
          <c:showLegendKey val="0"/>
          <c:showVal val="0"/>
          <c:showCatName val="0"/>
          <c:showSerName val="0"/>
          <c:showPercent val="0"/>
          <c:showBubbleSize val="0"/>
        </c:dLbls>
        <c:gapWidth val="50"/>
        <c:axId val="191289600"/>
        <c:axId val="190787584"/>
      </c:barChart>
      <c:catAx>
        <c:axId val="191289600"/>
        <c:scaling>
          <c:orientation val="minMax"/>
        </c:scaling>
        <c:delete val="0"/>
        <c:axPos val="b"/>
        <c:majorTickMark val="none"/>
        <c:minorTickMark val="none"/>
        <c:tickLblPos val="low"/>
        <c:spPr>
          <a:ln w="25400">
            <a:solidFill>
              <a:srgbClr val="000000"/>
            </a:solidFill>
            <a:prstDash val="solid"/>
          </a:ln>
        </c:spPr>
        <c:txPr>
          <a:bodyPr rot="0" vert="horz"/>
          <a:lstStyle/>
          <a:p>
            <a:pPr>
              <a:defRPr/>
            </a:pPr>
            <a:endParaRPr lang="en-US"/>
          </a:p>
        </c:txPr>
        <c:crossAx val="190787584"/>
        <c:crosses val="autoZero"/>
        <c:auto val="1"/>
        <c:lblAlgn val="ctr"/>
        <c:lblOffset val="100"/>
        <c:noMultiLvlLbl val="0"/>
      </c:catAx>
      <c:valAx>
        <c:axId val="190787584"/>
        <c:scaling>
          <c:orientation val="minMax"/>
        </c:scaling>
        <c:delete val="0"/>
        <c:axPos val="l"/>
        <c:majorGridlines>
          <c:spPr>
            <a:ln w="3175">
              <a:solidFill>
                <a:srgbClr val="464749"/>
              </a:solidFill>
              <a:prstDash val="solid"/>
            </a:ln>
          </c:spPr>
        </c:majorGridlines>
        <c:numFmt formatCode="0%" sourceLinked="0"/>
        <c:majorTickMark val="none"/>
        <c:minorTickMark val="none"/>
        <c:tickLblPos val="nextTo"/>
        <c:spPr>
          <a:ln w="25400">
            <a:noFill/>
          </a:ln>
        </c:spPr>
        <c:crossAx val="191289600"/>
        <c:crosses val="autoZero"/>
        <c:crossBetween val="between"/>
      </c:valAx>
      <c:spPr>
        <a:noFill/>
        <a:ln w="25400">
          <a:noFill/>
        </a:ln>
      </c:spPr>
    </c:plotArea>
    <c:plotVisOnly val="1"/>
    <c:dispBlanksAs val="gap"/>
    <c:showDLblsOverMax val="0"/>
  </c:chart>
  <c:spPr>
    <a:solidFill>
      <a:srgbClr val="FFFFFF"/>
    </a:solidFill>
    <a:ln w="9525">
      <a:noFill/>
    </a:ln>
    <a:effectLst/>
  </c:spPr>
  <c:txPr>
    <a:bodyPr/>
    <a:lstStyle/>
    <a:p>
      <a:pPr>
        <a:defRPr sz="1400">
          <a:latin typeface="Frutiger 45 Light" panose="020B0603020202020204" pitchFamily="34" charset="0"/>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6834593"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0" y="9704623"/>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6647105" y="9704623"/>
            <a:ext cx="187552"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165100" y="274638"/>
            <a:ext cx="5056188" cy="28448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67594" y="3493932"/>
            <a:ext cx="5820040" cy="568400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smtClean="0"/>
              <a:t>Click to edit Master text styles</a:t>
            </a:r>
          </a:p>
          <a:p>
            <a:pPr lvl="1"/>
            <a:r>
              <a:rPr lang="en-US" altLang="zh-TW" dirty="0" smtClean="0"/>
              <a:t>Second level</a:t>
            </a:r>
          </a:p>
          <a:p>
            <a:pPr lvl="2"/>
            <a:r>
              <a:rPr lang="en-US" altLang="zh-TW" dirty="0" smtClean="0"/>
              <a:t>Third level</a:t>
            </a:r>
          </a:p>
          <a:p>
            <a:pPr lvl="3"/>
            <a:r>
              <a:rPr lang="en-US" altLang="zh-TW" dirty="0" smtClean="0"/>
              <a:t>Fourth level</a:t>
            </a:r>
          </a:p>
          <a:p>
            <a:pPr lvl="4"/>
            <a:r>
              <a:rPr lang="en-US" altLang="zh-TW" dirty="0" smtClean="0"/>
              <a:t>Fifth level</a:t>
            </a:r>
          </a:p>
        </p:txBody>
      </p:sp>
      <p:sp>
        <p:nvSpPr>
          <p:cNvPr id="10247" name="Rectangle 7"/>
          <p:cNvSpPr>
            <a:spLocks noGrp="1" noChangeArrowheads="1"/>
          </p:cNvSpPr>
          <p:nvPr>
            <p:ph type="sldNum" sz="quarter" idx="5"/>
          </p:nvPr>
        </p:nvSpPr>
        <p:spPr bwMode="auto">
          <a:xfrm>
            <a:off x="3716112" y="9432598"/>
            <a:ext cx="2973823" cy="446504"/>
          </a:xfrm>
          <a:prstGeom prst="rect">
            <a:avLst/>
          </a:prstGeom>
          <a:noFill/>
          <a:ln w="9525">
            <a:noFill/>
            <a:miter lim="800000"/>
            <a:headEnd/>
            <a:tailEnd/>
          </a:ln>
          <a:effectLst/>
        </p:spPr>
        <p:txBody>
          <a:bodyPr vert="horz" wrap="square" lIns="19980" tIns="0" rIns="19980" bIns="0" numCol="1" anchor="b" anchorCtr="0" compatLnSpc="1">
            <a:prstTxWarp prst="textNoShape">
              <a:avLst/>
            </a:prstTxWarp>
          </a:bodyPr>
          <a:lstStyle>
            <a:lvl1pPr algn="r" defTabSz="950913">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
        <p:nvSpPr>
          <p:cNvPr id="10248" name="Line 8"/>
          <p:cNvSpPr>
            <a:spLocks noChangeShapeType="1"/>
          </p:cNvSpPr>
          <p:nvPr/>
        </p:nvSpPr>
        <p:spPr bwMode="gray">
          <a:xfrm>
            <a:off x="667593" y="3346230"/>
            <a:ext cx="5795142" cy="0"/>
          </a:xfrm>
          <a:prstGeom prst="line">
            <a:avLst/>
          </a:prstGeom>
          <a:noFill/>
          <a:ln w="25400">
            <a:solidFill>
              <a:schemeClr val="bg2"/>
            </a:solidFill>
            <a:round/>
            <a:headEnd type="none" w="sm" len="sm"/>
            <a:tailEnd type="none" w="sm" len="sm"/>
          </a:ln>
          <a:effectLst/>
        </p:spPr>
        <p:txBody>
          <a:bodyPr wrap="none" anchor="ctr"/>
          <a:lstStyle/>
          <a:p>
            <a:endParaRPr lang="en-US"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258111" indent="-258111" algn="l" rtl="0" eaLnBrk="0" fontAlgn="base" hangingPunct="0">
      <a:spcBef>
        <a:spcPct val="30000"/>
      </a:spcBef>
      <a:spcAft>
        <a:spcPct val="0"/>
      </a:spcAft>
      <a:buClr>
        <a:srgbClr val="FF0000"/>
      </a:buClr>
      <a:buSzPct val="100000"/>
      <a:buFont typeface="Frutiger 55 Roman" pitchFamily="34" charset="0"/>
      <a:buChar char="•"/>
      <a:defRPr sz="1599" kern="1200">
        <a:solidFill>
          <a:schemeClr val="tx1"/>
        </a:solidFill>
        <a:latin typeface="Frutiger 55 Roman" pitchFamily="34" charset="0"/>
        <a:ea typeface="+mn-ea"/>
        <a:cs typeface="+mn-cs"/>
      </a:defRPr>
    </a:lvl1pPr>
    <a:lvl2pPr marL="751060" indent="-239070" algn="l" rtl="0" eaLnBrk="0" fontAlgn="base" hangingPunct="0">
      <a:spcBef>
        <a:spcPct val="30000"/>
      </a:spcBef>
      <a:spcAft>
        <a:spcPct val="0"/>
      </a:spcAft>
      <a:buSzPct val="80000"/>
      <a:buChar char="—"/>
      <a:defRPr sz="1599" kern="1200">
        <a:solidFill>
          <a:schemeClr val="tx1"/>
        </a:solidFill>
        <a:latin typeface="Frutiger 55 Roman" pitchFamily="34" charset="0"/>
        <a:ea typeface="+mn-ea"/>
        <a:cs typeface="+mn-cs"/>
      </a:defRPr>
    </a:lvl2pPr>
    <a:lvl3pPr marL="1263050" indent="-258111"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3pPr>
    <a:lvl4pPr marL="1787734" indent="-270805"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4pPr>
    <a:lvl5pPr marL="2280683" indent="-239070"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5pPr>
    <a:lvl6pPr marL="3046552" algn="l" defTabSz="1218621" rtl="0" eaLnBrk="1" latinLnBrk="0" hangingPunct="1">
      <a:defRPr sz="1599" kern="1200">
        <a:solidFill>
          <a:schemeClr val="tx1"/>
        </a:solidFill>
        <a:latin typeface="+mn-lt"/>
        <a:ea typeface="+mn-ea"/>
        <a:cs typeface="+mn-cs"/>
      </a:defRPr>
    </a:lvl6pPr>
    <a:lvl7pPr marL="3655863" algn="l" defTabSz="1218621" rtl="0" eaLnBrk="1" latinLnBrk="0" hangingPunct="1">
      <a:defRPr sz="1599" kern="1200">
        <a:solidFill>
          <a:schemeClr val="tx1"/>
        </a:solidFill>
        <a:latin typeface="+mn-lt"/>
        <a:ea typeface="+mn-ea"/>
        <a:cs typeface="+mn-cs"/>
      </a:defRPr>
    </a:lvl7pPr>
    <a:lvl8pPr marL="4265173" algn="l" defTabSz="1218621" rtl="0" eaLnBrk="1" latinLnBrk="0" hangingPunct="1">
      <a:defRPr sz="1599" kern="1200">
        <a:solidFill>
          <a:schemeClr val="tx1"/>
        </a:solidFill>
        <a:latin typeface="+mn-lt"/>
        <a:ea typeface="+mn-ea"/>
        <a:cs typeface="+mn-cs"/>
      </a:defRPr>
    </a:lvl8pPr>
    <a:lvl9pPr marL="4874484" algn="l" defTabSz="1218621" rtl="0" eaLnBrk="1" latinLnBrk="0" hangingPunct="1">
      <a:defRPr sz="159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2A45EEF0-2412-4E74-8042-71FA5C916756}" type="slidenum">
              <a:rPr lang="de-CH" altLang="zh-TW" smtClean="0"/>
              <a:pPr/>
              <a:t>3</a:t>
            </a:fld>
            <a:endParaRPr lang="de-CH" altLang="zh-TW" dirty="0"/>
          </a:p>
        </p:txBody>
      </p:sp>
    </p:spTree>
    <p:extLst>
      <p:ext uri="{BB962C8B-B14F-4D97-AF65-F5344CB8AC3E}">
        <p14:creationId xmlns:p14="http://schemas.microsoft.com/office/powerpoint/2010/main" val="40353514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eaLnBrk="0" hangingPunct="0">
              <a:spcBef>
                <a:spcPct val="30000"/>
              </a:spcBef>
              <a:buClr>
                <a:srgbClr val="FF0000"/>
              </a:buClr>
              <a:buSzPct val="100000"/>
              <a:buFont typeface="Frutiger 55 Roman" pitchFamily="34" charset="0"/>
              <a:buChar char="•"/>
              <a:defRPr sz="1200">
                <a:solidFill>
                  <a:schemeClr val="tx1"/>
                </a:solidFill>
                <a:latin typeface="Frutiger 55 Roman" pitchFamily="34" charset="0"/>
              </a:defRPr>
            </a:lvl1pPr>
            <a:lvl2pPr marL="742950" indent="-285750" defTabSz="950913" eaLnBrk="0" hangingPunct="0">
              <a:spcBef>
                <a:spcPct val="30000"/>
              </a:spcBef>
              <a:buSzPct val="80000"/>
              <a:buChar char="—"/>
              <a:defRPr sz="1200">
                <a:solidFill>
                  <a:schemeClr val="tx1"/>
                </a:solidFill>
                <a:latin typeface="Frutiger 55 Roman" pitchFamily="34" charset="0"/>
              </a:defRPr>
            </a:lvl2pPr>
            <a:lvl3pPr marL="1143000" indent="-228600" defTabSz="950913" eaLnBrk="0" hangingPunct="0">
              <a:spcBef>
                <a:spcPct val="30000"/>
              </a:spcBef>
              <a:buSzPct val="85000"/>
              <a:buChar char="–"/>
              <a:defRPr sz="1200">
                <a:solidFill>
                  <a:schemeClr val="tx1"/>
                </a:solidFill>
                <a:latin typeface="Frutiger 55 Roman" pitchFamily="34" charset="0"/>
              </a:defRPr>
            </a:lvl3pPr>
            <a:lvl4pPr marL="1600200" indent="-228600" defTabSz="950913" eaLnBrk="0" hangingPunct="0">
              <a:spcBef>
                <a:spcPct val="30000"/>
              </a:spcBef>
              <a:buSzPct val="85000"/>
              <a:buChar char="–"/>
              <a:defRPr sz="1200">
                <a:solidFill>
                  <a:schemeClr val="tx1"/>
                </a:solidFill>
                <a:latin typeface="Frutiger 55 Roman" pitchFamily="34" charset="0"/>
              </a:defRPr>
            </a:lvl4pPr>
            <a:lvl5pPr marL="2057400" indent="-228600" defTabSz="950913" eaLnBrk="0" hangingPunct="0">
              <a:spcBef>
                <a:spcPct val="30000"/>
              </a:spcBef>
              <a:buSzPct val="85000"/>
              <a:buChar char="–"/>
              <a:defRPr sz="1200">
                <a:solidFill>
                  <a:schemeClr val="tx1"/>
                </a:solidFill>
                <a:latin typeface="Frutiger 55 Roman" pitchFamily="34" charset="0"/>
              </a:defRPr>
            </a:lvl5pPr>
            <a:lvl6pPr marL="25146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6pPr>
            <a:lvl7pPr marL="29718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7pPr>
            <a:lvl8pPr marL="34290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8pPr>
            <a:lvl9pPr marL="38862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9pPr>
          </a:lstStyle>
          <a:p>
            <a:pPr>
              <a:spcBef>
                <a:spcPct val="0"/>
              </a:spcBef>
              <a:buClrTx/>
              <a:buSzTx/>
              <a:buFontTx/>
              <a:buNone/>
            </a:pPr>
            <a:fld id="{18392F93-734E-40A4-864B-1D78FF223C83}" type="slidenum">
              <a:rPr lang="en-US" altLang="zh-TW" sz="1100"/>
              <a:pPr>
                <a:spcBef>
                  <a:spcPct val="0"/>
                </a:spcBef>
                <a:buClrTx/>
                <a:buSzTx/>
                <a:buFontTx/>
                <a:buNone/>
              </a:pPr>
              <a:t>18</a:t>
            </a:fld>
            <a:endParaRPr lang="en-US" altLang="zh-TW" sz="1100"/>
          </a:p>
        </p:txBody>
      </p:sp>
      <p:sp>
        <p:nvSpPr>
          <p:cNvPr id="53251" name="Rectangle 2"/>
          <p:cNvSpPr>
            <a:spLocks noGrp="1" noRot="1" noChangeAspect="1" noChangeArrowheads="1" noTextEdit="1"/>
          </p:cNvSpPr>
          <p:nvPr>
            <p:ph type="sldImg"/>
          </p:nvPr>
        </p:nvSpPr>
        <p:spPr>
          <a:xfrm>
            <a:off x="-163513" y="274638"/>
            <a:ext cx="5053013" cy="2844800"/>
          </a:xfrm>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Frutiger 55 Roman" pitchFamily="34" charset="0"/>
              <a:buNone/>
            </a:pPr>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eaLnBrk="0" hangingPunct="0">
              <a:spcBef>
                <a:spcPct val="30000"/>
              </a:spcBef>
              <a:buClr>
                <a:srgbClr val="FF0000"/>
              </a:buClr>
              <a:buSzPct val="100000"/>
              <a:buFont typeface="Frutiger 55 Roman" pitchFamily="34" charset="0"/>
              <a:buChar char="•"/>
              <a:defRPr sz="1200">
                <a:solidFill>
                  <a:schemeClr val="tx1"/>
                </a:solidFill>
                <a:latin typeface="Frutiger 55 Roman" pitchFamily="34" charset="0"/>
              </a:defRPr>
            </a:lvl1pPr>
            <a:lvl2pPr marL="742950" indent="-285750" defTabSz="950913" eaLnBrk="0" hangingPunct="0">
              <a:spcBef>
                <a:spcPct val="30000"/>
              </a:spcBef>
              <a:buSzPct val="80000"/>
              <a:buChar char="—"/>
              <a:defRPr sz="1200">
                <a:solidFill>
                  <a:schemeClr val="tx1"/>
                </a:solidFill>
                <a:latin typeface="Frutiger 55 Roman" pitchFamily="34" charset="0"/>
              </a:defRPr>
            </a:lvl2pPr>
            <a:lvl3pPr marL="1143000" indent="-228600" defTabSz="950913" eaLnBrk="0" hangingPunct="0">
              <a:spcBef>
                <a:spcPct val="30000"/>
              </a:spcBef>
              <a:buSzPct val="85000"/>
              <a:buChar char="–"/>
              <a:defRPr sz="1200">
                <a:solidFill>
                  <a:schemeClr val="tx1"/>
                </a:solidFill>
                <a:latin typeface="Frutiger 55 Roman" pitchFamily="34" charset="0"/>
              </a:defRPr>
            </a:lvl3pPr>
            <a:lvl4pPr marL="1600200" indent="-228600" defTabSz="950913" eaLnBrk="0" hangingPunct="0">
              <a:spcBef>
                <a:spcPct val="30000"/>
              </a:spcBef>
              <a:buSzPct val="85000"/>
              <a:buChar char="–"/>
              <a:defRPr sz="1200">
                <a:solidFill>
                  <a:schemeClr val="tx1"/>
                </a:solidFill>
                <a:latin typeface="Frutiger 55 Roman" pitchFamily="34" charset="0"/>
              </a:defRPr>
            </a:lvl4pPr>
            <a:lvl5pPr marL="2057400" indent="-228600" defTabSz="950913" eaLnBrk="0" hangingPunct="0">
              <a:spcBef>
                <a:spcPct val="30000"/>
              </a:spcBef>
              <a:buSzPct val="85000"/>
              <a:buChar char="–"/>
              <a:defRPr sz="1200">
                <a:solidFill>
                  <a:schemeClr val="tx1"/>
                </a:solidFill>
                <a:latin typeface="Frutiger 55 Roman" pitchFamily="34" charset="0"/>
              </a:defRPr>
            </a:lvl5pPr>
            <a:lvl6pPr marL="25146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6pPr>
            <a:lvl7pPr marL="29718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7pPr>
            <a:lvl8pPr marL="34290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8pPr>
            <a:lvl9pPr marL="38862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9pPr>
          </a:lstStyle>
          <a:p>
            <a:pPr>
              <a:spcBef>
                <a:spcPct val="0"/>
              </a:spcBef>
              <a:buClrTx/>
              <a:buSzTx/>
              <a:buFontTx/>
              <a:buNone/>
            </a:pPr>
            <a:fld id="{727CBD4F-6D5E-400E-A376-68B809BF70D4}" type="slidenum">
              <a:rPr lang="en-US" altLang="zh-TW" sz="1100"/>
              <a:pPr>
                <a:spcBef>
                  <a:spcPct val="0"/>
                </a:spcBef>
                <a:buClrTx/>
                <a:buSzTx/>
                <a:buFontTx/>
                <a:buNone/>
              </a:pPr>
              <a:t>19</a:t>
            </a:fld>
            <a:endParaRPr lang="en-US" altLang="zh-TW" sz="1100"/>
          </a:p>
        </p:txBody>
      </p:sp>
      <p:sp>
        <p:nvSpPr>
          <p:cNvPr id="54275" name="Rectangle 2"/>
          <p:cNvSpPr>
            <a:spLocks noGrp="1" noRot="1" noChangeAspect="1" noChangeArrowheads="1" noTextEdit="1"/>
          </p:cNvSpPr>
          <p:nvPr>
            <p:ph type="sldImg"/>
          </p:nvPr>
        </p:nvSpPr>
        <p:spPr>
          <a:xfrm>
            <a:off x="-163513" y="274638"/>
            <a:ext cx="5053013" cy="2844800"/>
          </a:xfrm>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Frutiger 55 Roman" pitchFamily="34" charset="0"/>
              <a:buNone/>
            </a:pPr>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eaLnBrk="0" hangingPunct="0">
              <a:spcBef>
                <a:spcPct val="30000"/>
              </a:spcBef>
              <a:buClr>
                <a:srgbClr val="FF0000"/>
              </a:buClr>
              <a:buSzPct val="100000"/>
              <a:buFont typeface="Frutiger 55 Roman" pitchFamily="34" charset="0"/>
              <a:buChar char="•"/>
              <a:defRPr sz="1200">
                <a:solidFill>
                  <a:schemeClr val="tx1"/>
                </a:solidFill>
                <a:latin typeface="Frutiger 55 Roman" pitchFamily="34" charset="0"/>
              </a:defRPr>
            </a:lvl1pPr>
            <a:lvl2pPr marL="742950" indent="-285750" defTabSz="950913" eaLnBrk="0" hangingPunct="0">
              <a:spcBef>
                <a:spcPct val="30000"/>
              </a:spcBef>
              <a:buSzPct val="80000"/>
              <a:buChar char="—"/>
              <a:defRPr sz="1200">
                <a:solidFill>
                  <a:schemeClr val="tx1"/>
                </a:solidFill>
                <a:latin typeface="Frutiger 55 Roman" pitchFamily="34" charset="0"/>
              </a:defRPr>
            </a:lvl2pPr>
            <a:lvl3pPr marL="1143000" indent="-228600" defTabSz="950913" eaLnBrk="0" hangingPunct="0">
              <a:spcBef>
                <a:spcPct val="30000"/>
              </a:spcBef>
              <a:buSzPct val="85000"/>
              <a:buChar char="–"/>
              <a:defRPr sz="1200">
                <a:solidFill>
                  <a:schemeClr val="tx1"/>
                </a:solidFill>
                <a:latin typeface="Frutiger 55 Roman" pitchFamily="34" charset="0"/>
              </a:defRPr>
            </a:lvl3pPr>
            <a:lvl4pPr marL="1600200" indent="-228600" defTabSz="950913" eaLnBrk="0" hangingPunct="0">
              <a:spcBef>
                <a:spcPct val="30000"/>
              </a:spcBef>
              <a:buSzPct val="85000"/>
              <a:buChar char="–"/>
              <a:defRPr sz="1200">
                <a:solidFill>
                  <a:schemeClr val="tx1"/>
                </a:solidFill>
                <a:latin typeface="Frutiger 55 Roman" pitchFamily="34" charset="0"/>
              </a:defRPr>
            </a:lvl4pPr>
            <a:lvl5pPr marL="2057400" indent="-228600" defTabSz="950913" eaLnBrk="0" hangingPunct="0">
              <a:spcBef>
                <a:spcPct val="30000"/>
              </a:spcBef>
              <a:buSzPct val="85000"/>
              <a:buChar char="–"/>
              <a:defRPr sz="1200">
                <a:solidFill>
                  <a:schemeClr val="tx1"/>
                </a:solidFill>
                <a:latin typeface="Frutiger 55 Roman" pitchFamily="34" charset="0"/>
              </a:defRPr>
            </a:lvl5pPr>
            <a:lvl6pPr marL="25146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6pPr>
            <a:lvl7pPr marL="29718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7pPr>
            <a:lvl8pPr marL="34290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8pPr>
            <a:lvl9pPr marL="38862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9pPr>
          </a:lstStyle>
          <a:p>
            <a:pPr>
              <a:spcBef>
                <a:spcPct val="0"/>
              </a:spcBef>
              <a:buClrTx/>
              <a:buSzTx/>
              <a:buFontTx/>
              <a:buNone/>
            </a:pPr>
            <a:fld id="{CB724AE4-BF44-46B7-96B0-0F156E333768}" type="slidenum">
              <a:rPr lang="en-US" altLang="zh-TW" sz="1100"/>
              <a:pPr>
                <a:spcBef>
                  <a:spcPct val="0"/>
                </a:spcBef>
                <a:buClrTx/>
                <a:buSzTx/>
                <a:buFontTx/>
                <a:buNone/>
              </a:pPr>
              <a:t>20</a:t>
            </a:fld>
            <a:endParaRPr lang="en-US" altLang="zh-TW" sz="1100"/>
          </a:p>
        </p:txBody>
      </p:sp>
      <p:sp>
        <p:nvSpPr>
          <p:cNvPr id="55299" name="Rectangle 2"/>
          <p:cNvSpPr>
            <a:spLocks noGrp="1" noRot="1" noChangeAspect="1" noChangeArrowheads="1" noTextEdit="1"/>
          </p:cNvSpPr>
          <p:nvPr>
            <p:ph type="sldImg"/>
          </p:nvPr>
        </p:nvSpPr>
        <p:spPr>
          <a:xfrm>
            <a:off x="-163513" y="274638"/>
            <a:ext cx="5053013" cy="2844800"/>
          </a:xfrm>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Frutiger 55 Roman" pitchFamily="34" charset="0"/>
              <a:buNone/>
            </a:pPr>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2A45EEF0-2412-4E74-8042-71FA5C916756}" type="slidenum">
              <a:rPr lang="de-CH" altLang="zh-TW" smtClean="0"/>
              <a:pPr/>
              <a:t>4</a:t>
            </a:fld>
            <a:endParaRPr lang="de-CH" altLang="zh-TW" dirty="0"/>
          </a:p>
        </p:txBody>
      </p:sp>
    </p:spTree>
    <p:extLst>
      <p:ext uri="{BB962C8B-B14F-4D97-AF65-F5344CB8AC3E}">
        <p14:creationId xmlns:p14="http://schemas.microsoft.com/office/powerpoint/2010/main" val="40353514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2A45EEF0-2412-4E74-8042-71FA5C916756}" type="slidenum">
              <a:rPr lang="de-CH" altLang="zh-TW" smtClean="0"/>
              <a:pPr/>
              <a:t>5</a:t>
            </a:fld>
            <a:endParaRPr lang="de-CH" altLang="zh-TW" dirty="0"/>
          </a:p>
        </p:txBody>
      </p:sp>
    </p:spTree>
    <p:extLst>
      <p:ext uri="{BB962C8B-B14F-4D97-AF65-F5344CB8AC3E}">
        <p14:creationId xmlns:p14="http://schemas.microsoft.com/office/powerpoint/2010/main" val="40353514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2A45EEF0-2412-4E74-8042-71FA5C916756}" type="slidenum">
              <a:rPr lang="de-CH" altLang="zh-TW" smtClean="0"/>
              <a:pPr/>
              <a:t>7</a:t>
            </a:fld>
            <a:endParaRPr lang="de-CH" altLang="zh-TW" dirty="0"/>
          </a:p>
        </p:txBody>
      </p:sp>
    </p:spTree>
    <p:extLst>
      <p:ext uri="{BB962C8B-B14F-4D97-AF65-F5344CB8AC3E}">
        <p14:creationId xmlns:p14="http://schemas.microsoft.com/office/powerpoint/2010/main" val="40353514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2A45EEF0-2412-4E74-8042-71FA5C916756}" type="slidenum">
              <a:rPr lang="de-CH" altLang="zh-TW" smtClean="0"/>
              <a:pPr/>
              <a:t>10</a:t>
            </a:fld>
            <a:endParaRPr lang="de-CH" altLang="zh-TW" dirty="0"/>
          </a:p>
        </p:txBody>
      </p:sp>
    </p:spTree>
    <p:extLst>
      <p:ext uri="{BB962C8B-B14F-4D97-AF65-F5344CB8AC3E}">
        <p14:creationId xmlns:p14="http://schemas.microsoft.com/office/powerpoint/2010/main" val="40353514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2A45EEF0-2412-4E74-8042-71FA5C916756}" type="slidenum">
              <a:rPr lang="de-CH" altLang="zh-TW" smtClean="0"/>
              <a:pPr/>
              <a:t>11</a:t>
            </a:fld>
            <a:endParaRPr lang="de-CH" altLang="zh-TW" dirty="0"/>
          </a:p>
        </p:txBody>
      </p:sp>
    </p:spTree>
    <p:extLst>
      <p:ext uri="{BB962C8B-B14F-4D97-AF65-F5344CB8AC3E}">
        <p14:creationId xmlns:p14="http://schemas.microsoft.com/office/powerpoint/2010/main" val="40353514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2A45EEF0-2412-4E74-8042-71FA5C916756}" type="slidenum">
              <a:rPr lang="de-CH" altLang="zh-TW" smtClean="0"/>
              <a:pPr/>
              <a:t>12</a:t>
            </a:fld>
            <a:endParaRPr lang="de-CH" altLang="zh-TW" dirty="0"/>
          </a:p>
        </p:txBody>
      </p:sp>
    </p:spTree>
    <p:extLst>
      <p:ext uri="{BB962C8B-B14F-4D97-AF65-F5344CB8AC3E}">
        <p14:creationId xmlns:p14="http://schemas.microsoft.com/office/powerpoint/2010/main" val="40353514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16</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eaLnBrk="0" hangingPunct="0">
              <a:spcBef>
                <a:spcPct val="30000"/>
              </a:spcBef>
              <a:buClr>
                <a:srgbClr val="FF0000"/>
              </a:buClr>
              <a:buSzPct val="100000"/>
              <a:buFont typeface="Frutiger 55 Roman" pitchFamily="34" charset="0"/>
              <a:buChar char="•"/>
              <a:defRPr sz="1200">
                <a:solidFill>
                  <a:schemeClr val="tx1"/>
                </a:solidFill>
                <a:latin typeface="Frutiger 55 Roman" pitchFamily="34" charset="0"/>
              </a:defRPr>
            </a:lvl1pPr>
            <a:lvl2pPr marL="742950" indent="-285750" defTabSz="950913" eaLnBrk="0" hangingPunct="0">
              <a:spcBef>
                <a:spcPct val="30000"/>
              </a:spcBef>
              <a:buSzPct val="80000"/>
              <a:buChar char="—"/>
              <a:defRPr sz="1200">
                <a:solidFill>
                  <a:schemeClr val="tx1"/>
                </a:solidFill>
                <a:latin typeface="Frutiger 55 Roman" pitchFamily="34" charset="0"/>
              </a:defRPr>
            </a:lvl2pPr>
            <a:lvl3pPr marL="1143000" indent="-228600" defTabSz="950913" eaLnBrk="0" hangingPunct="0">
              <a:spcBef>
                <a:spcPct val="30000"/>
              </a:spcBef>
              <a:buSzPct val="85000"/>
              <a:buChar char="–"/>
              <a:defRPr sz="1200">
                <a:solidFill>
                  <a:schemeClr val="tx1"/>
                </a:solidFill>
                <a:latin typeface="Frutiger 55 Roman" pitchFamily="34" charset="0"/>
              </a:defRPr>
            </a:lvl3pPr>
            <a:lvl4pPr marL="1600200" indent="-228600" defTabSz="950913" eaLnBrk="0" hangingPunct="0">
              <a:spcBef>
                <a:spcPct val="30000"/>
              </a:spcBef>
              <a:buSzPct val="85000"/>
              <a:buChar char="–"/>
              <a:defRPr sz="1200">
                <a:solidFill>
                  <a:schemeClr val="tx1"/>
                </a:solidFill>
                <a:latin typeface="Frutiger 55 Roman" pitchFamily="34" charset="0"/>
              </a:defRPr>
            </a:lvl4pPr>
            <a:lvl5pPr marL="2057400" indent="-228600" defTabSz="950913" eaLnBrk="0" hangingPunct="0">
              <a:spcBef>
                <a:spcPct val="30000"/>
              </a:spcBef>
              <a:buSzPct val="85000"/>
              <a:buChar char="–"/>
              <a:defRPr sz="1200">
                <a:solidFill>
                  <a:schemeClr val="tx1"/>
                </a:solidFill>
                <a:latin typeface="Frutiger 55 Roman" pitchFamily="34" charset="0"/>
              </a:defRPr>
            </a:lvl5pPr>
            <a:lvl6pPr marL="25146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6pPr>
            <a:lvl7pPr marL="29718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7pPr>
            <a:lvl8pPr marL="34290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8pPr>
            <a:lvl9pPr marL="38862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9pPr>
          </a:lstStyle>
          <a:p>
            <a:pPr>
              <a:spcBef>
                <a:spcPct val="0"/>
              </a:spcBef>
              <a:buClrTx/>
              <a:buSzTx/>
              <a:buFontTx/>
              <a:buNone/>
            </a:pPr>
            <a:fld id="{A0B0171F-3C07-4C16-86ED-E4040A2A2FA3}" type="slidenum">
              <a:rPr lang="en-US" altLang="zh-TW" sz="1100"/>
              <a:pPr>
                <a:spcBef>
                  <a:spcPct val="0"/>
                </a:spcBef>
                <a:buClrTx/>
                <a:buSzTx/>
                <a:buFontTx/>
                <a:buNone/>
              </a:pPr>
              <a:t>17</a:t>
            </a:fld>
            <a:endParaRPr lang="en-US" altLang="zh-TW" sz="1100"/>
          </a:p>
        </p:txBody>
      </p:sp>
      <p:sp>
        <p:nvSpPr>
          <p:cNvPr id="52227" name="Rectangle 2"/>
          <p:cNvSpPr>
            <a:spLocks noGrp="1" noRot="1" noChangeAspect="1" noChangeArrowheads="1" noTextEdit="1"/>
          </p:cNvSpPr>
          <p:nvPr>
            <p:ph type="sldImg"/>
          </p:nvPr>
        </p:nvSpPr>
        <p:spPr>
          <a:xfrm>
            <a:off x="-163513" y="274638"/>
            <a:ext cx="5053013" cy="2844800"/>
          </a:xfrm>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Frutiger 55 Roman" pitchFamily="34" charset="0"/>
              <a:buNone/>
            </a:pPr>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emf"/><Relationship Id="rId4" Type="http://schemas.openxmlformats.org/officeDocument/2006/relationships/tags" Target="../tags/tag5.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image" Target="../media/image1.emf"/><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slideMaster" Target="../slideMasters/slideMaster1.xml"/><Relationship Id="rId2" Type="http://schemas.openxmlformats.org/officeDocument/2006/relationships/tags" Target="../tags/tag67.xml"/><Relationship Id="rId16" Type="http://schemas.openxmlformats.org/officeDocument/2006/relationships/tags" Target="../tags/tag81.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tags" Target="../tags/tag80.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image" Target="../media/image1.emf"/><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tags" Target="../tags/tag107.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tags" Target="../tags/tag106.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5" Type="http://schemas.openxmlformats.org/officeDocument/2006/relationships/image" Target="../media/image1.emf"/><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tags" Target="../tags/tag110.xml"/><Relationship Id="rId21" Type="http://schemas.openxmlformats.org/officeDocument/2006/relationships/tags" Target="../tags/tag128.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tags" Target="../tags/tag127.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24" Type="http://schemas.openxmlformats.org/officeDocument/2006/relationships/image" Target="../media/image1.emf"/><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slideMaster" Target="../slideMasters/slideMaster1.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36.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1.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image" Target="../media/image1.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Master" Target="../slideMasters/slideMaster1.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image" Target="../media/image1.emf"/><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slideMaster" Target="../slideMasters/slideMaster1.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tags" Target="../tags/tag65.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image" Target="../media/image1.emf"/><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60566" y="7041026"/>
            <a:ext cx="4764815" cy="246221"/>
          </a:xfrm>
        </p:spPr>
        <p:txBody>
          <a:bodyPr>
            <a:spAutoFit/>
          </a:bodyPr>
          <a:lstStyle>
            <a:lvl1pPr marL="0" indent="0">
              <a:buNone/>
              <a:defRPr sz="1600"/>
            </a:lvl1pPr>
          </a:lstStyle>
          <a:p>
            <a:pPr lvl="0"/>
            <a:r>
              <a:rPr lang="de-DE" dirty="0" smtClean="0"/>
              <a:t>&lt;&lt;COVER PAGE DATE&gt;&gt;</a:t>
            </a:r>
            <a:endParaRPr lang="de-DE" dirty="0"/>
          </a:p>
        </p:txBody>
      </p:sp>
      <p:sp>
        <p:nvSpPr>
          <p:cNvPr id="7" name="PRESENTATION PRESENTER FUNCTION"/>
          <p:cNvSpPr>
            <a:spLocks noGrp="1"/>
          </p:cNvSpPr>
          <p:nvPr>
            <p:ph type="body" sz="quarter" idx="10" hasCustomPrompt="1"/>
            <p:custDataLst>
              <p:tags r:id="rId2"/>
            </p:custDataLst>
          </p:nvPr>
        </p:nvSpPr>
        <p:spPr>
          <a:xfrm>
            <a:off x="562686" y="4599432"/>
            <a:ext cx="6663229" cy="274320"/>
          </a:xfrm>
        </p:spPr>
        <p:txBody>
          <a:bodyPr lIns="0" rIns="0">
            <a:noAutofit/>
          </a:bodyPr>
          <a:lstStyle>
            <a:lvl1pPr marL="0" indent="0">
              <a:spcBef>
                <a:spcPts val="1800"/>
              </a:spcBef>
              <a:buNone/>
              <a:defRPr sz="1600" i="0" baseline="0">
                <a:solidFill>
                  <a:schemeClr val="tx1"/>
                </a:solidFill>
                <a:latin typeface="Frutiger 55 Roman"/>
              </a:defRPr>
            </a:lvl1pPr>
          </a:lstStyle>
          <a:p>
            <a:pPr lvl="0"/>
            <a:r>
              <a:rPr lang="de-DE" dirty="0" smtClean="0"/>
              <a:t>&lt;&lt;Funktion des Präsentators&gt;&gt;</a:t>
            </a:r>
            <a:endParaRPr lang="de-DE" dirty="0"/>
          </a:p>
        </p:txBody>
      </p:sp>
      <p:sp>
        <p:nvSpPr>
          <p:cNvPr id="3" name="PRESENTATION PRESENTER"/>
          <p:cNvSpPr>
            <a:spLocks noGrp="1"/>
          </p:cNvSpPr>
          <p:nvPr>
            <p:ph type="subTitle" idx="1" hasCustomPrompt="1"/>
            <p:custDataLst>
              <p:tags r:id="rId3"/>
            </p:custDataLst>
          </p:nvPr>
        </p:nvSpPr>
        <p:spPr>
          <a:xfrm>
            <a:off x="560569" y="4352544"/>
            <a:ext cx="6661840" cy="274320"/>
          </a:xfrm>
        </p:spPr>
        <p:txBody>
          <a:bodyPr lIns="0" tIns="0" rIns="0" bIns="0" anchor="t" anchorCtr="0">
            <a:noAutofit/>
          </a:bodyPr>
          <a:lstStyle>
            <a:lvl1pPr marL="0" indent="0" algn="l">
              <a:spcBef>
                <a:spcPts val="1800"/>
              </a:spcBef>
              <a:buNone/>
              <a:defRPr sz="1600" i="0" baseline="0">
                <a:solidFill>
                  <a:schemeClr val="tx1"/>
                </a:solidFill>
                <a:latin typeface="Frutiger 55 Roman"/>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de-DE" dirty="0" smtClean="0"/>
              <a:t>&lt;&lt;Präsentator&gt;&gt;</a:t>
            </a:r>
          </a:p>
        </p:txBody>
      </p:sp>
      <p:sp>
        <p:nvSpPr>
          <p:cNvPr id="2" name="PRESENTATION TITLE"/>
          <p:cNvSpPr>
            <a:spLocks noGrp="1"/>
          </p:cNvSpPr>
          <p:nvPr>
            <p:ph type="ctrTitle" hasCustomPrompt="1"/>
            <p:custDataLst>
              <p:tags r:id="rId4"/>
            </p:custDataLst>
          </p:nvPr>
        </p:nvSpPr>
        <p:spPr>
          <a:xfrm>
            <a:off x="560566" y="2176272"/>
            <a:ext cx="10931046" cy="941832"/>
          </a:xfrm>
        </p:spPr>
        <p:txBody>
          <a:bodyPr lIns="0" tIns="0" rIns="0" bIns="0" anchor="b" anchorCtr="0">
            <a:noAutofit/>
          </a:bodyPr>
          <a:lstStyle>
            <a:lvl1pPr>
              <a:lnSpc>
                <a:spcPts val="4200"/>
              </a:lnSpc>
              <a:spcBef>
                <a:spcPts val="4200"/>
              </a:spcBef>
              <a:defRPr sz="4000" baseline="0">
                <a:solidFill>
                  <a:schemeClr val="tx1"/>
                </a:solidFill>
                <a:latin typeface="Frutiger 45 Light"/>
                <a:ea typeface="Arial Unicode MS" pitchFamily="34" charset="-128"/>
              </a:defRPr>
            </a:lvl1pPr>
          </a:lstStyle>
          <a:p>
            <a:r>
              <a:rPr lang="de-DE" dirty="0" smtClean="0"/>
              <a:t>&lt;&lt;</a:t>
            </a:r>
            <a:r>
              <a:rPr lang="de-DE" dirty="0" err="1" smtClean="0"/>
              <a:t>Keyline</a:t>
            </a:r>
            <a:r>
              <a:rPr lang="de-DE" dirty="0" smtClean="0"/>
              <a:t>: </a:t>
            </a:r>
            <a:r>
              <a:rPr lang="de-DE" dirty="0" err="1" smtClean="0"/>
              <a:t>short</a:t>
            </a:r>
            <a:r>
              <a:rPr lang="de-DE" dirty="0" smtClean="0"/>
              <a:t> </a:t>
            </a:r>
            <a:r>
              <a:rPr lang="de-DE" dirty="0" err="1" smtClean="0"/>
              <a:t>headline</a:t>
            </a:r>
            <a:r>
              <a:rPr lang="de-DE" dirty="0" smtClean="0"/>
              <a:t>&gt;&gt;</a:t>
            </a:r>
            <a:endParaRPr lang="de-DE" dirty="0"/>
          </a:p>
        </p:txBody>
      </p:sp>
      <p:sp>
        <p:nvSpPr>
          <p:cNvPr id="9" name="SECURITY TEXT"/>
          <p:cNvSpPr txBox="1">
            <a:spLocks/>
          </p:cNvSpPr>
          <p:nvPr>
            <p:custDataLst>
              <p:tags r:id="rId5"/>
            </p:custDataLst>
          </p:nvPr>
        </p:nvSpPr>
        <p:spPr>
          <a:xfrm>
            <a:off x="10138941" y="742942"/>
            <a:ext cx="2656598" cy="184666"/>
          </a:xfrm>
          <a:prstGeom prst="rect">
            <a:avLst/>
          </a:prstGeom>
        </p:spPr>
        <p:txBody>
          <a:bodyPr vert="horz" wrap="square" lIns="73152"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200" dirty="0" smtClean="0">
                <a:latin typeface="Frutiger 55 Roman"/>
              </a:rPr>
              <a:t>Public</a:t>
            </a:r>
            <a:endParaRPr lang="de-DE" sz="1200" dirty="0">
              <a:latin typeface="Frutiger 55 Roman"/>
            </a:endParaRPr>
          </a:p>
        </p:txBody>
      </p:sp>
      <p:sp>
        <p:nvSpPr>
          <p:cNvPr id="11" name="PRESENTATION INFOLINE"/>
          <p:cNvSpPr>
            <a:spLocks noGrp="1"/>
          </p:cNvSpPr>
          <p:nvPr>
            <p:ph type="body" sz="quarter" idx="12" hasCustomPrompt="1"/>
            <p:custDataLst>
              <p:tags r:id="rId6"/>
            </p:custDataLst>
          </p:nvPr>
        </p:nvSpPr>
        <p:spPr>
          <a:xfrm>
            <a:off x="560566" y="3474721"/>
            <a:ext cx="10931046" cy="342900"/>
          </a:xfrm>
        </p:spPr>
        <p:txBody>
          <a:bodyPr/>
          <a:lstStyle>
            <a:lvl1pPr marL="0" indent="0">
              <a:buNone/>
              <a:defRPr sz="2000">
                <a:latin typeface="UBSHeadline"/>
              </a:defRPr>
            </a:lvl1pPr>
          </a:lstStyle>
          <a:p>
            <a:pPr lvl="0"/>
            <a:r>
              <a:rPr lang="de-DE" dirty="0" smtClean="0"/>
              <a:t>&lt;&lt;Infoline: </a:t>
            </a:r>
            <a:r>
              <a:rPr lang="de-DE" dirty="0" err="1" smtClean="0"/>
              <a:t>presentation</a:t>
            </a:r>
            <a:r>
              <a:rPr lang="de-DE" dirty="0" smtClean="0"/>
              <a:t> </a:t>
            </a:r>
            <a:r>
              <a:rPr lang="de-DE" dirty="0" err="1" smtClean="0"/>
              <a:t>description</a:t>
            </a:r>
            <a:r>
              <a:rPr lang="de-DE" dirty="0" smtClean="0"/>
              <a:t>&gt;&gt;</a:t>
            </a:r>
          </a:p>
        </p:txBody>
      </p:sp>
      <p:sp>
        <p:nvSpPr>
          <p:cNvPr id="4" name="DraftStamp" hidden="1"/>
          <p:cNvSpPr txBox="1"/>
          <p:nvPr>
            <p:custDataLst>
              <p:tags r:id="rId7"/>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57784" y="567074"/>
            <a:ext cx="1108260" cy="40504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23" hasCustomPrompt="1"/>
            <p:custDataLst>
              <p:tags r:id="rId3"/>
            </p:custDataLst>
          </p:nvPr>
        </p:nvSpPr>
        <p:spPr>
          <a:xfrm>
            <a:off x="6873032" y="4059937"/>
            <a:ext cx="5910320" cy="356616"/>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8"/>
            </p:custDataLst>
          </p:nvPr>
        </p:nvSpPr>
        <p:spPr>
          <a:xfrm>
            <a:off x="560567"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9" name="LAYOUT HEADER"/>
          <p:cNvSpPr>
            <a:spLocks noGrp="1"/>
          </p:cNvSpPr>
          <p:nvPr>
            <p:ph type="body" idx="26" hasCustomPrompt="1"/>
            <p:custDataLst>
              <p:tags r:id="rId9"/>
            </p:custDataLst>
          </p:nvPr>
        </p:nvSpPr>
        <p:spPr>
          <a:xfrm>
            <a:off x="560567"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0"/>
            </p:custDataLst>
          </p:nvPr>
        </p:nvSpPr>
        <p:spPr>
          <a:xfrm>
            <a:off x="560567"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11"/>
            </p:custDataLst>
          </p:nvPr>
        </p:nvSpPr>
        <p:spPr>
          <a:xfrm>
            <a:off x="560567"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14" hasCustomPrompt="1"/>
            <p:custDataLst>
              <p:tags r:id="rId12"/>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6" name="THIN BLUE LINE"/>
          <p:cNvCxnSpPr/>
          <p:nvPr/>
        </p:nvCxnSpPr>
        <p:spPr>
          <a:xfrm>
            <a:off x="560565"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PAGE HEADING"/>
          <p:cNvSpPr>
            <a:spLocks noGrp="1"/>
          </p:cNvSpPr>
          <p:nvPr>
            <p:ph type="title" hasCustomPrompt="1"/>
            <p:custDataLst>
              <p:tags r:id="rId13"/>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7"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C04BB5FE-21AD-4A47-B7F8-7792A0111F81}" type="slidenum">
              <a:rPr lang="de-DE" sz="700" smtClean="0"/>
              <a:pPr algn="r"/>
              <a:t>‹#›</a:t>
            </a:fld>
            <a:endParaRPr lang="de-DE" sz="700" dirty="0"/>
          </a:p>
        </p:txBody>
      </p:sp>
      <p:sp>
        <p:nvSpPr>
          <p:cNvPr id="39" name="DOCUMENT ID" hidden="1"/>
          <p:cNvSpPr txBox="1"/>
          <p:nvPr>
            <p:custDataLst>
              <p:tags r:id="rId14"/>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40" name="PXP_GRIDLINES" hidden="1"/>
          <p:cNvGrpSpPr/>
          <p:nvPr/>
        </p:nvGrpSpPr>
        <p:grpSpPr>
          <a:xfrm>
            <a:off x="-40832" y="0"/>
            <a:ext cx="13451072" cy="7543800"/>
            <a:chOff x="-30640" y="0"/>
            <a:chExt cx="10093083" cy="7543800"/>
          </a:xfrm>
        </p:grpSpPr>
        <p:cxnSp>
          <p:nvCxnSpPr>
            <p:cNvPr id="41" name="Straight Connector 4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5"/>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0" name="LAYOUT HEADER"/>
          <p:cNvSpPr>
            <a:spLocks noGrp="1"/>
          </p:cNvSpPr>
          <p:nvPr>
            <p:ph type="body" idx="26" hasCustomPrompt="1"/>
            <p:custDataLst>
              <p:tags r:id="rId3"/>
            </p:custDataLst>
          </p:nvPr>
        </p:nvSpPr>
        <p:spPr>
          <a:xfrm>
            <a:off x="6873032"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7"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7" name="LAYOUT HEADER"/>
          <p:cNvSpPr>
            <a:spLocks noGrp="1"/>
          </p:cNvSpPr>
          <p:nvPr>
            <p:ph type="body" idx="14" hasCustomPrompt="1"/>
            <p:custDataLst>
              <p:tags r:id="rId9"/>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7CCF9807-4BDC-4D68-8676-381180632DE6}" type="slidenum">
              <a:rPr lang="de-DE" sz="700" smtClean="0"/>
              <a:pPr algn="r"/>
              <a:t>‹#›</a:t>
            </a:fld>
            <a:endParaRPr lang="de-DE" sz="700" dirty="0"/>
          </a:p>
        </p:txBody>
      </p:sp>
      <p:sp>
        <p:nvSpPr>
          <p:cNvPr id="37"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8" name="PXP_GRIDLINES" hidden="1"/>
          <p:cNvGrpSpPr/>
          <p:nvPr/>
        </p:nvGrpSpPr>
        <p:grpSpPr>
          <a:xfrm>
            <a:off x="-40832" y="0"/>
            <a:ext cx="13451072" cy="7543800"/>
            <a:chOff x="-30640" y="0"/>
            <a:chExt cx="10093083" cy="7543800"/>
          </a:xfrm>
        </p:grpSpPr>
        <p:cxnSp>
          <p:nvCxnSpPr>
            <p:cNvPr id="39" name="Straight Connector 3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560567"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6" hasCustomPrompt="1"/>
            <p:custDataLst>
              <p:tags r:id="rId3"/>
            </p:custDataLst>
          </p:nvPr>
        </p:nvSpPr>
        <p:spPr>
          <a:xfrm>
            <a:off x="560567"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4"/>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7"/>
            </p:custDataLst>
          </p:nvPr>
        </p:nvSpPr>
        <p:spPr>
          <a:xfrm>
            <a:off x="560567"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7"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5" name="LAYOUT HEADER"/>
          <p:cNvSpPr>
            <a:spLocks noGrp="1"/>
          </p:cNvSpPr>
          <p:nvPr>
            <p:ph type="body" idx="14" hasCustomPrompt="1"/>
            <p:custDataLst>
              <p:tags r:id="rId9"/>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4"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EB71FFF7-9F05-4969-ABC0-23146D694E35}" type="slidenum">
              <a:rPr lang="de-DE" sz="700" smtClean="0"/>
              <a:pPr algn="r"/>
              <a:t>‹#›</a:t>
            </a:fld>
            <a:endParaRPr lang="de-DE" sz="700" dirty="0"/>
          </a:p>
        </p:txBody>
      </p:sp>
      <p:sp>
        <p:nvSpPr>
          <p:cNvPr id="36"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7" name="PXP_GRIDLINES" hidden="1"/>
          <p:cNvGrpSpPr/>
          <p:nvPr/>
        </p:nvGrpSpPr>
        <p:grpSpPr>
          <a:xfrm>
            <a:off x="-40832" y="0"/>
            <a:ext cx="13451072" cy="7543800"/>
            <a:chOff x="-30640" y="0"/>
            <a:chExt cx="10093083" cy="7543800"/>
          </a:xfrm>
        </p:grpSpPr>
        <p:cxnSp>
          <p:nvCxnSpPr>
            <p:cNvPr id="38" name="Straight Connector 3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sp>
        <p:nvSpPr>
          <p:cNvPr id="25" name="LAYOUT SOURCE"/>
          <p:cNvSpPr>
            <a:spLocks noGrp="1"/>
          </p:cNvSpPr>
          <p:nvPr>
            <p:ph type="body" idx="30" hasCustomPrompt="1"/>
            <p:custDataLst>
              <p:tags r:id="rId1"/>
            </p:custDataLst>
          </p:nvPr>
        </p:nvSpPr>
        <p:spPr>
          <a:xfrm>
            <a:off x="8969063"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23" name="LAYOUT BODY"/>
          <p:cNvSpPr>
            <a:spLocks noGrp="1"/>
          </p:cNvSpPr>
          <p:nvPr>
            <p:ph idx="28"/>
            <p:custDataLst>
              <p:tags r:id="rId2"/>
            </p:custDataLst>
          </p:nvPr>
        </p:nvSpPr>
        <p:spPr>
          <a:xfrm>
            <a:off x="8969063"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8" name="LAYOUT HEADER"/>
          <p:cNvSpPr>
            <a:spLocks noGrp="1"/>
          </p:cNvSpPr>
          <p:nvPr>
            <p:ph type="body" idx="35" hasCustomPrompt="1"/>
            <p:custDataLst>
              <p:tags r:id="rId3"/>
            </p:custDataLst>
          </p:nvPr>
        </p:nvSpPr>
        <p:spPr>
          <a:xfrm>
            <a:off x="8969063"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22" name="LAYOUT SOURCE"/>
          <p:cNvSpPr>
            <a:spLocks noGrp="1"/>
          </p:cNvSpPr>
          <p:nvPr>
            <p:ph type="body" idx="27" hasCustomPrompt="1"/>
            <p:custDataLst>
              <p:tags r:id="rId4"/>
            </p:custDataLst>
          </p:nvPr>
        </p:nvSpPr>
        <p:spPr>
          <a:xfrm>
            <a:off x="4764815"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20" name="LAYOUT BODY"/>
          <p:cNvSpPr>
            <a:spLocks noGrp="1"/>
          </p:cNvSpPr>
          <p:nvPr>
            <p:ph idx="25"/>
            <p:custDataLst>
              <p:tags r:id="rId5"/>
            </p:custDataLst>
          </p:nvPr>
        </p:nvSpPr>
        <p:spPr>
          <a:xfrm>
            <a:off x="4764815"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7" name="LAYOUT HEADER"/>
          <p:cNvSpPr>
            <a:spLocks noGrp="1"/>
          </p:cNvSpPr>
          <p:nvPr>
            <p:ph type="body" idx="34" hasCustomPrompt="1"/>
            <p:custDataLst>
              <p:tags r:id="rId6"/>
            </p:custDataLst>
          </p:nvPr>
        </p:nvSpPr>
        <p:spPr>
          <a:xfrm>
            <a:off x="4764815"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7"/>
            </p:custDataLst>
          </p:nvPr>
        </p:nvSpPr>
        <p:spPr>
          <a:xfrm>
            <a:off x="560640"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8"/>
            </p:custDataLst>
          </p:nvPr>
        </p:nvSpPr>
        <p:spPr>
          <a:xfrm>
            <a:off x="560640"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6" name="LAYOUT HEADER"/>
          <p:cNvSpPr>
            <a:spLocks noGrp="1"/>
          </p:cNvSpPr>
          <p:nvPr>
            <p:ph type="body" idx="33" hasCustomPrompt="1"/>
            <p:custDataLst>
              <p:tags r:id="rId9"/>
            </p:custDataLst>
          </p:nvPr>
        </p:nvSpPr>
        <p:spPr>
          <a:xfrm>
            <a:off x="560640"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10"/>
            </p:custDataLst>
          </p:nvPr>
        </p:nvSpPr>
        <p:spPr>
          <a:xfrm>
            <a:off x="8969063"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11"/>
            </p:custDataLst>
          </p:nvPr>
        </p:nvSpPr>
        <p:spPr>
          <a:xfrm>
            <a:off x="8969063"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5" name="LAYOUT HEADER"/>
          <p:cNvSpPr>
            <a:spLocks noGrp="1"/>
          </p:cNvSpPr>
          <p:nvPr>
            <p:ph type="body" idx="32" hasCustomPrompt="1"/>
            <p:custDataLst>
              <p:tags r:id="rId12"/>
            </p:custDataLst>
          </p:nvPr>
        </p:nvSpPr>
        <p:spPr>
          <a:xfrm>
            <a:off x="8969063"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13"/>
            </p:custDataLst>
          </p:nvPr>
        </p:nvSpPr>
        <p:spPr>
          <a:xfrm>
            <a:off x="4764815"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14"/>
            </p:custDataLst>
          </p:nvPr>
        </p:nvSpPr>
        <p:spPr>
          <a:xfrm>
            <a:off x="4764815"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4" name="LAYOUT HEADER"/>
          <p:cNvSpPr>
            <a:spLocks noGrp="1"/>
          </p:cNvSpPr>
          <p:nvPr>
            <p:ph type="body" idx="31" hasCustomPrompt="1"/>
            <p:custDataLst>
              <p:tags r:id="rId15"/>
            </p:custDataLst>
          </p:nvPr>
        </p:nvSpPr>
        <p:spPr>
          <a:xfrm>
            <a:off x="4764815"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6"/>
            </p:custDataLst>
          </p:nvPr>
        </p:nvSpPr>
        <p:spPr>
          <a:xfrm>
            <a:off x="560640"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17"/>
            </p:custDataLst>
          </p:nvPr>
        </p:nvSpPr>
        <p:spPr>
          <a:xfrm>
            <a:off x="560640"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3" name="LAYOUT HEADER"/>
          <p:cNvSpPr>
            <a:spLocks noGrp="1"/>
          </p:cNvSpPr>
          <p:nvPr>
            <p:ph type="body" idx="14" hasCustomPrompt="1"/>
            <p:custDataLst>
              <p:tags r:id="rId18"/>
            </p:custDataLst>
          </p:nvPr>
        </p:nvSpPr>
        <p:spPr>
          <a:xfrm>
            <a:off x="560640"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7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PAGE HEADING"/>
          <p:cNvSpPr>
            <a:spLocks noGrp="1"/>
          </p:cNvSpPr>
          <p:nvPr>
            <p:ph type="title" hasCustomPrompt="1"/>
            <p:custDataLst>
              <p:tags r:id="rId19"/>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4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86A79529-9704-412A-9627-88623531B893}" type="slidenum">
              <a:rPr lang="de-DE" sz="700" smtClean="0"/>
              <a:pPr algn="r"/>
              <a:t>‹#›</a:t>
            </a:fld>
            <a:endParaRPr lang="de-DE" sz="700" dirty="0"/>
          </a:p>
        </p:txBody>
      </p:sp>
      <p:sp>
        <p:nvSpPr>
          <p:cNvPr id="47" name="DOCUMENT ID" hidden="1"/>
          <p:cNvSpPr txBox="1"/>
          <p:nvPr>
            <p:custDataLst>
              <p:tags r:id="rId20"/>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48" name="PXP_GRIDLINES" hidden="1"/>
          <p:cNvGrpSpPr/>
          <p:nvPr/>
        </p:nvGrpSpPr>
        <p:grpSpPr>
          <a:xfrm>
            <a:off x="-40832" y="0"/>
            <a:ext cx="13451072" cy="7543800"/>
            <a:chOff x="-30640" y="0"/>
            <a:chExt cx="10093083" cy="7543800"/>
          </a:xfrm>
        </p:grpSpPr>
        <p:cxnSp>
          <p:nvCxnSpPr>
            <p:cNvPr id="49" name="Straight Connector 4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2" name="Straight Connector 5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3" name="Straight Connector 5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5" name="Straight Connector 5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6" name="Straight Connector 5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8" name="Straight Connector 5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9" name="Straight Connector 5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1"/>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claimer Page">
    <p:spTree>
      <p:nvGrpSpPr>
        <p:cNvPr id="1" name=""/>
        <p:cNvGrpSpPr/>
        <p:nvPr/>
      </p:nvGrpSpPr>
      <p:grpSpPr>
        <a:xfrm>
          <a:off x="0" y="0"/>
          <a:ext cx="0" cy="0"/>
          <a:chOff x="0" y="0"/>
          <a:chExt cx="0" cy="0"/>
        </a:xfrm>
      </p:grpSpPr>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FD2363B6-C2A5-4798-A9CC-51C31EECAC2F}" type="slidenum">
              <a:rPr lang="de-DE" sz="700" smtClean="0"/>
              <a:pPr algn="r"/>
              <a:t>‹#›</a:t>
            </a:fld>
            <a:endParaRPr lang="de-DE" sz="700" dirty="0"/>
          </a:p>
        </p:txBody>
      </p:sp>
      <p:sp>
        <p:nvSpPr>
          <p:cNvPr id="19" name="DOCUMENT ID" hidden="1"/>
          <p:cNvSpPr txBox="1"/>
          <p:nvPr>
            <p:custDataLst>
              <p:tags r:id="rId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0" name="PXP_GRIDLINES" hidden="1"/>
          <p:cNvGrpSpPr/>
          <p:nvPr/>
        </p:nvGrpSpPr>
        <p:grpSpPr>
          <a:xfrm>
            <a:off x="-40832" y="0"/>
            <a:ext cx="13451072" cy="7543800"/>
            <a:chOff x="-30640" y="0"/>
            <a:chExt cx="10093083" cy="7543800"/>
          </a:xfrm>
        </p:grpSpPr>
        <p:cxnSp>
          <p:nvCxnSpPr>
            <p:cNvPr id="21" name="Straight Connector 2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3" name="Picture 2"/>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cxnSp>
        <p:nvCxnSpPr>
          <p:cNvPr id="65"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1"/>
            </p:custDataLst>
          </p:nvPr>
        </p:nvSpPr>
        <p:spPr/>
        <p:txBody>
          <a:bodyPr/>
          <a:lstStyle>
            <a:lvl1pPr>
              <a:defRPr>
                <a:latin typeface="Frutiger 45 Light"/>
              </a:defRPr>
            </a:lvl1pPr>
          </a:lstStyle>
          <a:p>
            <a:pPr lvl="0"/>
            <a:r>
              <a:rPr lang="de-DE" dirty="0" err="1" smtClean="0"/>
              <a:t>Contact</a:t>
            </a:r>
            <a:r>
              <a:rPr lang="de-DE" dirty="0" smtClean="0"/>
              <a:t> </a:t>
            </a:r>
            <a:r>
              <a:rPr lang="de-DE" dirty="0" err="1" smtClean="0"/>
              <a:t>information</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F844A95E-171B-43E0-919B-08407017EAD1}" type="slidenum">
              <a:rPr lang="de-DE" sz="700" smtClean="0"/>
              <a:pPr algn="r"/>
              <a:t>‹#›</a:t>
            </a:fld>
            <a:endParaRPr lang="de-DE" sz="700" dirty="0"/>
          </a:p>
        </p:txBody>
      </p:sp>
      <p:sp>
        <p:nvSpPr>
          <p:cNvPr id="21" name="DOCUMENT ID" hidden="1"/>
          <p:cNvSpPr txBox="1"/>
          <p:nvPr>
            <p:custDataLst>
              <p:tags r:id="rId2"/>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3"/>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2" y="2432450"/>
            <a:ext cx="12247158" cy="1033273"/>
          </a:xfrm>
        </p:spPr>
        <p:txBody>
          <a:bodyPr lIns="0" tIns="0" rIns="0" bIns="0">
            <a:noAutofit/>
          </a:bodyPr>
          <a:lstStyle>
            <a:lvl1pPr marL="0" indent="0" algn="l">
              <a:buNone/>
              <a:defRPr sz="4000" baseline="0">
                <a:solidFill>
                  <a:schemeClr val="tx1"/>
                </a:solidFill>
                <a:latin typeface="Frutiger 45 Light"/>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de-DE" dirty="0" smtClean="0"/>
              <a:t>&lt;&lt;Sektionsüberschrift&gt;&gt;</a:t>
            </a:r>
            <a:endParaRPr lang="de-DE" dirty="0"/>
          </a:p>
        </p:txBody>
      </p:sp>
      <p:sp>
        <p:nvSpPr>
          <p:cNvPr id="6" name="DIVIDER NUMBER"/>
          <p:cNvSpPr>
            <a:spLocks noGrp="1"/>
          </p:cNvSpPr>
          <p:nvPr>
            <p:ph type="ctrTitle" hasCustomPrompt="1"/>
          </p:nvPr>
        </p:nvSpPr>
        <p:spPr>
          <a:xfrm>
            <a:off x="559382" y="2011680"/>
            <a:ext cx="12247158" cy="384048"/>
          </a:xfrm>
        </p:spPr>
        <p:txBody>
          <a:bodyPr lIns="0" tIns="0" rIns="0" bIns="0" anchor="b" anchorCtr="0">
            <a:noAutofit/>
          </a:bodyPr>
          <a:lstStyle>
            <a:lvl1pPr>
              <a:defRPr sz="1800" baseline="0">
                <a:solidFill>
                  <a:schemeClr val="tx1"/>
                </a:solidFill>
                <a:latin typeface="+mj-lt"/>
                <a:ea typeface="Arial Unicode MS" pitchFamily="34" charset="-128"/>
              </a:defRPr>
            </a:lvl1pPr>
          </a:lstStyle>
          <a:p>
            <a:r>
              <a:rPr lang="de-DE" dirty="0" smtClean="0"/>
              <a:t>Click </a:t>
            </a:r>
            <a:r>
              <a:rPr lang="de-DE" dirty="0" err="1" smtClean="0"/>
              <a:t>to</a:t>
            </a:r>
            <a:r>
              <a:rPr lang="de-DE" dirty="0" smtClean="0"/>
              <a:t> </a:t>
            </a:r>
            <a:r>
              <a:rPr lang="de-DE" dirty="0" err="1" smtClean="0"/>
              <a:t>edit</a:t>
            </a:r>
            <a:r>
              <a:rPr lang="de-DE" dirty="0" smtClean="0"/>
              <a:t> </a:t>
            </a:r>
            <a:r>
              <a:rPr lang="de-DE" dirty="0" err="1" smtClean="0"/>
              <a:t>Section</a:t>
            </a:r>
            <a:r>
              <a:rPr lang="de-DE" dirty="0" smtClean="0"/>
              <a:t> / Appendix </a:t>
            </a:r>
            <a:r>
              <a:rPr lang="de-DE" dirty="0" err="1" smtClean="0"/>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extLst>
      <p:ext uri="{BB962C8B-B14F-4D97-AF65-F5344CB8AC3E}">
        <p14:creationId xmlns:p14="http://schemas.microsoft.com/office/powerpoint/2010/main" val="36924832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p:cSld name="Table of Contents">
    <p:spTree>
      <p:nvGrpSpPr>
        <p:cNvPr id="1" name=""/>
        <p:cNvGrpSpPr/>
        <p:nvPr/>
      </p:nvGrpSpPr>
      <p:grpSpPr>
        <a:xfrm>
          <a:off x="0" y="0"/>
          <a:ext cx="0" cy="0"/>
          <a:chOff x="0" y="0"/>
          <a:chExt cx="0" cy="0"/>
        </a:xfrm>
      </p:grpSpPr>
      <p:sp>
        <p:nvSpPr>
          <p:cNvPr id="14" name="TOC BODY"/>
          <p:cNvSpPr>
            <a:spLocks noGrp="1"/>
          </p:cNvSpPr>
          <p:nvPr>
            <p:ph type="body" sz="quarter" idx="12"/>
            <p:custDataLst>
              <p:tags r:id="rId1"/>
            </p:custDataLst>
          </p:nvPr>
        </p:nvSpPr>
        <p:spPr>
          <a:xfrm>
            <a:off x="559382" y="1362458"/>
            <a:ext cx="12247158" cy="5198689"/>
          </a:xfrm>
        </p:spPr>
        <p:txBody>
          <a:bodyPr lIns="0" rIns="0">
            <a:noAutofit/>
          </a:bodyPr>
          <a:lstStyle>
            <a:lvl1pPr marL="0" indent="0">
              <a:buNone/>
              <a:defRPr sz="1600">
                <a:latin typeface="Frutiger 55 Roman"/>
              </a:defRPr>
            </a:lvl1pPr>
            <a:lvl2pPr>
              <a:buNone/>
              <a:defRPr/>
            </a:lvl2pPr>
            <a:lvl3pPr>
              <a:buNone/>
              <a:defRPr/>
            </a:lvl3pPr>
            <a:lvl4pPr>
              <a:buNone/>
              <a:defRPr/>
            </a:lvl4pPr>
            <a:lvl5pPr>
              <a:buNone/>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p:txBody>
      </p:sp>
      <p:sp>
        <p:nvSpPr>
          <p:cNvPr id="2" name="TOC TITLE"/>
          <p:cNvSpPr>
            <a:spLocks noGrp="1"/>
          </p:cNvSpPr>
          <p:nvPr>
            <p:ph type="title" hasCustomPrompt="1"/>
            <p:custDataLst>
              <p:tags r:id="rId2"/>
            </p:custDataLst>
          </p:nvPr>
        </p:nvSpPr>
        <p:spPr>
          <a:xfrm>
            <a:off x="559379" y="2"/>
            <a:ext cx="12247158" cy="941832"/>
          </a:xfrm>
        </p:spPr>
        <p:txBody>
          <a:bodyPr lIns="0" tIns="0" rIns="0" bIns="0" anchor="b" anchorCtr="0">
            <a:normAutofit/>
          </a:bodyPr>
          <a:lstStyle>
            <a:lvl1pPr algn="l">
              <a:lnSpc>
                <a:spcPts val="3200"/>
              </a:lnSpc>
              <a:defRPr sz="3200">
                <a:solidFill>
                  <a:schemeClr val="tx1"/>
                </a:solidFill>
                <a:latin typeface="Frutiger 45 Light"/>
              </a:defRPr>
            </a:lvl1pPr>
          </a:lstStyle>
          <a:p>
            <a:r>
              <a:rPr lang="de-DE" dirty="0" smtClean="0"/>
              <a:t>Inhaltsverzeichnis</a:t>
            </a:r>
            <a:endParaRPr lang="de-DE" dirty="0"/>
          </a:p>
        </p:txBody>
      </p:sp>
      <p:sp>
        <p:nvSpPr>
          <p:cNvPr id="22"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259A56D2-6EE4-40D3-BDE6-F5CD68556C61}" type="slidenum">
              <a:rPr lang="de-DE" sz="700" smtClean="0"/>
              <a:pPr algn="r"/>
              <a:t>‹#›</a:t>
            </a:fld>
            <a:endParaRPr lang="de-DE" sz="700" dirty="0"/>
          </a:p>
        </p:txBody>
      </p:sp>
      <p:sp>
        <p:nvSpPr>
          <p:cNvPr id="23" name="DOCUMENT ID" hidden="1"/>
          <p:cNvSpPr txBox="1"/>
          <p:nvPr>
            <p:custDataLst>
              <p:tags r:id="rId3"/>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4" name="PXP_GRIDLINES" hidden="1"/>
          <p:cNvGrpSpPr/>
          <p:nvPr/>
        </p:nvGrpSpPr>
        <p:grpSpPr>
          <a:xfrm>
            <a:off x="-40832" y="0"/>
            <a:ext cx="13451072" cy="7543800"/>
            <a:chOff x="-30640" y="0"/>
            <a:chExt cx="10093083" cy="7543800"/>
          </a:xfrm>
        </p:grpSpPr>
        <p:cxnSp>
          <p:nvCxnSpPr>
            <p:cNvPr id="25" name="Straight Connector 24"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4"/>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21" name="Picture 20"/>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67" y="1852255"/>
            <a:ext cx="12247158" cy="4759691"/>
          </a:xfrm>
        </p:spPr>
        <p:txBody>
          <a:bodyPr lIns="0" tIns="0" rIns="0" bIns="0">
            <a:noAutofit/>
          </a:bodyPr>
          <a:lstStyle>
            <a:lvl1pPr marL="234950" indent="-234950">
              <a:buClr>
                <a:schemeClr val="tx2"/>
              </a:buClr>
              <a:buSzPct val="100000"/>
              <a:buFont typeface="Symbol" pitchFamily="18" charset="2"/>
              <a:buChar char="·"/>
              <a:defRPr sz="1800">
                <a:latin typeface="Frutiger 55 Roman"/>
              </a:defRPr>
            </a:lvl1pPr>
            <a:lvl2pPr marL="461963" indent="-236538">
              <a:defRPr sz="1600">
                <a:latin typeface="Frutiger 55 Roman"/>
              </a:defRPr>
            </a:lvl2pPr>
            <a:lvl3pPr marL="688975" indent="-227013">
              <a:buClr>
                <a:schemeClr val="tx1"/>
              </a:buClr>
              <a:buFont typeface="Arial" pitchFamily="34" charset="0"/>
              <a:buChar char="–"/>
              <a:defRPr sz="1600">
                <a:latin typeface="Frutiger 55 Roman"/>
              </a:defRPr>
            </a:lvl3pPr>
            <a:lvl4pPr marL="914400" indent="-225425">
              <a:buSzPct val="84000"/>
              <a:defRPr sz="1600">
                <a:latin typeface="Frutiger 55 Roman"/>
              </a:defRPr>
            </a:lvl4pPr>
            <a:lvl5pPr marL="1152144"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C9C5D969-4CAD-4F29-8B51-07B8CBAF6BF4}" type="slidenum">
              <a:rPr lang="de-DE" sz="1000" smtClean="0"/>
              <a:pPr algn="r"/>
              <a:t>‹#›</a:t>
            </a:fld>
            <a:endParaRPr lang="de-DE" sz="700" dirty="0"/>
          </a:p>
        </p:txBody>
      </p:sp>
      <p:sp>
        <p:nvSpPr>
          <p:cNvPr id="21" name="DOCUMENT ID" hidden="1"/>
          <p:cNvSpPr txBox="1"/>
          <p:nvPr>
            <p:custDataLst>
              <p:tags r:id="rId3"/>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p:custDataLst>
              <p:tags r:id="rId4"/>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5" name="Picture 4"/>
          <p:cNvPicPr>
            <a:picLocks noChangeAspect="1"/>
          </p:cNvPicPr>
          <p:nvPr>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cxnSp>
        <p:nvCxnSpPr>
          <p:cNvPr id="6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67" y="0"/>
            <a:ext cx="12247158" cy="941832"/>
          </a:xfrm>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94976F55-9089-48EE-AE68-8E9544398D42}" type="slidenum">
              <a:rPr lang="de-DE" sz="1000" smtClean="0"/>
              <a:pPr algn="r"/>
              <a:t>‹#›</a:t>
            </a:fld>
            <a:endParaRPr lang="de-DE" sz="1000" dirty="0"/>
          </a:p>
        </p:txBody>
      </p:sp>
      <p:sp>
        <p:nvSpPr>
          <p:cNvPr id="22" name="DOCUMENT ID" hidden="1"/>
          <p:cNvSpPr txBox="1"/>
          <p:nvPr>
            <p:custDataLst>
              <p:tags r:id="rId2"/>
            </p:custDataLst>
          </p:nvPr>
        </p:nvSpPr>
        <p:spPr>
          <a:xfrm>
            <a:off x="3060850"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3" name="PXP_GRIDLINES" hidden="1"/>
          <p:cNvGrpSpPr/>
          <p:nvPr/>
        </p:nvGrpSpPr>
        <p:grpSpPr>
          <a:xfrm>
            <a:off x="-40832"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3"/>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3" name="Picture 2"/>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sp>
        <p:nvSpPr>
          <p:cNvPr id="14" name="LAYOUT SOURCE"/>
          <p:cNvSpPr>
            <a:spLocks noGrp="1"/>
          </p:cNvSpPr>
          <p:nvPr>
            <p:ph type="body" idx="15" hasCustomPrompt="1"/>
            <p:custDataLst>
              <p:tags r:id="rId1"/>
            </p:custDataLst>
          </p:nvPr>
        </p:nvSpPr>
        <p:spPr>
          <a:xfrm>
            <a:off x="560567" y="6263788"/>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2"/>
            </p:custDataLst>
          </p:nvPr>
        </p:nvSpPr>
        <p:spPr>
          <a:xfrm>
            <a:off x="560567" y="1856234"/>
            <a:ext cx="12247158" cy="4407410"/>
          </a:xfrm>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defTabSz="914400">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18" name="LAYOUT HEADER"/>
          <p:cNvSpPr>
            <a:spLocks noGrp="1"/>
          </p:cNvSpPr>
          <p:nvPr>
            <p:ph type="body" idx="14" hasCustomPrompt="1"/>
            <p:custDataLst>
              <p:tags r:id="rId3"/>
            </p:custDataLst>
          </p:nvPr>
        </p:nvSpPr>
        <p:spPr>
          <a:xfrm>
            <a:off x="560567" y="149860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4"/>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855E24D6-7D0A-470C-80AD-CB9E4DCBF649}" type="slidenum">
              <a:rPr lang="de-DE" sz="700" smtClean="0"/>
              <a:pPr algn="r"/>
              <a:t>‹#›</a:t>
            </a:fld>
            <a:endParaRPr lang="de-DE" sz="700" dirty="0"/>
          </a:p>
        </p:txBody>
      </p:sp>
      <p:sp>
        <p:nvSpPr>
          <p:cNvPr id="27" name="DOCUMENT ID" hidden="1"/>
          <p:cNvSpPr txBox="1"/>
          <p:nvPr>
            <p:custDataLst>
              <p:tags r:id="rId5"/>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8" name="PXP_GRIDLINES" hidden="1"/>
          <p:cNvGrpSpPr/>
          <p:nvPr/>
        </p:nvGrpSpPr>
        <p:grpSpPr>
          <a:xfrm>
            <a:off x="-40832" y="0"/>
            <a:ext cx="13451072" cy="7543800"/>
            <a:chOff x="-30640" y="0"/>
            <a:chExt cx="10093083" cy="7543800"/>
          </a:xfrm>
        </p:grpSpPr>
        <p:cxnSp>
          <p:nvCxnSpPr>
            <p:cNvPr id="29" name="Straight Connector 2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6"/>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arge 1x1">
    <p:spTree>
      <p:nvGrpSpPr>
        <p:cNvPr id="1" name=""/>
        <p:cNvGrpSpPr/>
        <p:nvPr/>
      </p:nvGrpSpPr>
      <p:grpSpPr>
        <a:xfrm>
          <a:off x="0" y="0"/>
          <a:ext cx="0" cy="0"/>
          <a:chOff x="0" y="0"/>
          <a:chExt cx="0" cy="0"/>
        </a:xfrm>
      </p:grpSpPr>
      <p:sp>
        <p:nvSpPr>
          <p:cNvPr id="12" name="LAYOUT SOURCE"/>
          <p:cNvSpPr>
            <a:spLocks noGrp="1"/>
          </p:cNvSpPr>
          <p:nvPr>
            <p:ph type="body" idx="17" hasCustomPrompt="1"/>
            <p:custDataLst>
              <p:tags r:id="rId1"/>
            </p:custDataLst>
          </p:nvPr>
        </p:nvSpPr>
        <p:spPr>
          <a:xfrm>
            <a:off x="560567" y="6249956"/>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1" name="LAYOUT BODY"/>
          <p:cNvSpPr>
            <a:spLocks noGrp="1"/>
          </p:cNvSpPr>
          <p:nvPr>
            <p:ph idx="16"/>
            <p:custDataLst>
              <p:tags r:id="rId2"/>
            </p:custDataLst>
          </p:nvPr>
        </p:nvSpPr>
        <p:spPr>
          <a:xfrm>
            <a:off x="560567" y="4411864"/>
            <a:ext cx="12247158"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3" name="LAYOUT HEADER"/>
          <p:cNvSpPr>
            <a:spLocks noGrp="1"/>
          </p:cNvSpPr>
          <p:nvPr>
            <p:ph type="body" idx="18" hasCustomPrompt="1"/>
            <p:custDataLst>
              <p:tags r:id="rId3"/>
            </p:custDataLst>
          </p:nvPr>
        </p:nvSpPr>
        <p:spPr>
          <a:xfrm>
            <a:off x="560567" y="405423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7" y="3694186"/>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7" y="1856234"/>
            <a:ext cx="12247158"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14" hasCustomPrompt="1"/>
            <p:custDataLst>
              <p:tags r:id="rId6"/>
            </p:custDataLst>
          </p:nvPr>
        </p:nvSpPr>
        <p:spPr>
          <a:xfrm>
            <a:off x="560567" y="149860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PAGE HEADING"/>
          <p:cNvSpPr>
            <a:spLocks noGrp="1"/>
          </p:cNvSpPr>
          <p:nvPr>
            <p:ph type="title" hasCustomPrompt="1"/>
            <p:custDataLst>
              <p:tags r:id="rId7"/>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9"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2451735E-85A4-4643-8094-642905B783F2}" type="slidenum">
              <a:rPr lang="de-DE" sz="700" smtClean="0"/>
              <a:pPr algn="r"/>
              <a:t>‹#›</a:t>
            </a:fld>
            <a:endParaRPr lang="de-DE" sz="700" dirty="0"/>
          </a:p>
        </p:txBody>
      </p:sp>
      <p:sp>
        <p:nvSpPr>
          <p:cNvPr id="30" name="DOCUMENT ID" hidden="1"/>
          <p:cNvSpPr txBox="1"/>
          <p:nvPr>
            <p:custDataLst>
              <p:tags r:id="rId8"/>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2" name="PXP_GRIDLINES" hidden="1"/>
          <p:cNvGrpSpPr/>
          <p:nvPr/>
        </p:nvGrpSpPr>
        <p:grpSpPr>
          <a:xfrm>
            <a:off x="-40832" y="0"/>
            <a:ext cx="13451072" cy="7543800"/>
            <a:chOff x="-30640" y="0"/>
            <a:chExt cx="10093083" cy="7543800"/>
          </a:xfrm>
        </p:grpSpPr>
        <p:cxnSp>
          <p:nvCxnSpPr>
            <p:cNvPr id="33" name="Straight Connector 3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sp>
        <p:nvSpPr>
          <p:cNvPr id="12" name="LAYOUT SOURCE"/>
          <p:cNvSpPr>
            <a:spLocks noGrp="1"/>
          </p:cNvSpPr>
          <p:nvPr>
            <p:ph type="body" idx="18" hasCustomPrompt="1"/>
            <p:custDataLst>
              <p:tags r:id="rId1"/>
            </p:custDataLst>
          </p:nvPr>
        </p:nvSpPr>
        <p:spPr>
          <a:xfrm>
            <a:off x="6873032" y="6263788"/>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2"/>
            </p:custDataLst>
          </p:nvPr>
        </p:nvSpPr>
        <p:spPr>
          <a:xfrm>
            <a:off x="6873032"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2" name="LAYOUT HEADER"/>
          <p:cNvSpPr>
            <a:spLocks noGrp="1"/>
          </p:cNvSpPr>
          <p:nvPr>
            <p:ph type="body" idx="19" hasCustomPrompt="1"/>
            <p:custDataLst>
              <p:tags r:id="rId3"/>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7" y="6263788"/>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7"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1" name="LAYOUT HEADER"/>
          <p:cNvSpPr>
            <a:spLocks noGrp="1"/>
          </p:cNvSpPr>
          <p:nvPr>
            <p:ph type="body" idx="14" hasCustomPrompt="1"/>
            <p:custDataLst>
              <p:tags r:id="rId6"/>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9"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7"/>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D70D6585-CB7C-4CFA-BD76-44C70BE2929C}" type="slidenum">
              <a:rPr lang="de-DE" sz="700" smtClean="0"/>
              <a:pPr algn="r"/>
              <a:t>‹#›</a:t>
            </a:fld>
            <a:endParaRPr lang="de-DE" sz="700" dirty="0"/>
          </a:p>
        </p:txBody>
      </p:sp>
      <p:sp>
        <p:nvSpPr>
          <p:cNvPr id="31" name="DOCUMENT ID" hidden="1"/>
          <p:cNvSpPr txBox="1"/>
          <p:nvPr>
            <p:custDataLst>
              <p:tags r:id="rId8"/>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3" name="PXP_GRIDLINES" hidden="1"/>
          <p:cNvGrpSpPr/>
          <p:nvPr/>
        </p:nvGrpSpPr>
        <p:grpSpPr>
          <a:xfrm>
            <a:off x="-40832" y="0"/>
            <a:ext cx="13451072" cy="7543800"/>
            <a:chOff x="-30640" y="0"/>
            <a:chExt cx="10093083" cy="7543800"/>
          </a:xfrm>
        </p:grpSpPr>
        <p:cxnSp>
          <p:nvCxnSpPr>
            <p:cNvPr id="34" name="Straight Connector 3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8969063"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8969063"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3" hasCustomPrompt="1"/>
            <p:custDataLst>
              <p:tags r:id="rId3"/>
            </p:custDataLst>
          </p:nvPr>
        </p:nvSpPr>
        <p:spPr>
          <a:xfrm>
            <a:off x="8969063"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65" name="LAYOUT SOURCE"/>
          <p:cNvSpPr>
            <a:spLocks noGrp="1"/>
          </p:cNvSpPr>
          <p:nvPr>
            <p:ph type="body" idx="25" hasCustomPrompt="1"/>
            <p:custDataLst>
              <p:tags r:id="rId4"/>
            </p:custDataLst>
          </p:nvPr>
        </p:nvSpPr>
        <p:spPr>
          <a:xfrm>
            <a:off x="4764815"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4764815"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04788">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5" name="LAYOUT HEADER"/>
          <p:cNvSpPr>
            <a:spLocks noGrp="1"/>
          </p:cNvSpPr>
          <p:nvPr>
            <p:ph type="body" idx="22" hasCustomPrompt="1"/>
            <p:custDataLst>
              <p:tags r:id="rId6"/>
            </p:custDataLst>
          </p:nvPr>
        </p:nvSpPr>
        <p:spPr>
          <a:xfrm>
            <a:off x="4764815"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64" name="LAYOUT SOURCE"/>
          <p:cNvSpPr>
            <a:spLocks noGrp="1"/>
          </p:cNvSpPr>
          <p:nvPr>
            <p:ph type="body" idx="24" hasCustomPrompt="1"/>
            <p:custDataLst>
              <p:tags r:id="rId7"/>
            </p:custDataLst>
          </p:nvPr>
        </p:nvSpPr>
        <p:spPr>
          <a:xfrm>
            <a:off x="560640"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640"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4" name="LAYOUT HEADER"/>
          <p:cNvSpPr>
            <a:spLocks noGrp="1"/>
          </p:cNvSpPr>
          <p:nvPr>
            <p:ph type="body" idx="14" hasCustomPrompt="1"/>
            <p:custDataLst>
              <p:tags r:id="rId9"/>
            </p:custDataLst>
          </p:nvPr>
        </p:nvSpPr>
        <p:spPr>
          <a:xfrm>
            <a:off x="560640"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2"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3"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9489627C-F79B-4DF9-998A-207B47061EFD}" type="slidenum">
              <a:rPr lang="de-DE" sz="700" smtClean="0"/>
              <a:pPr algn="r"/>
              <a:t>‹#›</a:t>
            </a:fld>
            <a:endParaRPr lang="de-DE" sz="700" dirty="0"/>
          </a:p>
        </p:txBody>
      </p:sp>
      <p:sp>
        <p:nvSpPr>
          <p:cNvPr id="34"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5" name="PXP_GRIDLINES" hidden="1"/>
          <p:cNvGrpSpPr/>
          <p:nvPr/>
        </p:nvGrpSpPr>
        <p:grpSpPr>
          <a:xfrm>
            <a:off x="-40832" y="0"/>
            <a:ext cx="13451072" cy="7543800"/>
            <a:chOff x="-30640" y="0"/>
            <a:chExt cx="10093083" cy="7543800"/>
          </a:xfrm>
        </p:grpSpPr>
        <p:cxnSp>
          <p:nvCxnSpPr>
            <p:cNvPr id="37" name="Straight Connector 3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60567" y="1856233"/>
            <a:ext cx="12247158" cy="4764024"/>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p:cNvSpPr>
            <a:spLocks noGrp="1"/>
          </p:cNvSpPr>
          <p:nvPr>
            <p:ph type="title"/>
          </p:nvPr>
        </p:nvSpPr>
        <p:spPr>
          <a:xfrm>
            <a:off x="560567" y="0"/>
            <a:ext cx="12247158" cy="941832"/>
          </a:xfrm>
          <a:prstGeom prst="rect">
            <a:avLst/>
          </a:prstGeom>
        </p:spPr>
        <p:txBody>
          <a:bodyPr vert="horz" lIns="0" tIns="0" rIns="0" bIns="0" rtlCol="0" anchor="b" anchorCtr="0">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 id="2147484211" r:id="rId12"/>
    <p:sldLayoutId id="2147484212" r:id="rId13"/>
    <p:sldLayoutId id="2147484213" r:id="rId14"/>
    <p:sldLayoutId id="2147484214" r:id="rId15"/>
  </p:sldLayoutIdLst>
  <p:timing>
    <p:tnLst>
      <p:par>
        <p:cTn id="1" dur="indefinite" restart="never" nodeType="tmRoot"/>
      </p:par>
    </p:tnLst>
  </p:timing>
  <p:hf hdr="0" ftr="0" dt="0"/>
  <p:txStyles>
    <p:titleStyle>
      <a:lvl1pPr algn="l" defTabSz="1005505" rtl="0" eaLnBrk="1" latinLnBrk="0" hangingPunct="1">
        <a:lnSpc>
          <a:spcPts val="3200"/>
        </a:lnSpc>
        <a:spcBef>
          <a:spcPct val="0"/>
        </a:spcBef>
        <a:buNone/>
        <a:defRPr sz="3200" kern="1200">
          <a:solidFill>
            <a:schemeClr val="tx1"/>
          </a:solidFill>
          <a:latin typeface="Frutiger 45 Light" panose="020B0603020202020204" pitchFamily="34" charset="0"/>
          <a:ea typeface="+mj-ea"/>
          <a:cs typeface="+mj-cs"/>
        </a:defRPr>
      </a:lvl1pPr>
    </p:titleStyle>
    <p:body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p:bodyStyle>
    <p:otherStyle>
      <a:defPPr>
        <a:defRPr lang="en-US"/>
      </a:defPPr>
      <a:lvl1pPr marL="0" algn="l" defTabSz="1005505" rtl="0" eaLnBrk="1" latinLnBrk="0" hangingPunct="1">
        <a:defRPr sz="2000" kern="1200">
          <a:solidFill>
            <a:schemeClr val="tx1"/>
          </a:solidFill>
          <a:latin typeface="+mn-lt"/>
          <a:ea typeface="+mn-ea"/>
          <a:cs typeface="+mn-cs"/>
        </a:defRPr>
      </a:lvl1pPr>
      <a:lvl2pPr marL="502753" algn="l" defTabSz="1005505" rtl="0" eaLnBrk="1" latinLnBrk="0" hangingPunct="1">
        <a:defRPr sz="2000" kern="1200">
          <a:solidFill>
            <a:schemeClr val="tx1"/>
          </a:solidFill>
          <a:latin typeface="+mn-lt"/>
          <a:ea typeface="+mn-ea"/>
          <a:cs typeface="+mn-cs"/>
        </a:defRPr>
      </a:lvl2pPr>
      <a:lvl3pPr marL="1005505" algn="l" defTabSz="1005505" rtl="0" eaLnBrk="1" latinLnBrk="0" hangingPunct="1">
        <a:defRPr sz="2000" kern="1200">
          <a:solidFill>
            <a:schemeClr val="tx1"/>
          </a:solidFill>
          <a:latin typeface="+mn-lt"/>
          <a:ea typeface="+mn-ea"/>
          <a:cs typeface="+mn-cs"/>
        </a:defRPr>
      </a:lvl3pPr>
      <a:lvl4pPr marL="1508257" algn="l" defTabSz="1005505" rtl="0" eaLnBrk="1" latinLnBrk="0" hangingPunct="1">
        <a:defRPr sz="2000" kern="1200">
          <a:solidFill>
            <a:schemeClr val="tx1"/>
          </a:solidFill>
          <a:latin typeface="+mn-lt"/>
          <a:ea typeface="+mn-ea"/>
          <a:cs typeface="+mn-cs"/>
        </a:defRPr>
      </a:lvl4pPr>
      <a:lvl5pPr marL="2011009" algn="l" defTabSz="1005505" rtl="0" eaLnBrk="1" latinLnBrk="0" hangingPunct="1">
        <a:defRPr sz="2000" kern="1200">
          <a:solidFill>
            <a:schemeClr val="tx1"/>
          </a:solidFill>
          <a:latin typeface="+mn-lt"/>
          <a:ea typeface="+mn-ea"/>
          <a:cs typeface="+mn-cs"/>
        </a:defRPr>
      </a:lvl5pPr>
      <a:lvl6pPr marL="2513761" algn="l" defTabSz="1005505" rtl="0" eaLnBrk="1" latinLnBrk="0" hangingPunct="1">
        <a:defRPr sz="2000" kern="1200">
          <a:solidFill>
            <a:schemeClr val="tx1"/>
          </a:solidFill>
          <a:latin typeface="+mn-lt"/>
          <a:ea typeface="+mn-ea"/>
          <a:cs typeface="+mn-cs"/>
        </a:defRPr>
      </a:lvl6pPr>
      <a:lvl7pPr marL="3016512" algn="l" defTabSz="1005505" rtl="0" eaLnBrk="1" latinLnBrk="0" hangingPunct="1">
        <a:defRPr sz="2000" kern="1200">
          <a:solidFill>
            <a:schemeClr val="tx1"/>
          </a:solidFill>
          <a:latin typeface="+mn-lt"/>
          <a:ea typeface="+mn-ea"/>
          <a:cs typeface="+mn-cs"/>
        </a:defRPr>
      </a:lvl7pPr>
      <a:lvl8pPr marL="3519265" algn="l" defTabSz="1005505" rtl="0" eaLnBrk="1" latinLnBrk="0" hangingPunct="1">
        <a:defRPr sz="2000" kern="1200">
          <a:solidFill>
            <a:schemeClr val="tx1"/>
          </a:solidFill>
          <a:latin typeface="+mn-lt"/>
          <a:ea typeface="+mn-ea"/>
          <a:cs typeface="+mn-cs"/>
        </a:defRPr>
      </a:lvl8pPr>
      <a:lvl9pPr marL="4022016" algn="l" defTabSz="1005505"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3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152.xml"/><Relationship Id="rId2" Type="http://schemas.openxmlformats.org/officeDocument/2006/relationships/tags" Target="../tags/tag151.xml"/><Relationship Id="rId1" Type="http://schemas.openxmlformats.org/officeDocument/2006/relationships/tags" Target="../tags/tag150.xml"/><Relationship Id="rId6" Type="http://schemas.openxmlformats.org/officeDocument/2006/relationships/image" Target="../media/image25.emf"/><Relationship Id="rId5" Type="http://schemas.openxmlformats.org/officeDocument/2006/relationships/notesSlide" Target="../notesSlides/notesSlide5.xml"/><Relationship Id="rId4"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tags" Target="../tags/tag153.xml"/><Relationship Id="rId5" Type="http://schemas.openxmlformats.org/officeDocument/2006/relationships/notesSlide" Target="../notesSlides/notesSlide6.xml"/><Relationship Id="rId4"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tags" Target="../tags/tag156.xml"/><Relationship Id="rId6" Type="http://schemas.openxmlformats.org/officeDocument/2006/relationships/image" Target="../media/image26.emf"/><Relationship Id="rId5" Type="http://schemas.openxmlformats.org/officeDocument/2006/relationships/notesSlide" Target="../notesSlides/notesSlide7.xml"/><Relationship Id="rId4"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4.xml"/><Relationship Id="rId1" Type="http://schemas.openxmlformats.org/officeDocument/2006/relationships/tags" Target="../tags/tag159.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slideLayout" Target="../slideLayouts/slideLayout4.xml"/><Relationship Id="rId1" Type="http://schemas.openxmlformats.org/officeDocument/2006/relationships/tags" Target="../tags/tag160.xml"/></Relationships>
</file>

<file path=ppt/slides/_rels/slide17.xml.rels><?xml version="1.0" encoding="UTF-8" standalone="yes"?>
<Relationships xmlns="http://schemas.openxmlformats.org/package/2006/relationships"><Relationship Id="rId3" Type="http://schemas.openxmlformats.org/officeDocument/2006/relationships/hyperlink" Target="http://www.ubs.com/cio-disclaimer"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hyperlink" Target="https://www.ubs.com/global/en/wealth-management/chief-investment-office/disclaimer.html" TargetMode="External"/><Relationship Id="rId4" Type="http://schemas.openxmlformats.org/officeDocument/2006/relationships/hyperlink" Target="http://www.ubs.com/workingwithus" TargetMode="Externa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62.xml"/><Relationship Id="rId1" Type="http://schemas.openxmlformats.org/officeDocument/2006/relationships/tags" Target="../tags/tag161.xml"/><Relationship Id="rId5" Type="http://schemas.openxmlformats.org/officeDocument/2006/relationships/hyperlink" Target="http://www.ubs.com/research" TargetMode="External"/><Relationship Id="rId4" Type="http://schemas.openxmlformats.org/officeDocument/2006/relationships/notesSlide" Target="../notesSlides/notesSlide9.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64.xml"/><Relationship Id="rId1" Type="http://schemas.openxmlformats.org/officeDocument/2006/relationships/tags" Target="../tags/tag163.xml"/><Relationship Id="rId4"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66.xml"/><Relationship Id="rId1" Type="http://schemas.openxmlformats.org/officeDocument/2006/relationships/tags" Target="../tags/tag165.xml"/><Relationship Id="rId5" Type="http://schemas.openxmlformats.org/officeDocument/2006/relationships/hyperlink" Target="http://www.ubs.com/global/en/about_ubs/investor_relations/annualreporting.html" TargetMode="External"/><Relationship Id="rId4" Type="http://schemas.openxmlformats.org/officeDocument/2006/relationships/notesSlide" Target="../notesSlides/notesSlide11.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68.xml"/><Relationship Id="rId1" Type="http://schemas.openxmlformats.org/officeDocument/2006/relationships/tags" Target="../tags/tag167.xml"/><Relationship Id="rId4" Type="http://schemas.openxmlformats.org/officeDocument/2006/relationships/notesSlide" Target="../notesSlides/notesSlide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39.xml"/><Relationship Id="rId1" Type="http://schemas.openxmlformats.org/officeDocument/2006/relationships/tags" Target="../tags/tag138.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12.png"/><Relationship Id="rId3" Type="http://schemas.openxmlformats.org/officeDocument/2006/relationships/slideLayout" Target="../slideLayouts/slideLayout4.xml"/><Relationship Id="rId7" Type="http://schemas.openxmlformats.org/officeDocument/2006/relationships/image" Target="../media/image7.png"/><Relationship Id="rId12" Type="http://schemas.openxmlformats.org/officeDocument/2006/relationships/image" Target="../media/image11.png"/><Relationship Id="rId2" Type="http://schemas.openxmlformats.org/officeDocument/2006/relationships/tags" Target="../tags/tag141.xml"/><Relationship Id="rId1" Type="http://schemas.openxmlformats.org/officeDocument/2006/relationships/tags" Target="../tags/tag140.xml"/><Relationship Id="rId6" Type="http://schemas.openxmlformats.org/officeDocument/2006/relationships/image" Target="../media/image6.png"/><Relationship Id="rId11" Type="http://schemas.openxmlformats.org/officeDocument/2006/relationships/image" Target="../media/image10.png"/><Relationship Id="rId5" Type="http://schemas.openxmlformats.org/officeDocument/2006/relationships/image" Target="../media/image5.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notesSlide" Target="../notesSlides/notesSlide2.xml"/><Relationship Id="rId9" Type="http://schemas.openxmlformats.org/officeDocument/2006/relationships/image" Target="../media/image8.png"/><Relationship Id="rId1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43.xml"/><Relationship Id="rId1" Type="http://schemas.openxmlformats.org/officeDocument/2006/relationships/tags" Target="../tags/tag14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tags" Target="../tags/tag146.xml"/><Relationship Id="rId7" Type="http://schemas.openxmlformats.org/officeDocument/2006/relationships/image" Target="../media/image18.png"/><Relationship Id="rId12" Type="http://schemas.openxmlformats.org/officeDocument/2006/relationships/image" Target="../media/image23.png"/><Relationship Id="rId2" Type="http://schemas.openxmlformats.org/officeDocument/2006/relationships/tags" Target="../tags/tag145.xml"/><Relationship Id="rId1" Type="http://schemas.openxmlformats.org/officeDocument/2006/relationships/tags" Target="../tags/tag144.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notesSlide" Target="../notesSlides/notesSlide4.xml"/><Relationship Id="rId10" Type="http://schemas.openxmlformats.org/officeDocument/2006/relationships/image" Target="../media/image21.png"/><Relationship Id="rId4" Type="http://schemas.openxmlformats.org/officeDocument/2006/relationships/slideLayout" Target="../slideLayouts/slideLayout4.xml"/><Relationship Id="rId9"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tags" Target="../tags/tag147.xml"/><Relationship Id="rId5" Type="http://schemas.openxmlformats.org/officeDocument/2006/relationships/image" Target="../media/image24.png"/><Relationship Id="rId4"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618054" y="3995783"/>
            <a:ext cx="10311202" cy="1629249"/>
          </a:xfrm>
        </p:spPr>
        <p:txBody>
          <a:bodyPr/>
          <a:lstStyle/>
          <a:p>
            <a:pPr fontAlgn="base">
              <a:spcBef>
                <a:spcPts val="0"/>
              </a:spcBef>
            </a:pPr>
            <a:r>
              <a:rPr lang="en-GB" b="1" dirty="0" smtClean="0"/>
              <a:t>Mark Haefele</a:t>
            </a:r>
            <a:r>
              <a:rPr lang="en-GB" dirty="0" smtClean="0"/>
              <a:t>, Chief Investment Officer, UBS Global Wealth Management</a:t>
            </a:r>
          </a:p>
          <a:p>
            <a:pPr fontAlgn="base">
              <a:spcBef>
                <a:spcPts val="0"/>
              </a:spcBef>
            </a:pPr>
            <a:r>
              <a:rPr lang="en-GB" b="1" dirty="0" smtClean="0"/>
              <a:t>Min </a:t>
            </a:r>
            <a:r>
              <a:rPr lang="en-GB" b="1" dirty="0"/>
              <a:t>Lan Tan</a:t>
            </a:r>
            <a:r>
              <a:rPr lang="en-GB" dirty="0"/>
              <a:t>, Chief Investment Officer APAC, UBS Global Wealth Management</a:t>
            </a:r>
          </a:p>
          <a:p>
            <a:pPr fontAlgn="base">
              <a:spcBef>
                <a:spcPts val="0"/>
              </a:spcBef>
            </a:pPr>
            <a:r>
              <a:rPr lang="en-GB" b="1" dirty="0" err="1"/>
              <a:t>Dr.</a:t>
            </a:r>
            <a:r>
              <a:rPr lang="en-GB" b="1" dirty="0"/>
              <a:t> Daniel Kalt</a:t>
            </a:r>
            <a:r>
              <a:rPr lang="en-GB" dirty="0"/>
              <a:t>, Chief Investment Officer Switzerland, UBS Global Wealth Management</a:t>
            </a:r>
          </a:p>
          <a:p>
            <a:pPr fontAlgn="base">
              <a:spcBef>
                <a:spcPts val="0"/>
              </a:spcBef>
            </a:pPr>
            <a:r>
              <a:rPr lang="en-GB" b="1" dirty="0" smtClean="0"/>
              <a:t>Themis </a:t>
            </a:r>
            <a:r>
              <a:rPr lang="en-GB" b="1" dirty="0"/>
              <a:t>Themistocleous</a:t>
            </a:r>
            <a:r>
              <a:rPr lang="en-GB" dirty="0"/>
              <a:t>, Chief Investment Officer EMEA, UBS Global Wealth </a:t>
            </a:r>
            <a:r>
              <a:rPr lang="en-GB" dirty="0" smtClean="0"/>
              <a:t>Management</a:t>
            </a:r>
          </a:p>
          <a:p>
            <a:pPr fontAlgn="base">
              <a:spcBef>
                <a:spcPts val="0"/>
              </a:spcBef>
            </a:pPr>
            <a:r>
              <a:rPr lang="en-GB" b="1" dirty="0" smtClean="0"/>
              <a:t>Solita Marcelli</a:t>
            </a:r>
            <a:r>
              <a:rPr lang="en-GB" dirty="0" smtClean="0"/>
              <a:t>, Deputy Head of Chief </a:t>
            </a:r>
            <a:r>
              <a:rPr lang="en-GB" dirty="0"/>
              <a:t>Investment Officer Americas, UBS Global Wealth Management</a:t>
            </a:r>
          </a:p>
          <a:p>
            <a:pPr fontAlgn="base">
              <a:spcBef>
                <a:spcPts val="0"/>
              </a:spcBef>
            </a:pPr>
            <a:endParaRPr lang="en-GB" dirty="0"/>
          </a:p>
        </p:txBody>
      </p:sp>
      <p:sp>
        <p:nvSpPr>
          <p:cNvPr id="5" name="Title 4"/>
          <p:cNvSpPr>
            <a:spLocks noGrp="1"/>
          </p:cNvSpPr>
          <p:nvPr>
            <p:ph type="ctrTitle"/>
          </p:nvPr>
        </p:nvSpPr>
        <p:spPr/>
        <p:txBody>
          <a:bodyPr/>
          <a:lstStyle/>
          <a:p>
            <a:r>
              <a:rPr lang="en-GB" dirty="0"/>
              <a:t>COVID-19 market scenarios</a:t>
            </a:r>
            <a:endParaRPr lang="en-US" dirty="0"/>
          </a:p>
        </p:txBody>
      </p:sp>
      <p:sp>
        <p:nvSpPr>
          <p:cNvPr id="6" name="Text Placeholder 5"/>
          <p:cNvSpPr>
            <a:spLocks noGrp="1"/>
          </p:cNvSpPr>
          <p:nvPr>
            <p:ph type="body" sz="quarter" idx="12"/>
          </p:nvPr>
        </p:nvSpPr>
        <p:spPr>
          <a:xfrm>
            <a:off x="560566" y="3248585"/>
            <a:ext cx="10931046" cy="342900"/>
          </a:xfrm>
        </p:spPr>
        <p:txBody>
          <a:bodyPr/>
          <a:lstStyle/>
          <a:p>
            <a:pPr fontAlgn="auto">
              <a:spcAft>
                <a:spcPts val="0"/>
              </a:spcAft>
            </a:pPr>
            <a:r>
              <a:rPr lang="de-CH" dirty="0" smtClean="0"/>
              <a:t>UBS CIO </a:t>
            </a:r>
            <a:r>
              <a:rPr lang="de-CH" dirty="0" err="1" smtClean="0"/>
              <a:t>livestream</a:t>
            </a:r>
            <a:r>
              <a:rPr lang="de-CH" dirty="0" smtClean="0"/>
              <a:t>, 24 March 2020</a:t>
            </a:r>
            <a:endParaRPr lang="en-US" dirty="0"/>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8075" y="4474127"/>
            <a:ext cx="2535387" cy="2748747"/>
          </a:xfrm>
          <a:prstGeom prst="rect">
            <a:avLst/>
          </a:prstGeom>
        </p:spPr>
      </p:pic>
      <p:sp>
        <p:nvSpPr>
          <p:cNvPr id="10" name="Rectangle 9"/>
          <p:cNvSpPr/>
          <p:nvPr/>
        </p:nvSpPr>
        <p:spPr>
          <a:xfrm>
            <a:off x="501942" y="5986319"/>
            <a:ext cx="8897075" cy="928778"/>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marL="308655" indent="-308655">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Open </a:t>
            </a:r>
            <a:r>
              <a:rPr lang="en-US" sz="1500" b="1" dirty="0">
                <a:solidFill>
                  <a:srgbClr val="000000"/>
                </a:solidFill>
                <a:latin typeface="Frutiger 45 Light" panose="020B0603020202020204" pitchFamily="34" charset="0"/>
                <a:ea typeface="Times New Roman"/>
                <a:cs typeface="Times New Roman"/>
              </a:rPr>
              <a:t>Sli</a:t>
            </a:r>
            <a:r>
              <a:rPr lang="en-US" sz="1500" b="1" dirty="0">
                <a:solidFill>
                  <a:srgbClr val="00B050"/>
                </a:solidFill>
                <a:latin typeface="Frutiger 45 Light" panose="020B0603020202020204" pitchFamily="34" charset="0"/>
                <a:ea typeface="Times New Roman"/>
                <a:cs typeface="Times New Roman"/>
              </a:rPr>
              <a:t>.</a:t>
            </a:r>
            <a:r>
              <a:rPr lang="en-US" sz="1500" b="1" dirty="0">
                <a:solidFill>
                  <a:srgbClr val="000000"/>
                </a:solidFill>
                <a:latin typeface="Frutiger 45 Light" panose="020B0603020202020204" pitchFamily="34" charset="0"/>
                <a:ea typeface="Times New Roman"/>
                <a:cs typeface="Times New Roman"/>
              </a:rPr>
              <a:t>do </a:t>
            </a:r>
            <a:r>
              <a:rPr lang="en-US" sz="1500" dirty="0">
                <a:solidFill>
                  <a:srgbClr val="000000"/>
                </a:solidFill>
                <a:latin typeface="Frutiger 45 Light" panose="020B0603020202020204" pitchFamily="34" charset="0"/>
                <a:ea typeface="Times New Roman"/>
                <a:cs typeface="Times New Roman"/>
              </a:rPr>
              <a:t>on </a:t>
            </a:r>
            <a:r>
              <a:rPr lang="en-US" sz="1500" b="1" dirty="0" smtClean="0">
                <a:solidFill>
                  <a:srgbClr val="000000"/>
                </a:solidFill>
                <a:latin typeface="Frutiger 45 Light" panose="020B0603020202020204" pitchFamily="34" charset="0"/>
                <a:ea typeface="Times New Roman"/>
                <a:cs typeface="Times New Roman"/>
              </a:rPr>
              <a:t>www.slido.com</a:t>
            </a:r>
            <a:endParaRPr lang="en-US" sz="1500" dirty="0">
              <a:solidFill>
                <a:prstClr val="black"/>
              </a:solidFill>
              <a:latin typeface="Frutiger 45 Light" panose="020B0603020202020204" pitchFamily="34" charset="0"/>
              <a:ea typeface="Times New Roman"/>
              <a:cs typeface="Times New Roman"/>
            </a:endParaRPr>
          </a:p>
          <a:p>
            <a:pPr marL="308655" indent="-308655">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Event code </a:t>
            </a:r>
            <a:r>
              <a:rPr lang="en-US" sz="1500" b="1" dirty="0" smtClean="0">
                <a:solidFill>
                  <a:srgbClr val="000000"/>
                </a:solidFill>
                <a:latin typeface="Frutiger 45 Light" panose="020B0603020202020204" pitchFamily="34" charset="0"/>
                <a:ea typeface="Times New Roman"/>
                <a:cs typeface="Times New Roman"/>
              </a:rPr>
              <a:t>CO17</a:t>
            </a:r>
            <a:endParaRPr lang="en-US" sz="1500" dirty="0">
              <a:solidFill>
                <a:srgbClr val="000000"/>
              </a:solidFill>
              <a:latin typeface="Frutiger 45 Light" panose="020B0603020202020204" pitchFamily="34" charset="0"/>
              <a:ea typeface="Times New Roman"/>
              <a:cs typeface="Times New Roman"/>
            </a:endParaRPr>
          </a:p>
          <a:p>
            <a:pPr marL="308655" indent="-308655">
              <a:spcBef>
                <a:spcPts val="273"/>
              </a:spcBef>
              <a:spcAft>
                <a:spcPts val="273"/>
              </a:spcAft>
              <a:buFont typeface="+mj-lt"/>
              <a:buAutoNum type="arabicPeriod"/>
            </a:pPr>
            <a:r>
              <a:rPr lang="en-US" sz="1500" dirty="0" smtClean="0">
                <a:solidFill>
                  <a:srgbClr val="000000"/>
                </a:solidFill>
                <a:latin typeface="Frutiger 45 Light" panose="020B0603020202020204" pitchFamily="34" charset="0"/>
                <a:ea typeface="Times New Roman"/>
                <a:cs typeface="Times New Roman"/>
              </a:rPr>
              <a:t>Post </a:t>
            </a:r>
            <a:r>
              <a:rPr lang="en-US" sz="1500" dirty="0">
                <a:solidFill>
                  <a:srgbClr val="000000"/>
                </a:solidFill>
                <a:latin typeface="Frutiger 45 Light" panose="020B0603020202020204" pitchFamily="34" charset="0"/>
                <a:ea typeface="Times New Roman"/>
                <a:cs typeface="Times New Roman"/>
              </a:rPr>
              <a:t>your question </a:t>
            </a:r>
            <a:r>
              <a:rPr lang="en-US" sz="1500" dirty="0" smtClean="0">
                <a:solidFill>
                  <a:srgbClr val="000000"/>
                </a:solidFill>
                <a:latin typeface="Frutiger 45 Light" panose="020B0603020202020204" pitchFamily="34" charset="0"/>
                <a:ea typeface="Times New Roman"/>
                <a:cs typeface="Times New Roman"/>
              </a:rPr>
              <a:t>or </a:t>
            </a:r>
            <a:r>
              <a:rPr lang="en-US" sz="1500" dirty="0">
                <a:solidFill>
                  <a:srgbClr val="000000"/>
                </a:solidFill>
                <a:latin typeface="Frutiger 45 Light" panose="020B0603020202020204" pitchFamily="34" charset="0"/>
                <a:ea typeface="Times New Roman"/>
                <a:cs typeface="Times New Roman"/>
              </a:rPr>
              <a:t>vote for the </a:t>
            </a:r>
            <a:r>
              <a:rPr lang="en-US" sz="1500" dirty="0" smtClean="0">
                <a:solidFill>
                  <a:srgbClr val="000000"/>
                </a:solidFill>
                <a:latin typeface="Frutiger 45 Light" panose="020B0603020202020204" pitchFamily="34" charset="0"/>
                <a:ea typeface="Times New Roman"/>
                <a:cs typeface="Times New Roman"/>
              </a:rPr>
              <a:t>questions</a:t>
            </a:r>
          </a:p>
        </p:txBody>
      </p:sp>
      <p:sp>
        <p:nvSpPr>
          <p:cNvPr id="13" name="PRESENTATION TITLE"/>
          <p:cNvSpPr txBox="1">
            <a:spLocks/>
          </p:cNvSpPr>
          <p:nvPr>
            <p:custDataLst>
              <p:tags r:id="rId1"/>
            </p:custDataLst>
          </p:nvPr>
        </p:nvSpPr>
        <p:spPr>
          <a:xfrm>
            <a:off x="12202209" y="1775995"/>
            <a:ext cx="7456516" cy="1000227"/>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800" dirty="0"/>
          </a:p>
        </p:txBody>
      </p:sp>
    </p:spTree>
    <p:extLst>
      <p:ext uri="{BB962C8B-B14F-4D97-AF65-F5344CB8AC3E}">
        <p14:creationId xmlns:p14="http://schemas.microsoft.com/office/powerpoint/2010/main" val="3180027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Themis Themistocleous</a:t>
            </a:r>
          </a:p>
          <a:p>
            <a:r>
              <a:rPr lang="en-GB" dirty="0"/>
              <a:t>Chief Investment Officer EMEA</a:t>
            </a:r>
            <a:r>
              <a:rPr lang="en-US" dirty="0" smtClean="0"/>
              <a:t>, UBS CIO GWM</a:t>
            </a:r>
            <a:endParaRPr lang="en-US" dirty="0"/>
          </a:p>
        </p:txBody>
      </p:sp>
      <p:sp>
        <p:nvSpPr>
          <p:cNvPr id="4" name="Rectangle 3"/>
          <p:cNvSpPr/>
          <p:nvPr/>
        </p:nvSpPr>
        <p:spPr>
          <a:xfrm>
            <a:off x="10571780"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CO17</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2874693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r>
              <a:rPr lang="en-US" dirty="0"/>
              <a:t>European periphery: Risk premiums over German Bunds</a:t>
            </a:r>
            <a:endParaRPr lang="de-CH" dirty="0"/>
          </a:p>
        </p:txBody>
      </p:sp>
      <p:sp>
        <p:nvSpPr>
          <p:cNvPr id="18" name="Rectangle 17"/>
          <p:cNvSpPr/>
          <p:nvPr/>
        </p:nvSpPr>
        <p:spPr>
          <a:xfrm>
            <a:off x="11007208" y="187859"/>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CO17</a:t>
            </a:r>
            <a:endParaRPr lang="en-US" dirty="0">
              <a:solidFill>
                <a:prstClr val="black"/>
              </a:solidFill>
              <a:latin typeface="Frutiger 45 Light" panose="020B0603020202020204" pitchFamily="34" charset="0"/>
              <a:ea typeface="Times New Roman"/>
              <a:cs typeface="Times New Roman"/>
            </a:endParaRPr>
          </a:p>
        </p:txBody>
      </p:sp>
      <p:sp>
        <p:nvSpPr>
          <p:cNvPr id="19" name="LAYOUT BODY"/>
          <p:cNvSpPr txBox="1">
            <a:spLocks/>
          </p:cNvSpPr>
          <p:nvPr>
            <p:custDataLst>
              <p:tags r:id="rId3"/>
            </p:custDataLst>
          </p:nvPr>
        </p:nvSpPr>
        <p:spPr>
          <a:xfrm>
            <a:off x="3708303" y="6832934"/>
            <a:ext cx="9189719" cy="350682"/>
          </a:xfrm>
          <a:prstGeom prst="rect">
            <a:avLst/>
          </a:prstGeom>
        </p:spPr>
        <p:txBody>
          <a:bodyPr vert="horz" lIns="0" tIns="0" rIns="0" bIns="0" rtlCol="0">
            <a:noAutofit/>
          </a:bodyPr>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algn="r" fontAlgn="auto">
              <a:spcAft>
                <a:spcPts val="0"/>
              </a:spcAft>
              <a:buFont typeface="Symbol" pitchFamily="18" charset="2"/>
              <a:buNone/>
            </a:pPr>
            <a:r>
              <a:rPr lang="en-US" sz="1000" dirty="0" smtClean="0">
                <a:latin typeface="Frutiger 45 Light" panose="020B0603020202020204" pitchFamily="34" charset="0"/>
              </a:rPr>
              <a:t>Source: Bloomberg, UBS CIO, as of 23 March 2020. 10-year government bond risk premium in basis points (bps)</a:t>
            </a:r>
            <a:endParaRPr lang="en-US" sz="1000" dirty="0">
              <a:latin typeface="Frutiger 45 Light" panose="020B0603020202020204" pitchFamily="34" charset="0"/>
            </a:endParaRPr>
          </a:p>
        </p:txBody>
      </p:sp>
      <p:pic>
        <p:nvPicPr>
          <p:cNvPr id="20"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66454" y="1448051"/>
            <a:ext cx="11273679" cy="515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8109216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r>
              <a:rPr lang="en-US" dirty="0"/>
              <a:t>European response to coronavirus and debt concerns</a:t>
            </a:r>
            <a:endParaRPr lang="de-CH" dirty="0"/>
          </a:p>
        </p:txBody>
      </p:sp>
      <p:sp>
        <p:nvSpPr>
          <p:cNvPr id="18" name="Rectangle 17"/>
          <p:cNvSpPr/>
          <p:nvPr/>
        </p:nvSpPr>
        <p:spPr>
          <a:xfrm>
            <a:off x="11007208" y="187859"/>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CO17</a:t>
            </a:r>
            <a:endParaRPr lang="en-US" dirty="0">
              <a:solidFill>
                <a:prstClr val="black"/>
              </a:solidFill>
              <a:latin typeface="Frutiger 45 Light" panose="020B0603020202020204" pitchFamily="34" charset="0"/>
              <a:ea typeface="Times New Roman"/>
              <a:cs typeface="Times New Roman"/>
            </a:endParaRPr>
          </a:p>
        </p:txBody>
      </p:sp>
      <p:sp>
        <p:nvSpPr>
          <p:cNvPr id="6" name="Content Placeholder 17"/>
          <p:cNvSpPr>
            <a:spLocks noGrp="1"/>
          </p:cNvSpPr>
          <p:nvPr>
            <p:ph idx="1"/>
          </p:nvPr>
        </p:nvSpPr>
        <p:spPr>
          <a:xfrm>
            <a:off x="797995" y="1842694"/>
            <a:ext cx="11643744" cy="4645191"/>
          </a:xfrm>
        </p:spPr>
        <p:txBody>
          <a:bodyPr/>
          <a:lstStyle/>
          <a:p>
            <a:r>
              <a:rPr lang="en-US" dirty="0">
                <a:latin typeface="Frutiger 45 Light" panose="020B0603020202020204" pitchFamily="34" charset="0"/>
              </a:rPr>
              <a:t>Huge fiscal commitments by European governments and economic contraction will trigger a level shift higher in debt ratios</a:t>
            </a:r>
          </a:p>
          <a:p>
            <a:r>
              <a:rPr lang="en-US" dirty="0">
                <a:latin typeface="Frutiger 45 Light" panose="020B0603020202020204" pitchFamily="34" charset="0"/>
              </a:rPr>
              <a:t>The ECB's total securities purchases this year will amount to EUR 1.11 trillion. The amount allocated to government bonds should clearly exceed the newly issued debt</a:t>
            </a:r>
          </a:p>
          <a:p>
            <a:r>
              <a:rPr lang="en-US" dirty="0">
                <a:latin typeface="Frutiger 45 Light" panose="020B0603020202020204" pitchFamily="34" charset="0"/>
              </a:rPr>
              <a:t>Credit ratings will likely decline, but only moderately, as long as central bank policy contains yields for both government and corporate bonds, and the banking sector remains robust.</a:t>
            </a:r>
          </a:p>
          <a:p>
            <a:r>
              <a:rPr lang="en-US" dirty="0">
                <a:latin typeface="Frutiger 45 Light" panose="020B0603020202020204" pitchFamily="34" charset="0"/>
              </a:rPr>
              <a:t>Longer-term, a higher debt burden will constrain economic growth and fiscal flexibility. Decisions on central bank and national fiscal policy, and the future stance of the European Commission on the Stability and Growth Pact, will however determine the outcomes for bond yields, economic growth and the euro.</a:t>
            </a:r>
          </a:p>
          <a:p>
            <a:r>
              <a:rPr lang="en-US" dirty="0">
                <a:latin typeface="Frutiger 45 Light" panose="020B0603020202020204" pitchFamily="34" charset="0"/>
              </a:rPr>
              <a:t>We expect the ECB to contain bond yields across the Eurozone, so that we see opportunities in selectively buying European government and corporate bonds. We see green bonds as a defensive alternative to broad investment grade credit. Finally some opportunities in CEEMEA energy names</a:t>
            </a:r>
          </a:p>
          <a:p>
            <a:r>
              <a:rPr lang="en-US" dirty="0">
                <a:latin typeface="Frutiger 45 Light" panose="020B0603020202020204" pitchFamily="34" charset="0"/>
              </a:rPr>
              <a:t>In equities we like quality and sustainable dividends. Some selective ideas on oversold stocks</a:t>
            </a:r>
          </a:p>
        </p:txBody>
      </p:sp>
      <p:sp>
        <p:nvSpPr>
          <p:cNvPr id="7" name="TextBox 6"/>
          <p:cNvSpPr txBox="1"/>
          <p:nvPr>
            <p:custDataLst>
              <p:tags r:id="rId3"/>
            </p:custDataLst>
          </p:nvPr>
        </p:nvSpPr>
        <p:spPr>
          <a:xfrm>
            <a:off x="609306" y="1120775"/>
            <a:ext cx="9189720" cy="274320"/>
          </a:xfrm>
          <a:prstGeom prst="rect">
            <a:avLst/>
          </a:prstGeom>
          <a:noFill/>
        </p:spPr>
        <p:txBody>
          <a:bodyPr vert="horz" wrap="square" lIns="0" tIns="0" rIns="0" bIns="0" rtlCol="0" anchor="t">
            <a:noAutofit/>
          </a:bodyPr>
          <a:lstStyle>
            <a:defPPr>
              <a:defRPr lang="en-US"/>
            </a:defPPr>
            <a:lvl1pPr eaLnBrk="1">
              <a:spcBef>
                <a:spcPts val="0"/>
              </a:spcBef>
              <a:spcAft>
                <a:spcPts val="600"/>
              </a:spcAft>
              <a:defRPr sz="2000" kern="0">
                <a:solidFill>
                  <a:srgbClr val="464749"/>
                </a:solidFill>
                <a:latin typeface="UBSHeadline"/>
              </a:defRPr>
            </a:lvl1pPr>
          </a:lstStyle>
          <a:p>
            <a:r>
              <a:rPr lang="en-GB" dirty="0"/>
              <a:t>Unprecedented fiscal action propels government debt ratios</a:t>
            </a:r>
          </a:p>
        </p:txBody>
      </p:sp>
    </p:spTree>
    <p:custDataLst>
      <p:tags r:id="rId1"/>
    </p:custDataLst>
    <p:extLst>
      <p:ext uri="{BB962C8B-B14F-4D97-AF65-F5344CB8AC3E}">
        <p14:creationId xmlns:p14="http://schemas.microsoft.com/office/powerpoint/2010/main" val="8306511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r>
              <a:rPr lang="en-US" dirty="0"/>
              <a:t>Green bonds: Similar returns as broad benchmark indices</a:t>
            </a:r>
            <a:endParaRPr lang="de-CH" dirty="0"/>
          </a:p>
        </p:txBody>
      </p:sp>
      <p:sp>
        <p:nvSpPr>
          <p:cNvPr id="18" name="Rectangle 17"/>
          <p:cNvSpPr/>
          <p:nvPr/>
        </p:nvSpPr>
        <p:spPr>
          <a:xfrm>
            <a:off x="11007208" y="187859"/>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CO17</a:t>
            </a:r>
            <a:endParaRPr lang="en-US" dirty="0">
              <a:solidFill>
                <a:prstClr val="black"/>
              </a:solidFill>
              <a:latin typeface="Frutiger 45 Light" panose="020B0603020202020204" pitchFamily="34" charset="0"/>
              <a:ea typeface="Times New Roman"/>
              <a:cs typeface="Times New Roman"/>
            </a:endParaRPr>
          </a:p>
        </p:txBody>
      </p:sp>
      <p:pic>
        <p:nvPicPr>
          <p:cNvPr id="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89802" y="1588069"/>
            <a:ext cx="9498013" cy="548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custDataLst>
              <p:tags r:id="rId3"/>
            </p:custDataLst>
          </p:nvPr>
        </p:nvSpPr>
        <p:spPr>
          <a:xfrm>
            <a:off x="594791" y="1120775"/>
            <a:ext cx="12235837" cy="548368"/>
          </a:xfrm>
          <a:prstGeom prst="rect">
            <a:avLst/>
          </a:prstGeom>
          <a:noFill/>
        </p:spPr>
        <p:txBody>
          <a:bodyPr vert="horz" wrap="square" lIns="0" tIns="0" rIns="0" bIns="0" rtlCol="0" anchor="t">
            <a:noAutofit/>
          </a:bodyPr>
          <a:lstStyle>
            <a:defPPr>
              <a:defRPr lang="en-US"/>
            </a:defPPr>
            <a:lvl1pPr eaLnBrk="1">
              <a:spcBef>
                <a:spcPts val="0"/>
              </a:spcBef>
              <a:spcAft>
                <a:spcPts val="600"/>
              </a:spcAft>
              <a:defRPr sz="2000" kern="0">
                <a:solidFill>
                  <a:srgbClr val="464749"/>
                </a:solidFill>
                <a:latin typeface="UBSHeadline"/>
              </a:defRPr>
            </a:lvl1pPr>
          </a:lstStyle>
          <a:p>
            <a:r>
              <a:rPr lang="en-US" dirty="0"/>
              <a:t>The green bond index's defensive sector composition reduces volatility compared to corporate bonds</a:t>
            </a:r>
          </a:p>
        </p:txBody>
      </p:sp>
      <p:sp>
        <p:nvSpPr>
          <p:cNvPr id="8" name="TextBox 7"/>
          <p:cNvSpPr txBox="1"/>
          <p:nvPr/>
        </p:nvSpPr>
        <p:spPr>
          <a:xfrm>
            <a:off x="8984493" y="7178452"/>
            <a:ext cx="3846135" cy="228600"/>
          </a:xfrm>
          <a:prstGeom prst="rect">
            <a:avLst/>
          </a:prstGeom>
          <a:noFill/>
        </p:spPr>
        <p:txBody>
          <a:bodyPr wrap="none" lIns="0" tIns="0" rIns="0" bIns="0" rtlCol="0">
            <a:noAutofit/>
          </a:bodyPr>
          <a:lstStyle/>
          <a:p>
            <a:pPr algn="r"/>
            <a:r>
              <a:rPr lang="en-US" sz="1000" dirty="0" smtClean="0">
                <a:latin typeface="Frutiger 45 Light" panose="020B0603020202020204" pitchFamily="34" charset="0"/>
              </a:rPr>
              <a:t>Source: ICE </a:t>
            </a:r>
            <a:r>
              <a:rPr lang="en-US" sz="1000" dirty="0" err="1" smtClean="0">
                <a:latin typeface="Frutiger 45 Light" panose="020B0603020202020204" pitchFamily="34" charset="0"/>
              </a:rPr>
              <a:t>BofA</a:t>
            </a:r>
            <a:r>
              <a:rPr lang="en-US" sz="1000" dirty="0" smtClean="0">
                <a:latin typeface="Frutiger 45 Light" panose="020B0603020202020204" pitchFamily="34" charset="0"/>
              </a:rPr>
              <a:t>, UBS, as of 23 March 2020. Indexed total returns.</a:t>
            </a:r>
            <a:endParaRPr lang="en-US" sz="1000"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6326336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Solita Marcelli</a:t>
            </a:r>
          </a:p>
          <a:p>
            <a:r>
              <a:rPr lang="en-GB" dirty="0"/>
              <a:t>Deputy Head of </a:t>
            </a:r>
            <a:r>
              <a:rPr lang="en-GB" dirty="0" smtClean="0"/>
              <a:t>CIO </a:t>
            </a:r>
            <a:r>
              <a:rPr lang="en-GB" dirty="0"/>
              <a:t>Americas</a:t>
            </a:r>
            <a:r>
              <a:rPr lang="en-US" dirty="0" smtClean="0"/>
              <a:t>, UBS CIO GWM</a:t>
            </a:r>
            <a:endParaRPr lang="en-US" dirty="0"/>
          </a:p>
        </p:txBody>
      </p:sp>
      <p:sp>
        <p:nvSpPr>
          <p:cNvPr id="4" name="Rectangle 3"/>
          <p:cNvSpPr/>
          <p:nvPr/>
        </p:nvSpPr>
        <p:spPr>
          <a:xfrm>
            <a:off x="10571780"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CO17</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2874693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lIns="0" tIns="0" rIns="0" bIns="0" rtlCol="0" anchor="b" anchorCtr="0">
            <a:normAutofit/>
          </a:bodyPr>
          <a:lstStyle/>
          <a:p>
            <a:r>
              <a:rPr lang="en-US" dirty="0"/>
              <a:t>US equity valuations are at seven-year lows</a:t>
            </a:r>
            <a:endParaRPr lang="en-GB" dirty="0"/>
          </a:p>
        </p:txBody>
      </p:sp>
      <p:graphicFrame>
        <p:nvGraphicFramePr>
          <p:cNvPr id="4" name="Chart 3"/>
          <p:cNvGraphicFramePr>
            <a:graphicFrameLocks/>
          </p:cNvGraphicFramePr>
          <p:nvPr>
            <p:extLst>
              <p:ext uri="{D42A27DB-BD31-4B8C-83A1-F6EECF244321}">
                <p14:modId xmlns:p14="http://schemas.microsoft.com/office/powerpoint/2010/main" val="1221551070"/>
              </p:ext>
            </p:extLst>
          </p:nvPr>
        </p:nvGraphicFramePr>
        <p:xfrm>
          <a:off x="1037727" y="1669143"/>
          <a:ext cx="10936558" cy="48006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custDataLst>
              <p:tags r:id="rId1"/>
            </p:custDataLst>
          </p:nvPr>
        </p:nvSpPr>
        <p:spPr>
          <a:xfrm>
            <a:off x="638540" y="1099625"/>
            <a:ext cx="8280488" cy="249382"/>
          </a:xfrm>
          <a:prstGeom prst="rect">
            <a:avLst/>
          </a:prstGeom>
          <a:noFill/>
        </p:spPr>
        <p:txBody>
          <a:bodyPr vert="horz" wrap="square" lIns="0" tIns="0" rIns="0" bIns="0" rtlCol="0" anchor="t">
            <a:noAutofit/>
          </a:bodyPr>
          <a:lstStyle>
            <a:defPPr>
              <a:defRPr lang="en-US"/>
            </a:defPPr>
            <a:lvl1pPr eaLnBrk="1">
              <a:spcBef>
                <a:spcPts val="0"/>
              </a:spcBef>
              <a:spcAft>
                <a:spcPts val="600"/>
              </a:spcAft>
              <a:defRPr sz="2000" kern="0">
                <a:solidFill>
                  <a:srgbClr val="464749"/>
                </a:solidFill>
                <a:latin typeface="UBSHeadline"/>
              </a:defRPr>
            </a:lvl1pPr>
          </a:lstStyle>
          <a:p>
            <a:r>
              <a:rPr lang="en-US" dirty="0"/>
              <a:t>S&amp;P 500 P/E based on earnings over the last year</a:t>
            </a:r>
          </a:p>
        </p:txBody>
      </p:sp>
      <p:sp>
        <p:nvSpPr>
          <p:cNvPr id="6" name="TextBox 5"/>
          <p:cNvSpPr txBox="1"/>
          <p:nvPr/>
        </p:nvSpPr>
        <p:spPr>
          <a:xfrm>
            <a:off x="8076428" y="6905171"/>
            <a:ext cx="4451839" cy="304800"/>
          </a:xfrm>
          <a:prstGeom prst="rect">
            <a:avLst/>
          </a:prstGeom>
          <a:noFill/>
        </p:spPr>
        <p:txBody>
          <a:bodyPr wrap="square" lIns="0" tIns="0" rIns="0" bIns="0" rtlCol="0">
            <a:noAutofit/>
          </a:bodyPr>
          <a:lstStyle/>
          <a:p>
            <a:pPr algn="r"/>
            <a:r>
              <a:rPr lang="en-US" sz="1100" dirty="0" smtClean="0"/>
              <a:t>Source: </a:t>
            </a:r>
            <a:r>
              <a:rPr lang="en-US" sz="1100" dirty="0" err="1" smtClean="0"/>
              <a:t>FactSet</a:t>
            </a:r>
            <a:r>
              <a:rPr lang="en-US" sz="1100" dirty="0" smtClean="0"/>
              <a:t>, UBS, as of 20 March 2020</a:t>
            </a:r>
            <a:endParaRPr lang="en-US" sz="1100" dirty="0"/>
          </a:p>
        </p:txBody>
      </p:sp>
      <p:sp>
        <p:nvSpPr>
          <p:cNvPr id="7" name="Rectangle 6"/>
          <p:cNvSpPr/>
          <p:nvPr/>
        </p:nvSpPr>
        <p:spPr>
          <a:xfrm>
            <a:off x="11007208" y="187859"/>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CO17</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15490097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lIns="0" tIns="0" rIns="0" bIns="0" rtlCol="0" anchor="b" anchorCtr="0">
            <a:normAutofit/>
          </a:bodyPr>
          <a:lstStyle/>
          <a:p>
            <a:r>
              <a:rPr lang="en-US" dirty="0"/>
              <a:t>Selling has been indiscriminate among qualities</a:t>
            </a:r>
            <a:endParaRPr lang="en-GB" dirty="0"/>
          </a:p>
        </p:txBody>
      </p:sp>
      <p:sp>
        <p:nvSpPr>
          <p:cNvPr id="5" name="TextBox 4"/>
          <p:cNvSpPr txBox="1"/>
          <p:nvPr>
            <p:custDataLst>
              <p:tags r:id="rId1"/>
            </p:custDataLst>
          </p:nvPr>
        </p:nvSpPr>
        <p:spPr>
          <a:xfrm>
            <a:off x="638540" y="1099625"/>
            <a:ext cx="8280488" cy="249382"/>
          </a:xfrm>
          <a:prstGeom prst="rect">
            <a:avLst/>
          </a:prstGeom>
          <a:noFill/>
        </p:spPr>
        <p:txBody>
          <a:bodyPr vert="horz" wrap="square" lIns="0" tIns="0" rIns="0" bIns="0" rtlCol="0" anchor="t">
            <a:noAutofit/>
          </a:bodyPr>
          <a:lstStyle>
            <a:defPPr>
              <a:defRPr lang="en-US"/>
            </a:defPPr>
            <a:lvl1pPr eaLnBrk="1">
              <a:spcBef>
                <a:spcPts val="0"/>
              </a:spcBef>
              <a:spcAft>
                <a:spcPts val="600"/>
              </a:spcAft>
              <a:defRPr sz="2000" kern="0">
                <a:solidFill>
                  <a:srgbClr val="464749"/>
                </a:solidFill>
                <a:latin typeface="UBSHeadline"/>
              </a:defRPr>
            </a:lvl1pPr>
          </a:lstStyle>
          <a:p>
            <a:r>
              <a:rPr lang="en-US" dirty="0"/>
              <a:t>Median return by S&amp;P quality ranking; 19 Feb through 20 March</a:t>
            </a:r>
          </a:p>
        </p:txBody>
      </p:sp>
      <p:graphicFrame>
        <p:nvGraphicFramePr>
          <p:cNvPr id="7" name="Chart 6"/>
          <p:cNvGraphicFramePr>
            <a:graphicFrameLocks/>
          </p:cNvGraphicFramePr>
          <p:nvPr>
            <p:extLst>
              <p:ext uri="{D42A27DB-BD31-4B8C-83A1-F6EECF244321}">
                <p14:modId xmlns:p14="http://schemas.microsoft.com/office/powerpoint/2010/main" val="2515324452"/>
              </p:ext>
            </p:extLst>
          </p:nvPr>
        </p:nvGraphicFramePr>
        <p:xfrm>
          <a:off x="1226456" y="1854200"/>
          <a:ext cx="10776857" cy="44958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8336433" y="6760029"/>
            <a:ext cx="4451839" cy="304800"/>
          </a:xfrm>
          <a:prstGeom prst="rect">
            <a:avLst/>
          </a:prstGeom>
          <a:noFill/>
        </p:spPr>
        <p:txBody>
          <a:bodyPr wrap="square" lIns="0" tIns="0" rIns="0" bIns="0" rtlCol="0">
            <a:noAutofit/>
          </a:bodyPr>
          <a:lstStyle/>
          <a:p>
            <a:pPr algn="r"/>
            <a:r>
              <a:rPr lang="en-US" sz="1100" dirty="0" smtClean="0"/>
              <a:t>Source: </a:t>
            </a:r>
            <a:r>
              <a:rPr lang="en-US" sz="1100" dirty="0" err="1"/>
              <a:t>FactSet</a:t>
            </a:r>
            <a:r>
              <a:rPr lang="en-US" sz="1100" dirty="0"/>
              <a:t>, UBS, as of 23 March 2020:</a:t>
            </a:r>
          </a:p>
        </p:txBody>
      </p:sp>
      <p:sp>
        <p:nvSpPr>
          <p:cNvPr id="9" name="Rectangle 8"/>
          <p:cNvSpPr/>
          <p:nvPr/>
        </p:nvSpPr>
        <p:spPr>
          <a:xfrm>
            <a:off x="11007208" y="187859"/>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CO17</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12396610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59382" y="551544"/>
            <a:ext cx="12247158" cy="6009604"/>
          </a:xfrm>
        </p:spPr>
        <p:txBody>
          <a:bodyPr anchor="ctr"/>
          <a:lstStyle/>
          <a:p>
            <a:pPr algn="ctr"/>
            <a:r>
              <a:rPr lang="en-US" sz="4000" dirty="0" smtClean="0">
                <a:latin typeface="Frutiger 45 Light" panose="020B0603020202020204" pitchFamily="34" charset="0"/>
                <a:hlinkClick r:id="rId3"/>
              </a:rPr>
              <a:t>www.ubs.com/cio-disclaimer</a:t>
            </a:r>
            <a:endParaRPr lang="en-US" sz="4000" dirty="0" smtClean="0">
              <a:latin typeface="Frutiger 45 Light" panose="020B0603020202020204" pitchFamily="34" charset="0"/>
            </a:endParaRPr>
          </a:p>
          <a:p>
            <a:pPr algn="ctr"/>
            <a:endParaRPr lang="en-US" sz="4000" dirty="0">
              <a:latin typeface="Frutiger 45 Light" panose="020B0603020202020204" pitchFamily="34" charset="0"/>
            </a:endParaRPr>
          </a:p>
          <a:p>
            <a:r>
              <a:rPr lang="en-US" sz="1200"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r>
              <a:rPr lang="en-US" sz="1200" dirty="0" smtClean="0">
                <a:latin typeface="Frutiger 45 Light" panose="020B0603020202020204" pitchFamily="34" charset="0"/>
              </a:rPr>
              <a:t>.</a:t>
            </a:r>
            <a:endParaRPr lang="en-GB" sz="1200" dirty="0">
              <a:latin typeface="Frutiger 45 Light" panose="020B0603020202020204" pitchFamily="34" charset="0"/>
            </a:endParaRPr>
          </a:p>
          <a:p>
            <a:r>
              <a:rPr lang="en-US" sz="1200" dirty="0">
                <a:latin typeface="Frutiger 45 Light" panose="020B0603020202020204" pitchFamily="34" charset="0"/>
              </a:rPr>
              <a:t>This material is </a:t>
            </a:r>
            <a:r>
              <a:rPr lang="en-US" sz="1200" b="1" dirty="0">
                <a:latin typeface="Frutiger 45 Light" panose="020B0603020202020204" pitchFamily="34" charset="0"/>
              </a:rPr>
              <a:t>for your</a:t>
            </a:r>
            <a:r>
              <a:rPr lang="en-US" sz="1200" dirty="0">
                <a:latin typeface="Frutiger 45 Light" panose="020B0603020202020204" pitchFamily="34" charset="0"/>
              </a:rPr>
              <a:t> </a:t>
            </a:r>
            <a:r>
              <a:rPr lang="en-US" sz="1200" b="1" dirty="0">
                <a:latin typeface="Frutiger 45 Light" panose="020B0603020202020204" pitchFamily="34" charset="0"/>
              </a:rPr>
              <a:t>information only</a:t>
            </a:r>
            <a:r>
              <a:rPr lang="en-US" sz="1200"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200" b="1" dirty="0">
                <a:latin typeface="Frutiger 45 Light" panose="020B0603020202020204" pitchFamily="34" charset="0"/>
              </a:rPr>
              <a:t>The views and opinions expressed in this material by third parties are not those of UBS</a:t>
            </a:r>
            <a:r>
              <a:rPr lang="en-US" sz="1200"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200" dirty="0">
              <a:latin typeface="Frutiger 45 Light" panose="020B0603020202020204" pitchFamily="34" charset="0"/>
            </a:endParaRPr>
          </a:p>
          <a:p>
            <a:r>
              <a:rPr lang="en-US" sz="1200"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200" u="sng" dirty="0">
                <a:latin typeface="Frutiger 45 Light" panose="020B0603020202020204" pitchFamily="34" charset="0"/>
                <a:hlinkClick r:id="rId4"/>
              </a:rPr>
              <a:t>ubs.com/</a:t>
            </a:r>
            <a:r>
              <a:rPr lang="en-US" sz="1200" u="sng" dirty="0" err="1">
                <a:latin typeface="Frutiger 45 Light" panose="020B0603020202020204" pitchFamily="34" charset="0"/>
                <a:hlinkClick r:id="rId4"/>
              </a:rPr>
              <a:t>workingwithus</a:t>
            </a:r>
            <a:r>
              <a:rPr lang="en-US" sz="1200" dirty="0">
                <a:latin typeface="Frutiger 45 Light" panose="020B0603020202020204" pitchFamily="34" charset="0"/>
              </a:rPr>
              <a:t>. </a:t>
            </a:r>
            <a:endParaRPr lang="en-GB" sz="1200" dirty="0">
              <a:latin typeface="Frutiger 45 Light" panose="020B0603020202020204" pitchFamily="34" charset="0"/>
            </a:endParaRPr>
          </a:p>
          <a:p>
            <a:r>
              <a:rPr lang="en-GB" sz="1200" dirty="0" smtClean="0">
                <a:latin typeface="Frutiger 45 Light" panose="020B0603020202020204" pitchFamily="34" charset="0"/>
              </a:rPr>
              <a:t>UBS </a:t>
            </a:r>
            <a:r>
              <a:rPr lang="en-GB" sz="1200" dirty="0">
                <a:latin typeface="Frutiger 45 Light" panose="020B0603020202020204" pitchFamily="34" charset="0"/>
              </a:rPr>
              <a:t>Wealth Way is an approach incorporating Liquidity. Longevity. Legacy. strategies that UBS Financial Services Inc. and our Financial Advisors can use to assist clients in exploring and pursuing their wealth management needs and goals over different timeframes. This approach is not a promise or guarantee that wealth, or any financial results, can or will be achieved. All </a:t>
            </a:r>
            <a:r>
              <a:rPr lang="en-GB" sz="1200" dirty="0" err="1" smtClean="0">
                <a:latin typeface="Frutiger 45 Light" panose="020B0603020202020204" pitchFamily="34" charset="0"/>
              </a:rPr>
              <a:t>nvestments</a:t>
            </a:r>
            <a:r>
              <a:rPr lang="en-GB" sz="1200" dirty="0" smtClean="0">
                <a:latin typeface="Frutiger 45 Light" panose="020B0603020202020204" pitchFamily="34" charset="0"/>
              </a:rPr>
              <a:t> </a:t>
            </a:r>
            <a:r>
              <a:rPr lang="en-GB" sz="1200" dirty="0">
                <a:latin typeface="Frutiger 45 Light" panose="020B0603020202020204" pitchFamily="34" charset="0"/>
              </a:rPr>
              <a:t>involve the risk of loss, including the risk of loss of the entire investment.</a:t>
            </a:r>
          </a:p>
          <a:p>
            <a:r>
              <a:rPr lang="en-GB" sz="1200" dirty="0" smtClean="0">
                <a:latin typeface="Frutiger 45 Light" panose="020B0603020202020204" pitchFamily="34" charset="0"/>
              </a:rPr>
              <a:t>Options </a:t>
            </a:r>
            <a:r>
              <a:rPr lang="en-GB" sz="1200" dirty="0">
                <a:latin typeface="Frutiger 45 Light" panose="020B0603020202020204" pitchFamily="34" charset="0"/>
              </a:rPr>
              <a:t>and futures are not suitable for all investors, and trading in these instruments is considered risky and may be appropriate only for sophisticated investors. Prior to buying or selling an option, and for the complete risks relating to options, you must receive a copy of "The Characteristics and Risks of Standardized Options." You may read the document at http://www.optionsclearing.com/about/publications/character-risks.jsp or ask your financial advisor for a copy.</a:t>
            </a:r>
          </a:p>
          <a:p>
            <a:r>
              <a:rPr lang="en-US" sz="1200" dirty="0">
                <a:latin typeface="Frutiger 45 Light" panose="020B0603020202020204" pitchFamily="34" charset="0"/>
              </a:rPr>
              <a:t>Please visit below page to read the legal</a:t>
            </a:r>
            <a:r>
              <a:rPr lang="en-GB" sz="1200" dirty="0">
                <a:latin typeface="Frutiger 45 Light" panose="020B0603020202020204" pitchFamily="34" charset="0"/>
              </a:rPr>
              <a:t> </a:t>
            </a:r>
            <a:r>
              <a:rPr lang="en-GB" sz="1200" u="sng" dirty="0">
                <a:latin typeface="Frutiger 45 Light" panose="020B0603020202020204" pitchFamily="34" charset="0"/>
                <a:hlinkClick r:id="rId5"/>
              </a:rPr>
              <a:t>disclaimer</a:t>
            </a:r>
            <a:r>
              <a:rPr lang="en-GB" sz="1200" dirty="0">
                <a:latin typeface="Frutiger 45 Light" panose="020B0603020202020204" pitchFamily="34" charset="0"/>
              </a:rPr>
              <a:t> applicable to this livestream.</a:t>
            </a:r>
            <a:endParaRPr lang="en-US" sz="1200" dirty="0">
              <a:latin typeface="Frutiger 45 Light" panose="020B0603020202020204" pitchFamily="34" charset="0"/>
            </a:endParaRPr>
          </a:p>
          <a:p>
            <a:endParaRPr lang="en-GB" sz="1200" dirty="0">
              <a:latin typeface="Frutiger 45 Light" panose="020B0603020202020204" pitchFamily="34" charset="0"/>
            </a:endParaRPr>
          </a:p>
        </p:txBody>
      </p:sp>
    </p:spTree>
    <p:extLst>
      <p:ext uri="{BB962C8B-B14F-4D97-AF65-F5344CB8AC3E}">
        <p14:creationId xmlns:p14="http://schemas.microsoft.com/office/powerpoint/2010/main" val="36639630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PAGE HEADING"/>
          <p:cNvSpPr>
            <a:spLocks noGrp="1" noChangeArrowheads="1"/>
          </p:cNvSpPr>
          <p:nvPr>
            <p:ph type="title"/>
            <p:custDataLst>
              <p:tags r:id="rId2"/>
            </p:custDataLst>
          </p:nvPr>
        </p:nvSpPr>
        <p:spPr>
          <a:xfrm>
            <a:off x="693938" y="161925"/>
            <a:ext cx="12101601" cy="711200"/>
          </a:xfrm>
        </p:spPr>
        <p:txBody>
          <a:bodyPr/>
          <a:lstStyle/>
          <a:p>
            <a:pPr eaLnBrk="1" hangingPunct="1"/>
            <a:r>
              <a:rPr altLang="zh-TW" dirty="0" smtClean="0">
                <a:latin typeface="Frutiger 45 Light" pitchFamily="34" charset="0"/>
                <a:cs typeface="Arial Unicode MS" pitchFamily="34" charset="-128"/>
              </a:rPr>
              <a:t>Risk information</a:t>
            </a:r>
            <a:endParaRPr altLang="zh-TW" dirty="0" smtClean="0">
              <a:latin typeface="UBSHeadline" pitchFamily="18" charset="0"/>
              <a:cs typeface="Arial Unicode MS" pitchFamily="34" charset="-128"/>
            </a:endParaRPr>
          </a:p>
        </p:txBody>
      </p:sp>
      <p:sp>
        <p:nvSpPr>
          <p:cNvPr id="5123" name="TextBox 2"/>
          <p:cNvSpPr txBox="1">
            <a:spLocks noChangeArrowheads="1"/>
          </p:cNvSpPr>
          <p:nvPr/>
        </p:nvSpPr>
        <p:spPr bwMode="auto">
          <a:xfrm>
            <a:off x="583924" y="1219200"/>
            <a:ext cx="12351249"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Font typeface="Symbol" pitchFamily="18" charset="2"/>
              <a:buNone/>
            </a:pPr>
            <a:r>
              <a:rPr lang="en-US" altLang="en-US" sz="1000" dirty="0"/>
              <a:t>UBS Chief Investment Office's ("CIO") investment views are prepared and published by the Global Wealth Management business of UBS Switzerland AG (regulated by FINMA in Switzerland) or its affiliates ("UBS").</a:t>
            </a:r>
          </a:p>
          <a:p>
            <a:pPr algn="just">
              <a:spcBef>
                <a:spcPct val="0"/>
              </a:spcBef>
              <a:buFont typeface="Symbol" pitchFamily="18" charset="2"/>
              <a:buNone/>
            </a:pPr>
            <a:r>
              <a:rPr lang="en-US" altLang="en-US" sz="1000" dirty="0"/>
              <a:t>The investment views have been prepared in accordance with legal requirements designed to promote the </a:t>
            </a:r>
            <a:r>
              <a:rPr lang="en-US" altLang="en-US" sz="1000" b="1" dirty="0"/>
              <a:t>independence of investment research</a:t>
            </a:r>
            <a:r>
              <a:rPr lang="en-US" altLang="en-US" sz="1000" dirty="0"/>
              <a:t>.</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b="1" dirty="0"/>
              <a:t>Generic investment research – Risk information:</a:t>
            </a:r>
            <a:endParaRPr lang="en-US" altLang="en-US" sz="1000" dirty="0"/>
          </a:p>
          <a:p>
            <a:pPr algn="just">
              <a:spcBef>
                <a:spcPct val="0"/>
              </a:spcBef>
              <a:buFont typeface="Symbol" pitchFamily="18" charset="2"/>
              <a:buNone/>
            </a:pPr>
            <a:r>
              <a:rPr lang="en-US" altLang="en-US" sz="1000" dirty="0"/>
              <a:t>This publication is </a:t>
            </a:r>
            <a:r>
              <a:rPr lang="en-US" altLang="en-US" sz="1000" b="1" dirty="0"/>
              <a:t>for your</a:t>
            </a:r>
            <a:r>
              <a:rPr lang="en-US" altLang="en-US" sz="1000" dirty="0"/>
              <a:t> </a:t>
            </a:r>
            <a:r>
              <a:rPr lang="en-US" altLang="en-US" sz="1000" b="1" dirty="0"/>
              <a:t>information only</a:t>
            </a:r>
            <a:r>
              <a:rPr lang="en-US" altLang="en-US" sz="1000" dirty="0"/>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It is based on numerous assumptions. Different assumptions could result in materially different results. Certain services and products are subject to legal restrictions and cannot be offered worldwide on an unrestricted basis and/or may not be eligible for sale to all investors. All information and opinions expressed in this document were obtained from sources believed to be reliable and in good faith, but no representation or warranty, express or implied, is made as to its accuracy or completeness (other than disclosures relating to UBS). All information and opinions as well as any forecasts, estimates and market prices indicated are current as of the date of this report, and are subject to change without notice. Opinions expressed herein may differ or be contrary to those expressed by other business areas or divisions of UBS as a result of using different assumptions and/or criteria.</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dirty="0"/>
              <a:t>In no circumstances may this document or any of the information (including any forecast, value, index or other calculated amount ("Values")) be used for any of the following purposes (i) valuation or accounting purposes; (ii) to determine the amounts due or payable, the price or the value of any financial instrument or financial contract; or (iii) to measure the performance of any financial instrument including, without limitation, for the purpose of tracking the return or performance of any Value or of defining the asset allocation of portfolio or of computing performance fees. By receiving this document and the information you will be deemed to represent and warrant to UBS that you will not use this document or otherwise rely on any of the information for any of the above purposes. UBS and any of its directors or employees may be entitled at any time to hold long or short positions in investment instruments referred to herein, carry out transactions involving relevant investment instruments in the capacity of principal or agent, or provide any other services or have officers, who serve as directors, either to/for the issuer, the investment instrument itself or to/for any company commercially or financially affiliated to such issuers. At any time, investment decisions (including whether to buy, sell or hold securities) made by UBS and its employees may differ from or be contrary to the opinions expressed in UBS research publications. Some investments may not be readily realizable since the market in the securities is illiquid and therefore valuing the investment and identifying the risk to which you are exposed may be difficult to quantify. UBS relies on information barriers to control the flow of information contained in one or more areas within UBS, into other areas, units, divisions or affiliates of UBS. Futures and options trading is not suitable for every investor as there is a substantial risk of loss, and losses in excess of an initial investment may occur. Past performance of an investment is no guarantee for its future performance. Additional information will be made available upon request. Some investments may be subject to sudden and large falls in value and on realization you may receive back less than you invested or may be required to pay more. Changes in foreign exchange rates may have an adverse effect on the price, value or income of an investment. The analyst(s) responsible for the preparation of this report may interact with trading desk personnel, sales personnel and other constituencies for the purpose of gathering, synthesizing and interpreting market information.</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dirty="0"/>
              <a:t>Tax treatment depends on the individual circumstances and may be subject to change in the future. UBS does not provide legal or tax advice and makes no representations as to the tax treatment of assets or the investment returns thereon both in general or with reference to specific client's circumstances and needs. We are of necessity unable to take into account the particular investment objectives, financial situation and needs of our individual clients and we would recommend that you take financial and/or tax advice as to the implications (including tax) of investing in any of the products mentioned herein.</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dirty="0"/>
              <a:t>This material may not be reproduced or copies circulated without prior authority of UBS. Unless otherwise agreed in writing UBS expressly prohibits the distribution and transfer of this material to third parties for any reason. UBS accepts no liability whatsoever for any claims or lawsuits from any third parties arising from the use or distribution of this material. This report is for distribution only under such circumstances as may be permitted by applicable law. For information on the ways in which CIO manages conflicts and maintains independence of its investment views and publication offering, and research and rating methodologies, please visit </a:t>
            </a:r>
            <a:r>
              <a:rPr lang="en-US" altLang="en-US" sz="1000" u="sng" dirty="0">
                <a:hlinkClick r:id="rId5"/>
              </a:rPr>
              <a:t>www.ubs.com/research</a:t>
            </a:r>
            <a:r>
              <a:rPr lang="en-US" altLang="en-US" sz="1000" dirty="0"/>
              <a:t>. Additional information on the relevant authors of this publication and other CIO publication(s) referenced in this report; and copies of any past reports on this topic; are available upon request from your client advisor.</a:t>
            </a:r>
          </a:p>
          <a:p>
            <a:pPr algn="just">
              <a:spcBef>
                <a:spcPct val="0"/>
              </a:spcBef>
              <a:buFont typeface="Symbol" pitchFamily="18" charset="2"/>
              <a:buNone/>
            </a:pPr>
            <a:r>
              <a:rPr lang="en-US" altLang="en-US" sz="1000" dirty="0"/>
              <a:t> </a:t>
            </a:r>
          </a:p>
        </p:txBody>
      </p:sp>
    </p:spTree>
    <p:custDataLst>
      <p:tags r:id="rId1"/>
    </p:custDataLst>
    <p:extLst>
      <p:ext uri="{BB962C8B-B14F-4D97-AF65-F5344CB8AC3E}">
        <p14:creationId xmlns:p14="http://schemas.microsoft.com/office/powerpoint/2010/main" val="600970437"/>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PAGE HEADING"/>
          <p:cNvSpPr>
            <a:spLocks noGrp="1" noChangeArrowheads="1"/>
          </p:cNvSpPr>
          <p:nvPr>
            <p:ph type="title"/>
            <p:custDataLst>
              <p:tags r:id="rId2"/>
            </p:custDataLst>
          </p:nvPr>
        </p:nvSpPr>
        <p:spPr>
          <a:xfrm>
            <a:off x="693938" y="161925"/>
            <a:ext cx="12101601" cy="711200"/>
          </a:xfrm>
        </p:spPr>
        <p:txBody>
          <a:bodyPr/>
          <a:lstStyle/>
          <a:p>
            <a:pPr eaLnBrk="1" hangingPunct="1"/>
            <a:r>
              <a:rPr altLang="zh-TW" dirty="0" smtClean="0">
                <a:latin typeface="Frutiger 45 Light" pitchFamily="34" charset="0"/>
                <a:cs typeface="Arial Unicode MS" pitchFamily="34" charset="-128"/>
              </a:rPr>
              <a:t>Risk information</a:t>
            </a:r>
            <a:r>
              <a:rPr altLang="zh-TW" dirty="0" smtClean="0">
                <a:latin typeface="UBSHeadline" pitchFamily="18" charset="0"/>
                <a:cs typeface="Arial Unicode MS" pitchFamily="34" charset="-128"/>
              </a:rPr>
              <a:t>                                                  </a:t>
            </a:r>
          </a:p>
        </p:txBody>
      </p:sp>
      <p:sp>
        <p:nvSpPr>
          <p:cNvPr id="6147" name="TextBox 2"/>
          <p:cNvSpPr txBox="1">
            <a:spLocks noChangeArrowheads="1"/>
          </p:cNvSpPr>
          <p:nvPr/>
        </p:nvSpPr>
        <p:spPr bwMode="auto">
          <a:xfrm>
            <a:off x="583924" y="1219200"/>
            <a:ext cx="12351249"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Font typeface="Symbol" pitchFamily="18" charset="2"/>
              <a:buNone/>
            </a:pPr>
            <a:r>
              <a:rPr lang="en-US" altLang="en-US" sz="1000" b="1" dirty="0"/>
              <a:t>Important Information About Sustainable Investing Strategies</a:t>
            </a:r>
            <a:r>
              <a:rPr lang="en-US" altLang="en-US" sz="1000" dirty="0"/>
              <a:t>: Sustainable investing strategies aim to consider and incorporate environmental, social and governance (ESG) factors into investment process and portfolio construction. Strategies across geographies and styles approach ESG analysis and incorporate the findings in a variety of ways. Incorporating ESG factors or Sustainable Investing considerations may inhibit the portfolio manager’s ability to participate in certain investment opportunities that otherwise would be consistent with its investment objective and other principal investment strategies. The returns on a portfolio consisting primarily of sustainable investments may be lower or higher than portfolios where ESG factors, exclusions, or other sustainability issues are not considered by the portfolio manager, and the investment opportunities available to such portfolios may differ. Companies may not necessarily meet high performance standards on all aspects of ESG or sustainable investing issues; there is also no guarantee that any company will meet expectations in connection with corporate responsibility, sustainability, and/or impact performance. </a:t>
            </a:r>
          </a:p>
          <a:p>
            <a:pPr algn="just">
              <a:spcBef>
                <a:spcPct val="0"/>
              </a:spcBef>
              <a:buFont typeface="Symbol" pitchFamily="18" charset="2"/>
              <a:buNone/>
            </a:pPr>
            <a:endParaRPr lang="en-US" altLang="en-US" sz="1000" dirty="0"/>
          </a:p>
          <a:p>
            <a:pPr algn="just">
              <a:spcBef>
                <a:spcPct val="0"/>
              </a:spcBef>
              <a:buFont typeface="Symbol" pitchFamily="18" charset="2"/>
              <a:buNone/>
            </a:pPr>
            <a:r>
              <a:rPr lang="en-US" altLang="en-US" sz="1000" dirty="0"/>
              <a:t>Distributed to US persons by UBS Financial Services Inc. or UBS Securities LLC, subsidiaries of UBS AG. UBS Switzerland AG, UBS Europe SE, UBS Bank, S.A., UBS </a:t>
            </a:r>
            <a:r>
              <a:rPr lang="en-US" altLang="en-US" sz="1000" dirty="0" err="1"/>
              <a:t>Brasil</a:t>
            </a:r>
            <a:r>
              <a:rPr lang="en-US" altLang="en-US" sz="1000" dirty="0"/>
              <a:t> </a:t>
            </a:r>
            <a:r>
              <a:rPr lang="en-US" altLang="en-US" sz="1000" dirty="0" err="1"/>
              <a:t>Administradora</a:t>
            </a:r>
            <a:r>
              <a:rPr lang="en-US" altLang="en-US" sz="1000" dirty="0"/>
              <a:t> de </a:t>
            </a:r>
            <a:r>
              <a:rPr lang="en-US" altLang="en-US" sz="1000" dirty="0" err="1"/>
              <a:t>Valores</a:t>
            </a:r>
            <a:r>
              <a:rPr lang="en-US" altLang="en-US" sz="1000" dirty="0"/>
              <a:t> </a:t>
            </a:r>
            <a:r>
              <a:rPr lang="en-US" altLang="en-US" sz="1000" dirty="0" err="1"/>
              <a:t>Mobiliarios</a:t>
            </a:r>
            <a:r>
              <a:rPr lang="en-US" altLang="en-US" sz="1000" dirty="0"/>
              <a:t> </a:t>
            </a:r>
            <a:r>
              <a:rPr lang="en-US" altLang="en-US" sz="1000" dirty="0" err="1"/>
              <a:t>Ltda</a:t>
            </a:r>
            <a:r>
              <a:rPr lang="en-US" altLang="en-US" sz="1000" dirty="0"/>
              <a:t>, UBS </a:t>
            </a:r>
            <a:r>
              <a:rPr lang="en-US" altLang="en-US" sz="1000" dirty="0" err="1"/>
              <a:t>Asesores</a:t>
            </a:r>
            <a:r>
              <a:rPr lang="en-US" altLang="en-US" sz="1000" dirty="0"/>
              <a:t> Mexico, S.A. de C.V., UBS Securities Japan Co., Ltd, UBS Wealth Management Israel Ltd and UBS </a:t>
            </a:r>
            <a:r>
              <a:rPr lang="en-US" altLang="en-US" sz="1000" dirty="0" err="1"/>
              <a:t>Menkul</a:t>
            </a:r>
            <a:r>
              <a:rPr lang="en-US" altLang="en-US" sz="1000" dirty="0"/>
              <a:t> </a:t>
            </a:r>
            <a:r>
              <a:rPr lang="en-US" altLang="en-US" sz="1000" dirty="0" err="1"/>
              <a:t>Degerler</a:t>
            </a:r>
            <a:r>
              <a:rPr lang="en-US" altLang="en-US" sz="1000" dirty="0"/>
              <a:t> AS are affiliates of UBS AG. UBS Financial Services Incorporated of Puerto Rico is a subsidiary of UBS Financial Services Inc. </a:t>
            </a:r>
            <a:r>
              <a:rPr lang="en-US" altLang="en-US" sz="1000" b="1" dirty="0"/>
              <a:t>UBS Financial Services Inc. accepts responsibility for the content of a report prepared by a non-US affiliate when it distributes reports to US persons. All transactions by a US person in the securities mentioned in this report should be effected through a US-registered broker dealer affiliated with UBS, and not through a non-US affiliate. The contents of this report have not been and will not be approved by any securities or investment authority in the United States or elsewhere. UBS Financial Services Inc. is not acting as a municipal advisor to any municipal entity or obligated person within the meaning of Section 15B of the Securities Exchange Act (the "Municipal Advisor Rule") and the opinions or views contained herein are not intended to be, and do not constitute, advice within the meaning of the Municipal Advisor Rule.</a:t>
            </a:r>
            <a:endParaRPr lang="pl-PL" altLang="en-US" sz="1000" b="1" dirty="0"/>
          </a:p>
          <a:p>
            <a:pPr algn="just">
              <a:spcBef>
                <a:spcPct val="0"/>
              </a:spcBef>
              <a:buFont typeface="Symbol" pitchFamily="18" charset="2"/>
              <a:buNone/>
            </a:pPr>
            <a:endParaRPr lang="en-US" altLang="en-US" sz="1000" dirty="0"/>
          </a:p>
          <a:p>
            <a:pPr algn="just">
              <a:spcBef>
                <a:spcPct val="0"/>
              </a:spcBef>
              <a:buFont typeface="Symbol" pitchFamily="18" charset="2"/>
              <a:buNone/>
            </a:pPr>
            <a:r>
              <a:rPr lang="en-US" altLang="en-US" sz="1000" b="1" dirty="0"/>
              <a:t>External Asset Managers / External Financial Consultants:</a:t>
            </a:r>
            <a:r>
              <a:rPr lang="en-US" altLang="en-US" sz="1000" dirty="0"/>
              <a:t> In case this research or publication is provided to an External Asset Manager or an External Financial Consultant, UBS expressly prohibits that it is redistributed by the External Asset Manager or the External Financial Consultant and is made available to their clients and/or third parties.</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b="1" dirty="0"/>
              <a:t>Austria</a:t>
            </a:r>
            <a:r>
              <a:rPr lang="en-US" altLang="en-US" sz="1000" dirty="0"/>
              <a:t>: This publication is not intended to constitute a public offer under Austrian law. It is distributed only for information purposes to clients of UBS Europe SE, </a:t>
            </a:r>
            <a:r>
              <a:rPr lang="en-US" altLang="en-US" sz="1000" dirty="0" err="1"/>
              <a:t>Niederlassung</a:t>
            </a:r>
            <a:r>
              <a:rPr lang="en-US" altLang="en-US" sz="1000" dirty="0"/>
              <a:t> </a:t>
            </a:r>
            <a:r>
              <a:rPr lang="en-US" altLang="en-US" sz="1000" dirty="0" err="1"/>
              <a:t>Österreich</a:t>
            </a:r>
            <a:r>
              <a:rPr lang="en-US" altLang="en-US" sz="1000" dirty="0"/>
              <a:t>, with place of business at </a:t>
            </a:r>
            <a:r>
              <a:rPr lang="en-US" altLang="en-US" sz="1000" dirty="0" err="1"/>
              <a:t>Wächtergasse</a:t>
            </a:r>
            <a:r>
              <a:rPr lang="en-US" altLang="en-US" sz="1000" dirty="0"/>
              <a:t> 1, A-1010 Wien. UBS Europe SE, </a:t>
            </a:r>
            <a:r>
              <a:rPr lang="en-US" altLang="en-US" sz="1000" dirty="0" err="1"/>
              <a:t>Niederlassung</a:t>
            </a:r>
            <a:r>
              <a:rPr lang="en-US" altLang="en-US" sz="1000" dirty="0"/>
              <a:t> </a:t>
            </a:r>
            <a:r>
              <a:rPr lang="en-US" altLang="en-US" sz="1000" dirty="0" err="1"/>
              <a:t>Österreich</a:t>
            </a:r>
            <a:r>
              <a:rPr lang="en-US" altLang="en-US" sz="1000" dirty="0"/>
              <a:t>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Austrian Financial Market Authority (</a:t>
            </a:r>
            <a:r>
              <a:rPr lang="en-US" altLang="en-US" sz="1000" dirty="0" err="1"/>
              <a:t>Finanzmarktaufsicht</a:t>
            </a:r>
            <a:r>
              <a:rPr lang="en-US" altLang="en-US" sz="1000" dirty="0"/>
              <a:t>), to which this publication has not been submitted for approval.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Bahrain</a:t>
            </a:r>
            <a:r>
              <a:rPr lang="en-US" altLang="en-US" sz="1000" dirty="0"/>
              <a:t>: UBS is a Swiss bank not licensed</a:t>
            </a:r>
            <a:r>
              <a:rPr lang="en-US" altLang="en-US" sz="1000" u="sng" dirty="0"/>
              <a:t>, </a:t>
            </a:r>
            <a:r>
              <a:rPr lang="en-US" altLang="en-US" sz="1000" dirty="0"/>
              <a:t>supervised or regulated in Bahrain by the Central Bank of Bahrain and does not undertake banking or investment business activities in Bahrain. Therefore, clients have no protection under local banking and investment services laws and regulations. </a:t>
            </a:r>
            <a:r>
              <a:rPr lang="en-GB" altLang="en-US" sz="1000" b="1" dirty="0"/>
              <a:t>Brazil:</a:t>
            </a:r>
            <a:r>
              <a:rPr lang="en-GB" altLang="en-US" sz="1000" dirty="0"/>
              <a:t> This publication is not intended to constitute a public offer under Brazilian law or a research analysis report as per the definition contained under the </a:t>
            </a:r>
            <a:r>
              <a:rPr lang="en-GB" altLang="en-US" sz="1000" dirty="0" err="1"/>
              <a:t>Comissão</a:t>
            </a:r>
            <a:r>
              <a:rPr lang="en-GB" altLang="en-US" sz="1000" dirty="0"/>
              <a:t> de </a:t>
            </a:r>
            <a:r>
              <a:rPr lang="en-GB" altLang="en-US" sz="1000" dirty="0" err="1"/>
              <a:t>Valores</a:t>
            </a:r>
            <a:r>
              <a:rPr lang="en-GB" altLang="en-US" sz="1000" dirty="0"/>
              <a:t> </a:t>
            </a:r>
            <a:r>
              <a:rPr lang="en-GB" altLang="en-US" sz="1000" dirty="0" err="1"/>
              <a:t>Mobiliários</a:t>
            </a:r>
            <a:r>
              <a:rPr lang="en-GB" altLang="en-US" sz="1000" dirty="0"/>
              <a:t> ("CVM") Instruction 598/2018. It is distributed only for information purposes to clients of UBS </a:t>
            </a:r>
            <a:r>
              <a:rPr lang="en-GB" altLang="en-US" sz="1000" dirty="0" err="1"/>
              <a:t>Brasil</a:t>
            </a:r>
            <a:r>
              <a:rPr lang="en-GB" altLang="en-US" sz="1000" dirty="0"/>
              <a:t> </a:t>
            </a:r>
            <a:r>
              <a:rPr lang="en-GB" altLang="en-US" sz="1000" dirty="0" err="1"/>
              <a:t>Administradora</a:t>
            </a:r>
            <a:r>
              <a:rPr lang="en-GB" altLang="en-US" sz="1000" dirty="0"/>
              <a:t> de </a:t>
            </a:r>
            <a:r>
              <a:rPr lang="en-GB" altLang="en-US" sz="1000" dirty="0" err="1"/>
              <a:t>Valores</a:t>
            </a:r>
            <a:r>
              <a:rPr lang="en-GB" altLang="en-US" sz="1000" dirty="0"/>
              <a:t> </a:t>
            </a:r>
            <a:r>
              <a:rPr lang="en-GB" altLang="en-US" sz="1000" dirty="0" err="1"/>
              <a:t>Mobiliários</a:t>
            </a:r>
            <a:r>
              <a:rPr lang="en-GB" altLang="en-US" sz="1000" dirty="0"/>
              <a:t> Ltda. and/or of UBS </a:t>
            </a:r>
            <a:r>
              <a:rPr lang="en-GB" altLang="en-US" sz="1000" dirty="0" err="1"/>
              <a:t>Consenso</a:t>
            </a:r>
            <a:r>
              <a:rPr lang="en-GB" altLang="en-US" sz="1000" dirty="0"/>
              <a:t> </a:t>
            </a:r>
            <a:r>
              <a:rPr lang="en-GB" altLang="en-US" sz="1000" dirty="0" err="1"/>
              <a:t>Investimentos</a:t>
            </a:r>
            <a:r>
              <a:rPr lang="en-GB" altLang="en-US" sz="1000" dirty="0"/>
              <a:t> Ltda., entities regulated by CVM. </a:t>
            </a:r>
            <a:r>
              <a:rPr lang="en-US" altLang="en-US" sz="1000" b="1" dirty="0"/>
              <a:t>Canada:</a:t>
            </a:r>
            <a:r>
              <a:rPr lang="en-US" altLang="en-US" sz="1000" dirty="0"/>
              <a:t> In Canada, this publication is distributed to clients of UBS Wealth Management Canada by UBS Investment Management Canada Inc.. </a:t>
            </a:r>
            <a:r>
              <a:rPr lang="en-US" altLang="en-US" sz="1000" b="1" dirty="0"/>
              <a:t>China</a:t>
            </a:r>
            <a:r>
              <a:rPr lang="en-US" altLang="en-US" sz="1000" dirty="0"/>
              <a:t>: This report is prepared by UBS Switzerland AG or its offshore subsidiary or affiliate (collectively as "UBS Offshore"). UBS Offshore is an entity incorporated out of China and is not licensed, supervised or regulated in China to carry out banking or securities business. The recipient should not contact the analysts or UBS Offshore which produced this report for advice as they are not licensed to provide securities investment advice in China. UBS Investment Bank (including Research) has its own wholly independent research and views which at times may vary from the views of UBS Global Wealth Management. This report shall not be regarded as providing specific securities related analysis. The recipient should not use this document or otherwise rely on any of the information contained in this report in making investment decisions and UBS takes no responsibility in this regard.</a:t>
            </a:r>
            <a:r>
              <a:rPr lang="en-US" altLang="en-US" sz="1000" b="1" dirty="0"/>
              <a:t> Czech Republic</a:t>
            </a:r>
            <a:r>
              <a:rPr lang="en-US" altLang="en-US" sz="1000" dirty="0"/>
              <a:t>: UBS is not a licensed bank in the Czech Republic and thus is not allowed to provide regulated banking or investment services in the Czech Republic. Please notify UBS if you do not wish to receive any further correspondence. </a:t>
            </a:r>
            <a:r>
              <a:rPr lang="en-US" altLang="en-US" sz="1000" b="1" dirty="0"/>
              <a:t>Denmark</a:t>
            </a:r>
            <a:r>
              <a:rPr lang="en-US" altLang="en-US" sz="1000" dirty="0"/>
              <a:t>: This publication is not intended to constitute a public offer under Danish law. It is distributed only for information purposes to clients of UBS Europe SE, Denmark Branch, filial </a:t>
            </a:r>
            <a:r>
              <a:rPr lang="en-US" altLang="en-US" sz="1000" dirty="0" err="1"/>
              <a:t>af</a:t>
            </a:r>
            <a:r>
              <a:rPr lang="en-US" altLang="en-US" sz="1000" dirty="0"/>
              <a:t> UBS Europe SE, with place of business at Sankt </a:t>
            </a:r>
            <a:r>
              <a:rPr lang="en-US" altLang="en-US" sz="1000" dirty="0" err="1"/>
              <a:t>Annae</a:t>
            </a:r>
            <a:r>
              <a:rPr lang="en-US" altLang="en-US" sz="1000" dirty="0"/>
              <a:t> </a:t>
            </a:r>
            <a:r>
              <a:rPr lang="en-US" altLang="en-US" sz="1000" dirty="0" err="1"/>
              <a:t>Plads</a:t>
            </a:r>
            <a:r>
              <a:rPr lang="en-US" altLang="en-US" sz="1000" dirty="0"/>
              <a:t> 13, 1250 Copenhagen, Denmark, registered with the Danish Commerce and Companies Agency, under No. 38 17 24 33. </a:t>
            </a:r>
          </a:p>
        </p:txBody>
      </p:sp>
    </p:spTree>
    <p:custDataLst>
      <p:tags r:id="rId1"/>
    </p:custDataLst>
    <p:extLst>
      <p:ext uri="{BB962C8B-B14F-4D97-AF65-F5344CB8AC3E}">
        <p14:creationId xmlns:p14="http://schemas.microsoft.com/office/powerpoint/2010/main" val="1077727698"/>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3" name="Rectangle 2"/>
          <p:cNvSpPr/>
          <p:nvPr/>
        </p:nvSpPr>
        <p:spPr>
          <a:xfrm>
            <a:off x="10571780"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CO17</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2874693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PAGE HEADING"/>
          <p:cNvSpPr>
            <a:spLocks noGrp="1" noChangeArrowheads="1"/>
          </p:cNvSpPr>
          <p:nvPr>
            <p:ph type="title"/>
            <p:custDataLst>
              <p:tags r:id="rId2"/>
            </p:custDataLst>
          </p:nvPr>
        </p:nvSpPr>
        <p:spPr>
          <a:xfrm>
            <a:off x="693938" y="161925"/>
            <a:ext cx="12101601" cy="711200"/>
          </a:xfrm>
        </p:spPr>
        <p:txBody>
          <a:bodyPr/>
          <a:lstStyle/>
          <a:p>
            <a:pPr eaLnBrk="1" hangingPunct="1"/>
            <a:r>
              <a:rPr altLang="zh-TW" dirty="0" smtClean="0">
                <a:latin typeface="Frutiger 45 Light" pitchFamily="34" charset="0"/>
                <a:cs typeface="Arial Unicode MS" pitchFamily="34" charset="-128"/>
              </a:rPr>
              <a:t>Risk information</a:t>
            </a:r>
            <a:r>
              <a:rPr altLang="zh-TW" dirty="0" smtClean="0">
                <a:latin typeface="UBSHeadline" pitchFamily="18" charset="0"/>
                <a:cs typeface="Arial Unicode MS" pitchFamily="34" charset="-128"/>
              </a:rPr>
              <a:t>                                                  </a:t>
            </a:r>
          </a:p>
        </p:txBody>
      </p:sp>
      <p:sp>
        <p:nvSpPr>
          <p:cNvPr id="7171" name="TextBox 2"/>
          <p:cNvSpPr txBox="1">
            <a:spLocks noChangeArrowheads="1"/>
          </p:cNvSpPr>
          <p:nvPr/>
        </p:nvSpPr>
        <p:spPr bwMode="auto">
          <a:xfrm>
            <a:off x="583924" y="1092200"/>
            <a:ext cx="12351249"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Font typeface="Symbol" pitchFamily="18" charset="2"/>
              <a:buNone/>
            </a:pPr>
            <a:r>
              <a:rPr lang="en-US" altLang="en-US" sz="1000" dirty="0"/>
              <a:t>UBS Europe SE, Denmark Branch, filial </a:t>
            </a:r>
            <a:r>
              <a:rPr lang="en-US" altLang="en-US" sz="1000" dirty="0" err="1"/>
              <a:t>af</a:t>
            </a:r>
            <a:r>
              <a:rPr lang="en-US" altLang="en-US" sz="1000" dirty="0"/>
              <a:t> UBS Europe SE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Danish Financial Supervisory Authority (</a:t>
            </a:r>
            <a:r>
              <a:rPr lang="en-US" altLang="en-US" sz="1000" dirty="0" err="1"/>
              <a:t>Finanstilsynet</a:t>
            </a:r>
            <a:r>
              <a:rPr lang="en-US" altLang="en-US" sz="1000" dirty="0"/>
              <a:t>), to which this publication has not been submitted for approval.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France:</a:t>
            </a:r>
            <a:r>
              <a:rPr lang="en-US" altLang="en-US" sz="1000" dirty="0"/>
              <a:t> This publication is distributed by UBS (France) S.A., French "</a:t>
            </a:r>
            <a:r>
              <a:rPr lang="en-US" altLang="en-US" sz="1000" dirty="0" err="1"/>
              <a:t>société</a:t>
            </a:r>
            <a:r>
              <a:rPr lang="en-US" altLang="en-US" sz="1000" dirty="0"/>
              <a:t> </a:t>
            </a:r>
            <a:r>
              <a:rPr lang="en-US" altLang="en-US" sz="1000" dirty="0" err="1"/>
              <a:t>anonyme</a:t>
            </a:r>
            <a:r>
              <a:rPr lang="en-US" altLang="en-US" sz="1000" dirty="0"/>
              <a:t>" with share capital of € 132.975.556, 69, boulevard Haussmann F-75008 Paris, R.C.S. Paris B 421 255 670, to its clients and prospects. UBS (France) S.A. is a provider of investment services duly authorized according to the terms of the "Code </a:t>
            </a:r>
            <a:r>
              <a:rPr lang="en-US" altLang="en-US" sz="1000" dirty="0" err="1"/>
              <a:t>Monétaire</a:t>
            </a:r>
            <a:r>
              <a:rPr lang="en-US" altLang="en-US" sz="1000" dirty="0"/>
              <a:t> et Financier", regulated by French banking and financial authorities as the "</a:t>
            </a:r>
            <a:r>
              <a:rPr lang="en-US" altLang="en-US" sz="1000" dirty="0" err="1"/>
              <a:t>Autorité</a:t>
            </a:r>
            <a:r>
              <a:rPr lang="en-US" altLang="en-US" sz="1000" dirty="0"/>
              <a:t> de </a:t>
            </a:r>
            <a:r>
              <a:rPr lang="en-US" altLang="en-US" sz="1000" dirty="0" err="1"/>
              <a:t>Contrôle</a:t>
            </a:r>
            <a:r>
              <a:rPr lang="en-US" altLang="en-US" sz="1000" dirty="0"/>
              <a:t> </a:t>
            </a:r>
            <a:r>
              <a:rPr lang="en-US" altLang="en-US" sz="1000" dirty="0" err="1"/>
              <a:t>Prudentiel</a:t>
            </a:r>
            <a:r>
              <a:rPr lang="en-US" altLang="en-US" sz="1000" dirty="0"/>
              <a:t> et de </a:t>
            </a:r>
            <a:r>
              <a:rPr lang="en-US" altLang="en-US" sz="1000" dirty="0" err="1"/>
              <a:t>Résolution</a:t>
            </a:r>
            <a:r>
              <a:rPr lang="en-US" altLang="en-US" sz="1000" dirty="0"/>
              <a:t>". </a:t>
            </a:r>
            <a:r>
              <a:rPr lang="en-US" altLang="en-US" sz="1000" b="1" dirty="0"/>
              <a:t>Germany: </a:t>
            </a:r>
            <a:r>
              <a:rPr lang="en-US" altLang="en-US" sz="1000" dirty="0"/>
              <a:t>This publication is not intended to constitute a public offer under German law. It is distributed only for information purposes to clients of UBS Europe SE, Germany, with place of business at </a:t>
            </a:r>
            <a:r>
              <a:rPr lang="en-US" altLang="en-US" sz="1000" dirty="0" err="1"/>
              <a:t>Bockenheimer</a:t>
            </a:r>
            <a:r>
              <a:rPr lang="en-US" altLang="en-US" sz="1000" dirty="0"/>
              <a:t> </a:t>
            </a:r>
            <a:r>
              <a:rPr lang="en-US" altLang="en-US" sz="1000" dirty="0" err="1"/>
              <a:t>Landstrasse</a:t>
            </a:r>
            <a:r>
              <a:rPr lang="en-US" altLang="en-US" sz="1000" dirty="0"/>
              <a:t> 2-4, 60306 Frankfurt am Main.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European Central Bank ("ECB"), and supervised by the ECB, the German Central Bank (Deutsche Bundesbank) and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to which this publication has not been submitted for approval. </a:t>
            </a:r>
            <a:r>
              <a:rPr lang="en-US" altLang="en-US" sz="1000" b="1" dirty="0"/>
              <a:t>Greece:</a:t>
            </a:r>
            <a:r>
              <a:rPr lang="en-US" altLang="en-US" sz="1000" dirty="0"/>
              <a:t> UBS Switzerland AG and its affiliates (UBS) are not licensed as a bank or financial institution under Greek legislation and do not provide banking and financial services in Greece. Consequently, UBS provides such services from branches outside of Greece, only. This document may not be considered as a public offering made or to be made to residents of Greece. </a:t>
            </a:r>
            <a:r>
              <a:rPr lang="en-US" altLang="en-US" sz="1000" b="1" dirty="0"/>
              <a:t>Hong Kong:</a:t>
            </a:r>
            <a:r>
              <a:rPr lang="en-US" altLang="en-US" sz="1000" dirty="0"/>
              <a:t> This publication is distributed to clients of UBS AG Hong Kong Branch by UBS AG Hong Kong Branch, a licensed bank under the Hong Kong Banking Ordinance and a registered institution under the Securities and Futures Ordinance. UBS AG Hong Kong Branch is incorporated in Switzerland with limited liability. </a:t>
            </a:r>
            <a:r>
              <a:rPr lang="en-US" altLang="en-US" sz="1000" b="1" dirty="0"/>
              <a:t>India</a:t>
            </a:r>
            <a:r>
              <a:rPr lang="en-US" altLang="en-US" sz="1000" dirty="0"/>
              <a:t>: UBS Securities India Private Ltd. (Corporate Identity Number U67120MH1996PTC097299) 2/F, 2 North Avenue, Maker </a:t>
            </a:r>
            <a:r>
              <a:rPr lang="en-US" altLang="en-US" sz="1000" dirty="0" err="1"/>
              <a:t>Maxity</a:t>
            </a:r>
            <a:r>
              <a:rPr lang="en-US" altLang="en-US" sz="1000" dirty="0"/>
              <a:t>, </a:t>
            </a:r>
            <a:r>
              <a:rPr lang="en-US" altLang="en-US" sz="1000" dirty="0" err="1"/>
              <a:t>Bandra</a:t>
            </a:r>
            <a:r>
              <a:rPr lang="en-US" altLang="en-US" sz="1000" dirty="0"/>
              <a:t> </a:t>
            </a:r>
            <a:r>
              <a:rPr lang="en-US" altLang="en-US" sz="1000" dirty="0" err="1"/>
              <a:t>Kurla</a:t>
            </a:r>
            <a:r>
              <a:rPr lang="en-US" altLang="en-US" sz="1000" dirty="0"/>
              <a:t> Complex, </a:t>
            </a:r>
            <a:r>
              <a:rPr lang="en-US" altLang="en-US" sz="1000" dirty="0" err="1"/>
              <a:t>Bandra</a:t>
            </a:r>
            <a:r>
              <a:rPr lang="en-US" altLang="en-US" sz="1000" dirty="0"/>
              <a:t> (East), Mumbai (India) 400051. Phone: +912261556000. It provides brokerage services bearing SEBI Registration Number INZ000259830; merchant banking services bearing SEBI Registration Number: INM000010809 and Research Analyst services bearing SEBI Registration Number: INH000001204. UBS AG, its affiliates or subsidiaries may have debt holdings or positions in the subject Indian company/companies. Within the past 12 months, UBS AG, its affiliates or subsidiaries may have received compensation for non-investment banking securities-related services and/or non-securities services from the subject Indian company/companies. The subject company/companies may have been a client/clients of UBS AG, its affiliates or subsidiaries during the 12 months preceding the date of distribution of the research report with respect to investment banking and/or non-investment banking securities-related services and/or non-securities services. With regard to information on associates, please refer to the Annual Report at: </a:t>
            </a:r>
            <a:r>
              <a:rPr lang="en-US" altLang="en-US" sz="1000" u="sng" dirty="0">
                <a:hlinkClick r:id="rId5"/>
              </a:rPr>
              <a:t>http://www.ubs.com/global/en/about_ubs/investor_relations/annualreporting.html</a:t>
            </a:r>
            <a:r>
              <a:rPr lang="en-US" altLang="en-US" sz="1000" dirty="0"/>
              <a:t>. </a:t>
            </a:r>
            <a:r>
              <a:rPr lang="en-US" altLang="en-US" sz="1000" b="1" dirty="0"/>
              <a:t>Indonesia, Malaysia, Philippines,</a:t>
            </a:r>
            <a:r>
              <a:rPr lang="en-US" altLang="en-US" sz="1000" dirty="0"/>
              <a:t> </a:t>
            </a:r>
            <a:r>
              <a:rPr lang="en-US" altLang="en-US" sz="1000" b="1" dirty="0"/>
              <a:t>Thailand:</a:t>
            </a:r>
            <a:r>
              <a:rPr lang="en-US" altLang="en-US" sz="1000" dirty="0"/>
              <a:t> This material was provided to you as a result of a request received by UBS from you and/or persons entitled to make the request on your behalf. Should you have received the material erroneously, UBS asks that you kindly destroy/delete it and inform UBS immediately. Any and all advice provided and/or trades executed by UBS pursuant to the material will only have been provided upon your specific request or executed upon your specific instructions, as the case may be, and may be deemed as such by UBS and you. The material may not have been reviewed, approved, disapproved or endorsed by any financial or regulatory authority in your jurisdiction. The relevant investments will be subject to restrictions and obligations on transfer as set forth in the material, and by receiving the material you undertake to comply fully with such restrictions and obligations. You should carefully study and ensure that you understand and exercise due care and discretion in considering your investment objective, risk appetite and personal circumstances against the risk of the investment. You are advised to seek independent professional advice in case of doubt. </a:t>
            </a:r>
            <a:r>
              <a:rPr lang="en-US" altLang="en-US" sz="1000" b="1" dirty="0"/>
              <a:t>Israel:</a:t>
            </a:r>
            <a:r>
              <a:rPr lang="en-US" altLang="en-US" sz="1000" dirty="0"/>
              <a:t> UBS is a premier global financial firm offering wealth management, asset management and investment banking services from its headquarters in Switzerland and its operations in over 50 countries worldwide to individual, corporate and institutional investors. In Israel, UBS Switzerland AG is registered as Foreign Dealer in cooperation with UBS Wealth Management Israel Ltd., a wholly owned UBS subsidiary. UBS Wealth Management Israel Ltd. is a Portfolio Manager licensee which engages also in Investment Marketing and is regulated by the Israel Securities Authority. This publication is intended for information only and is not intended as an offer to buy or solicitation of an offer. Furthermore, this publication is not intended as an investment advice and/or investment marketing and is not replacing any investment advice and/or investment marketing provided by the relevant licensee which is adjusted to each person needs. The word "advice" and/or any of its derivatives shall be read and construed in conjunction with the definition of the term "investment marketing" as defined under the Israeli Regulation of Investment Advice, Investment Marketing and Portfolio Management Law, 1995. </a:t>
            </a:r>
            <a:r>
              <a:rPr lang="en-US" altLang="en-US" sz="1000" b="1" dirty="0"/>
              <a:t>Italy:</a:t>
            </a:r>
            <a:r>
              <a:rPr lang="en-US" altLang="en-US" sz="1000" dirty="0"/>
              <a:t> This publication is not intended to constitute a public offer under Italian law. It is distributed only for information purposes to clients of UBS Europe SE, </a:t>
            </a:r>
            <a:r>
              <a:rPr lang="en-US" altLang="en-US" sz="1000" dirty="0" err="1"/>
              <a:t>Succursale</a:t>
            </a:r>
            <a:r>
              <a:rPr lang="en-US" altLang="en-US" sz="1000" dirty="0"/>
              <a:t> Italia, with place of business at Via del </a:t>
            </a:r>
            <a:r>
              <a:rPr lang="en-US" altLang="en-US" sz="1000" dirty="0" err="1"/>
              <a:t>Vecchio</a:t>
            </a:r>
            <a:r>
              <a:rPr lang="en-US" altLang="en-US" sz="1000" dirty="0"/>
              <a:t> </a:t>
            </a:r>
            <a:r>
              <a:rPr lang="en-US" altLang="en-US" sz="1000" dirty="0" err="1"/>
              <a:t>Politecnico</a:t>
            </a:r>
            <a:r>
              <a:rPr lang="en-US" altLang="en-US" sz="1000" dirty="0"/>
              <a:t>, 3-20121 Milano. UBS Europe SE, </a:t>
            </a:r>
            <a:r>
              <a:rPr lang="en-US" altLang="en-US" sz="1000" dirty="0" err="1"/>
              <a:t>Succursale</a:t>
            </a:r>
            <a:r>
              <a:rPr lang="en-US" altLang="en-US" sz="1000" dirty="0"/>
              <a:t> Italia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Bank of Italy (Banca </a:t>
            </a:r>
            <a:r>
              <a:rPr lang="en-US" altLang="en-US" sz="1000" dirty="0" err="1"/>
              <a:t>d’Italia</a:t>
            </a:r>
            <a:r>
              <a:rPr lang="en-US" altLang="en-US" sz="1000" dirty="0"/>
              <a:t>) and the Italian Financial Markets Supervisory Authority (CONSOB - </a:t>
            </a:r>
            <a:r>
              <a:rPr lang="en-US" altLang="en-US" sz="1000" dirty="0" err="1"/>
              <a:t>Commissione</a:t>
            </a:r>
            <a:r>
              <a:rPr lang="en-US" altLang="en-US" sz="1000" dirty="0"/>
              <a:t> </a:t>
            </a:r>
            <a:r>
              <a:rPr lang="en-US" altLang="en-US" sz="1000" dirty="0" err="1"/>
              <a:t>Nazionale</a:t>
            </a:r>
            <a:r>
              <a:rPr lang="en-US" altLang="en-US" sz="1000" dirty="0"/>
              <a:t> per le </a:t>
            </a:r>
            <a:r>
              <a:rPr lang="en-US" altLang="en-US" sz="1000" dirty="0" err="1"/>
              <a:t>Società</a:t>
            </a:r>
            <a:r>
              <a:rPr lang="en-US" altLang="en-US" sz="1000" dirty="0"/>
              <a:t> e la </a:t>
            </a:r>
            <a:r>
              <a:rPr lang="en-US" altLang="en-US" sz="1000" dirty="0" err="1"/>
              <a:t>Borsa</a:t>
            </a:r>
            <a:r>
              <a:rPr lang="en-US" altLang="en-US" sz="1000" dirty="0"/>
              <a:t>), to which this publication has not been submitted for approval.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Jersey:</a:t>
            </a:r>
            <a:r>
              <a:rPr lang="en-US" altLang="en-US" sz="1000" dirty="0"/>
              <a:t> UBS AG, Jersey Branch, is regulated and authorized by the Jersey Financial Services Commission for the conduct of banking, funds and investment business.</a:t>
            </a:r>
            <a:r>
              <a:rPr lang="en-US" altLang="en-US" sz="1000" u="sng" dirty="0"/>
              <a:t> </a:t>
            </a:r>
            <a:r>
              <a:rPr lang="en-US" altLang="en-US" sz="1000" dirty="0"/>
              <a:t>Where services are provided from outside Jersey, they will not be covered by the Jersey regulatory regime. </a:t>
            </a:r>
          </a:p>
        </p:txBody>
      </p:sp>
    </p:spTree>
    <p:custDataLst>
      <p:tags r:id="rId1"/>
    </p:custDataLst>
    <p:extLst>
      <p:ext uri="{BB962C8B-B14F-4D97-AF65-F5344CB8AC3E}">
        <p14:creationId xmlns:p14="http://schemas.microsoft.com/office/powerpoint/2010/main" val="2557507255"/>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PAGE HEADING"/>
          <p:cNvSpPr>
            <a:spLocks noGrp="1" noChangeArrowheads="1"/>
          </p:cNvSpPr>
          <p:nvPr>
            <p:ph type="title"/>
            <p:custDataLst>
              <p:tags r:id="rId2"/>
            </p:custDataLst>
          </p:nvPr>
        </p:nvSpPr>
        <p:spPr>
          <a:xfrm>
            <a:off x="693938" y="161925"/>
            <a:ext cx="12101601" cy="711200"/>
          </a:xfrm>
        </p:spPr>
        <p:txBody>
          <a:bodyPr/>
          <a:lstStyle/>
          <a:p>
            <a:pPr eaLnBrk="1" hangingPunct="1"/>
            <a:r>
              <a:rPr altLang="zh-TW" dirty="0" smtClean="0">
                <a:latin typeface="Frutiger 45 Light" pitchFamily="34" charset="0"/>
                <a:cs typeface="Arial Unicode MS" pitchFamily="34" charset="-128"/>
              </a:rPr>
              <a:t>Risk information</a:t>
            </a:r>
            <a:endParaRPr altLang="zh-TW" dirty="0" smtClean="0">
              <a:latin typeface="UBSHeadline" pitchFamily="18" charset="0"/>
              <a:cs typeface="Arial Unicode MS" pitchFamily="34" charset="-128"/>
            </a:endParaRPr>
          </a:p>
        </p:txBody>
      </p:sp>
      <p:sp>
        <p:nvSpPr>
          <p:cNvPr id="8195" name="TextBox 2"/>
          <p:cNvSpPr txBox="1">
            <a:spLocks noChangeArrowheads="1"/>
          </p:cNvSpPr>
          <p:nvPr/>
        </p:nvSpPr>
        <p:spPr bwMode="auto">
          <a:xfrm>
            <a:off x="583924" y="1219200"/>
            <a:ext cx="12351249"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Font typeface="Symbol" pitchFamily="18" charset="2"/>
              <a:buNone/>
            </a:pPr>
            <a:r>
              <a:rPr lang="en-US" altLang="en-US" sz="1000" dirty="0"/>
              <a:t>UBS AG, Jersey Branch is a branch of UBS AG a public company limited by shares, incorporated in Switzerland whose registered offices are at </a:t>
            </a:r>
            <a:r>
              <a:rPr lang="en-US" altLang="en-US" sz="1000" dirty="0" err="1"/>
              <a:t>Aeschenvorstadt</a:t>
            </a:r>
            <a:r>
              <a:rPr lang="en-US" altLang="en-US" sz="1000" dirty="0"/>
              <a:t> 1, CH-4051 Basel and </a:t>
            </a:r>
            <a:r>
              <a:rPr lang="en-US" altLang="en-US" sz="1000" dirty="0" err="1"/>
              <a:t>Bahnhofstrasse</a:t>
            </a:r>
            <a:r>
              <a:rPr lang="en-US" altLang="en-US" sz="1000" dirty="0"/>
              <a:t> 45, CH 8001 Zurich. UBS AG, Jersey Branch's principal place business is 1, IFC Jersey, St </a:t>
            </a:r>
            <a:r>
              <a:rPr lang="en-US" altLang="en-US" sz="1000" dirty="0" err="1"/>
              <a:t>Helier</a:t>
            </a:r>
            <a:r>
              <a:rPr lang="en-US" altLang="en-US" sz="1000" dirty="0"/>
              <a:t>, Jersey, JE2 3BX. </a:t>
            </a:r>
            <a:r>
              <a:rPr lang="en-US" altLang="en-US" sz="1000" b="1" dirty="0"/>
              <a:t>Luxembourg:</a:t>
            </a:r>
            <a:r>
              <a:rPr lang="en-US" altLang="en-US" sz="1000" dirty="0"/>
              <a:t> This publication is not intended to constitute a public offer under Luxembourg law. It is distributed only for information purposes to clients of UBS Europe SE, Luxembourg Branch, with place of business at 33A, Avenue J. F. Kennedy, L-1855 Luxembourg. UBS Europe SE, Luxembourg Branch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Luxembourg supervisory authority (Commission de Surveillance du </a:t>
            </a:r>
            <a:r>
              <a:rPr lang="en-US" altLang="en-US" sz="1000" dirty="0" err="1"/>
              <a:t>Secteur</a:t>
            </a:r>
            <a:r>
              <a:rPr lang="en-US" altLang="en-US" sz="1000" dirty="0"/>
              <a:t> Financier), to which this publication has not been submitted for approval.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Mexico:</a:t>
            </a:r>
            <a:r>
              <a:rPr lang="en-US" altLang="en-US" sz="1000" dirty="0"/>
              <a:t> This information is distributed by UBS </a:t>
            </a:r>
            <a:r>
              <a:rPr lang="en-US" altLang="en-US" sz="1000" dirty="0" err="1"/>
              <a:t>Asesores</a:t>
            </a:r>
            <a:r>
              <a:rPr lang="en-US" altLang="en-US" sz="1000" dirty="0"/>
              <a:t> México, S.A. de C.V. ("UBS </a:t>
            </a:r>
            <a:r>
              <a:rPr lang="en-US" altLang="en-US" sz="1000" dirty="0" err="1"/>
              <a:t>Asesores</a:t>
            </a:r>
            <a:r>
              <a:rPr lang="en-US" altLang="en-US" sz="1000" dirty="0"/>
              <a:t>"), an affiliate of UBS Switzerland AG, incorporated as a non-independent investment advisor under the Securities Market Law due to the relation with a Foreign Bank. UBS </a:t>
            </a:r>
            <a:r>
              <a:rPr lang="en-US" altLang="en-US" sz="1000" dirty="0" err="1"/>
              <a:t>Asesores</a:t>
            </a:r>
            <a:r>
              <a:rPr lang="en-US" altLang="en-US" sz="1000" dirty="0"/>
              <a:t> is a regulated entity and it is subject to the supervision of the Mexican Banking and Securities Commission ("CNBV"), which exclusively regulates UBS </a:t>
            </a:r>
            <a:r>
              <a:rPr lang="en-US" altLang="en-US" sz="1000" dirty="0" err="1"/>
              <a:t>Asesores</a:t>
            </a:r>
            <a:r>
              <a:rPr lang="en-US" altLang="en-US" sz="1000" dirty="0"/>
              <a:t> regarding the rendering of portfolio management, as well as on securities investment advisory services, analysis and issuance of individual investment recommendations, so that the CNBV has no surveillance faculties nor may have over any other service provided by UBS </a:t>
            </a:r>
            <a:r>
              <a:rPr lang="en-US" altLang="en-US" sz="1000" dirty="0" err="1"/>
              <a:t>Asesores</a:t>
            </a:r>
            <a:r>
              <a:rPr lang="en-US" altLang="en-US" sz="1000" dirty="0"/>
              <a:t>. UBS </a:t>
            </a:r>
            <a:r>
              <a:rPr lang="en-US" altLang="en-US" sz="1000" dirty="0" err="1"/>
              <a:t>Asesores</a:t>
            </a:r>
            <a:r>
              <a:rPr lang="en-US" altLang="en-US" sz="1000" dirty="0"/>
              <a:t> is registered before CNBV under Registry number 30060. You are being provided with this UBS publication or material because you have indicated to UBS </a:t>
            </a:r>
            <a:r>
              <a:rPr lang="en-US" altLang="en-US" sz="1000" dirty="0" err="1"/>
              <a:t>Asesores</a:t>
            </a:r>
            <a:r>
              <a:rPr lang="en-US" altLang="en-US" sz="1000" dirty="0"/>
              <a:t> that you are a Sophisticated Qualified Investor located in Mexico. The compensation of the analyst(s) who prepared this report is determined exclusively by research management and senior management of any entity of UBS Group to which such analyst(s) render services. </a:t>
            </a:r>
            <a:r>
              <a:rPr lang="en-US" altLang="en-US" sz="1000" b="1" dirty="0"/>
              <a:t>Nigeria:</a:t>
            </a:r>
            <a:r>
              <a:rPr lang="en-US" altLang="en-US" sz="1000" dirty="0"/>
              <a:t> UBS Switzerland AG and its affiliates (UBS) are not licensed, supervised or regulated in Nigeria by the Central Bank of Nigeria or the Nigerian Securities and Exchange Commission and do not undertake banking or investment business activities in Nigeria. </a:t>
            </a:r>
            <a:r>
              <a:rPr lang="en-US" altLang="en-US" sz="1000" b="1" dirty="0"/>
              <a:t>Portugal:</a:t>
            </a:r>
            <a:r>
              <a:rPr lang="en-US" altLang="en-US" sz="1000" dirty="0"/>
              <a:t> </a:t>
            </a:r>
            <a:r>
              <a:rPr lang="en-GB" altLang="en-US" sz="1000" dirty="0"/>
              <a:t>UBS Switzerland AG is not licensed to conduct banking and financial activities in Portugal nor is UBS Switzerland AG supervised by the </a:t>
            </a:r>
            <a:r>
              <a:rPr lang="en-GB" altLang="en-US" sz="1000" dirty="0" err="1"/>
              <a:t>portuguese</a:t>
            </a:r>
            <a:r>
              <a:rPr lang="en-GB" altLang="en-US" sz="1000" dirty="0"/>
              <a:t> regulators (Bank of Portugal "Banco de Portugal" and Portuguese Securities Exchange Commission "</a:t>
            </a:r>
            <a:r>
              <a:rPr lang="en-GB" altLang="en-US" sz="1000" dirty="0" err="1"/>
              <a:t>Comissão</a:t>
            </a:r>
            <a:r>
              <a:rPr lang="en-GB" altLang="en-US" sz="1000" dirty="0"/>
              <a:t> do Mercado de </a:t>
            </a:r>
            <a:r>
              <a:rPr lang="en-GB" altLang="en-US" sz="1000" dirty="0" err="1"/>
              <a:t>Valores</a:t>
            </a:r>
            <a:r>
              <a:rPr lang="en-GB" altLang="en-US" sz="1000" dirty="0"/>
              <a:t> </a:t>
            </a:r>
            <a:r>
              <a:rPr lang="en-GB" altLang="en-US" sz="1000" dirty="0" err="1"/>
              <a:t>Mobiliários</a:t>
            </a:r>
            <a:r>
              <a:rPr lang="en-GB" altLang="en-US" sz="1000" dirty="0"/>
              <a:t>"). </a:t>
            </a:r>
            <a:r>
              <a:rPr lang="en-US" altLang="en-US" sz="1000" b="1" dirty="0"/>
              <a:t>Singapore:</a:t>
            </a:r>
            <a:r>
              <a:rPr lang="en-US" altLang="en-US" sz="1000" dirty="0"/>
              <a:t> This material was provided to you as a result of a request received by UBS from you and/or persons entitled to make the request on your behalf. Should you have received the material erroneously, UBS asks that you kindly destroy/delete it and inform UBS immediately. Clients of UBS AG Singapore branch are asked to please contact UBS AG Singapore branch, an exempt financial adviser under the Singapore Financial Advisers Act (Cap. 110) and a wholesale bank licensed under the Singapore Banking Act (Cap. 19) regulated by the Monetary Authority of Singapore, in respect of any matters arising from, or in connection with, the analysis or report. </a:t>
            </a:r>
            <a:r>
              <a:rPr lang="en-US" altLang="en-US" sz="1000" b="1" dirty="0"/>
              <a:t>Spain:</a:t>
            </a:r>
            <a:r>
              <a:rPr lang="en-US" altLang="en-US" sz="1000" dirty="0"/>
              <a:t> This publication is not intended to constitute a public offer under Spanish law. It is distributed only for information purposes to clients of UBS Europe SE, </a:t>
            </a:r>
            <a:r>
              <a:rPr lang="en-US" altLang="en-US" sz="1000" dirty="0" err="1"/>
              <a:t>Sucursal</a:t>
            </a:r>
            <a:r>
              <a:rPr lang="en-US" altLang="en-US" sz="1000" dirty="0"/>
              <a:t> </a:t>
            </a:r>
            <a:r>
              <a:rPr lang="en-US" altLang="en-US" sz="1000" dirty="0" err="1"/>
              <a:t>en</a:t>
            </a:r>
            <a:r>
              <a:rPr lang="en-US" altLang="en-US" sz="1000" dirty="0"/>
              <a:t> </a:t>
            </a:r>
            <a:r>
              <a:rPr lang="en-US" altLang="en-US" sz="1000" dirty="0" err="1"/>
              <a:t>España</a:t>
            </a:r>
            <a:r>
              <a:rPr lang="en-US" altLang="en-US" sz="1000" dirty="0"/>
              <a:t>, with place of business at </a:t>
            </a:r>
            <a:r>
              <a:rPr lang="en-US" altLang="en-US" sz="1000" dirty="0" err="1"/>
              <a:t>Calle</a:t>
            </a:r>
            <a:r>
              <a:rPr lang="en-US" altLang="en-US" sz="1000" dirty="0"/>
              <a:t> </a:t>
            </a:r>
            <a:r>
              <a:rPr lang="en-US" altLang="en-US" sz="1000" dirty="0" err="1"/>
              <a:t>María</a:t>
            </a:r>
            <a:r>
              <a:rPr lang="en-US" altLang="en-US" sz="1000" dirty="0"/>
              <a:t> de Molina 4, C.P. 28006, Madrid. UBS Europe SE, </a:t>
            </a:r>
            <a:r>
              <a:rPr lang="en-US" altLang="en-US" sz="1000" dirty="0" err="1"/>
              <a:t>Sucursal</a:t>
            </a:r>
            <a:r>
              <a:rPr lang="en-US" altLang="en-US" sz="1000" dirty="0"/>
              <a:t> </a:t>
            </a:r>
            <a:r>
              <a:rPr lang="en-US" altLang="en-US" sz="1000" dirty="0" err="1"/>
              <a:t>en</a:t>
            </a:r>
            <a:r>
              <a:rPr lang="en-US" altLang="en-US" sz="1000" dirty="0"/>
              <a:t> </a:t>
            </a:r>
            <a:r>
              <a:rPr lang="en-US" altLang="en-US" sz="1000" dirty="0" err="1"/>
              <a:t>España</a:t>
            </a:r>
            <a:r>
              <a:rPr lang="en-US" altLang="en-US" sz="1000" dirty="0"/>
              <a:t>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Spanish supervisory authority (Banco de </a:t>
            </a:r>
            <a:r>
              <a:rPr lang="en-US" altLang="en-US" sz="1000" dirty="0" err="1"/>
              <a:t>España</a:t>
            </a:r>
            <a:r>
              <a:rPr lang="en-US" altLang="en-US" sz="1000" dirty="0"/>
              <a:t>), to which this publication has not been submitted for approval. Additionally it is authorized to provide investment services on securities and financial instruments, regarding which it is supervised by the </a:t>
            </a:r>
            <a:r>
              <a:rPr lang="en-US" altLang="en-US" sz="1000" dirty="0" err="1"/>
              <a:t>Comisión</a:t>
            </a:r>
            <a:r>
              <a:rPr lang="en-US" altLang="en-US" sz="1000" dirty="0"/>
              <a:t> Nacional del Mercado de </a:t>
            </a:r>
            <a:r>
              <a:rPr lang="en-US" altLang="en-US" sz="1000" dirty="0" err="1"/>
              <a:t>Valores</a:t>
            </a:r>
            <a:r>
              <a:rPr lang="en-US" altLang="en-US" sz="1000" dirty="0"/>
              <a:t> as well. UBS Europe SE, </a:t>
            </a:r>
            <a:r>
              <a:rPr lang="en-US" altLang="en-US" sz="1000" dirty="0" err="1"/>
              <a:t>Sucursal</a:t>
            </a:r>
            <a:r>
              <a:rPr lang="en-US" altLang="en-US" sz="1000" dirty="0"/>
              <a:t> </a:t>
            </a:r>
            <a:r>
              <a:rPr lang="en-US" altLang="en-US" sz="1000" dirty="0" err="1"/>
              <a:t>en</a:t>
            </a:r>
            <a:r>
              <a:rPr lang="en-US" altLang="en-US" sz="1000" dirty="0"/>
              <a:t> </a:t>
            </a:r>
            <a:r>
              <a:rPr lang="en-US" altLang="en-US" sz="1000" dirty="0" err="1"/>
              <a:t>España</a:t>
            </a:r>
            <a:r>
              <a:rPr lang="en-US" altLang="en-US" sz="1000" dirty="0"/>
              <a:t> is a branch of UBS Europe SE,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Sweden:</a:t>
            </a:r>
            <a:r>
              <a:rPr lang="en-US" altLang="en-US" sz="1000" dirty="0"/>
              <a:t> This publication is not intended to constitute a public offer under Swedish law. It is distributed only for information purposes to clients of UBS Europe SE, Sweden </a:t>
            </a:r>
            <a:r>
              <a:rPr lang="en-US" altLang="en-US" sz="1000" dirty="0" err="1"/>
              <a:t>Bankfilial</a:t>
            </a:r>
            <a:r>
              <a:rPr lang="en-US" altLang="en-US" sz="1000" dirty="0"/>
              <a:t>, with place of business at </a:t>
            </a:r>
            <a:r>
              <a:rPr lang="en-US" altLang="en-US" sz="1000" dirty="0" err="1"/>
              <a:t>Regeringsgatan</a:t>
            </a:r>
            <a:r>
              <a:rPr lang="en-US" altLang="en-US" sz="1000" dirty="0"/>
              <a:t> 38, 11153 Stockholm, Sweden, registered with the Swedish Companies Registration Office under Reg. No 516406-1011. UBS Europe SE, Sweden </a:t>
            </a:r>
            <a:r>
              <a:rPr lang="en-US" altLang="en-US" sz="1000" dirty="0" err="1"/>
              <a:t>Bankfilial</a:t>
            </a:r>
            <a:r>
              <a:rPr lang="en-US" altLang="en-US" sz="1000" dirty="0"/>
              <a:t>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Swedish supervisory authority (</a:t>
            </a:r>
            <a:r>
              <a:rPr lang="en-US" altLang="en-US" sz="1000" dirty="0" err="1"/>
              <a:t>Finansinspektionen</a:t>
            </a:r>
            <a:r>
              <a:rPr lang="en-US" altLang="en-US" sz="1000" dirty="0"/>
              <a:t>), to which this publication has not been submitted for approval.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Taiwan: </a:t>
            </a:r>
            <a:r>
              <a:rPr lang="en-US" altLang="en-US" sz="1000" dirty="0"/>
              <a:t>This material is provided by UBS AG, Taipei Branch in accordance with laws of Taiwan, in agreement with or at the request of clients/prospects. </a:t>
            </a:r>
            <a:r>
              <a:rPr lang="en-US" altLang="en-US" sz="1000" b="1" u="sng" dirty="0"/>
              <a:t>UAE:</a:t>
            </a:r>
            <a:r>
              <a:rPr lang="en-US" altLang="en-US" sz="1000" dirty="0"/>
              <a:t> UBS is not licensed in the UAE by the Central Bank of UAE or by the Securities &amp; Commodities Authority. The UBS AG Dubai Branch is licensed in the DIFC by the Dubai Financial Services Authority as an </a:t>
            </a:r>
            <a:r>
              <a:rPr lang="en-US" altLang="en-US" sz="1000" dirty="0" err="1"/>
              <a:t>authorised</a:t>
            </a:r>
            <a:r>
              <a:rPr lang="en-US" altLang="en-US" sz="1000" dirty="0"/>
              <a:t> firm. </a:t>
            </a:r>
            <a:r>
              <a:rPr lang="en-US" altLang="en-US" sz="1000" b="1" dirty="0"/>
              <a:t>UK:</a:t>
            </a:r>
            <a:r>
              <a:rPr lang="en-US" altLang="en-US" sz="1000" dirty="0"/>
              <a:t> This document is issued by UBS Wealth Management, a division of UBS AG which is </a:t>
            </a:r>
            <a:r>
              <a:rPr lang="en-US" altLang="en-US" sz="1000" dirty="0" err="1"/>
              <a:t>authorised</a:t>
            </a:r>
            <a:r>
              <a:rPr lang="en-US" altLang="en-US" sz="1000" dirty="0"/>
              <a:t> and regulated by the Financial Market Supervisory Authority in Switzerland. In the United Kingdom, UBS AG is </a:t>
            </a:r>
            <a:r>
              <a:rPr lang="en-US" altLang="en-US" sz="1000" dirty="0" err="1"/>
              <a:t>authorised</a:t>
            </a:r>
            <a:r>
              <a:rPr lang="en-US" altLang="en-US" sz="1000" dirty="0"/>
              <a:t> by the Prudential Regulation Authority and is subject to regulation by the Financial Conduct Authority and limited regulation by the Prudential Regulation Authority. Details about the extent of regulation by the Prudential Regulation Authority are available from us on request. A member of the London Stock Exchange. This publication is distributed to retail clients of UBS Wealth Management.</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dirty="0"/>
              <a:t>Version 06/2019. CIO82652744</a:t>
            </a:r>
          </a:p>
          <a:p>
            <a:pPr algn="just">
              <a:spcBef>
                <a:spcPct val="0"/>
              </a:spcBef>
              <a:buFont typeface="Symbol" pitchFamily="18" charset="2"/>
              <a:buNone/>
            </a:pPr>
            <a:r>
              <a:rPr lang="en-US" altLang="en-US" sz="1000" dirty="0">
                <a:sym typeface="Symbol" pitchFamily="18" charset="2"/>
              </a:rPr>
              <a:t></a:t>
            </a:r>
            <a:r>
              <a:rPr lang="en-US" altLang="en-US" sz="1000" dirty="0"/>
              <a:t> UBS 2020. The key symbol and UBS are among the registered and unregistered trademarks of UBS. </a:t>
            </a:r>
            <a:r>
              <a:rPr lang="de-DE" altLang="en-US" sz="1000" dirty="0"/>
              <a:t>All </a:t>
            </a:r>
            <a:r>
              <a:rPr lang="de-DE" altLang="en-US" sz="1000" dirty="0" err="1"/>
              <a:t>rights</a:t>
            </a:r>
            <a:r>
              <a:rPr lang="de-DE" altLang="en-US" sz="1000" dirty="0"/>
              <a:t> </a:t>
            </a:r>
            <a:r>
              <a:rPr lang="de-DE" altLang="en-US" sz="1000" dirty="0" err="1"/>
              <a:t>reserved</a:t>
            </a:r>
            <a:r>
              <a:rPr lang="de-DE" altLang="en-US" sz="1000" dirty="0"/>
              <a:t>.</a:t>
            </a:r>
            <a:endParaRPr lang="en-US" altLang="en-US" sz="1000" dirty="0"/>
          </a:p>
          <a:p>
            <a:pPr algn="just" eaLnBrk="1" hangingPunct="1">
              <a:spcBef>
                <a:spcPct val="0"/>
              </a:spcBef>
              <a:buClrTx/>
              <a:buSzTx/>
              <a:buFont typeface="Symbol" pitchFamily="18" charset="2"/>
              <a:buNone/>
            </a:pPr>
            <a:endParaRPr lang="en-US" altLang="en-US" sz="1000" dirty="0"/>
          </a:p>
        </p:txBody>
      </p:sp>
    </p:spTree>
    <p:custDataLst>
      <p:tags r:id="rId1"/>
    </p:custDataLst>
    <p:extLst>
      <p:ext uri="{BB962C8B-B14F-4D97-AF65-F5344CB8AC3E}">
        <p14:creationId xmlns:p14="http://schemas.microsoft.com/office/powerpoint/2010/main" val="3810683180"/>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Min Lan Tan</a:t>
            </a:r>
          </a:p>
          <a:p>
            <a:r>
              <a:rPr lang="en-GB" dirty="0"/>
              <a:t>Chief Investment Officer </a:t>
            </a:r>
            <a:r>
              <a:rPr lang="en-GB" dirty="0" smtClean="0"/>
              <a:t>APAC</a:t>
            </a:r>
            <a:r>
              <a:rPr lang="en-US" dirty="0" smtClean="0"/>
              <a:t>, UBS CIO GWM</a:t>
            </a:r>
            <a:endParaRPr lang="en-US" dirty="0"/>
          </a:p>
        </p:txBody>
      </p:sp>
      <p:sp>
        <p:nvSpPr>
          <p:cNvPr id="4" name="Rectangle 3"/>
          <p:cNvSpPr/>
          <p:nvPr/>
        </p:nvSpPr>
        <p:spPr>
          <a:xfrm>
            <a:off x="10571780"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CO17</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2874693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r>
              <a:rPr lang="en-US" dirty="0">
                <a:solidFill>
                  <a:srgbClr val="FF0000"/>
                </a:solidFill>
              </a:rPr>
              <a:t>Asia (ex Japan ) Equities: </a:t>
            </a:r>
            <a:r>
              <a:rPr lang="en-US" dirty="0"/>
              <a:t>Corporate fundamentals sound</a:t>
            </a:r>
            <a:endParaRPr lang="de-CH" dirty="0"/>
          </a:p>
        </p:txBody>
      </p:sp>
      <p:sp>
        <p:nvSpPr>
          <p:cNvPr id="18" name="Rectangle 17"/>
          <p:cNvSpPr/>
          <p:nvPr/>
        </p:nvSpPr>
        <p:spPr>
          <a:xfrm>
            <a:off x="11007208" y="187859"/>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CO17</a:t>
            </a:r>
            <a:endParaRPr lang="en-US" dirty="0">
              <a:solidFill>
                <a:prstClr val="black"/>
              </a:solidFill>
              <a:latin typeface="Frutiger 45 Light" panose="020B0603020202020204" pitchFamily="34" charset="0"/>
              <a:ea typeface="Times New Roman"/>
              <a:cs typeface="Times New Roman"/>
            </a:endParaRPr>
          </a:p>
        </p:txBody>
      </p:sp>
      <p:sp>
        <p:nvSpPr>
          <p:cNvPr id="19" name="Rectangle 10"/>
          <p:cNvSpPr>
            <a:spLocks noChangeArrowheads="1"/>
          </p:cNvSpPr>
          <p:nvPr/>
        </p:nvSpPr>
        <p:spPr bwMode="gray">
          <a:xfrm>
            <a:off x="3637902" y="6802390"/>
            <a:ext cx="9027702" cy="140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7866" tIns="7866" rIns="7866" bIns="7866">
            <a:spAutoFit/>
          </a:bodyPr>
          <a:lstStyle>
            <a:lvl1pPr>
              <a:spcBef>
                <a:spcPct val="65000"/>
              </a:spcBef>
              <a:buClr>
                <a:srgbClr val="E60000"/>
              </a:buClr>
              <a:buFont typeface="Symbol" pitchFamily="18" charset="2"/>
              <a:buChar char="·"/>
              <a:defRPr>
                <a:solidFill>
                  <a:schemeClr val="tx1"/>
                </a:solidFill>
                <a:latin typeface="Frutiger 55 Roman" pitchFamily="34" charset="0"/>
                <a:ea typeface="Arial Unicode MS" pitchFamily="34" charset="-128"/>
                <a:cs typeface="Arial Unicode MS" pitchFamily="34" charset="-128"/>
              </a:defRPr>
            </a:lvl1pPr>
            <a:lvl2pPr marL="742950" indent="-285750">
              <a:spcBef>
                <a:spcPct val="35000"/>
              </a:spcBef>
              <a:buClr>
                <a:schemeClr val="tx1"/>
              </a:buClr>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2pPr>
            <a:lvl3pPr marL="1143000" indent="-228600">
              <a:spcBef>
                <a:spcPct val="35000"/>
              </a:spcBef>
              <a:buClr>
                <a:schemeClr val="tx1"/>
              </a:buClr>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3pPr>
            <a:lvl4pPr marL="1600200" indent="-228600">
              <a:spcBef>
                <a:spcPct val="15000"/>
              </a:spcBef>
              <a:buClr>
                <a:schemeClr val="tx1"/>
              </a:buClr>
              <a:buSzPct val="84000"/>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4pPr>
            <a:lvl5pPr marL="2057400" indent="-228600">
              <a:spcBef>
                <a:spcPct val="15000"/>
              </a:spcBef>
              <a:buClr>
                <a:schemeClr val="tx1"/>
              </a:buClr>
              <a:buSzPct val="84000"/>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15000"/>
              </a:spcBef>
              <a:spcAft>
                <a:spcPct val="0"/>
              </a:spcAft>
              <a:buClr>
                <a:schemeClr val="tx1"/>
              </a:buClr>
              <a:buSzPct val="84000"/>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15000"/>
              </a:spcBef>
              <a:spcAft>
                <a:spcPct val="0"/>
              </a:spcAft>
              <a:buClr>
                <a:schemeClr val="tx1"/>
              </a:buClr>
              <a:buSzPct val="84000"/>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15000"/>
              </a:spcBef>
              <a:spcAft>
                <a:spcPct val="0"/>
              </a:spcAft>
              <a:buClr>
                <a:schemeClr val="tx1"/>
              </a:buClr>
              <a:buSzPct val="84000"/>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15000"/>
              </a:spcBef>
              <a:spcAft>
                <a:spcPct val="0"/>
              </a:spcAft>
              <a:buClr>
                <a:schemeClr val="tx1"/>
              </a:buClr>
              <a:buSzPct val="84000"/>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9pPr>
          </a:lstStyle>
          <a:p>
            <a:pPr algn="r" defTabSz="631650">
              <a:lnSpc>
                <a:spcPct val="90000"/>
              </a:lnSpc>
              <a:spcBef>
                <a:spcPts val="0"/>
              </a:spcBef>
              <a:buClrTx/>
              <a:buNone/>
            </a:pPr>
            <a:r>
              <a:rPr lang="en-US" altLang="en-US" sz="900" dirty="0" smtClean="0">
                <a:solidFill>
                  <a:srgbClr val="000000"/>
                </a:solidFill>
              </a:rPr>
              <a:t>Source: </a:t>
            </a:r>
            <a:r>
              <a:rPr lang="en-US" altLang="en-US" sz="900" dirty="0" err="1" smtClean="0">
                <a:solidFill>
                  <a:srgbClr val="000000"/>
                </a:solidFill>
              </a:rPr>
              <a:t>FactSet</a:t>
            </a:r>
            <a:r>
              <a:rPr lang="en-US" altLang="en-US" sz="900" dirty="0" smtClean="0">
                <a:solidFill>
                  <a:srgbClr val="000000"/>
                </a:solidFill>
              </a:rPr>
              <a:t>, Bloomberg, </a:t>
            </a:r>
            <a:r>
              <a:rPr lang="en-US" altLang="en-US" sz="900" dirty="0" err="1" smtClean="0">
                <a:solidFill>
                  <a:srgbClr val="000000"/>
                </a:solidFill>
              </a:rPr>
              <a:t>Worldscope</a:t>
            </a:r>
            <a:r>
              <a:rPr lang="en-US" altLang="en-US" sz="900" dirty="0" smtClean="0">
                <a:solidFill>
                  <a:srgbClr val="000000"/>
                </a:solidFill>
              </a:rPr>
              <a:t>, </a:t>
            </a:r>
            <a:r>
              <a:rPr lang="en-US" altLang="en-US" sz="900" dirty="0" err="1" smtClean="0">
                <a:solidFill>
                  <a:srgbClr val="000000"/>
                </a:solidFill>
              </a:rPr>
              <a:t>Datastream</a:t>
            </a:r>
            <a:r>
              <a:rPr lang="en-US" altLang="en-US" sz="900" dirty="0" smtClean="0">
                <a:solidFill>
                  <a:srgbClr val="000000"/>
                </a:solidFill>
              </a:rPr>
              <a:t>, UBS, as of </a:t>
            </a:r>
            <a:r>
              <a:rPr lang="en-US" altLang="en-US" sz="900" dirty="0">
                <a:solidFill>
                  <a:srgbClr val="000000"/>
                </a:solidFill>
              </a:rPr>
              <a:t>Mar </a:t>
            </a:r>
            <a:r>
              <a:rPr lang="en-US" altLang="en-US" sz="900" dirty="0" smtClean="0">
                <a:solidFill>
                  <a:srgbClr val="000000"/>
                </a:solidFill>
              </a:rPr>
              <a:t>2020</a:t>
            </a:r>
            <a:endParaRPr lang="en-US" altLang="en-US" sz="900" dirty="0">
              <a:solidFill>
                <a:srgbClr val="000000"/>
              </a:solidFill>
            </a:endParaRPr>
          </a:p>
        </p:txBody>
      </p:sp>
      <p:sp>
        <p:nvSpPr>
          <p:cNvPr id="20" name="Rounded Rectangle 19"/>
          <p:cNvSpPr/>
          <p:nvPr/>
        </p:nvSpPr>
        <p:spPr>
          <a:xfrm>
            <a:off x="2041312" y="1522095"/>
            <a:ext cx="4114800" cy="365760"/>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001033"/>
            <a:r>
              <a:rPr lang="en-US" b="1" kern="0" dirty="0">
                <a:solidFill>
                  <a:prstClr val="white"/>
                </a:solidFill>
                <a:latin typeface="Frutiger 45 Light" panose="020B0603020202020204" pitchFamily="34" charset="0"/>
              </a:rPr>
              <a:t>Free cash flow margin</a:t>
            </a:r>
          </a:p>
        </p:txBody>
      </p:sp>
      <p:sp>
        <p:nvSpPr>
          <p:cNvPr id="21" name="Rectangle 20"/>
          <p:cNvSpPr>
            <a:spLocks noChangeArrowheads="1"/>
          </p:cNvSpPr>
          <p:nvPr/>
        </p:nvSpPr>
        <p:spPr bwMode="gray">
          <a:xfrm>
            <a:off x="3920633" y="6987664"/>
            <a:ext cx="8750651" cy="276999"/>
          </a:xfrm>
          <a:prstGeom prst="rect">
            <a:avLst/>
          </a:prstGeom>
          <a:noFill/>
          <a:ln w="9525">
            <a:noFill/>
            <a:miter lim="800000"/>
            <a:headEnd/>
            <a:tailEnd/>
          </a:ln>
        </p:spPr>
        <p:txBody>
          <a:bodyPr wrap="square"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741905"/>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22" name="Rounded Rectangle 21"/>
          <p:cNvSpPr/>
          <p:nvPr/>
        </p:nvSpPr>
        <p:spPr>
          <a:xfrm>
            <a:off x="6288660" y="1522009"/>
            <a:ext cx="4114800" cy="365760"/>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001460"/>
            <a:r>
              <a:rPr lang="en-US" b="1" kern="0" dirty="0" smtClean="0">
                <a:solidFill>
                  <a:srgbClr val="000000"/>
                </a:solidFill>
                <a:latin typeface="Frutiger 45 Light" panose="020B0603020202020204" pitchFamily="34" charset="0"/>
              </a:rPr>
              <a:t>Cash as % of market cap</a:t>
            </a:r>
            <a:endParaRPr lang="en-US" b="1" kern="0" dirty="0">
              <a:solidFill>
                <a:srgbClr val="000000"/>
              </a:solidFill>
              <a:latin typeface="Frutiger 45 Light" panose="020B0603020202020204" pitchFamily="34" charset="0"/>
            </a:endParaRPr>
          </a:p>
        </p:txBody>
      </p:sp>
      <p:pic>
        <p:nvPicPr>
          <p:cNvPr id="23"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2006" y="2232978"/>
            <a:ext cx="412115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31404" y="2205872"/>
            <a:ext cx="41148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22576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r>
              <a:rPr lang="en-US" dirty="0">
                <a:solidFill>
                  <a:srgbClr val="FF0000"/>
                </a:solidFill>
              </a:rPr>
              <a:t>Asia (ex J) Equities: </a:t>
            </a:r>
            <a:r>
              <a:rPr lang="en-US" dirty="0"/>
              <a:t>Priced for recession </a:t>
            </a:r>
            <a:endParaRPr lang="de-CH" dirty="0"/>
          </a:p>
        </p:txBody>
      </p:sp>
      <p:sp>
        <p:nvSpPr>
          <p:cNvPr id="18" name="Rectangle 17"/>
          <p:cNvSpPr/>
          <p:nvPr/>
        </p:nvSpPr>
        <p:spPr>
          <a:xfrm>
            <a:off x="11007208" y="187859"/>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CO17</a:t>
            </a:r>
            <a:endParaRPr lang="en-US" dirty="0">
              <a:solidFill>
                <a:prstClr val="black"/>
              </a:solidFill>
              <a:latin typeface="Frutiger 45 Light" panose="020B0603020202020204" pitchFamily="34" charset="0"/>
              <a:ea typeface="Times New Roman"/>
              <a:cs typeface="Times New Roman"/>
            </a:endParaRPr>
          </a:p>
        </p:txBody>
      </p:sp>
      <p:sp>
        <p:nvSpPr>
          <p:cNvPr id="5" name="TextBox 4"/>
          <p:cNvSpPr txBox="1"/>
          <p:nvPr/>
        </p:nvSpPr>
        <p:spPr>
          <a:xfrm>
            <a:off x="1665984" y="2057195"/>
            <a:ext cx="1403332" cy="268153"/>
          </a:xfrm>
          <a:prstGeom prst="rect">
            <a:avLst/>
          </a:prstGeom>
          <a:noFill/>
        </p:spPr>
        <p:txBody>
          <a:bodyPr wrap="none" lIns="0" tIns="0" rIns="0" bIns="0" rtlCol="0">
            <a:noAutofit/>
          </a:bodyPr>
          <a:lstStyle/>
          <a:p>
            <a:r>
              <a:rPr>
                <a:solidFill>
                  <a:prstClr val="black">
                    <a:lumMod val="50000"/>
                    <a:lumOff val="50000"/>
                  </a:prstClr>
                </a:solidFill>
              </a:rPr>
              <a:t>Z-Score</a:t>
            </a:r>
          </a:p>
        </p:txBody>
      </p:sp>
      <p:sp>
        <p:nvSpPr>
          <p:cNvPr id="6" name="TextBox 5"/>
          <p:cNvSpPr txBox="1"/>
          <p:nvPr/>
        </p:nvSpPr>
        <p:spPr>
          <a:xfrm>
            <a:off x="964017" y="1219200"/>
            <a:ext cx="10879640" cy="1359904"/>
          </a:xfrm>
          <a:prstGeom prst="rect">
            <a:avLst/>
          </a:prstGeom>
          <a:solidFill>
            <a:schemeClr val="accent2">
              <a:lumMod val="20000"/>
              <a:lumOff val="80000"/>
            </a:schemeClr>
          </a:solidFill>
        </p:spPr>
        <p:txBody>
          <a:bodyPr wrap="square" lIns="0" tIns="0" rIns="0" bIns="0" rtlCol="0">
            <a:noAutofit/>
          </a:bodyPr>
          <a:lstStyle/>
          <a:p>
            <a:pPr marL="156073" indent="-115972">
              <a:spcBef>
                <a:spcPts val="495"/>
              </a:spcBef>
              <a:buClr>
                <a:srgbClr val="E60000"/>
              </a:buClr>
              <a:buSzPct val="130000"/>
              <a:buFont typeface="Arial" panose="020B0604020202020204" pitchFamily="34" charset="0"/>
              <a:buChar char="•"/>
            </a:pPr>
            <a:r>
              <a:rPr lang="en-US" sz="1600" b="1" dirty="0" smtClean="0">
                <a:latin typeface="Frutiger 45 Light" panose="020B0603020202020204" pitchFamily="34" charset="0"/>
              </a:rPr>
              <a:t>Overweight Asia ex Japan equities. Hedged with 10year UST</a:t>
            </a:r>
          </a:p>
          <a:p>
            <a:pPr marL="525735" lvl="1" indent="-115972">
              <a:spcBef>
                <a:spcPts val="495"/>
              </a:spcBef>
              <a:buClr>
                <a:srgbClr val="E60000"/>
              </a:buClr>
              <a:buSzPct val="130000"/>
              <a:buFont typeface="Arial" panose="020B0604020202020204" pitchFamily="34" charset="0"/>
              <a:buChar char="•"/>
            </a:pPr>
            <a:r>
              <a:rPr lang="en-US" sz="1600" b="1" dirty="0" smtClean="0">
                <a:latin typeface="Frutiger 45 Light" panose="020B0603020202020204" pitchFamily="34" charset="0"/>
              </a:rPr>
              <a:t>Valuations </a:t>
            </a:r>
            <a:r>
              <a:rPr lang="en-US" sz="1600" b="1" dirty="0">
                <a:latin typeface="Frutiger 45 Light" panose="020B0603020202020204" pitchFamily="34" charset="0"/>
              </a:rPr>
              <a:t>attractive. </a:t>
            </a:r>
            <a:r>
              <a:rPr lang="en-US" sz="1600" dirty="0">
                <a:latin typeface="Frutiger 45 Light" panose="020B0603020202020204" pitchFamily="34" charset="0"/>
              </a:rPr>
              <a:t>P/B at ~</a:t>
            </a:r>
            <a:r>
              <a:rPr lang="en-US" sz="1600" dirty="0" smtClean="0">
                <a:latin typeface="Frutiger 45 Light" panose="020B0603020202020204" pitchFamily="34" charset="0"/>
              </a:rPr>
              <a:t>1.15x </a:t>
            </a:r>
            <a:r>
              <a:rPr lang="en-US" sz="1600" dirty="0">
                <a:latin typeface="Frutiger 45 Light" panose="020B0603020202020204" pitchFamily="34" charset="0"/>
              </a:rPr>
              <a:t>below historical mean of </a:t>
            </a:r>
            <a:r>
              <a:rPr lang="en-US" sz="1600" dirty="0" smtClean="0">
                <a:latin typeface="Frutiger 45 Light" panose="020B0603020202020204" pitchFamily="34" charset="0"/>
              </a:rPr>
              <a:t>1.6x  </a:t>
            </a:r>
          </a:p>
          <a:p>
            <a:pPr marL="525735" lvl="1" indent="-115972">
              <a:spcBef>
                <a:spcPts val="495"/>
              </a:spcBef>
              <a:buClr>
                <a:srgbClr val="E60000"/>
              </a:buClr>
              <a:buSzPct val="130000"/>
              <a:buFont typeface="Arial" panose="020B0604020202020204" pitchFamily="34" charset="0"/>
              <a:buChar char="•"/>
            </a:pPr>
            <a:r>
              <a:rPr lang="en-US" sz="1600" b="1" dirty="0" smtClean="0">
                <a:latin typeface="Frutiger 45 Light" panose="020B0603020202020204" pitchFamily="34" charset="0"/>
              </a:rPr>
              <a:t>Support </a:t>
            </a:r>
            <a:r>
              <a:rPr lang="en-US" sz="1600" b="1" dirty="0">
                <a:latin typeface="Frutiger 45 Light" panose="020B0603020202020204" pitchFamily="34" charset="0"/>
              </a:rPr>
              <a:t>from </a:t>
            </a:r>
            <a:r>
              <a:rPr lang="en-US" sz="1600" b="1" dirty="0" smtClean="0">
                <a:latin typeface="Frutiger 45 Light" panose="020B0603020202020204" pitchFamily="34" charset="0"/>
              </a:rPr>
              <a:t>China, tech</a:t>
            </a:r>
            <a:r>
              <a:rPr lang="en-US" sz="1600" b="1" dirty="0">
                <a:latin typeface="Frutiger 45 Light" panose="020B0603020202020204" pitchFamily="34" charset="0"/>
              </a:rPr>
              <a:t>.</a:t>
            </a:r>
            <a:r>
              <a:rPr lang="en-US" sz="1600" dirty="0">
                <a:latin typeface="Frutiger 45 Light" panose="020B0603020202020204" pitchFamily="34" charset="0"/>
              </a:rPr>
              <a:t> </a:t>
            </a:r>
            <a:r>
              <a:rPr lang="en-US" sz="1600" dirty="0" err="1">
                <a:latin typeface="Frutiger 45 Light" panose="020B0603020202020204" pitchFamily="34" charset="0"/>
              </a:rPr>
              <a:t>AxJ</a:t>
            </a:r>
            <a:r>
              <a:rPr lang="en-US" sz="1600" dirty="0">
                <a:latin typeface="Frutiger 45 Light" panose="020B0603020202020204" pitchFamily="34" charset="0"/>
              </a:rPr>
              <a:t> earnings likely to fare better than global </a:t>
            </a:r>
            <a:r>
              <a:rPr lang="en-US" sz="1600" dirty="0" smtClean="0">
                <a:latin typeface="Frutiger 45 Light" panose="020B0603020202020204" pitchFamily="34" charset="0"/>
              </a:rPr>
              <a:t>peers</a:t>
            </a:r>
            <a:r>
              <a:rPr lang="en-US" sz="1600" dirty="0">
                <a:latin typeface="Frutiger 45 Light" panose="020B0603020202020204" pitchFamily="34" charset="0"/>
              </a:rPr>
              <a:t>, supported by China and 5G </a:t>
            </a:r>
            <a:endParaRPr lang="en-US" sz="1600" dirty="0" smtClean="0">
              <a:latin typeface="Frutiger 45 Light" panose="020B0603020202020204" pitchFamily="34" charset="0"/>
            </a:endParaRPr>
          </a:p>
          <a:p>
            <a:pPr marL="525735" lvl="1" indent="-115972">
              <a:spcBef>
                <a:spcPts val="495"/>
              </a:spcBef>
              <a:buClr>
                <a:srgbClr val="E60000"/>
              </a:buClr>
              <a:buSzPct val="130000"/>
              <a:buFont typeface="Arial" panose="020B0604020202020204" pitchFamily="34" charset="0"/>
              <a:buChar char="•"/>
            </a:pPr>
            <a:r>
              <a:rPr lang="en-US" sz="1600" b="1" dirty="0" smtClean="0">
                <a:latin typeface="Frutiger 45 Light" panose="020B0603020202020204" pitchFamily="34" charset="0"/>
              </a:rPr>
              <a:t>Low </a:t>
            </a:r>
            <a:r>
              <a:rPr lang="en-US" sz="1600" b="1" dirty="0">
                <a:latin typeface="Frutiger 45 Light" panose="020B0603020202020204" pitchFamily="34" charset="0"/>
              </a:rPr>
              <a:t>reliance on energy. </a:t>
            </a:r>
            <a:r>
              <a:rPr lang="en-US" sz="1600" b="1" dirty="0" smtClean="0">
                <a:latin typeface="Frutiger 45 Light" panose="020B0603020202020204" pitchFamily="34" charset="0"/>
              </a:rPr>
              <a:t> </a:t>
            </a:r>
            <a:r>
              <a:rPr lang="en-US" sz="1600" dirty="0" smtClean="0">
                <a:latin typeface="Frutiger 45 Light" panose="020B0603020202020204" pitchFamily="34" charset="0"/>
              </a:rPr>
              <a:t>Energy </a:t>
            </a:r>
            <a:r>
              <a:rPr lang="en-US" sz="1600" dirty="0">
                <a:latin typeface="Frutiger 45 Light" panose="020B0603020202020204" pitchFamily="34" charset="0"/>
              </a:rPr>
              <a:t>~3% of MSCI </a:t>
            </a:r>
            <a:r>
              <a:rPr lang="en-US" sz="1600" dirty="0" err="1">
                <a:latin typeface="Frutiger 45 Light" panose="020B0603020202020204" pitchFamily="34" charset="0"/>
              </a:rPr>
              <a:t>AxJ</a:t>
            </a:r>
            <a:r>
              <a:rPr lang="en-US" sz="1600" dirty="0">
                <a:latin typeface="Frutiger 45 Light" panose="020B0603020202020204" pitchFamily="34" charset="0"/>
              </a:rPr>
              <a:t> vs. 10% in </a:t>
            </a:r>
            <a:r>
              <a:rPr lang="en-US" sz="1600" dirty="0" smtClean="0">
                <a:latin typeface="Frutiger 45 Light" panose="020B0603020202020204" pitchFamily="34" charset="0"/>
              </a:rPr>
              <a:t>2007</a:t>
            </a:r>
          </a:p>
          <a:p>
            <a:pPr marL="44116" lvl="1">
              <a:spcBef>
                <a:spcPts val="495"/>
              </a:spcBef>
              <a:buClr>
                <a:srgbClr val="E60000"/>
              </a:buClr>
              <a:buSzPct val="130000"/>
            </a:pPr>
            <a:endParaRPr lang="en-US" sz="1600" dirty="0" smtClean="0">
              <a:latin typeface="Frutiger 45 Light" panose="020B0603020202020204" pitchFamily="34" charset="0"/>
            </a:endParaRPr>
          </a:p>
        </p:txBody>
      </p:sp>
      <p:sp>
        <p:nvSpPr>
          <p:cNvPr id="7" name="Rectangle 10"/>
          <p:cNvSpPr>
            <a:spLocks noChangeArrowheads="1"/>
          </p:cNvSpPr>
          <p:nvPr/>
        </p:nvSpPr>
        <p:spPr bwMode="gray">
          <a:xfrm>
            <a:off x="3138331" y="6887413"/>
            <a:ext cx="9640550" cy="140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7866" tIns="7866" rIns="7866" bIns="7866">
            <a:spAutoFit/>
          </a:bodyPr>
          <a:lstStyle>
            <a:lvl1pPr>
              <a:spcBef>
                <a:spcPct val="65000"/>
              </a:spcBef>
              <a:buClr>
                <a:srgbClr val="E60000"/>
              </a:buClr>
              <a:buFont typeface="Symbol" pitchFamily="18" charset="2"/>
              <a:buChar char="·"/>
              <a:defRPr>
                <a:solidFill>
                  <a:schemeClr val="tx1"/>
                </a:solidFill>
                <a:latin typeface="Frutiger 55 Roman" pitchFamily="34" charset="0"/>
                <a:ea typeface="Arial Unicode MS" pitchFamily="34" charset="-128"/>
                <a:cs typeface="Arial Unicode MS" pitchFamily="34" charset="-128"/>
              </a:defRPr>
            </a:lvl1pPr>
            <a:lvl2pPr marL="742950" indent="-285750">
              <a:spcBef>
                <a:spcPct val="35000"/>
              </a:spcBef>
              <a:buClr>
                <a:schemeClr val="tx1"/>
              </a:buClr>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2pPr>
            <a:lvl3pPr marL="1143000" indent="-228600">
              <a:spcBef>
                <a:spcPct val="35000"/>
              </a:spcBef>
              <a:buClr>
                <a:schemeClr val="tx1"/>
              </a:buClr>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3pPr>
            <a:lvl4pPr marL="1600200" indent="-228600">
              <a:spcBef>
                <a:spcPct val="15000"/>
              </a:spcBef>
              <a:buClr>
                <a:schemeClr val="tx1"/>
              </a:buClr>
              <a:buSzPct val="84000"/>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4pPr>
            <a:lvl5pPr marL="2057400" indent="-228600">
              <a:spcBef>
                <a:spcPct val="15000"/>
              </a:spcBef>
              <a:buClr>
                <a:schemeClr val="tx1"/>
              </a:buClr>
              <a:buSzPct val="84000"/>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15000"/>
              </a:spcBef>
              <a:spcAft>
                <a:spcPct val="0"/>
              </a:spcAft>
              <a:buClr>
                <a:schemeClr val="tx1"/>
              </a:buClr>
              <a:buSzPct val="84000"/>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15000"/>
              </a:spcBef>
              <a:spcAft>
                <a:spcPct val="0"/>
              </a:spcAft>
              <a:buClr>
                <a:schemeClr val="tx1"/>
              </a:buClr>
              <a:buSzPct val="84000"/>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15000"/>
              </a:spcBef>
              <a:spcAft>
                <a:spcPct val="0"/>
              </a:spcAft>
              <a:buClr>
                <a:schemeClr val="tx1"/>
              </a:buClr>
              <a:buSzPct val="84000"/>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15000"/>
              </a:spcBef>
              <a:spcAft>
                <a:spcPct val="0"/>
              </a:spcAft>
              <a:buClr>
                <a:schemeClr val="tx1"/>
              </a:buClr>
              <a:buSzPct val="84000"/>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9pPr>
          </a:lstStyle>
          <a:p>
            <a:pPr algn="r" defTabSz="631650">
              <a:lnSpc>
                <a:spcPct val="90000"/>
              </a:lnSpc>
              <a:spcBef>
                <a:spcPts val="0"/>
              </a:spcBef>
              <a:buClrTx/>
              <a:buNone/>
            </a:pPr>
            <a:r>
              <a:rPr lang="en-US" altLang="en-US" sz="900" dirty="0" smtClean="0">
                <a:solidFill>
                  <a:srgbClr val="000000"/>
                </a:solidFill>
              </a:rPr>
              <a:t>Source: CEIC, Bloomberg, UBS, as of </a:t>
            </a:r>
            <a:r>
              <a:rPr lang="en-US" altLang="en-US" sz="900" dirty="0">
                <a:solidFill>
                  <a:srgbClr val="000000"/>
                </a:solidFill>
              </a:rPr>
              <a:t>Mar </a:t>
            </a:r>
            <a:r>
              <a:rPr lang="en-US" altLang="en-US" sz="900" dirty="0" smtClean="0">
                <a:solidFill>
                  <a:srgbClr val="000000"/>
                </a:solidFill>
              </a:rPr>
              <a:t>2020</a:t>
            </a:r>
            <a:endParaRPr lang="en-US" altLang="en-US" sz="900" dirty="0">
              <a:solidFill>
                <a:srgbClr val="000000"/>
              </a:solidFill>
            </a:endParaRPr>
          </a:p>
        </p:txBody>
      </p:sp>
      <p:sp>
        <p:nvSpPr>
          <p:cNvPr id="8" name="Rounded Rectangle 7"/>
          <p:cNvSpPr/>
          <p:nvPr/>
        </p:nvSpPr>
        <p:spPr>
          <a:xfrm>
            <a:off x="2277375" y="2755373"/>
            <a:ext cx="4114800" cy="365760"/>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001033"/>
            <a:r>
              <a:rPr lang="en-US" sz="1600" b="1" kern="0" dirty="0" err="1">
                <a:solidFill>
                  <a:prstClr val="white"/>
                </a:solidFill>
                <a:latin typeface="Frutiger 45 Light" panose="020B0603020202020204" pitchFamily="34" charset="0"/>
              </a:rPr>
              <a:t>AxJ</a:t>
            </a:r>
            <a:r>
              <a:rPr lang="en-US" sz="1600" b="1" kern="0" dirty="0">
                <a:solidFill>
                  <a:prstClr val="white"/>
                </a:solidFill>
                <a:latin typeface="Frutiger 45 Light" panose="020B0603020202020204" pitchFamily="34" charset="0"/>
              </a:rPr>
              <a:t> </a:t>
            </a:r>
            <a:r>
              <a:rPr lang="en-US" sz="1600" b="1" kern="0" dirty="0" smtClean="0">
                <a:solidFill>
                  <a:prstClr val="white"/>
                </a:solidFill>
                <a:latin typeface="Frutiger 45 Light" panose="020B0603020202020204" pitchFamily="34" charset="0"/>
              </a:rPr>
              <a:t>eq. </a:t>
            </a:r>
            <a:r>
              <a:rPr lang="en-US" sz="1600" b="1" kern="0" dirty="0">
                <a:solidFill>
                  <a:prstClr val="white"/>
                </a:solidFill>
                <a:latin typeface="Frutiger 45 Light" panose="020B0603020202020204" pitchFamily="34" charset="0"/>
              </a:rPr>
              <a:t>valuation </a:t>
            </a:r>
            <a:r>
              <a:rPr lang="en-US" sz="1600" b="1" kern="0" dirty="0" smtClean="0">
                <a:solidFill>
                  <a:prstClr val="white"/>
                </a:solidFill>
                <a:latin typeface="Frutiger 45 Light" panose="020B0603020202020204" pitchFamily="34" charset="0"/>
              </a:rPr>
              <a:t>now ~2SD </a:t>
            </a:r>
            <a:r>
              <a:rPr lang="en-US" sz="1600" b="1" kern="0" dirty="0">
                <a:solidFill>
                  <a:prstClr val="white"/>
                </a:solidFill>
                <a:latin typeface="Frutiger 45 Light" panose="020B0603020202020204" pitchFamily="34" charset="0"/>
              </a:rPr>
              <a:t>below mean</a:t>
            </a:r>
          </a:p>
        </p:txBody>
      </p:sp>
      <p:sp>
        <p:nvSpPr>
          <p:cNvPr id="9" name="Rectangle 8"/>
          <p:cNvSpPr>
            <a:spLocks noChangeArrowheads="1"/>
          </p:cNvSpPr>
          <p:nvPr/>
        </p:nvSpPr>
        <p:spPr bwMode="gray">
          <a:xfrm>
            <a:off x="3439886" y="7116643"/>
            <a:ext cx="9344691" cy="276999"/>
          </a:xfrm>
          <a:prstGeom prst="rect">
            <a:avLst/>
          </a:prstGeom>
          <a:noFill/>
          <a:ln w="9525">
            <a:noFill/>
            <a:miter lim="800000"/>
            <a:headEnd/>
            <a:tailEnd/>
          </a:ln>
        </p:spPr>
        <p:txBody>
          <a:bodyPr wrap="square"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741905"/>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537487" y="3209717"/>
            <a:ext cx="511536" cy="457200"/>
          </a:xfrm>
          <a:prstGeom prst="roundRect">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2400" dirty="0" smtClean="0">
              <a:solidFill>
                <a:schemeClr val="tx1"/>
              </a:solidFill>
            </a:endParaRPr>
          </a:p>
        </p:txBody>
      </p:sp>
      <p:sp>
        <p:nvSpPr>
          <p:cNvPr id="11" name="Rectangle 10"/>
          <p:cNvSpPr/>
          <p:nvPr/>
        </p:nvSpPr>
        <p:spPr>
          <a:xfrm>
            <a:off x="7162634" y="4439472"/>
            <a:ext cx="1734654" cy="584775"/>
          </a:xfrm>
          <a:prstGeom prst="rect">
            <a:avLst/>
          </a:prstGeom>
        </p:spPr>
        <p:txBody>
          <a:bodyPr wrap="square">
            <a:spAutoFit/>
          </a:bodyPr>
          <a:lstStyle/>
          <a:p>
            <a:r>
              <a:rPr lang="en-US" sz="1600" dirty="0">
                <a:latin typeface="Frutiger 45 Light" panose="020B0603020202020204" pitchFamily="34" charset="0"/>
              </a:rPr>
              <a:t>Stay at home (Chinese internet)</a:t>
            </a:r>
          </a:p>
        </p:txBody>
      </p:sp>
      <p:pic>
        <p:nvPicPr>
          <p:cNvPr id="12" name="Picture 2" descr="Image result for China fla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74" r="33332" b="22991"/>
          <a:stretch/>
        </p:blipFill>
        <p:spPr bwMode="auto">
          <a:xfrm>
            <a:off x="6640337" y="3243773"/>
            <a:ext cx="365760" cy="365760"/>
          </a:xfrm>
          <a:prstGeom prst="ellipse">
            <a:avLst/>
          </a:prstGeom>
          <a:noFill/>
          <a:ln w="19050">
            <a:solidFill>
              <a:schemeClr val="tx1"/>
            </a:solidFill>
          </a:ln>
          <a:extLst>
            <a:ext uri="{909E8E84-426E-40DD-AFC4-6F175D3DCCD1}">
              <a14:hiddenFill xmlns:a14="http://schemas.microsoft.com/office/drawing/2010/main">
                <a:solidFill>
                  <a:srgbClr val="FFFFFF"/>
                </a:solidFill>
              </a14:hiddenFill>
            </a:ext>
          </a:extLst>
        </p:spPr>
      </p:pic>
      <p:sp>
        <p:nvSpPr>
          <p:cNvPr id="13" name="Rectangle 12"/>
          <p:cNvSpPr/>
          <p:nvPr/>
        </p:nvSpPr>
        <p:spPr>
          <a:xfrm>
            <a:off x="7047860" y="3243773"/>
            <a:ext cx="3439908" cy="335268"/>
          </a:xfrm>
          <a:prstGeom prst="rect">
            <a:avLst/>
          </a:prstGeom>
          <a:noFill/>
          <a:ln w="19050" cap="flat" cmpd="sng" algn="ctr">
            <a:noFill/>
            <a:prstDash val="solid"/>
          </a:ln>
          <a:effectLst/>
        </p:spPr>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defTabSz="1001460"/>
            <a:r>
              <a:rPr lang="en-US" sz="1600" kern="0" dirty="0" smtClean="0">
                <a:latin typeface="Frutiger 45 Light" panose="020B0603020202020204" pitchFamily="34" charset="0"/>
              </a:rPr>
              <a:t>Overweight </a:t>
            </a:r>
            <a:r>
              <a:rPr lang="en-US" sz="1600" b="1" kern="0" dirty="0" smtClean="0">
                <a:latin typeface="Frutiger 45 Light" panose="020B0603020202020204" pitchFamily="34" charset="0"/>
              </a:rPr>
              <a:t>China</a:t>
            </a:r>
            <a:r>
              <a:rPr lang="en-US" sz="1600" kern="0" dirty="0" smtClean="0">
                <a:latin typeface="Frutiger 45 Light" panose="020B0603020202020204" pitchFamily="34" charset="0"/>
              </a:rPr>
              <a:t> vs Underweight </a:t>
            </a:r>
            <a:r>
              <a:rPr lang="en-US" sz="1600" b="1" kern="0" dirty="0" smtClean="0">
                <a:latin typeface="Frutiger 45 Light" panose="020B0603020202020204" pitchFamily="34" charset="0"/>
              </a:rPr>
              <a:t>Taiwan</a:t>
            </a:r>
            <a:endParaRPr lang="en-US" sz="1600" b="1" kern="0" dirty="0">
              <a:latin typeface="Frutiger 45 Light" panose="020B0603020202020204" pitchFamily="34" charset="0"/>
            </a:endParaRPr>
          </a:p>
        </p:txBody>
      </p:sp>
      <p:sp>
        <p:nvSpPr>
          <p:cNvPr id="14" name="Rounded Rectangle 13"/>
          <p:cNvSpPr/>
          <p:nvPr/>
        </p:nvSpPr>
        <p:spPr>
          <a:xfrm>
            <a:off x="6451451" y="2746495"/>
            <a:ext cx="4114800" cy="365760"/>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001460"/>
            <a:r>
              <a:rPr lang="en-US" sz="1600" b="1" kern="0" dirty="0" smtClean="0">
                <a:solidFill>
                  <a:srgbClr val="000000"/>
                </a:solidFill>
                <a:latin typeface="Frutiger 45 Light" panose="020B0603020202020204" pitchFamily="34" charset="0"/>
              </a:rPr>
              <a:t>Preferred </a:t>
            </a:r>
            <a:r>
              <a:rPr lang="en-US" sz="1600" b="1" kern="0" dirty="0">
                <a:solidFill>
                  <a:srgbClr val="000000"/>
                </a:solidFill>
                <a:latin typeface="Frutiger 45 Light" panose="020B0603020202020204" pitchFamily="34" charset="0"/>
              </a:rPr>
              <a:t>markets &amp; segments</a:t>
            </a:r>
          </a:p>
        </p:txBody>
      </p:sp>
      <p:sp>
        <p:nvSpPr>
          <p:cNvPr id="15" name="Rectangle 14"/>
          <p:cNvSpPr/>
          <p:nvPr/>
        </p:nvSpPr>
        <p:spPr>
          <a:xfrm>
            <a:off x="9399267" y="3628918"/>
            <a:ext cx="816249" cy="923330"/>
          </a:xfrm>
          <a:prstGeom prst="rect">
            <a:avLst/>
          </a:prstGeom>
          <a:solidFill>
            <a:schemeClr val="bg1"/>
          </a:solidFill>
        </p:spPr>
        <p:txBody>
          <a:bodyPr wrap="none">
            <a:spAutoFit/>
          </a:bodyPr>
          <a:lstStyle/>
          <a:p>
            <a:pPr algn="ctr"/>
            <a:r>
              <a:rPr lang="en-US" sz="5400" kern="0" dirty="0">
                <a:solidFill>
                  <a:schemeClr val="accent6"/>
                </a:solidFill>
                <a:latin typeface="Monotype Sorts"/>
              </a:rPr>
              <a:t>7</a:t>
            </a:r>
            <a:endParaRPr lang="en-US" sz="5400" dirty="0">
              <a:solidFill>
                <a:schemeClr val="accent6"/>
              </a:solidFill>
            </a:endParaRPr>
          </a:p>
        </p:txBody>
      </p:sp>
      <p:sp>
        <p:nvSpPr>
          <p:cNvPr id="16" name="Rectangle 15"/>
          <p:cNvSpPr/>
          <p:nvPr/>
        </p:nvSpPr>
        <p:spPr>
          <a:xfrm>
            <a:off x="7939758" y="3762826"/>
            <a:ext cx="1250968" cy="335268"/>
          </a:xfrm>
          <a:prstGeom prst="rect">
            <a:avLst/>
          </a:prstGeom>
          <a:solidFill>
            <a:schemeClr val="bg1"/>
          </a:solidFill>
          <a:ln w="19050" cap="flat" cmpd="sng" algn="ctr">
            <a:noFill/>
            <a:prstDash val="solid"/>
          </a:ln>
          <a:effectLst/>
        </p:spPr>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algn="r" defTabSz="1001460"/>
            <a:r>
              <a:rPr lang="en-US" sz="1600" b="1" kern="0" dirty="0" smtClean="0">
                <a:latin typeface="Frutiger 45 Light" panose="020B0603020202020204" pitchFamily="34" charset="0"/>
              </a:rPr>
              <a:t>Key segments</a:t>
            </a:r>
            <a:endParaRPr lang="en-US" sz="1600" b="1" kern="0" dirty="0">
              <a:latin typeface="Frutiger 45 Light" panose="020B0603020202020204" pitchFamily="34" charset="0"/>
            </a:endParaRPr>
          </a:p>
        </p:txBody>
      </p:sp>
      <p:pic>
        <p:nvPicPr>
          <p:cNvPr id="17" name="Picture 6" descr="\\ubsprod.msad.ubs.net\UserData\T479202\Home\Documents\icon pack\png\Mobile Banking_256x256.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51011" y="4514590"/>
            <a:ext cx="365760" cy="365760"/>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p:cNvSpPr/>
          <p:nvPr/>
        </p:nvSpPr>
        <p:spPr>
          <a:xfrm>
            <a:off x="7156676" y="5006502"/>
            <a:ext cx="1399032" cy="466344"/>
          </a:xfrm>
          <a:prstGeom prst="rect">
            <a:avLst/>
          </a:prstGeom>
          <a:noFill/>
          <a:ln w="19050" cap="flat" cmpd="sng" algn="ctr">
            <a:noFill/>
            <a:prstDash val="solid"/>
          </a:ln>
          <a:effectLst/>
        </p:spPr>
        <p:txBody>
          <a:bodyPr rot="0" spcFirstLastPara="0" vertOverflow="overflow" horzOverflow="overflow" vert="horz" wrap="square" lIns="83119" tIns="0" rIns="83119" bIns="0" numCol="1" spcCol="0" rtlCol="0" fromWordArt="0" anchor="ctr" anchorCtr="0" forceAA="0" compatLnSpc="1">
            <a:prstTxWarp prst="textNoShape">
              <a:avLst/>
            </a:prstTxWarp>
            <a:noAutofit/>
          </a:bodyPr>
          <a:lstStyle/>
          <a:p>
            <a:pPr defTabSz="910327"/>
            <a:r>
              <a:rPr lang="en-US" sz="1600" kern="0" dirty="0">
                <a:latin typeface="Frutiger 45 Light" panose="020B0603020202020204" pitchFamily="34" charset="0"/>
              </a:rPr>
              <a:t>5G beneficiaries</a:t>
            </a:r>
          </a:p>
        </p:txBody>
      </p:sp>
      <p:pic>
        <p:nvPicPr>
          <p:cNvPr id="20" name="Picture 12" descr="\\UBSPROD.MSAD.UBS.NET\UserData\T479202\Home\Documents\ICONS\SmartConnectivity_1.png"/>
          <p:cNvPicPr>
            <a:picLocks noChangeAspect="1" noChangeArrowheads="1"/>
          </p:cNvPicPr>
          <p:nvPr/>
        </p:nvPicPr>
        <p:blipFill rotWithShape="1">
          <a:blip r:embed="rId7" cstate="print">
            <a:duotone>
              <a:prstClr val="black"/>
              <a:schemeClr val="tx1">
                <a:tint val="45000"/>
                <a:satMod val="400000"/>
              </a:schemeClr>
            </a:duotone>
            <a:extLst>
              <a:ext uri="{BEBA8EAE-BF5A-486C-A8C5-ECC9F3942E4B}">
                <a14:imgProps xmlns:a14="http://schemas.microsoft.com/office/drawing/2010/main">
                  <a14:imgLayer r:embed="rId8">
                    <a14:imgEffect>
                      <a14:saturation sat="0"/>
                    </a14:imgEffect>
                    <a14:imgEffect>
                      <a14:brightnessContrast bright="20000" contrast="40000"/>
                    </a14:imgEffect>
                  </a14:imgLayer>
                </a14:imgProps>
              </a:ext>
              <a:ext uri="{28A0092B-C50C-407E-A947-70E740481C1C}">
                <a14:useLocalDpi xmlns:a14="http://schemas.microsoft.com/office/drawing/2010/main" val="0"/>
              </a:ext>
            </a:extLst>
          </a:blip>
          <a:srcRect t="3946" b="3946"/>
          <a:stretch/>
        </p:blipFill>
        <p:spPr bwMode="auto">
          <a:xfrm>
            <a:off x="6743410" y="5062877"/>
            <a:ext cx="371959" cy="36576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1" name="Rectangle 20"/>
          <p:cNvSpPr/>
          <p:nvPr/>
        </p:nvSpPr>
        <p:spPr>
          <a:xfrm>
            <a:off x="7170025" y="5566662"/>
            <a:ext cx="1399032" cy="466344"/>
          </a:xfrm>
          <a:prstGeom prst="rect">
            <a:avLst/>
          </a:prstGeom>
          <a:noFill/>
          <a:ln w="19050" cap="flat" cmpd="sng" algn="ctr">
            <a:noFill/>
            <a:prstDash val="solid"/>
          </a:ln>
          <a:effectLst/>
        </p:spPr>
        <p:txBody>
          <a:bodyPr rot="0" spcFirstLastPara="0" vertOverflow="overflow" horzOverflow="overflow" vert="horz" wrap="square" lIns="83119" tIns="0" rIns="83119" bIns="0" numCol="1" spcCol="0" rtlCol="0" fromWordArt="0" anchor="ctr" anchorCtr="0" forceAA="0" compatLnSpc="1">
            <a:prstTxWarp prst="textNoShape">
              <a:avLst/>
            </a:prstTxWarp>
            <a:noAutofit/>
          </a:bodyPr>
          <a:lstStyle/>
          <a:p>
            <a:pPr defTabSz="910327"/>
            <a:r>
              <a:rPr lang="en-US" sz="1600" kern="0" dirty="0">
                <a:latin typeface="Frutiger 45 Light" panose="020B0603020202020204" pitchFamily="34" charset="0"/>
              </a:rPr>
              <a:t>Quality dividend stocks</a:t>
            </a:r>
          </a:p>
        </p:txBody>
      </p:sp>
      <p:pic>
        <p:nvPicPr>
          <p:cNvPr id="22" name="Picture 7" descr="\\ubsprod.msad.ubs.net\UserData\T479202\Home\Documents\icon pack\png\Money_256x256.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751011" y="5628469"/>
            <a:ext cx="365760" cy="36576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descr="\\ubsprod.msad.ubs.net\UserData\T479202\Home\Documents\icon pack\png\Income_256x256.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751011" y="6215847"/>
            <a:ext cx="365760" cy="365760"/>
          </a:xfrm>
          <a:prstGeom prst="rect">
            <a:avLst/>
          </a:prstGeom>
          <a:noFill/>
          <a:extLst>
            <a:ext uri="{909E8E84-426E-40DD-AFC4-6F175D3DCCD1}">
              <a14:hiddenFill xmlns:a14="http://schemas.microsoft.com/office/drawing/2010/main">
                <a:solidFill>
                  <a:srgbClr val="FFFFFF"/>
                </a:solidFill>
              </a14:hiddenFill>
            </a:ext>
          </a:extLst>
        </p:spPr>
      </p:pic>
      <p:sp>
        <p:nvSpPr>
          <p:cNvPr id="24" name="Rectangle 23"/>
          <p:cNvSpPr/>
          <p:nvPr/>
        </p:nvSpPr>
        <p:spPr>
          <a:xfrm>
            <a:off x="7183310" y="6142908"/>
            <a:ext cx="1399032" cy="466344"/>
          </a:xfrm>
          <a:prstGeom prst="rect">
            <a:avLst/>
          </a:prstGeom>
          <a:noFill/>
          <a:ln w="19050" cap="flat" cmpd="sng" algn="ctr">
            <a:noFill/>
            <a:prstDash val="solid"/>
          </a:ln>
          <a:effectLst/>
        </p:spPr>
        <p:txBody>
          <a:bodyPr rot="0" spcFirstLastPara="0" vertOverflow="overflow" horzOverflow="overflow" vert="horz" wrap="square" lIns="83119" tIns="0" rIns="83119" bIns="0" numCol="1" spcCol="0" rtlCol="0" fromWordArt="0" anchor="ctr" anchorCtr="0" forceAA="0" compatLnSpc="1">
            <a:prstTxWarp prst="textNoShape">
              <a:avLst/>
            </a:prstTxWarp>
            <a:noAutofit/>
          </a:bodyPr>
          <a:lstStyle/>
          <a:p>
            <a:pPr defTabSz="910327"/>
            <a:r>
              <a:rPr lang="en-US" sz="1600" kern="0" dirty="0">
                <a:latin typeface="Frutiger 45 Light" panose="020B0603020202020204" pitchFamily="34" charset="0"/>
              </a:rPr>
              <a:t>High-dividend yield stocks</a:t>
            </a:r>
          </a:p>
        </p:txBody>
      </p:sp>
      <p:pic>
        <p:nvPicPr>
          <p:cNvPr id="25" name="Picture 2" descr="\\ubsprod.msad.ubs.net\UserData\T479202\Home\Documents\icon pack\png\Vacation Location_256x256.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100484" y="5202344"/>
            <a:ext cx="365760" cy="36576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ubsprod.msad.ubs.net\UserData\T479202\Home\Documents\icon pack\png\Basket_256x256.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9100484" y="5802471"/>
            <a:ext cx="365760" cy="36576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3" descr="\\ubsprod.msad.ubs.net\UserData\T479202\Home\Documents\icon pack\png\Flight ticket_256x256.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100484" y="4694010"/>
            <a:ext cx="365760" cy="365760"/>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27"/>
          <p:cNvSpPr/>
          <p:nvPr/>
        </p:nvSpPr>
        <p:spPr>
          <a:xfrm>
            <a:off x="7370774" y="3584529"/>
            <a:ext cx="803425" cy="923330"/>
          </a:xfrm>
          <a:prstGeom prst="rect">
            <a:avLst/>
          </a:prstGeom>
          <a:solidFill>
            <a:schemeClr val="bg1"/>
          </a:solidFill>
        </p:spPr>
        <p:txBody>
          <a:bodyPr wrap="none">
            <a:spAutoFit/>
          </a:bodyPr>
          <a:lstStyle/>
          <a:p>
            <a:r>
              <a:rPr lang="en-US" sz="5400" b="1" dirty="0">
                <a:solidFill>
                  <a:schemeClr val="accent5">
                    <a:lumMod val="75000"/>
                  </a:schemeClr>
                </a:solidFill>
                <a:latin typeface="Monotype Sorts" panose="01010601010101010101" pitchFamily="2" charset="2"/>
              </a:rPr>
              <a:t>3</a:t>
            </a:r>
            <a:endParaRPr lang="en-US" sz="5400" dirty="0">
              <a:solidFill>
                <a:schemeClr val="accent5">
                  <a:lumMod val="75000"/>
                </a:schemeClr>
              </a:solidFill>
            </a:endParaRPr>
          </a:p>
        </p:txBody>
      </p:sp>
      <p:sp>
        <p:nvSpPr>
          <p:cNvPr id="29" name="Rectangle 28"/>
          <p:cNvSpPr/>
          <p:nvPr/>
        </p:nvSpPr>
        <p:spPr>
          <a:xfrm>
            <a:off x="9469835" y="4689130"/>
            <a:ext cx="1399032" cy="338554"/>
          </a:xfrm>
          <a:prstGeom prst="rect">
            <a:avLst/>
          </a:prstGeom>
        </p:spPr>
        <p:txBody>
          <a:bodyPr wrap="square">
            <a:spAutoFit/>
          </a:bodyPr>
          <a:lstStyle/>
          <a:p>
            <a:r>
              <a:rPr lang="en-US" sz="1600" dirty="0" smtClean="0">
                <a:latin typeface="Frutiger 45 Light" panose="020B0603020202020204" pitchFamily="34" charset="0"/>
              </a:rPr>
              <a:t>Airlines</a:t>
            </a:r>
            <a:endParaRPr lang="en-US" sz="1600" dirty="0">
              <a:latin typeface="Frutiger 45 Light" panose="020B0603020202020204" pitchFamily="34" charset="0"/>
            </a:endParaRPr>
          </a:p>
        </p:txBody>
      </p:sp>
      <p:sp>
        <p:nvSpPr>
          <p:cNvPr id="30" name="Rectangle 29"/>
          <p:cNvSpPr/>
          <p:nvPr/>
        </p:nvSpPr>
        <p:spPr>
          <a:xfrm>
            <a:off x="9463877" y="5134296"/>
            <a:ext cx="1399032" cy="466344"/>
          </a:xfrm>
          <a:prstGeom prst="rect">
            <a:avLst/>
          </a:prstGeom>
          <a:noFill/>
          <a:ln w="19050" cap="flat" cmpd="sng" algn="ctr">
            <a:noFill/>
            <a:prstDash val="solid"/>
          </a:ln>
          <a:effectLst/>
        </p:spPr>
        <p:txBody>
          <a:bodyPr rot="0" spcFirstLastPara="0" vertOverflow="overflow" horzOverflow="overflow" vert="horz" wrap="square" lIns="83119" tIns="0" rIns="83119" bIns="0" numCol="1" spcCol="0" rtlCol="0" fromWordArt="0" anchor="ctr" anchorCtr="0" forceAA="0" compatLnSpc="1">
            <a:prstTxWarp prst="textNoShape">
              <a:avLst/>
            </a:prstTxWarp>
            <a:noAutofit/>
          </a:bodyPr>
          <a:lstStyle/>
          <a:p>
            <a:pPr defTabSz="910327"/>
            <a:r>
              <a:rPr lang="en-US" sz="1600" kern="0" dirty="0" smtClean="0">
                <a:latin typeface="Frutiger 45 Light" panose="020B0603020202020204" pitchFamily="34" charset="0"/>
              </a:rPr>
              <a:t>Tourism</a:t>
            </a:r>
            <a:endParaRPr lang="en-US" sz="1600" kern="0" dirty="0">
              <a:latin typeface="Frutiger 45 Light" panose="020B0603020202020204" pitchFamily="34" charset="0"/>
            </a:endParaRPr>
          </a:p>
        </p:txBody>
      </p:sp>
      <p:sp>
        <p:nvSpPr>
          <p:cNvPr id="31" name="Rectangle 30"/>
          <p:cNvSpPr/>
          <p:nvPr/>
        </p:nvSpPr>
        <p:spPr>
          <a:xfrm>
            <a:off x="9469547" y="5737688"/>
            <a:ext cx="1399032" cy="466344"/>
          </a:xfrm>
          <a:prstGeom prst="rect">
            <a:avLst/>
          </a:prstGeom>
          <a:noFill/>
          <a:ln w="19050" cap="flat" cmpd="sng" algn="ctr">
            <a:noFill/>
            <a:prstDash val="solid"/>
          </a:ln>
          <a:effectLst/>
        </p:spPr>
        <p:txBody>
          <a:bodyPr rot="0" spcFirstLastPara="0" vertOverflow="overflow" horzOverflow="overflow" vert="horz" wrap="square" lIns="83119" tIns="0" rIns="83119" bIns="0" numCol="1" spcCol="0" rtlCol="0" fromWordArt="0" anchor="ctr" anchorCtr="0" forceAA="0" compatLnSpc="1">
            <a:prstTxWarp prst="textNoShape">
              <a:avLst/>
            </a:prstTxWarp>
            <a:noAutofit/>
          </a:bodyPr>
          <a:lstStyle/>
          <a:p>
            <a:pPr defTabSz="910327"/>
            <a:r>
              <a:rPr lang="en-US" sz="1600" kern="0" dirty="0" smtClean="0">
                <a:latin typeface="Frutiger 45 Light" panose="020B0603020202020204" pitchFamily="34" charset="0"/>
              </a:rPr>
              <a:t>Select consumption-related names</a:t>
            </a:r>
            <a:endParaRPr lang="en-US" sz="1600" kern="0" dirty="0">
              <a:latin typeface="Frutiger 45 Light" panose="020B0603020202020204" pitchFamily="34" charset="0"/>
            </a:endParaRPr>
          </a:p>
        </p:txBody>
      </p:sp>
      <p:cxnSp>
        <p:nvCxnSpPr>
          <p:cNvPr id="32" name="Straight Connector 31"/>
          <p:cNvCxnSpPr/>
          <p:nvPr/>
        </p:nvCxnSpPr>
        <p:spPr>
          <a:xfrm>
            <a:off x="8882203" y="4199628"/>
            <a:ext cx="0" cy="2574525"/>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pic>
        <p:nvPicPr>
          <p:cNvPr id="33" name="Picture 3"/>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23402" r="23402"/>
          <a:stretch/>
        </p:blipFill>
        <p:spPr bwMode="auto">
          <a:xfrm>
            <a:off x="10279290" y="3213281"/>
            <a:ext cx="365760" cy="365760"/>
          </a:xfrm>
          <a:prstGeom prst="ellipse">
            <a:avLst/>
          </a:prstGeom>
          <a:noFill/>
          <a:ln w="19050">
            <a:solidFill>
              <a:schemeClr val="tx1"/>
            </a:solidFill>
          </a:ln>
          <a:extLst>
            <a:ext uri="{909E8E84-426E-40DD-AFC4-6F175D3DCCD1}">
              <a14:hiddenFill xmlns:a14="http://schemas.microsoft.com/office/drawing/2010/main">
                <a:solidFill>
                  <a:schemeClr val="accent1"/>
                </a:solidFill>
              </a14:hiddenFill>
            </a:ext>
          </a:extLst>
        </p:spPr>
      </p:pic>
      <p:pic>
        <p:nvPicPr>
          <p:cNvPr id="34" name="Picture 1" descr="image00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494220" y="3209717"/>
            <a:ext cx="3667125"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8784395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r>
              <a:rPr lang="en-US" dirty="0">
                <a:solidFill>
                  <a:srgbClr val="FF0000"/>
                </a:solidFill>
              </a:rPr>
              <a:t>Asia Credit: </a:t>
            </a:r>
            <a:r>
              <a:rPr lang="en-US" dirty="0"/>
              <a:t>Hurt by liquidity crunch not credit distress</a:t>
            </a:r>
            <a:endParaRPr lang="de-CH" dirty="0"/>
          </a:p>
        </p:txBody>
      </p:sp>
      <p:sp>
        <p:nvSpPr>
          <p:cNvPr id="18" name="Rectangle 17"/>
          <p:cNvSpPr/>
          <p:nvPr/>
        </p:nvSpPr>
        <p:spPr>
          <a:xfrm>
            <a:off x="11007208" y="187859"/>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CO17</a:t>
            </a:r>
            <a:endParaRPr lang="en-US" dirty="0">
              <a:solidFill>
                <a:prstClr val="black"/>
              </a:solidFill>
              <a:latin typeface="Frutiger 45 Light" panose="020B0603020202020204" pitchFamily="34" charset="0"/>
              <a:ea typeface="Times New Roman"/>
              <a:cs typeface="Times New Roman"/>
            </a:endParaRPr>
          </a:p>
        </p:txBody>
      </p:sp>
      <p:sp>
        <p:nvSpPr>
          <p:cNvPr id="5" name="Rectangle 10"/>
          <p:cNvSpPr>
            <a:spLocks noChangeArrowheads="1"/>
          </p:cNvSpPr>
          <p:nvPr/>
        </p:nvSpPr>
        <p:spPr bwMode="gray">
          <a:xfrm>
            <a:off x="2508686" y="6762994"/>
            <a:ext cx="10013690" cy="154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7866" tIns="7866" rIns="7866" bIns="7866">
            <a:spAutoFit/>
          </a:bodyPr>
          <a:lstStyle>
            <a:lvl1pPr>
              <a:spcBef>
                <a:spcPct val="65000"/>
              </a:spcBef>
              <a:buClr>
                <a:srgbClr val="E60000"/>
              </a:buClr>
              <a:buFont typeface="Symbol" pitchFamily="18" charset="2"/>
              <a:buChar char="·"/>
              <a:defRPr>
                <a:solidFill>
                  <a:schemeClr val="tx1"/>
                </a:solidFill>
                <a:latin typeface="Frutiger 55 Roman" pitchFamily="34" charset="0"/>
                <a:ea typeface="Arial Unicode MS" pitchFamily="34" charset="-128"/>
                <a:cs typeface="Arial Unicode MS" pitchFamily="34" charset="-128"/>
              </a:defRPr>
            </a:lvl1pPr>
            <a:lvl2pPr marL="742950" indent="-285750">
              <a:spcBef>
                <a:spcPct val="35000"/>
              </a:spcBef>
              <a:buClr>
                <a:schemeClr val="tx1"/>
              </a:buClr>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2pPr>
            <a:lvl3pPr marL="1143000" indent="-228600">
              <a:spcBef>
                <a:spcPct val="35000"/>
              </a:spcBef>
              <a:buClr>
                <a:schemeClr val="tx1"/>
              </a:buClr>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3pPr>
            <a:lvl4pPr marL="1600200" indent="-228600">
              <a:spcBef>
                <a:spcPct val="15000"/>
              </a:spcBef>
              <a:buClr>
                <a:schemeClr val="tx1"/>
              </a:buClr>
              <a:buSzPct val="84000"/>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4pPr>
            <a:lvl5pPr marL="2057400" indent="-228600">
              <a:spcBef>
                <a:spcPct val="15000"/>
              </a:spcBef>
              <a:buClr>
                <a:schemeClr val="tx1"/>
              </a:buClr>
              <a:buSzPct val="84000"/>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15000"/>
              </a:spcBef>
              <a:spcAft>
                <a:spcPct val="0"/>
              </a:spcAft>
              <a:buClr>
                <a:schemeClr val="tx1"/>
              </a:buClr>
              <a:buSzPct val="84000"/>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15000"/>
              </a:spcBef>
              <a:spcAft>
                <a:spcPct val="0"/>
              </a:spcAft>
              <a:buClr>
                <a:schemeClr val="tx1"/>
              </a:buClr>
              <a:buSzPct val="84000"/>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15000"/>
              </a:spcBef>
              <a:spcAft>
                <a:spcPct val="0"/>
              </a:spcAft>
              <a:buClr>
                <a:schemeClr val="tx1"/>
              </a:buClr>
              <a:buSzPct val="84000"/>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15000"/>
              </a:spcBef>
              <a:spcAft>
                <a:spcPct val="0"/>
              </a:spcAft>
              <a:buClr>
                <a:schemeClr val="tx1"/>
              </a:buClr>
              <a:buSzPct val="84000"/>
              <a:buFont typeface="Frutiger 55 Roman" pitchFamily="34" charset="0"/>
              <a:buChar char="–"/>
              <a:defRPr sz="1600">
                <a:solidFill>
                  <a:schemeClr val="tx1"/>
                </a:solidFill>
                <a:latin typeface="Frutiger 55 Roman" pitchFamily="34" charset="0"/>
                <a:ea typeface="Arial Unicode MS" pitchFamily="34" charset="-128"/>
                <a:cs typeface="Arial Unicode MS" pitchFamily="34" charset="-128"/>
              </a:defRPr>
            </a:lvl9pPr>
          </a:lstStyle>
          <a:p>
            <a:pPr algn="r" defTabSz="631650">
              <a:lnSpc>
                <a:spcPct val="90000"/>
              </a:lnSpc>
              <a:spcBef>
                <a:spcPts val="0"/>
              </a:spcBef>
              <a:buClrTx/>
              <a:buNone/>
            </a:pPr>
            <a:r>
              <a:rPr lang="en-US" altLang="en-US" sz="1000" dirty="0" smtClean="0">
                <a:solidFill>
                  <a:srgbClr val="000000"/>
                </a:solidFill>
              </a:rPr>
              <a:t>Source: CEIC, Bloomberg, UBS, as of </a:t>
            </a:r>
            <a:r>
              <a:rPr lang="en-US" altLang="en-US" sz="1000" dirty="0">
                <a:solidFill>
                  <a:srgbClr val="000000"/>
                </a:solidFill>
              </a:rPr>
              <a:t>Mar </a:t>
            </a:r>
            <a:r>
              <a:rPr lang="en-US" altLang="en-US" sz="1000" dirty="0" smtClean="0">
                <a:solidFill>
                  <a:srgbClr val="000000"/>
                </a:solidFill>
              </a:rPr>
              <a:t>2020</a:t>
            </a:r>
            <a:endParaRPr lang="en-US" altLang="en-US" sz="1000" dirty="0">
              <a:solidFill>
                <a:srgbClr val="000000"/>
              </a:solidFill>
            </a:endParaRPr>
          </a:p>
        </p:txBody>
      </p:sp>
      <p:sp>
        <p:nvSpPr>
          <p:cNvPr id="6" name="Rounded Rectangle 5"/>
          <p:cNvSpPr/>
          <p:nvPr/>
        </p:nvSpPr>
        <p:spPr>
          <a:xfrm>
            <a:off x="2613932" y="2246582"/>
            <a:ext cx="4114800" cy="365760"/>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001033"/>
            <a:r>
              <a:rPr lang="en-US" sz="1600" b="1" kern="0" dirty="0" smtClean="0">
                <a:solidFill>
                  <a:prstClr val="white"/>
                </a:solidFill>
                <a:latin typeface="Frutiger 45 Light" panose="020B0603020202020204" pitchFamily="34" charset="0"/>
              </a:rPr>
              <a:t>JACI High Yield spreads, bps</a:t>
            </a:r>
            <a:endParaRPr lang="en-US" sz="1600" b="1" kern="0" dirty="0">
              <a:solidFill>
                <a:prstClr val="white"/>
              </a:solidFill>
              <a:latin typeface="Frutiger 45 Light" panose="020B0603020202020204" pitchFamily="34" charset="0"/>
            </a:endParaRPr>
          </a:p>
        </p:txBody>
      </p:sp>
      <p:sp>
        <p:nvSpPr>
          <p:cNvPr id="7" name="Rectangle 6"/>
          <p:cNvSpPr>
            <a:spLocks noChangeArrowheads="1"/>
          </p:cNvSpPr>
          <p:nvPr/>
        </p:nvSpPr>
        <p:spPr bwMode="gray">
          <a:xfrm>
            <a:off x="2836190" y="6991810"/>
            <a:ext cx="9706380" cy="307777"/>
          </a:xfrm>
          <a:prstGeom prst="rect">
            <a:avLst/>
          </a:prstGeom>
          <a:noFill/>
          <a:ln w="9525">
            <a:noFill/>
            <a:miter lim="800000"/>
            <a:headEnd/>
            <a:tailEnd/>
          </a:ln>
        </p:spPr>
        <p:txBody>
          <a:bodyPr wrap="square"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741905"/>
            <a:r>
              <a:rPr lang="en-US" sz="10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10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8" name="Rounded Rectangle 7"/>
          <p:cNvSpPr/>
          <p:nvPr/>
        </p:nvSpPr>
        <p:spPr>
          <a:xfrm>
            <a:off x="6861280" y="2246496"/>
            <a:ext cx="4114800" cy="365760"/>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001460"/>
            <a:r>
              <a:rPr lang="en-US" sz="1600" b="1" kern="0" dirty="0">
                <a:latin typeface="Frutiger 45 Light" panose="020B0603020202020204" pitchFamily="34" charset="0"/>
              </a:rPr>
              <a:t>JACI </a:t>
            </a:r>
            <a:r>
              <a:rPr lang="en-US" sz="1600" b="1" kern="0" dirty="0" smtClean="0">
                <a:latin typeface="Frutiger 45 Light" panose="020B0603020202020204" pitchFamily="34" charset="0"/>
              </a:rPr>
              <a:t>Investment Grade spreads, bps</a:t>
            </a:r>
            <a:endParaRPr lang="en-US" sz="1600" b="1" kern="0" dirty="0">
              <a:latin typeface="Frutiger 45 Light" panose="020B0603020202020204" pitchFamily="34" charset="0"/>
            </a:endParaRPr>
          </a:p>
        </p:txBody>
      </p:sp>
      <p:sp>
        <p:nvSpPr>
          <p:cNvPr id="9" name="TextBox 8"/>
          <p:cNvSpPr txBox="1"/>
          <p:nvPr/>
        </p:nvSpPr>
        <p:spPr>
          <a:xfrm>
            <a:off x="865653" y="1242105"/>
            <a:ext cx="11198713" cy="782480"/>
          </a:xfrm>
          <a:prstGeom prst="rect">
            <a:avLst/>
          </a:prstGeom>
          <a:solidFill>
            <a:schemeClr val="accent2">
              <a:lumMod val="20000"/>
              <a:lumOff val="80000"/>
            </a:schemeClr>
          </a:solidFill>
        </p:spPr>
        <p:txBody>
          <a:bodyPr wrap="square" lIns="0" tIns="0" rIns="0" bIns="0" rtlCol="0">
            <a:noAutofit/>
          </a:bodyPr>
          <a:lstStyle/>
          <a:p>
            <a:pPr marL="156073" indent="-115972">
              <a:spcBef>
                <a:spcPts val="495"/>
              </a:spcBef>
              <a:buClr>
                <a:srgbClr val="E60000"/>
              </a:buClr>
              <a:buSzPct val="130000"/>
              <a:buFont typeface="Arial" panose="020B0604020202020204" pitchFamily="34" charset="0"/>
              <a:buChar char="•"/>
            </a:pPr>
            <a:r>
              <a:rPr lang="en-US" b="1" dirty="0" smtClean="0">
                <a:latin typeface="Frutiger 45 Light" panose="020B0603020202020204" pitchFamily="34" charset="0"/>
              </a:rPr>
              <a:t>Asia High Yield. </a:t>
            </a:r>
            <a:r>
              <a:rPr lang="en-US" dirty="0" smtClean="0">
                <a:latin typeface="Frutiger 45 Light" panose="020B0603020202020204" pitchFamily="34" charset="0"/>
              </a:rPr>
              <a:t>YTM: 11.1%; current spread: 1040bps. </a:t>
            </a:r>
            <a:r>
              <a:rPr lang="en-US" b="1" dirty="0" smtClean="0">
                <a:latin typeface="Frutiger 45 Light" panose="020B0603020202020204" pitchFamily="34" charset="0"/>
              </a:rPr>
              <a:t>5-year </a:t>
            </a:r>
            <a:r>
              <a:rPr lang="en-US" dirty="0" smtClean="0">
                <a:latin typeface="Frutiger 45 Light" panose="020B0603020202020204" pitchFamily="34" charset="0"/>
              </a:rPr>
              <a:t>average: 530bps</a:t>
            </a:r>
          </a:p>
          <a:p>
            <a:pPr marL="156073" indent="-115972">
              <a:spcBef>
                <a:spcPts val="495"/>
              </a:spcBef>
              <a:buClr>
                <a:srgbClr val="E60000"/>
              </a:buClr>
              <a:buSzPct val="130000"/>
              <a:buFont typeface="Arial" panose="020B0604020202020204" pitchFamily="34" charset="0"/>
              <a:buChar char="•"/>
            </a:pPr>
            <a:r>
              <a:rPr lang="en-US" b="1" dirty="0" smtClean="0">
                <a:latin typeface="Frutiger 45 Light" panose="020B0603020202020204" pitchFamily="34" charset="0"/>
              </a:rPr>
              <a:t>Asia Investment Grade Yield. </a:t>
            </a:r>
            <a:r>
              <a:rPr lang="en-US" dirty="0" smtClean="0">
                <a:latin typeface="Frutiger 45 Light" panose="020B0603020202020204" pitchFamily="34" charset="0"/>
              </a:rPr>
              <a:t>YTM</a:t>
            </a:r>
            <a:r>
              <a:rPr lang="en-US" dirty="0">
                <a:latin typeface="Frutiger 45 Light" panose="020B0603020202020204" pitchFamily="34" charset="0"/>
              </a:rPr>
              <a:t>: </a:t>
            </a:r>
            <a:r>
              <a:rPr lang="en-US" dirty="0" smtClean="0">
                <a:latin typeface="Frutiger 45 Light" panose="020B0603020202020204" pitchFamily="34" charset="0"/>
              </a:rPr>
              <a:t>3.9%; </a:t>
            </a:r>
            <a:r>
              <a:rPr lang="en-US" dirty="0">
                <a:latin typeface="Frutiger 45 Light" panose="020B0603020202020204" pitchFamily="34" charset="0"/>
              </a:rPr>
              <a:t>current spread: 314bps. </a:t>
            </a:r>
            <a:r>
              <a:rPr lang="en-US" b="1" dirty="0">
                <a:latin typeface="Frutiger 45 Light" panose="020B0603020202020204" pitchFamily="34" charset="0"/>
              </a:rPr>
              <a:t>5-year </a:t>
            </a:r>
            <a:r>
              <a:rPr lang="en-US" dirty="0">
                <a:latin typeface="Frutiger 45 Light" panose="020B0603020202020204" pitchFamily="34" charset="0"/>
              </a:rPr>
              <a:t>average: </a:t>
            </a:r>
            <a:r>
              <a:rPr lang="en-US" dirty="0" smtClean="0">
                <a:latin typeface="Frutiger 45 Light" panose="020B0603020202020204" pitchFamily="34" charset="0"/>
              </a:rPr>
              <a:t>200bps</a:t>
            </a:r>
            <a:endParaRPr lang="en-US" dirty="0">
              <a:latin typeface="Frutiger 45 Light" panose="020B0603020202020204" pitchFamily="34" charset="0"/>
            </a:endParaRPr>
          </a:p>
          <a:p>
            <a:pPr marL="156073" indent="-115972">
              <a:spcBef>
                <a:spcPts val="495"/>
              </a:spcBef>
              <a:buClr>
                <a:srgbClr val="E60000"/>
              </a:buClr>
              <a:buSzPct val="130000"/>
              <a:buFont typeface="Arial" panose="020B0604020202020204" pitchFamily="34" charset="0"/>
              <a:buChar char="•"/>
            </a:pPr>
            <a:endParaRPr lang="en-US" dirty="0" smtClean="0">
              <a:latin typeface="Frutiger 45 Light" panose="020B0603020202020204" pitchFamily="34" charset="0"/>
            </a:endParaRPr>
          </a:p>
        </p:txBody>
      </p:sp>
      <p:pic>
        <p:nvPicPr>
          <p:cNvPr id="1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36190" y="2791642"/>
            <a:ext cx="3663950"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23329" y="2765746"/>
            <a:ext cx="3663950"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2" name="Straight Connector 11"/>
          <p:cNvCxnSpPr/>
          <p:nvPr/>
        </p:nvCxnSpPr>
        <p:spPr>
          <a:xfrm>
            <a:off x="7453633" y="5544388"/>
            <a:ext cx="3248495" cy="0"/>
          </a:xfrm>
          <a:prstGeom prst="line">
            <a:avLst/>
          </a:prstGeom>
          <a:ln w="28575">
            <a:solidFill>
              <a:srgbClr val="C07156"/>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251645" y="4960188"/>
            <a:ext cx="3248495" cy="0"/>
          </a:xfrm>
          <a:prstGeom prst="line">
            <a:avLst/>
          </a:prstGeom>
          <a:ln w="28575">
            <a:solidFill>
              <a:srgbClr val="C07156"/>
            </a:solidFill>
            <a:prstDash val="sys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808649" y="5299913"/>
            <a:ext cx="691491" cy="171450"/>
          </a:xfrm>
          <a:prstGeom prst="rect">
            <a:avLst/>
          </a:prstGeom>
          <a:noFill/>
        </p:spPr>
        <p:txBody>
          <a:bodyPr wrap="square" lIns="0" tIns="0" rIns="0" bIns="0" rtlCol="0">
            <a:noAutofit/>
          </a:bodyPr>
          <a:lstStyle/>
          <a:p>
            <a:r>
              <a:rPr lang="en-US" sz="1200" b="1" dirty="0" smtClean="0">
                <a:latin typeface="Frutiger 45 Light" panose="020B0603020202020204" pitchFamily="34" charset="0"/>
              </a:rPr>
              <a:t>5yr </a:t>
            </a:r>
            <a:r>
              <a:rPr lang="en-US" sz="1200" b="1" dirty="0" err="1" smtClean="0">
                <a:latin typeface="Frutiger 45 Light" panose="020B0603020202020204" pitchFamily="34" charset="0"/>
              </a:rPr>
              <a:t>avg</a:t>
            </a:r>
            <a:endParaRPr lang="en-US" sz="1200" b="1" dirty="0">
              <a:latin typeface="Frutiger 45 Light" panose="020B0603020202020204" pitchFamily="34" charset="0"/>
            </a:endParaRPr>
          </a:p>
        </p:txBody>
      </p:sp>
      <p:sp>
        <p:nvSpPr>
          <p:cNvPr id="15" name="TextBox 14"/>
          <p:cNvSpPr txBox="1"/>
          <p:nvPr/>
        </p:nvSpPr>
        <p:spPr>
          <a:xfrm>
            <a:off x="8263813" y="5809500"/>
            <a:ext cx="691491" cy="171450"/>
          </a:xfrm>
          <a:prstGeom prst="rect">
            <a:avLst/>
          </a:prstGeom>
          <a:noFill/>
        </p:spPr>
        <p:txBody>
          <a:bodyPr wrap="square" lIns="0" tIns="0" rIns="0" bIns="0" rtlCol="0">
            <a:noAutofit/>
          </a:bodyPr>
          <a:lstStyle/>
          <a:p>
            <a:r>
              <a:rPr lang="en-US" sz="1200" b="1" dirty="0" smtClean="0">
                <a:latin typeface="Frutiger 45 Light" panose="020B0603020202020204" pitchFamily="34" charset="0"/>
              </a:rPr>
              <a:t>5yr </a:t>
            </a:r>
            <a:r>
              <a:rPr lang="en-US" sz="1200" b="1" dirty="0" err="1" smtClean="0">
                <a:latin typeface="Frutiger 45 Light" panose="020B0603020202020204" pitchFamily="34" charset="0"/>
              </a:rPr>
              <a:t>avg</a:t>
            </a:r>
            <a:endParaRPr lang="en-US" sz="1200" b="1" dirty="0">
              <a:latin typeface="Frutiger 45 Light" panose="020B0603020202020204" pitchFamily="34" charset="0"/>
            </a:endParaRPr>
          </a:p>
        </p:txBody>
      </p:sp>
      <p:cxnSp>
        <p:nvCxnSpPr>
          <p:cNvPr id="16" name="Straight Arrow Connector 15"/>
          <p:cNvCxnSpPr/>
          <p:nvPr/>
        </p:nvCxnSpPr>
        <p:spPr>
          <a:xfrm flipH="1" flipV="1">
            <a:off x="6046774" y="5042738"/>
            <a:ext cx="19050" cy="29527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5" idx="0"/>
          </p:cNvCxnSpPr>
          <p:nvPr/>
        </p:nvCxnSpPr>
        <p:spPr>
          <a:xfrm flipV="1">
            <a:off x="8609559" y="5599951"/>
            <a:ext cx="103525" cy="20954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654148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err="1"/>
              <a:t>Dr.</a:t>
            </a:r>
            <a:r>
              <a:rPr lang="en-GB" dirty="0"/>
              <a:t> Daniel Kalt</a:t>
            </a:r>
          </a:p>
          <a:p>
            <a:r>
              <a:rPr lang="en-GB" dirty="0"/>
              <a:t>Chief Investment Officer Switzerland</a:t>
            </a:r>
            <a:r>
              <a:rPr lang="en-US" dirty="0" smtClean="0"/>
              <a:t>, UBS CIO GWM</a:t>
            </a:r>
            <a:endParaRPr lang="en-US" dirty="0"/>
          </a:p>
        </p:txBody>
      </p:sp>
      <p:sp>
        <p:nvSpPr>
          <p:cNvPr id="4" name="Rectangle 3"/>
          <p:cNvSpPr/>
          <p:nvPr/>
        </p:nvSpPr>
        <p:spPr>
          <a:xfrm>
            <a:off x="10571780"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CO17</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2874693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7784" y="1864881"/>
            <a:ext cx="6501659" cy="48865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4"/>
          <p:cNvSpPr>
            <a:spLocks noGrp="1"/>
          </p:cNvSpPr>
          <p:nvPr>
            <p:ph idx="1"/>
          </p:nvPr>
        </p:nvSpPr>
        <p:spPr>
          <a:xfrm>
            <a:off x="8348353" y="1852247"/>
            <a:ext cx="4797631" cy="4759691"/>
          </a:xfrm>
        </p:spPr>
        <p:txBody>
          <a:bodyPr/>
          <a:lstStyle/>
          <a:p>
            <a:r>
              <a:rPr lang="de-CH" dirty="0" smtClean="0"/>
              <a:t>Swiss </a:t>
            </a:r>
            <a:r>
              <a:rPr lang="de-CH" dirty="0" err="1" smtClean="0"/>
              <a:t>fiscal</a:t>
            </a:r>
            <a:r>
              <a:rPr lang="de-CH" dirty="0" smtClean="0"/>
              <a:t> </a:t>
            </a:r>
            <a:r>
              <a:rPr lang="de-CH" dirty="0" err="1" smtClean="0"/>
              <a:t>stimulus</a:t>
            </a:r>
            <a:r>
              <a:rPr lang="de-CH" dirty="0" smtClean="0"/>
              <a:t> </a:t>
            </a:r>
            <a:r>
              <a:rPr lang="de-CH" dirty="0" err="1" smtClean="0"/>
              <a:t>package</a:t>
            </a:r>
            <a:r>
              <a:rPr lang="de-CH" dirty="0" smtClean="0"/>
              <a:t>:</a:t>
            </a:r>
          </a:p>
          <a:p>
            <a:pPr lvl="1"/>
            <a:r>
              <a:rPr lang="de-CH" dirty="0" smtClean="0"/>
              <a:t>CHF 42 </a:t>
            </a:r>
            <a:r>
              <a:rPr lang="de-CH" dirty="0" err="1" smtClean="0"/>
              <a:t>bn</a:t>
            </a:r>
            <a:r>
              <a:rPr lang="de-CH" dirty="0" smtClean="0"/>
              <a:t> (6% </a:t>
            </a:r>
            <a:r>
              <a:rPr lang="de-CH" dirty="0" err="1" smtClean="0"/>
              <a:t>of</a:t>
            </a:r>
            <a:r>
              <a:rPr lang="de-CH" dirty="0" smtClean="0"/>
              <a:t> GDP), </a:t>
            </a:r>
            <a:r>
              <a:rPr lang="de-CH" dirty="0" err="1" smtClean="0"/>
              <a:t>underwhelming</a:t>
            </a:r>
            <a:r>
              <a:rPr lang="de-CH" dirty="0" smtClean="0"/>
              <a:t>;</a:t>
            </a:r>
            <a:br>
              <a:rPr lang="de-CH" dirty="0" smtClean="0"/>
            </a:br>
            <a:r>
              <a:rPr lang="de-CH" dirty="0" smtClean="0"/>
              <a:t>(but </a:t>
            </a:r>
            <a:r>
              <a:rPr lang="de-CH" dirty="0" err="1" smtClean="0"/>
              <a:t>government</a:t>
            </a:r>
            <a:r>
              <a:rPr lang="de-CH" dirty="0" smtClean="0"/>
              <a:t> </a:t>
            </a:r>
            <a:r>
              <a:rPr lang="de-CH" dirty="0" err="1" smtClean="0"/>
              <a:t>signalled</a:t>
            </a:r>
            <a:r>
              <a:rPr lang="de-CH" dirty="0" smtClean="0"/>
              <a:t> </a:t>
            </a:r>
            <a:r>
              <a:rPr lang="de-CH" dirty="0" err="1" smtClean="0"/>
              <a:t>to</a:t>
            </a:r>
            <a:r>
              <a:rPr lang="de-CH" dirty="0" smtClean="0"/>
              <a:t> do </a:t>
            </a:r>
            <a:r>
              <a:rPr lang="de-CH" dirty="0" err="1" smtClean="0"/>
              <a:t>more</a:t>
            </a:r>
            <a:r>
              <a:rPr lang="de-CH" dirty="0" smtClean="0"/>
              <a:t>)</a:t>
            </a:r>
          </a:p>
          <a:p>
            <a:pPr lvl="2"/>
            <a:r>
              <a:rPr lang="de-CH" dirty="0" smtClean="0"/>
              <a:t>CHF 20 </a:t>
            </a:r>
            <a:r>
              <a:rPr lang="de-CH" dirty="0" err="1" smtClean="0"/>
              <a:t>bn</a:t>
            </a:r>
            <a:r>
              <a:rPr lang="de-CH" dirty="0" smtClean="0"/>
              <a:t> -&gt; </a:t>
            </a:r>
            <a:r>
              <a:rPr lang="de-CH" dirty="0" err="1" smtClean="0"/>
              <a:t>short-hours</a:t>
            </a:r>
            <a:r>
              <a:rPr lang="de-CH" dirty="0" smtClean="0"/>
              <a:t> </a:t>
            </a:r>
            <a:r>
              <a:rPr lang="de-CH" dirty="0" err="1" smtClean="0"/>
              <a:t>compensations</a:t>
            </a:r>
            <a:endParaRPr lang="de-CH" dirty="0" smtClean="0"/>
          </a:p>
          <a:p>
            <a:pPr lvl="2"/>
            <a:r>
              <a:rPr lang="de-CH" dirty="0" smtClean="0"/>
              <a:t>CHF 20 </a:t>
            </a:r>
            <a:r>
              <a:rPr lang="de-CH" dirty="0" err="1" smtClean="0"/>
              <a:t>bn</a:t>
            </a:r>
            <a:r>
              <a:rPr lang="de-CH" dirty="0" smtClean="0"/>
              <a:t> -&gt; </a:t>
            </a:r>
            <a:r>
              <a:rPr lang="de-CH" dirty="0" err="1" smtClean="0"/>
              <a:t>loan</a:t>
            </a:r>
            <a:r>
              <a:rPr lang="de-CH" dirty="0" smtClean="0"/>
              <a:t> </a:t>
            </a:r>
            <a:r>
              <a:rPr lang="de-CH" dirty="0" err="1" smtClean="0"/>
              <a:t>guarantees</a:t>
            </a:r>
            <a:endParaRPr lang="de-CH" dirty="0" smtClean="0"/>
          </a:p>
          <a:p>
            <a:pPr lvl="2"/>
            <a:endParaRPr lang="de-CH" dirty="0"/>
          </a:p>
          <a:p>
            <a:r>
              <a:rPr lang="de-CH" dirty="0" err="1" smtClean="0"/>
              <a:t>We</a:t>
            </a:r>
            <a:r>
              <a:rPr lang="de-CH" dirty="0" smtClean="0"/>
              <a:t> estimate Switzerland </a:t>
            </a:r>
            <a:r>
              <a:rPr lang="de-CH" dirty="0" err="1" smtClean="0"/>
              <a:t>could</a:t>
            </a:r>
            <a:r>
              <a:rPr lang="de-CH" dirty="0" smtClean="0"/>
              <a:t> </a:t>
            </a:r>
            <a:r>
              <a:rPr lang="de-CH" dirty="0" err="1" smtClean="0"/>
              <a:t>spend</a:t>
            </a:r>
            <a:r>
              <a:rPr lang="de-CH" dirty="0"/>
              <a:t/>
            </a:r>
            <a:br>
              <a:rPr lang="de-CH" dirty="0"/>
            </a:br>
            <a:r>
              <a:rPr lang="de-CH" dirty="0" err="1" smtClean="0"/>
              <a:t>another</a:t>
            </a:r>
            <a:r>
              <a:rPr lang="de-CH" dirty="0" smtClean="0"/>
              <a:t> CHF 145 bn (20% </a:t>
            </a:r>
            <a:r>
              <a:rPr lang="de-CH" dirty="0" err="1" smtClean="0"/>
              <a:t>of</a:t>
            </a:r>
            <a:r>
              <a:rPr lang="de-CH" dirty="0" smtClean="0"/>
              <a:t> GDP) </a:t>
            </a:r>
            <a:r>
              <a:rPr lang="de-CH" dirty="0" err="1" smtClean="0"/>
              <a:t>before</a:t>
            </a:r>
            <a:r>
              <a:rPr lang="de-CH" dirty="0" smtClean="0"/>
              <a:t> </a:t>
            </a:r>
            <a:r>
              <a:rPr lang="de-CH" dirty="0" err="1" smtClean="0"/>
              <a:t>losing</a:t>
            </a:r>
            <a:r>
              <a:rPr lang="de-CH" dirty="0" smtClean="0"/>
              <a:t> </a:t>
            </a:r>
            <a:r>
              <a:rPr lang="de-CH" dirty="0" err="1" smtClean="0"/>
              <a:t>its</a:t>
            </a:r>
            <a:r>
              <a:rPr lang="de-CH" dirty="0" smtClean="0"/>
              <a:t> </a:t>
            </a:r>
            <a:r>
              <a:rPr lang="de-CH" dirty="0" smtClean="0"/>
              <a:t>AAA-rating</a:t>
            </a:r>
          </a:p>
          <a:p>
            <a:pPr marL="225425" lvl="1" indent="0">
              <a:buNone/>
            </a:pPr>
            <a:endParaRPr lang="de-CH" dirty="0"/>
          </a:p>
        </p:txBody>
      </p:sp>
      <p:sp>
        <p:nvSpPr>
          <p:cNvPr id="4" name="PAGE HEADING"/>
          <p:cNvSpPr>
            <a:spLocks noGrp="1"/>
          </p:cNvSpPr>
          <p:nvPr>
            <p:ph type="title"/>
            <p:custDataLst>
              <p:tags r:id="rId2"/>
            </p:custDataLst>
          </p:nvPr>
        </p:nvSpPr>
        <p:spPr/>
        <p:txBody>
          <a:bodyPr>
            <a:normAutofit/>
          </a:bodyPr>
          <a:lstStyle/>
          <a:p>
            <a:r>
              <a:rPr lang="de-CH" dirty="0" smtClean="0"/>
              <a:t>Switzerland: </a:t>
            </a:r>
            <a:r>
              <a:rPr lang="de-CH" dirty="0" err="1"/>
              <a:t>A</a:t>
            </a:r>
            <a:r>
              <a:rPr lang="de-CH" dirty="0" err="1" smtClean="0"/>
              <a:t>mple</a:t>
            </a:r>
            <a:r>
              <a:rPr lang="de-CH" dirty="0" smtClean="0"/>
              <a:t> </a:t>
            </a:r>
            <a:r>
              <a:rPr lang="de-CH" dirty="0" err="1" smtClean="0"/>
              <a:t>fiscal</a:t>
            </a:r>
            <a:r>
              <a:rPr lang="de-CH" dirty="0" smtClean="0"/>
              <a:t> </a:t>
            </a:r>
            <a:r>
              <a:rPr lang="de-CH" dirty="0" err="1" smtClean="0"/>
              <a:t>policy</a:t>
            </a:r>
            <a:r>
              <a:rPr lang="de-CH" dirty="0" smtClean="0"/>
              <a:t> </a:t>
            </a:r>
            <a:r>
              <a:rPr lang="de-CH" dirty="0" err="1" smtClean="0"/>
              <a:t>room</a:t>
            </a:r>
            <a:endParaRPr lang="de-CH" dirty="0"/>
          </a:p>
        </p:txBody>
      </p:sp>
      <p:sp>
        <p:nvSpPr>
          <p:cNvPr id="2" name="TextBox 1"/>
          <p:cNvSpPr txBox="1"/>
          <p:nvPr>
            <p:custDataLst>
              <p:tags r:id="rId3"/>
            </p:custDataLst>
          </p:nvPr>
        </p:nvSpPr>
        <p:spPr>
          <a:xfrm>
            <a:off x="557784" y="1120775"/>
            <a:ext cx="12252960" cy="274320"/>
          </a:xfrm>
          <a:prstGeom prst="rect">
            <a:avLst/>
          </a:prstGeom>
          <a:noFill/>
        </p:spPr>
        <p:txBody>
          <a:bodyPr vert="horz" wrap="square" lIns="0" tIns="0" rIns="0" bIns="0" rtlCol="0" anchor="t">
            <a:noAutofit/>
          </a:bodyPr>
          <a:lstStyle/>
          <a:p>
            <a:pPr eaLnBrk="1">
              <a:spcBef>
                <a:spcPts val="0"/>
              </a:spcBef>
              <a:spcAft>
                <a:spcPts val="600"/>
              </a:spcAft>
            </a:pPr>
            <a:r>
              <a:rPr lang="de-CH" sz="2000" kern="0" dirty="0" smtClean="0">
                <a:solidFill>
                  <a:srgbClr val="464749"/>
                </a:solidFill>
                <a:latin typeface="UBSHeadline"/>
              </a:rPr>
              <a:t>General </a:t>
            </a:r>
            <a:r>
              <a:rPr lang="de-CH" sz="2000" kern="0" dirty="0" err="1" smtClean="0">
                <a:solidFill>
                  <a:srgbClr val="464749"/>
                </a:solidFill>
                <a:latin typeface="UBSHeadline"/>
              </a:rPr>
              <a:t>debt</a:t>
            </a:r>
            <a:r>
              <a:rPr lang="de-CH" sz="2000" kern="0" dirty="0" smtClean="0">
                <a:solidFill>
                  <a:srgbClr val="464749"/>
                </a:solidFill>
                <a:latin typeface="UBSHeadline"/>
              </a:rPr>
              <a:t> </a:t>
            </a:r>
            <a:r>
              <a:rPr lang="de-CH" sz="2000" kern="0" dirty="0" err="1" smtClean="0">
                <a:solidFill>
                  <a:srgbClr val="464749"/>
                </a:solidFill>
                <a:latin typeface="UBSHeadline"/>
              </a:rPr>
              <a:t>to</a:t>
            </a:r>
            <a:r>
              <a:rPr lang="de-CH" sz="2000" kern="0" dirty="0" smtClean="0">
                <a:solidFill>
                  <a:srgbClr val="464749"/>
                </a:solidFill>
                <a:latin typeface="UBSHeadline"/>
              </a:rPr>
              <a:t> GDP </a:t>
            </a:r>
            <a:r>
              <a:rPr lang="de-CH" sz="2000" kern="0" dirty="0" err="1" smtClean="0">
                <a:solidFill>
                  <a:srgbClr val="464749"/>
                </a:solidFill>
                <a:latin typeface="UBSHeadline"/>
              </a:rPr>
              <a:t>ratios</a:t>
            </a:r>
            <a:r>
              <a:rPr lang="de-CH" sz="2000" kern="0" dirty="0" smtClean="0">
                <a:solidFill>
                  <a:srgbClr val="464749"/>
                </a:solidFill>
                <a:latin typeface="UBSHeadline"/>
              </a:rPr>
              <a:t> (in % </a:t>
            </a:r>
            <a:r>
              <a:rPr lang="de-CH" sz="2000" kern="0" dirty="0" err="1" smtClean="0">
                <a:solidFill>
                  <a:srgbClr val="464749"/>
                </a:solidFill>
                <a:latin typeface="UBSHeadline"/>
              </a:rPr>
              <a:t>of</a:t>
            </a:r>
            <a:r>
              <a:rPr lang="de-CH" sz="2000" kern="0" dirty="0" smtClean="0">
                <a:solidFill>
                  <a:srgbClr val="464749"/>
                </a:solidFill>
                <a:latin typeface="UBSHeadline"/>
              </a:rPr>
              <a:t> GDP)</a:t>
            </a:r>
            <a:endParaRPr lang="de-CH" sz="2000" kern="0" dirty="0">
              <a:solidFill>
                <a:srgbClr val="464749"/>
              </a:solidFill>
              <a:latin typeface="UBSHeadline"/>
            </a:endParaRPr>
          </a:p>
        </p:txBody>
      </p:sp>
      <p:sp>
        <p:nvSpPr>
          <p:cNvPr id="7" name="TextBox 6"/>
          <p:cNvSpPr txBox="1"/>
          <p:nvPr/>
        </p:nvSpPr>
        <p:spPr>
          <a:xfrm>
            <a:off x="3252488" y="4446268"/>
            <a:ext cx="1579038" cy="259167"/>
          </a:xfrm>
          <a:prstGeom prst="rect">
            <a:avLst/>
          </a:prstGeom>
          <a:solidFill>
            <a:srgbClr val="FFFFFF">
              <a:alpha val="65882"/>
            </a:srgbClr>
          </a:solidFill>
        </p:spPr>
        <p:txBody>
          <a:bodyPr wrap="none" lIns="0" tIns="0" rIns="0" bIns="0" rtlCol="0">
            <a:noAutofit/>
          </a:bodyPr>
          <a:lstStyle/>
          <a:p>
            <a:r>
              <a:rPr lang="de-CH" sz="1600" dirty="0" smtClean="0">
                <a:solidFill>
                  <a:schemeClr val="accent6"/>
                </a:solidFill>
              </a:rPr>
              <a:t>Maastricht </a:t>
            </a:r>
            <a:r>
              <a:rPr lang="de-CH" sz="1600" dirty="0" err="1" smtClean="0">
                <a:solidFill>
                  <a:schemeClr val="accent6"/>
                </a:solidFill>
              </a:rPr>
              <a:t>limit</a:t>
            </a:r>
            <a:endParaRPr lang="de-CH" sz="1600" dirty="0">
              <a:solidFill>
                <a:schemeClr val="accent6"/>
              </a:solidFill>
            </a:endParaRPr>
          </a:p>
        </p:txBody>
      </p:sp>
      <p:sp>
        <p:nvSpPr>
          <p:cNvPr id="8" name="Right Brace 7"/>
          <p:cNvSpPr/>
          <p:nvPr/>
        </p:nvSpPr>
        <p:spPr>
          <a:xfrm>
            <a:off x="6629273" y="4770801"/>
            <a:ext cx="146304" cy="482804"/>
          </a:xfrm>
          <a:prstGeom prst="rightBrace">
            <a:avLst>
              <a:gd name="adj1" fmla="val 37560"/>
              <a:gd name="adj2" fmla="val 50000"/>
            </a:avLst>
          </a:prstGeom>
          <a:ln w="19050">
            <a:solidFill>
              <a:srgbClr val="7B7D8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a:p>
        </p:txBody>
      </p:sp>
      <p:sp>
        <p:nvSpPr>
          <p:cNvPr id="10" name="TextBox 9"/>
          <p:cNvSpPr txBox="1"/>
          <p:nvPr/>
        </p:nvSpPr>
        <p:spPr>
          <a:xfrm>
            <a:off x="6910626" y="4785799"/>
            <a:ext cx="1542639" cy="546008"/>
          </a:xfrm>
          <a:prstGeom prst="rect">
            <a:avLst/>
          </a:prstGeom>
          <a:noFill/>
        </p:spPr>
        <p:txBody>
          <a:bodyPr wrap="none" lIns="0" tIns="0" rIns="0" bIns="0" rtlCol="0">
            <a:noAutofit/>
          </a:bodyPr>
          <a:lstStyle/>
          <a:p>
            <a:r>
              <a:rPr lang="de-CH" sz="1400" dirty="0" smtClean="0"/>
              <a:t>20% </a:t>
            </a:r>
            <a:r>
              <a:rPr lang="de-CH" sz="1400" dirty="0" err="1" smtClean="0"/>
              <a:t>of</a:t>
            </a:r>
            <a:r>
              <a:rPr lang="de-CH" sz="1400" dirty="0" smtClean="0"/>
              <a:t> GDP</a:t>
            </a:r>
            <a:br>
              <a:rPr lang="de-CH" sz="1400" dirty="0" smtClean="0"/>
            </a:br>
            <a:r>
              <a:rPr lang="de-CH" sz="1400" dirty="0" smtClean="0"/>
              <a:t>"</a:t>
            </a:r>
            <a:r>
              <a:rPr lang="de-CH" sz="1400" dirty="0" err="1" smtClean="0"/>
              <a:t>spending</a:t>
            </a:r>
            <a:r>
              <a:rPr lang="de-CH" sz="1400" dirty="0" smtClean="0"/>
              <a:t/>
            </a:r>
            <a:br>
              <a:rPr lang="de-CH" sz="1400" dirty="0" smtClean="0"/>
            </a:br>
            <a:r>
              <a:rPr lang="de-CH" sz="1400" dirty="0" err="1" smtClean="0"/>
              <a:t>capacity</a:t>
            </a:r>
            <a:r>
              <a:rPr lang="de-CH" sz="1400" dirty="0" smtClean="0"/>
              <a:t>"</a:t>
            </a:r>
            <a:endParaRPr lang="de-CH" sz="1400" dirty="0"/>
          </a:p>
        </p:txBody>
      </p:sp>
      <p:pic>
        <p:nvPicPr>
          <p:cNvPr id="11" name="Picture 15"/>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8809" b="17214"/>
          <a:stretch/>
        </p:blipFill>
        <p:spPr bwMode="auto">
          <a:xfrm>
            <a:off x="6225211" y="5292948"/>
            <a:ext cx="338917" cy="2145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5"/>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17526" b="16002"/>
          <a:stretch/>
        </p:blipFill>
        <p:spPr bwMode="auto">
          <a:xfrm>
            <a:off x="5314152" y="4683721"/>
            <a:ext cx="326054" cy="237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12"/>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r="8856"/>
          <a:stretch/>
        </p:blipFill>
        <p:spPr bwMode="auto">
          <a:xfrm>
            <a:off x="2543777" y="3495490"/>
            <a:ext cx="332773" cy="1920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3"/>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624954" y="2750799"/>
            <a:ext cx="325459" cy="2169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6"/>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467685" y="3731878"/>
            <a:ext cx="326891" cy="215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5"/>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378923" y="4023718"/>
            <a:ext cx="341147" cy="2129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Connector 5"/>
          <p:cNvCxnSpPr/>
          <p:nvPr/>
        </p:nvCxnSpPr>
        <p:spPr>
          <a:xfrm>
            <a:off x="1306286" y="4715691"/>
            <a:ext cx="566928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11007208" y="187859"/>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CO17</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2070204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4192" y="1550225"/>
            <a:ext cx="10029046" cy="5379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PAGE HEADING"/>
          <p:cNvSpPr>
            <a:spLocks noGrp="1"/>
          </p:cNvSpPr>
          <p:nvPr>
            <p:ph type="title"/>
            <p:custDataLst>
              <p:tags r:id="rId2"/>
            </p:custDataLst>
          </p:nvPr>
        </p:nvSpPr>
        <p:spPr/>
        <p:txBody>
          <a:bodyPr/>
          <a:lstStyle/>
          <a:p>
            <a:r>
              <a:rPr lang="de-CH" dirty="0" smtClean="0"/>
              <a:t>SNB </a:t>
            </a:r>
            <a:r>
              <a:rPr lang="de-CH" dirty="0" err="1" smtClean="0"/>
              <a:t>intervenes</a:t>
            </a:r>
            <a:r>
              <a:rPr lang="de-CH" dirty="0" smtClean="0"/>
              <a:t> </a:t>
            </a:r>
            <a:r>
              <a:rPr lang="de-CH" dirty="0" err="1" smtClean="0"/>
              <a:t>to</a:t>
            </a:r>
            <a:r>
              <a:rPr lang="de-CH" dirty="0" smtClean="0"/>
              <a:t> </a:t>
            </a:r>
            <a:r>
              <a:rPr lang="de-CH" dirty="0" err="1" smtClean="0"/>
              <a:t>prevent</a:t>
            </a:r>
            <a:r>
              <a:rPr lang="de-CH" dirty="0"/>
              <a:t> </a:t>
            </a:r>
            <a:r>
              <a:rPr lang="de-CH" dirty="0" smtClean="0"/>
              <a:t>CHF </a:t>
            </a:r>
            <a:r>
              <a:rPr lang="de-CH" dirty="0" err="1" smtClean="0"/>
              <a:t>from</a:t>
            </a:r>
            <a:r>
              <a:rPr lang="de-CH" dirty="0" smtClean="0"/>
              <a:t> </a:t>
            </a:r>
            <a:r>
              <a:rPr lang="de-CH" dirty="0" err="1" smtClean="0"/>
              <a:t>appreciating</a:t>
            </a:r>
            <a:r>
              <a:rPr lang="de-CH" dirty="0" smtClean="0"/>
              <a:t> </a:t>
            </a:r>
            <a:r>
              <a:rPr lang="de-CH" dirty="0" err="1" smtClean="0"/>
              <a:t>too</a:t>
            </a:r>
            <a:r>
              <a:rPr lang="de-CH" dirty="0" smtClean="0"/>
              <a:t> fast</a:t>
            </a:r>
            <a:br>
              <a:rPr lang="de-CH" dirty="0" smtClean="0"/>
            </a:br>
            <a:r>
              <a:rPr lang="de-CH" dirty="0" err="1" smtClean="0"/>
              <a:t>against</a:t>
            </a:r>
            <a:r>
              <a:rPr lang="de-CH" dirty="0" smtClean="0"/>
              <a:t> EUR</a:t>
            </a:r>
            <a:endParaRPr lang="de-CH" dirty="0"/>
          </a:p>
        </p:txBody>
      </p:sp>
      <p:sp>
        <p:nvSpPr>
          <p:cNvPr id="4" name="TextBox 3"/>
          <p:cNvSpPr txBox="1"/>
          <p:nvPr>
            <p:custDataLst>
              <p:tags r:id="rId3"/>
            </p:custDataLst>
          </p:nvPr>
        </p:nvSpPr>
        <p:spPr>
          <a:xfrm>
            <a:off x="557520" y="1120775"/>
            <a:ext cx="12247158" cy="274320"/>
          </a:xfrm>
          <a:prstGeom prst="rect">
            <a:avLst/>
          </a:prstGeom>
          <a:noFill/>
        </p:spPr>
        <p:txBody>
          <a:bodyPr vert="horz" wrap="square" lIns="0" tIns="0" rIns="0" bIns="0" rtlCol="0" anchor="t">
            <a:noAutofit/>
          </a:bodyPr>
          <a:lstStyle/>
          <a:p>
            <a:pPr eaLnBrk="1">
              <a:spcBef>
                <a:spcPts val="0"/>
              </a:spcBef>
              <a:spcAft>
                <a:spcPts val="600"/>
              </a:spcAft>
            </a:pPr>
            <a:r>
              <a:rPr lang="de-CH" sz="2000" kern="0" dirty="0" err="1" smtClean="0">
                <a:solidFill>
                  <a:srgbClr val="464749"/>
                </a:solidFill>
                <a:latin typeface="UBSHeadline"/>
              </a:rPr>
              <a:t>Weekly</a:t>
            </a:r>
            <a:r>
              <a:rPr lang="de-CH" sz="2000" kern="0" dirty="0" smtClean="0">
                <a:solidFill>
                  <a:srgbClr val="464749"/>
                </a:solidFill>
                <a:latin typeface="UBSHeadline"/>
              </a:rPr>
              <a:t> </a:t>
            </a:r>
            <a:r>
              <a:rPr lang="de-CH" sz="2000" kern="0" dirty="0" err="1" smtClean="0">
                <a:solidFill>
                  <a:srgbClr val="464749"/>
                </a:solidFill>
                <a:latin typeface="UBSHeadline"/>
              </a:rPr>
              <a:t>change</a:t>
            </a:r>
            <a:r>
              <a:rPr lang="de-CH" sz="2000" kern="0" dirty="0" smtClean="0">
                <a:solidFill>
                  <a:srgbClr val="464749"/>
                </a:solidFill>
                <a:latin typeface="UBSHeadline"/>
              </a:rPr>
              <a:t> </a:t>
            </a:r>
            <a:r>
              <a:rPr lang="de-CH" sz="2000" kern="0" dirty="0" err="1" smtClean="0">
                <a:solidFill>
                  <a:srgbClr val="464749"/>
                </a:solidFill>
                <a:latin typeface="UBSHeadline"/>
              </a:rPr>
              <a:t>of</a:t>
            </a:r>
            <a:r>
              <a:rPr lang="de-CH" sz="2000" kern="0" dirty="0" smtClean="0">
                <a:solidFill>
                  <a:srgbClr val="464749"/>
                </a:solidFill>
                <a:latin typeface="UBSHeadline"/>
              </a:rPr>
              <a:t> </a:t>
            </a:r>
            <a:r>
              <a:rPr lang="de-CH" sz="2000" kern="0" dirty="0" err="1" smtClean="0">
                <a:solidFill>
                  <a:srgbClr val="464749"/>
                </a:solidFill>
                <a:latin typeface="UBSHeadline"/>
              </a:rPr>
              <a:t>banks</a:t>
            </a:r>
            <a:r>
              <a:rPr lang="de-CH" sz="2000" kern="0" dirty="0" err="1" smtClean="0">
                <a:solidFill>
                  <a:srgbClr val="464749"/>
                </a:solidFill>
                <a:latin typeface="UBSHeadline"/>
              </a:rPr>
              <a:t>'</a:t>
            </a:r>
            <a:r>
              <a:rPr lang="de-CH" sz="2000" kern="0" dirty="0" smtClean="0">
                <a:solidFill>
                  <a:srgbClr val="464749"/>
                </a:solidFill>
                <a:latin typeface="UBSHeadline"/>
              </a:rPr>
              <a:t> </a:t>
            </a:r>
            <a:r>
              <a:rPr lang="de-CH" sz="2000" kern="0" dirty="0" err="1" smtClean="0">
                <a:solidFill>
                  <a:srgbClr val="464749"/>
                </a:solidFill>
                <a:latin typeface="UBSHeadline"/>
              </a:rPr>
              <a:t>sight</a:t>
            </a:r>
            <a:r>
              <a:rPr lang="de-CH" sz="2000" kern="0" dirty="0" smtClean="0">
                <a:solidFill>
                  <a:srgbClr val="464749"/>
                </a:solidFill>
                <a:latin typeface="UBSHeadline"/>
              </a:rPr>
              <a:t> </a:t>
            </a:r>
            <a:r>
              <a:rPr lang="de-CH" sz="2000" kern="0" dirty="0" err="1" smtClean="0">
                <a:solidFill>
                  <a:srgbClr val="464749"/>
                </a:solidFill>
                <a:latin typeface="UBSHeadline"/>
              </a:rPr>
              <a:t>deposit</a:t>
            </a:r>
            <a:r>
              <a:rPr lang="de-CH" sz="2000" kern="0" dirty="0" smtClean="0">
                <a:solidFill>
                  <a:srgbClr val="464749"/>
                </a:solidFill>
                <a:latin typeface="UBSHeadline"/>
              </a:rPr>
              <a:t> at SNB (</a:t>
            </a:r>
            <a:r>
              <a:rPr lang="de-CH" sz="2000" kern="0" dirty="0" err="1" smtClean="0">
                <a:solidFill>
                  <a:srgbClr val="464749"/>
                </a:solidFill>
                <a:latin typeface="UBSHeadline"/>
              </a:rPr>
              <a:t>lhs</a:t>
            </a:r>
            <a:r>
              <a:rPr lang="de-CH" sz="2000" kern="0" dirty="0" smtClean="0">
                <a:solidFill>
                  <a:srgbClr val="464749"/>
                </a:solidFill>
                <a:latin typeface="UBSHeadline"/>
              </a:rPr>
              <a:t>) and EURCHF (rhs)</a:t>
            </a:r>
            <a:endParaRPr lang="de-CH" sz="2000" kern="0" dirty="0">
              <a:solidFill>
                <a:srgbClr val="464749"/>
              </a:solidFill>
              <a:latin typeface="UBSHeadline"/>
            </a:endParaRPr>
          </a:p>
        </p:txBody>
      </p:sp>
      <p:sp>
        <p:nvSpPr>
          <p:cNvPr id="1268" name="Text Box 55"/>
          <p:cNvSpPr txBox="1">
            <a:spLocks noChangeArrowheads="1"/>
          </p:cNvSpPr>
          <p:nvPr/>
        </p:nvSpPr>
        <p:spPr bwMode="auto">
          <a:xfrm>
            <a:off x="1999934" y="6938390"/>
            <a:ext cx="1063351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lIns="0" tIns="0" rIns="0" bIns="0">
            <a:spAutoFit/>
          </a:bodyPr>
          <a:lstStyle>
            <a:lvl1pPr>
              <a:defRPr>
                <a:solidFill>
                  <a:schemeClr val="tx1"/>
                </a:solidFill>
                <a:latin typeface="Frutiger 55 Roman" pitchFamily="34" charset="0"/>
                <a:ea typeface="Arial Unicode MS" pitchFamily="34" charset="-128"/>
                <a:cs typeface="Arial Unicode MS" pitchFamily="34" charset="-128"/>
              </a:defRPr>
            </a:lvl1pPr>
            <a:lvl2pPr marL="742950" indent="-285750">
              <a:defRPr>
                <a:solidFill>
                  <a:schemeClr val="tx1"/>
                </a:solidFill>
                <a:latin typeface="Frutiger 55 Roman" pitchFamily="34" charset="0"/>
                <a:ea typeface="Arial Unicode MS" pitchFamily="34" charset="-128"/>
                <a:cs typeface="Arial Unicode MS" pitchFamily="34" charset="-128"/>
              </a:defRPr>
            </a:lvl2pPr>
            <a:lvl3pPr marL="1143000" indent="-228600">
              <a:defRPr>
                <a:solidFill>
                  <a:schemeClr val="tx1"/>
                </a:solidFill>
                <a:latin typeface="Frutiger 55 Roman" pitchFamily="34" charset="0"/>
                <a:ea typeface="Arial Unicode MS" pitchFamily="34" charset="-128"/>
                <a:cs typeface="Arial Unicode MS" pitchFamily="34" charset="-128"/>
              </a:defRPr>
            </a:lvl3pPr>
            <a:lvl4pPr marL="1600200" indent="-228600">
              <a:defRPr>
                <a:solidFill>
                  <a:schemeClr val="tx1"/>
                </a:solidFill>
                <a:latin typeface="Frutiger 55 Roman" pitchFamily="34" charset="0"/>
                <a:ea typeface="Arial Unicode MS" pitchFamily="34" charset="-128"/>
                <a:cs typeface="Arial Unicode MS" pitchFamily="34" charset="-128"/>
              </a:defRPr>
            </a:lvl4pPr>
            <a:lvl5pPr marL="2057400" indent="-228600">
              <a:defRPr>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a:solidFill>
                  <a:schemeClr val="tx1"/>
                </a:solidFill>
                <a:latin typeface="Frutiger 55 Roman" pitchFamily="34" charset="0"/>
                <a:ea typeface="Arial Unicode MS" pitchFamily="34" charset="-128"/>
                <a:cs typeface="Arial Unicode MS" pitchFamily="34" charset="-128"/>
              </a:defRPr>
            </a:lvl9pPr>
          </a:lstStyle>
          <a:p>
            <a:pPr defTabSz="913340">
              <a:buSzPct val="100000"/>
            </a:pPr>
            <a:r>
              <a:rPr lang="de-DE" altLang="de-DE" sz="1000" dirty="0">
                <a:solidFill>
                  <a:srgbClr val="000000"/>
                </a:solidFill>
              </a:rPr>
              <a:t>Quelle: </a:t>
            </a:r>
            <a:r>
              <a:rPr lang="de-CH" sz="1000" dirty="0" err="1"/>
              <a:t>Macrobond</a:t>
            </a:r>
            <a:r>
              <a:rPr lang="de-CH" sz="1000" dirty="0" smtClean="0"/>
              <a:t>, SNB, </a:t>
            </a:r>
            <a:r>
              <a:rPr lang="de-CH" sz="1000" dirty="0"/>
              <a:t>UBS GWM CIO</a:t>
            </a:r>
          </a:p>
        </p:txBody>
      </p:sp>
      <p:sp>
        <p:nvSpPr>
          <p:cNvPr id="1269" name="Text Box 55"/>
          <p:cNvSpPr txBox="1">
            <a:spLocks noChangeArrowheads="1"/>
          </p:cNvSpPr>
          <p:nvPr/>
        </p:nvSpPr>
        <p:spPr bwMode="auto">
          <a:xfrm>
            <a:off x="1994677" y="7131971"/>
            <a:ext cx="1063351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lIns="0" tIns="0" rIns="0" bIns="0">
            <a:spAutoFit/>
          </a:bodyPr>
          <a:lstStyle>
            <a:lvl1pPr>
              <a:defRPr>
                <a:solidFill>
                  <a:schemeClr val="tx1"/>
                </a:solidFill>
                <a:latin typeface="Frutiger 55 Roman" pitchFamily="34" charset="0"/>
                <a:ea typeface="Arial Unicode MS" pitchFamily="34" charset="-128"/>
                <a:cs typeface="Arial Unicode MS" pitchFamily="34" charset="-128"/>
              </a:defRPr>
            </a:lvl1pPr>
            <a:lvl2pPr marL="742950" indent="-285750">
              <a:defRPr>
                <a:solidFill>
                  <a:schemeClr val="tx1"/>
                </a:solidFill>
                <a:latin typeface="Frutiger 55 Roman" pitchFamily="34" charset="0"/>
                <a:ea typeface="Arial Unicode MS" pitchFamily="34" charset="-128"/>
                <a:cs typeface="Arial Unicode MS" pitchFamily="34" charset="-128"/>
              </a:defRPr>
            </a:lvl2pPr>
            <a:lvl3pPr marL="1143000" indent="-228600">
              <a:defRPr>
                <a:solidFill>
                  <a:schemeClr val="tx1"/>
                </a:solidFill>
                <a:latin typeface="Frutiger 55 Roman" pitchFamily="34" charset="0"/>
                <a:ea typeface="Arial Unicode MS" pitchFamily="34" charset="-128"/>
                <a:cs typeface="Arial Unicode MS" pitchFamily="34" charset="-128"/>
              </a:defRPr>
            </a:lvl3pPr>
            <a:lvl4pPr marL="1600200" indent="-228600">
              <a:defRPr>
                <a:solidFill>
                  <a:schemeClr val="tx1"/>
                </a:solidFill>
                <a:latin typeface="Frutiger 55 Roman" pitchFamily="34" charset="0"/>
                <a:ea typeface="Arial Unicode MS" pitchFamily="34" charset="-128"/>
                <a:cs typeface="Arial Unicode MS" pitchFamily="34" charset="-128"/>
              </a:defRPr>
            </a:lvl4pPr>
            <a:lvl5pPr marL="2057400" indent="-228600">
              <a:defRPr>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a:solidFill>
                  <a:schemeClr val="tx1"/>
                </a:solidFill>
                <a:latin typeface="Frutiger 55 Roman" pitchFamily="34" charset="0"/>
                <a:ea typeface="Arial Unicode MS" pitchFamily="34" charset="-128"/>
                <a:cs typeface="Arial Unicode MS" pitchFamily="34" charset="-128"/>
              </a:defRPr>
            </a:lvl9pPr>
          </a:lstStyle>
          <a:p>
            <a:pPr defTabSz="913340">
              <a:buSzPct val="100000"/>
            </a:pPr>
            <a:r>
              <a:rPr lang="de-CH" altLang="de-DE" sz="1000" dirty="0">
                <a:solidFill>
                  <a:srgbClr val="000000"/>
                </a:solidFill>
              </a:rPr>
              <a:t>Bitte beachten Sie die wichtigen rechtlichen Hinweise und die Offenlegungen am Ende dieses Dokuments.</a:t>
            </a:r>
          </a:p>
        </p:txBody>
      </p:sp>
      <p:sp>
        <p:nvSpPr>
          <p:cNvPr id="1264" name="Rectangle 849"/>
          <p:cNvSpPr>
            <a:spLocks noChangeArrowheads="1"/>
          </p:cNvSpPr>
          <p:nvPr/>
        </p:nvSpPr>
        <p:spPr bwMode="auto">
          <a:xfrm>
            <a:off x="1283220" y="1694677"/>
            <a:ext cx="32060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spcBef>
                <a:spcPct val="0"/>
              </a:spcBef>
              <a:defRPr>
                <a:solidFill>
                  <a:schemeClr val="tx1"/>
                </a:solidFill>
                <a:latin typeface="Arial" pitchFamily="34" charset="0"/>
                <a:cs typeface="Arial" pitchFamily="34" charset="0"/>
              </a:defRPr>
            </a:lvl1pPr>
            <a:lvl2pPr>
              <a:spcBef>
                <a:spcPct val="0"/>
              </a:spcBef>
              <a:defRPr>
                <a:solidFill>
                  <a:schemeClr val="tx1"/>
                </a:solidFill>
                <a:latin typeface="Arial" pitchFamily="34" charset="0"/>
                <a:cs typeface="Arial" pitchFamily="34" charset="0"/>
              </a:defRPr>
            </a:lvl2pPr>
            <a:lvl3pPr>
              <a:spcBef>
                <a:spcPct val="0"/>
              </a:spcBef>
              <a:defRPr>
                <a:solidFill>
                  <a:schemeClr val="tx1"/>
                </a:solidFill>
                <a:latin typeface="Arial" pitchFamily="34" charset="0"/>
                <a:cs typeface="Arial" pitchFamily="34" charset="0"/>
              </a:defRPr>
            </a:lvl3pPr>
            <a:lvl4pPr>
              <a:spcBef>
                <a:spcPct val="0"/>
              </a:spcBef>
              <a:defRPr>
                <a:solidFill>
                  <a:schemeClr val="tx1"/>
                </a:solidFill>
                <a:latin typeface="Arial" pitchFamily="34" charset="0"/>
                <a:cs typeface="Arial" pitchFamily="34" charset="0"/>
              </a:defRPr>
            </a:lvl4pPr>
            <a:lvl5pPr>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err="1" smtClean="0">
                <a:ln>
                  <a:noFill/>
                </a:ln>
                <a:solidFill>
                  <a:srgbClr val="000000"/>
                </a:solidFill>
                <a:effectLst/>
                <a:latin typeface="Frutiger 45 Light" pitchFamily="34" charset="0"/>
                <a:cs typeface="Arial" pitchFamily="34" charset="0"/>
              </a:rPr>
              <a:t>bn</a:t>
            </a:r>
            <a:r>
              <a:rPr kumimoji="0" lang="en-US" altLang="en-US" sz="1400" b="0" i="0" u="none" strike="noStrike" cap="none" normalizeH="0" baseline="0" dirty="0" smtClean="0">
                <a:ln>
                  <a:noFill/>
                </a:ln>
                <a:solidFill>
                  <a:srgbClr val="000000"/>
                </a:solidFill>
                <a:effectLst/>
                <a:latin typeface="Frutiger 45 Light" pitchFamily="34" charset="0"/>
                <a:cs typeface="Arial" pitchFamily="34" charset="0"/>
              </a:rPr>
              <a:t/>
            </a:r>
            <a:br>
              <a:rPr kumimoji="0" lang="en-US" altLang="en-US" sz="1400" b="0" i="0" u="none" strike="noStrike" cap="none" normalizeH="0" baseline="0" dirty="0" smtClean="0">
                <a:ln>
                  <a:noFill/>
                </a:ln>
                <a:solidFill>
                  <a:srgbClr val="000000"/>
                </a:solidFill>
                <a:effectLst/>
                <a:latin typeface="Frutiger 45 Light" pitchFamily="34" charset="0"/>
                <a:cs typeface="Arial" pitchFamily="34" charset="0"/>
              </a:rPr>
            </a:br>
            <a:r>
              <a:rPr kumimoji="0" lang="en-US" altLang="en-US" sz="1400" b="0" i="0" u="none" strike="noStrike" cap="none" normalizeH="0" baseline="0" dirty="0" smtClean="0">
                <a:ln>
                  <a:noFill/>
                </a:ln>
                <a:solidFill>
                  <a:srgbClr val="000000"/>
                </a:solidFill>
                <a:effectLst/>
                <a:latin typeface="Frutiger 45 Light" pitchFamily="34" charset="0"/>
                <a:cs typeface="Arial" pitchFamily="34" charset="0"/>
              </a:rPr>
              <a:t>CHF</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116" name="Rectangle 849"/>
          <p:cNvSpPr>
            <a:spLocks noChangeArrowheads="1"/>
          </p:cNvSpPr>
          <p:nvPr/>
        </p:nvSpPr>
        <p:spPr bwMode="auto">
          <a:xfrm>
            <a:off x="10535479" y="1550225"/>
            <a:ext cx="689523" cy="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spcBef>
                <a:spcPct val="0"/>
              </a:spcBef>
              <a:defRPr>
                <a:solidFill>
                  <a:schemeClr val="tx1"/>
                </a:solidFill>
                <a:latin typeface="Arial" pitchFamily="34" charset="0"/>
                <a:cs typeface="Arial" pitchFamily="34" charset="0"/>
              </a:defRPr>
            </a:lvl1pPr>
            <a:lvl2pPr>
              <a:spcBef>
                <a:spcPct val="0"/>
              </a:spcBef>
              <a:defRPr>
                <a:solidFill>
                  <a:schemeClr val="tx1"/>
                </a:solidFill>
                <a:latin typeface="Arial" pitchFamily="34" charset="0"/>
                <a:cs typeface="Arial" pitchFamily="34" charset="0"/>
              </a:defRPr>
            </a:lvl2pPr>
            <a:lvl3pPr>
              <a:spcBef>
                <a:spcPct val="0"/>
              </a:spcBef>
              <a:defRPr>
                <a:solidFill>
                  <a:schemeClr val="tx1"/>
                </a:solidFill>
                <a:latin typeface="Arial" pitchFamily="34" charset="0"/>
                <a:cs typeface="Arial" pitchFamily="34" charset="0"/>
              </a:defRPr>
            </a:lvl3pPr>
            <a:lvl4pPr>
              <a:spcBef>
                <a:spcPct val="0"/>
              </a:spcBef>
              <a:defRPr>
                <a:solidFill>
                  <a:schemeClr val="tx1"/>
                </a:solidFill>
                <a:latin typeface="Arial" pitchFamily="34" charset="0"/>
                <a:cs typeface="Arial" pitchFamily="34" charset="0"/>
              </a:defRPr>
            </a:lvl4pPr>
            <a:lvl5pPr>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rgbClr val="000000"/>
                </a:solidFill>
                <a:effectLst/>
                <a:latin typeface="Frutiger 45 Light" pitchFamily="34" charset="0"/>
                <a:cs typeface="Arial" pitchFamily="34" charset="0"/>
              </a:rPr>
              <a:t> EURCHF</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21606" name="Group 21605"/>
          <p:cNvGrpSpPr/>
          <p:nvPr/>
        </p:nvGrpSpPr>
        <p:grpSpPr>
          <a:xfrm>
            <a:off x="3398067" y="2235458"/>
            <a:ext cx="1327057" cy="515923"/>
            <a:chOff x="3484989" y="2108404"/>
            <a:chExt cx="1327057" cy="515923"/>
          </a:xfrm>
        </p:grpSpPr>
        <p:sp>
          <p:nvSpPr>
            <p:cNvPr id="1262" name="Left Brace 1261"/>
            <p:cNvSpPr/>
            <p:nvPr/>
          </p:nvSpPr>
          <p:spPr>
            <a:xfrm rot="5400000">
              <a:off x="4067121" y="2123391"/>
              <a:ext cx="145082" cy="856790"/>
            </a:xfrm>
            <a:prstGeom prst="leftBrace">
              <a:avLst>
                <a:gd name="adj1" fmla="val 47252"/>
                <a:gd name="adj2" fmla="val 50000"/>
              </a:avLst>
            </a:prstGeom>
            <a:ln w="19050">
              <a:solidFill>
                <a:srgbClr val="7B7D8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a:p>
          </p:txBody>
        </p:sp>
        <p:sp>
          <p:nvSpPr>
            <p:cNvPr id="1263" name="TextBox 1262"/>
            <p:cNvSpPr txBox="1"/>
            <p:nvPr/>
          </p:nvSpPr>
          <p:spPr>
            <a:xfrm>
              <a:off x="3484989" y="2108404"/>
              <a:ext cx="1327057" cy="335830"/>
            </a:xfrm>
            <a:prstGeom prst="rect">
              <a:avLst/>
            </a:prstGeom>
            <a:solidFill>
              <a:schemeClr val="bg1"/>
            </a:solidFill>
          </p:spPr>
          <p:txBody>
            <a:bodyPr wrap="none" lIns="0" tIns="0" rIns="0" bIns="0" rtlCol="0">
              <a:noAutofit/>
            </a:bodyPr>
            <a:lstStyle/>
            <a:p>
              <a:pPr algn="ctr"/>
              <a:r>
                <a:rPr lang="de-CH" sz="1100" dirty="0" smtClean="0"/>
                <a:t>French </a:t>
              </a:r>
              <a:r>
                <a:rPr lang="de-CH" sz="1100" dirty="0" err="1" smtClean="0"/>
                <a:t>presidential</a:t>
              </a:r>
              <a:r>
                <a:rPr lang="de-CH" sz="1100" dirty="0" smtClean="0"/>
                <a:t/>
              </a:r>
              <a:br>
                <a:rPr lang="de-CH" sz="1100" dirty="0" smtClean="0"/>
              </a:br>
              <a:r>
                <a:rPr lang="de-CH" sz="1100" dirty="0" err="1" smtClean="0"/>
                <a:t>election</a:t>
              </a:r>
              <a:endParaRPr lang="de-CH" sz="1100" dirty="0" smtClean="0"/>
            </a:p>
          </p:txBody>
        </p:sp>
      </p:grpSp>
      <p:grpSp>
        <p:nvGrpSpPr>
          <p:cNvPr id="21607" name="Group 21606"/>
          <p:cNvGrpSpPr/>
          <p:nvPr/>
        </p:nvGrpSpPr>
        <p:grpSpPr>
          <a:xfrm>
            <a:off x="6514942" y="2687522"/>
            <a:ext cx="689523" cy="417754"/>
            <a:chOff x="6999756" y="1935283"/>
            <a:chExt cx="689523" cy="417754"/>
          </a:xfrm>
        </p:grpSpPr>
        <p:sp>
          <p:nvSpPr>
            <p:cNvPr id="1265" name="Rectangle 849"/>
            <p:cNvSpPr>
              <a:spLocks noChangeArrowheads="1"/>
            </p:cNvSpPr>
            <p:nvPr/>
          </p:nvSpPr>
          <p:spPr bwMode="auto">
            <a:xfrm>
              <a:off x="6999756" y="1935283"/>
              <a:ext cx="689523" cy="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spcBef>
                  <a:spcPct val="0"/>
                </a:spcBef>
                <a:defRPr>
                  <a:solidFill>
                    <a:schemeClr val="tx1"/>
                  </a:solidFill>
                  <a:latin typeface="Arial" pitchFamily="34" charset="0"/>
                  <a:cs typeface="Arial" pitchFamily="34" charset="0"/>
                </a:defRPr>
              </a:lvl1pPr>
              <a:lvl2pPr>
                <a:spcBef>
                  <a:spcPct val="0"/>
                </a:spcBef>
                <a:defRPr>
                  <a:solidFill>
                    <a:schemeClr val="tx1"/>
                  </a:solidFill>
                  <a:latin typeface="Arial" pitchFamily="34" charset="0"/>
                  <a:cs typeface="Arial" pitchFamily="34" charset="0"/>
                </a:defRPr>
              </a:lvl2pPr>
              <a:lvl3pPr>
                <a:spcBef>
                  <a:spcPct val="0"/>
                </a:spcBef>
                <a:defRPr>
                  <a:solidFill>
                    <a:schemeClr val="tx1"/>
                  </a:solidFill>
                  <a:latin typeface="Arial" pitchFamily="34" charset="0"/>
                  <a:cs typeface="Arial" pitchFamily="34" charset="0"/>
                </a:defRPr>
              </a:lvl3pPr>
              <a:lvl4pPr>
                <a:spcBef>
                  <a:spcPct val="0"/>
                </a:spcBef>
                <a:defRPr>
                  <a:solidFill>
                    <a:schemeClr val="tx1"/>
                  </a:solidFill>
                  <a:latin typeface="Arial" pitchFamily="34" charset="0"/>
                  <a:cs typeface="Arial" pitchFamily="34" charset="0"/>
                </a:defRPr>
              </a:lvl4pPr>
              <a:lvl5pPr>
                <a:spcBef>
                  <a:spcPct val="0"/>
                </a:spcBef>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rgbClr val="000000"/>
                  </a:solidFill>
                  <a:effectLst/>
                  <a:latin typeface="Frutiger 45 Light" pitchFamily="34" charset="0"/>
                  <a:cs typeface="Arial" pitchFamily="34" charset="0"/>
                </a:rPr>
                <a:t> EURCHF</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21327" name="Straight Arrow Connector 21326"/>
            <p:cNvCxnSpPr>
              <a:stCxn id="1265" idx="2"/>
            </p:cNvCxnSpPr>
            <p:nvPr/>
          </p:nvCxnSpPr>
          <p:spPr>
            <a:xfrm flipH="1">
              <a:off x="7097998" y="2159246"/>
              <a:ext cx="246521" cy="193791"/>
            </a:xfrm>
            <a:prstGeom prst="straightConnector1">
              <a:avLst/>
            </a:prstGeom>
            <a:ln w="19050">
              <a:solidFill>
                <a:srgbClr val="7B7D80"/>
              </a:solidFill>
              <a:tailEnd type="arrow"/>
            </a:ln>
          </p:spPr>
          <p:style>
            <a:lnRef idx="1">
              <a:schemeClr val="accent1"/>
            </a:lnRef>
            <a:fillRef idx="0">
              <a:schemeClr val="accent1"/>
            </a:fillRef>
            <a:effectRef idx="0">
              <a:schemeClr val="accent1"/>
            </a:effectRef>
            <a:fontRef idx="minor">
              <a:schemeClr val="tx1"/>
            </a:fontRef>
          </p:style>
        </p:cxnSp>
      </p:grpSp>
      <p:sp>
        <p:nvSpPr>
          <p:cNvPr id="15" name="Rectangle 14"/>
          <p:cNvSpPr/>
          <p:nvPr/>
        </p:nvSpPr>
        <p:spPr>
          <a:xfrm>
            <a:off x="11007208" y="187859"/>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C017</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509001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1"/>
  <p:tag name="WASPOLLED" val="C290EFCCCFE54449859837A44216837F"/>
  <p:tag name="TPVERSION" val="5"/>
  <p:tag name="TPFULLVERSION" val="5.3.1.3337"/>
  <p:tag name="PPTVERSION" val="14"/>
  <p:tag name="TPOS" val="2"/>
  <p:tag name="LAST PRINTED" val="438884335937500E-10"/>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0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7.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8.xml><?xml version="1.0" encoding="utf-8"?>
<p:tagLst xmlns:a="http://schemas.openxmlformats.org/drawingml/2006/main" xmlns:r="http://schemas.openxmlformats.org/officeDocument/2006/relationships" xmlns:p="http://schemas.openxmlformats.org/presentationml/2006/main">
  <p:tag name="SLIDE_TYPE" val="BODY"/>
</p:tagLst>
</file>

<file path=ppt/tags/tag139.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0.xml><?xml version="1.0" encoding="utf-8"?>
<p:tagLst xmlns:a="http://schemas.openxmlformats.org/drawingml/2006/main" xmlns:r="http://schemas.openxmlformats.org/officeDocument/2006/relationships" xmlns:p="http://schemas.openxmlformats.org/presentationml/2006/main">
  <p:tag name="SLIDE_TYPE" val="BODY"/>
</p:tagLst>
</file>

<file path=ppt/tags/tag141.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42.xml><?xml version="1.0" encoding="utf-8"?>
<p:tagLst xmlns:a="http://schemas.openxmlformats.org/drawingml/2006/main" xmlns:r="http://schemas.openxmlformats.org/officeDocument/2006/relationships" xmlns:p="http://schemas.openxmlformats.org/presentationml/2006/main">
  <p:tag name="SLIDE_TYPE" val="BODY"/>
</p:tagLst>
</file>

<file path=ppt/tags/tag143.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44.xml><?xml version="1.0" encoding="utf-8"?>
<p:tagLst xmlns:a="http://schemas.openxmlformats.org/drawingml/2006/main" xmlns:r="http://schemas.openxmlformats.org/officeDocument/2006/relationships" xmlns:p="http://schemas.openxmlformats.org/presentationml/2006/main">
  <p:tag name="SLIDE_TYPE" val="BODY"/>
</p:tagLst>
</file>

<file path=ppt/tags/tag145.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4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439199981689453E-13"/>
  <p:tag name="HEIGHT" val="216000003814697E-13"/>
  <p:tag name="WIDTH" val="964799987792969E-12"/>
</p:tagLst>
</file>

<file path=ppt/tags/tag147.xml><?xml version="1.0" encoding="utf-8"?>
<p:tagLst xmlns:a="http://schemas.openxmlformats.org/drawingml/2006/main" xmlns:r="http://schemas.openxmlformats.org/officeDocument/2006/relationships" xmlns:p="http://schemas.openxmlformats.org/presentationml/2006/main">
  <p:tag name="SLIDE_TYPE" val="BODY"/>
</p:tagLst>
</file>

<file path=ppt/tags/tag14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9.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439199981689453E-13"/>
  <p:tag name="HEIGHT" val="216000003814697E-13"/>
  <p:tag name="WIDTH" val="964799987792969E-12"/>
</p:tagLst>
</file>

<file path=ppt/tags/tag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50.xml><?xml version="1.0" encoding="utf-8"?>
<p:tagLst xmlns:a="http://schemas.openxmlformats.org/drawingml/2006/main" xmlns:r="http://schemas.openxmlformats.org/officeDocument/2006/relationships" xmlns:p="http://schemas.openxmlformats.org/presentationml/2006/main">
  <p:tag name="SLIDE_TYPE" val="BODY"/>
</p:tagLst>
</file>

<file path=ppt/tags/tag151.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52.xml><?xml version="1.0" encoding="utf-8"?>
<p:tagLst xmlns:a="http://schemas.openxmlformats.org/drawingml/2006/main" xmlns:r="http://schemas.openxmlformats.org/officeDocument/2006/relationships" xmlns:p="http://schemas.openxmlformats.org/presentationml/2006/main">
  <p:tag name="TEXT_TYPE" val="BODY TEXT"/>
  <p:tag name="COL" val="1"/>
  <p:tag name="ROW" val="1"/>
</p:tagLst>
</file>

<file path=ppt/tags/tag153.xml><?xml version="1.0" encoding="utf-8"?>
<p:tagLst xmlns:a="http://schemas.openxmlformats.org/drawingml/2006/main" xmlns:r="http://schemas.openxmlformats.org/officeDocument/2006/relationships" xmlns:p="http://schemas.openxmlformats.org/presentationml/2006/main">
  <p:tag name="SLIDE_TYPE" val="BODY"/>
</p:tagLst>
</file>

<file path=ppt/tags/tag154.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55.xml><?xml version="1.0" encoding="utf-8"?>
<p:tagLst xmlns:a="http://schemas.openxmlformats.org/drawingml/2006/main" xmlns:r="http://schemas.openxmlformats.org/officeDocument/2006/relationships" xmlns:p="http://schemas.openxmlformats.org/presentationml/2006/main">
  <p:tag name="TEXT_TYPE" val="MESSAGE TEXT"/>
  <p:tag name="ISLOCKED" val="TRUE"/>
  <p:tag name="TOP" val="882500000000000E-13"/>
  <p:tag name="LEFT" val="331199989318848E-13"/>
  <p:tag name="HEIGHT" val="216000003814697E-13"/>
  <p:tag name="WIDTH" val="723599975585938E-12"/>
  <p:tag name="FONT STYLE" val="SERIF FONT"/>
</p:tagLst>
</file>

<file path=ppt/tags/tag156.xml><?xml version="1.0" encoding="utf-8"?>
<p:tagLst xmlns:a="http://schemas.openxmlformats.org/drawingml/2006/main" xmlns:r="http://schemas.openxmlformats.org/officeDocument/2006/relationships" xmlns:p="http://schemas.openxmlformats.org/presentationml/2006/main">
  <p:tag name="SLIDE_TYPE" val="BODY"/>
</p:tagLst>
</file>

<file path=ppt/tags/tag157.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58.xml><?xml version="1.0" encoding="utf-8"?>
<p:tagLst xmlns:a="http://schemas.openxmlformats.org/drawingml/2006/main" xmlns:r="http://schemas.openxmlformats.org/officeDocument/2006/relationships" xmlns:p="http://schemas.openxmlformats.org/presentationml/2006/main">
  <p:tag name="TEXT_TYPE" val="MESSAGE TEXT"/>
  <p:tag name="ISLOCKED" val="TRUE"/>
  <p:tag name="TOP" val="882500000000000E-13"/>
  <p:tag name="LEFT" val="331199989318848E-13"/>
  <p:tag name="HEIGHT" val="216000003814697E-13"/>
  <p:tag name="WIDTH" val="723599975585938E-12"/>
  <p:tag name="FONT STYLE" val="SERIF FONT"/>
</p:tagLst>
</file>

<file path=ppt/tags/tag159.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439199981689453E-13"/>
  <p:tag name="HEIGHT" val="216000003814697E-13"/>
  <p:tag name="WIDTH" val="964799987792969E-12"/>
</p:tagLst>
</file>

<file path=ppt/tags/tag1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60.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439199981689453E-13"/>
  <p:tag name="HEIGHT" val="216000003814697E-13"/>
  <p:tag name="WIDTH" val="964799987792969E-12"/>
</p:tagLst>
</file>

<file path=ppt/tags/tag161.xml><?xml version="1.0" encoding="utf-8"?>
<p:tagLst xmlns:a="http://schemas.openxmlformats.org/drawingml/2006/main" xmlns:r="http://schemas.openxmlformats.org/officeDocument/2006/relationships" xmlns:p="http://schemas.openxmlformats.org/presentationml/2006/main">
  <p:tag name="SLIDE_TYPE" val="BODY"/>
</p:tagLst>
</file>

<file path=ppt/tags/tag162.xml><?xml version="1.0" encoding="utf-8"?>
<p:tagLst xmlns:a="http://schemas.openxmlformats.org/drawingml/2006/main" xmlns:r="http://schemas.openxmlformats.org/officeDocument/2006/relationships" xmlns:p="http://schemas.openxmlformats.org/presentationml/2006/main">
  <p:tag name="FONT STYLE" val="SERIF"/>
  <p:tag name="TEXT_TYPE" val="PAGE HEADING"/>
</p:tagLst>
</file>

<file path=ppt/tags/tag163.xml><?xml version="1.0" encoding="utf-8"?>
<p:tagLst xmlns:a="http://schemas.openxmlformats.org/drawingml/2006/main" xmlns:r="http://schemas.openxmlformats.org/officeDocument/2006/relationships" xmlns:p="http://schemas.openxmlformats.org/presentationml/2006/main">
  <p:tag name="SLIDE_TYPE" val="BODY"/>
</p:tagLst>
</file>

<file path=ppt/tags/tag164.xml><?xml version="1.0" encoding="utf-8"?>
<p:tagLst xmlns:a="http://schemas.openxmlformats.org/drawingml/2006/main" xmlns:r="http://schemas.openxmlformats.org/officeDocument/2006/relationships" xmlns:p="http://schemas.openxmlformats.org/presentationml/2006/main">
  <p:tag name="FONT STYLE" val="SERIF"/>
  <p:tag name="TEXT_TYPE" val="PAGE HEADING"/>
</p:tagLst>
</file>

<file path=ppt/tags/tag165.xml><?xml version="1.0" encoding="utf-8"?>
<p:tagLst xmlns:a="http://schemas.openxmlformats.org/drawingml/2006/main" xmlns:r="http://schemas.openxmlformats.org/officeDocument/2006/relationships" xmlns:p="http://schemas.openxmlformats.org/presentationml/2006/main">
  <p:tag name="SLIDE_TYPE" val="BODY"/>
</p:tagLst>
</file>

<file path=ppt/tags/tag166.xml><?xml version="1.0" encoding="utf-8"?>
<p:tagLst xmlns:a="http://schemas.openxmlformats.org/drawingml/2006/main" xmlns:r="http://schemas.openxmlformats.org/officeDocument/2006/relationships" xmlns:p="http://schemas.openxmlformats.org/presentationml/2006/main">
  <p:tag name="FONT STYLE" val="SERIF"/>
  <p:tag name="TEXT_TYPE" val="PAGE HEADING"/>
</p:tagLst>
</file>

<file path=ppt/tags/tag167.xml><?xml version="1.0" encoding="utf-8"?>
<p:tagLst xmlns:a="http://schemas.openxmlformats.org/drawingml/2006/main" xmlns:r="http://schemas.openxmlformats.org/officeDocument/2006/relationships" xmlns:p="http://schemas.openxmlformats.org/presentationml/2006/main">
  <p:tag name="SLIDE_TYPE" val="BODY"/>
</p:tagLst>
</file>

<file path=ppt/tags/tag168.xml><?xml version="1.0" encoding="utf-8"?>
<p:tagLst xmlns:a="http://schemas.openxmlformats.org/drawingml/2006/main" xmlns:r="http://schemas.openxmlformats.org/officeDocument/2006/relationships" xmlns:p="http://schemas.openxmlformats.org/presentationml/2006/main">
  <p:tag name="FONT STYLE" val="SERIF"/>
  <p:tag name="TEXT_TYPE" val="PAGE HEADING"/>
</p:tagLst>
</file>

<file path=ppt/tags/tag17.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5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6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8.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8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9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heme/theme1.xml><?xml version="1.0" encoding="utf-8"?>
<a:theme xmlns:a="http://schemas.openxmlformats.org/drawingml/2006/main" name="1_PresXpress_OnScreen_Theme">
  <a:themeElements>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extLst>
    <a:ext uri="{05A4C25C-085E-4340-85A3-A5531E510DB2}">
      <thm15:themeFamily xmlns:thm15="http://schemas.microsoft.com/office/thememl/2012/main" xmlns="" name="PresPrintOnScreen.potx" id="{B1CF8AA8-D6A7-41EF-9E90-0F39E6846CD9}" vid="{374E0768-1711-4036-89AA-A65302BE1F55}"/>
    </a:ext>
  </a:ext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13789E5DC7104147BBABB29E7C9BFD89" ma:contentTypeVersion="1" ma:contentTypeDescription="Create a new document." ma:contentTypeScope="" ma:versionID="b24d428df5ccfef7e5de1d7233d6248b">
  <xsd:schema xmlns:xsd="http://www.w3.org/2001/XMLSchema" xmlns:xs="http://www.w3.org/2001/XMLSchema" xmlns:p="http://schemas.microsoft.com/office/2006/metadata/properties" xmlns:ns2="2d0145d3-0d69-4389-81a7-315a684184f4" targetNamespace="http://schemas.microsoft.com/office/2006/metadata/properties" ma:root="true" ma:fieldsID="b1f7bbc71612afb49e800a04ff793a95" ns2:_="">
    <xsd:import namespace="2d0145d3-0d69-4389-81a7-315a684184f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0145d3-0d69-4389-81a7-315a684184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5.xml><?xml version="1.0" encoding="utf-8"?>
<p:properties xmlns:p="http://schemas.microsoft.com/office/2006/metadata/properties" xmlns:xsi="http://www.w3.org/2001/XMLSchema-instance" xmlns:pc="http://schemas.microsoft.com/office/infopath/2007/PartnerControls">
  <documentManagement>
    <_dlc_DocIdUrl xmlns="2d0145d3-0d69-4389-81a7-315a684184f4">
      <Url>https://wmsb.collabweb.ubs.net/sites/chw_presentation/_layouts/15/DocIdRedir.aspx?ID=M6KMUTQEQUUT-1946974787-86</Url>
      <Description>M6KMUTQEQUUT-1946974787-86</Description>
    </_dlc_DocIdUrl>
    <_dlc_DocId xmlns="2d0145d3-0d69-4389-81a7-315a684184f4">M6KMUTQEQUUT-1946974787-86</_dlc_DocId>
  </documentManagement>
</p:properties>
</file>

<file path=customXml/itemProps1.xml><?xml version="1.0" encoding="utf-8"?>
<ds:datastoreItem xmlns:ds="http://schemas.openxmlformats.org/officeDocument/2006/customXml" ds:itemID="{47176EC8-EE60-40D5-BBBA-DF1707FB4DF0}">
  <ds:schemaRefs>
    <ds:schemaRef ds:uri="http://schemas.microsoft.com/sharepoint/events"/>
  </ds:schemaRefs>
</ds:datastoreItem>
</file>

<file path=customXml/itemProps2.xml><?xml version="1.0" encoding="utf-8"?>
<ds:datastoreItem xmlns:ds="http://schemas.openxmlformats.org/officeDocument/2006/customXml" ds:itemID="{460E10BF-DC3B-4459-858F-EFDAB9385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0145d3-0d69-4389-81a7-315a684184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C28BA20-D794-40CB-A9AD-6F4B852E466B}">
  <ds:schemaRefs>
    <ds:schemaRef ds:uri="http://schemas.microsoft.com/sharepoint/v3/contenttype/forms"/>
  </ds:schemaRefs>
</ds:datastoreItem>
</file>

<file path=customXml/itemProps4.xml><?xml version="1.0" encoding="utf-8"?>
<ds:datastoreItem xmlns:ds="http://schemas.openxmlformats.org/officeDocument/2006/customXml" ds:itemID="{38396EF9-1456-4C26-847A-906984625B92}">
  <ds:schemaRefs>
    <ds:schemaRef ds:uri="http://schemas.microsoft.com/office/2009/outspace/metadata"/>
  </ds:schemaRefs>
</ds:datastoreItem>
</file>

<file path=customXml/itemProps5.xml><?xml version="1.0" encoding="utf-8"?>
<ds:datastoreItem xmlns:ds="http://schemas.openxmlformats.org/officeDocument/2006/customXml" ds:itemID="{875007EE-52F9-4119-B725-CE3429F62251}">
  <ds:schemaRefs>
    <ds:schemaRef ds:uri="http://schemas.microsoft.com/office/2006/documentManagement/types"/>
    <ds:schemaRef ds:uri="http://purl.org/dc/terms/"/>
    <ds:schemaRef ds:uri="2d0145d3-0d69-4389-81a7-315a684184f4"/>
    <ds:schemaRef ds:uri="http://purl.org/dc/elements/1.1/"/>
    <ds:schemaRef ds:uri="http://schemas.openxmlformats.org/package/2006/metadata/core-properties"/>
    <ds:schemaRef ds:uri="http://schemas.microsoft.com/office/infopath/2007/PartnerControls"/>
    <ds:schemaRef ds:uri="http://schemas.microsoft.com/office/2006/metadata/properties"/>
    <ds:schemaRef ds:uri="http://purl.org/dc/dcmitype/"/>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2192</Words>
  <Application>Microsoft Office PowerPoint</Application>
  <Paragraphs>170</Paragraphs>
  <Slides>21</Slides>
  <Notes>12</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1_PresXpress_OnScreen_Theme</vt:lpstr>
      <vt:lpstr>COVID-19 market scenarios</vt:lpstr>
      <vt:lpstr>PowerPoint Presentation</vt:lpstr>
      <vt:lpstr>PowerPoint Presentation</vt:lpstr>
      <vt:lpstr>Asia (ex Japan ) Equities: Corporate fundamentals sound</vt:lpstr>
      <vt:lpstr>Asia (ex J) Equities: Priced for recession </vt:lpstr>
      <vt:lpstr>Asia Credit: Hurt by liquidity crunch not credit distress</vt:lpstr>
      <vt:lpstr>PowerPoint Presentation</vt:lpstr>
      <vt:lpstr>Switzerland: Ample fiscal policy room</vt:lpstr>
      <vt:lpstr>SNB intervenes to prevent CHF from appreciating too fast against EUR</vt:lpstr>
      <vt:lpstr>PowerPoint Presentation</vt:lpstr>
      <vt:lpstr>European periphery: Risk premiums over German Bunds</vt:lpstr>
      <vt:lpstr>European response to coronavirus and debt concerns</vt:lpstr>
      <vt:lpstr>Green bonds: Similar returns as broad benchmark indices</vt:lpstr>
      <vt:lpstr>PowerPoint Presentation</vt:lpstr>
      <vt:lpstr>US equity valuations are at seven-year lows</vt:lpstr>
      <vt:lpstr>Selling has been indiscriminate among qualities</vt:lpstr>
      <vt:lpstr>PowerPoint Presentation</vt:lpstr>
      <vt:lpstr>Risk information</vt:lpstr>
      <vt:lpstr>Risk information                                                  </vt:lpstr>
      <vt:lpstr>Risk information                                                  </vt:lpstr>
      <vt:lpstr>Risk information</vt:lpstr>
    </vt:vector>
  </TitlesOfParts>
  <Company>UBS</Company>
  <LinksUpToDate>false</LinksUpToDate>
  <SharedDoc>false</SharedDoc>
  <HyperlinksChanged>false</HyperlinksChanged>
  <AppVersion>14.0000</AppVersion>
  <PresentationFormat>Custom</PresentationFormat>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Bauer, Jackie</dc:creator>
  <cp:lastModifiedBy>Comer, Russell</cp:lastModifiedBy>
  <cp:revision>301</cp:revision>
  <cp:lastPrinted>2019-12-17T15:01:01Z</cp:lastPrinted>
  <dcterms:created xsi:type="dcterms:W3CDTF">2002-05-03T03:00:09Z</dcterms:created>
  <dcterms:modified xsi:type="dcterms:W3CDTF">2020-04-24T07:30:28Z</dcterms:modified>
  <cp:version>3.4.05</cp:version>
</cp:coreProperties>
</file>

<file path=docProps/custom.xml><?xml version="1.0" encoding="utf-8"?>
<Properties xmlns:vt="http://schemas.openxmlformats.org/officeDocument/2006/docPropsVTypes" xmlns="http://schemas.openxmlformats.org/officeDocument/2006/custom-properti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3.4.06</vt:lpwstr>
  </property>
  <property fmtid="{D5CDD505-2E9C-101B-9397-08002B2CF9AE}" pid="8" name="CurrentAddinVersion">
    <vt:lpwstr>3.4.05</vt:lpwstr>
  </property>
  <property fmtid="{D5CDD505-2E9C-101B-9397-08002B2CF9AE}" pid="9" name="CreateDate">
    <vt:lpwstr>28.08.2019 16:14:23</vt:lpwstr>
  </property>
  <property fmtid="{D5CDD505-2E9C-101B-9397-08002B2CF9AE}" pid="10" name="CreatedTemplateVersion">
    <vt:lpwstr>3.4.06</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1</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False</vt:lpwstr>
  </property>
  <property fmtid="{D5CDD505-2E9C-101B-9397-08002B2CF9AE}" pid="23" name="IDStampItems">
    <vt:lpwstr>15</vt:lpwstr>
  </property>
  <property fmtid="{D5CDD505-2E9C-101B-9397-08002B2CF9AE}" pid="24" name="DraftStamp.Ppt">
    <vt:lpwstr>True</vt:lpwstr>
  </property>
  <property fmtid="{D5CDD505-2E9C-101B-9397-08002B2CF9AE}" pid="25" name="TOC.Ppt">
    <vt:lpwstr>True</vt:lpwstr>
  </property>
  <property fmtid="{D5CDD505-2E9C-101B-9397-08002B2CF9AE}" pid="26" name="TocSecLevel1">
    <vt:lpwstr>1</vt:lpwstr>
  </property>
  <property fmtid="{D5CDD505-2E9C-101B-9397-08002B2CF9AE}" pid="27" name="TocSecLevel2">
    <vt:lpwstr>2</vt:lpwstr>
  </property>
  <property fmtid="{D5CDD505-2E9C-101B-9397-08002B2CF9AE}" pid="28" name="TocSecLevel3">
    <vt:lpwstr>3</vt:lpwstr>
  </property>
  <property fmtid="{D5CDD505-2E9C-101B-9397-08002B2CF9AE}" pid="29" name="TocApdxLevel1">
    <vt:lpwstr>4</vt:lpwstr>
  </property>
  <property fmtid="{D5CDD505-2E9C-101B-9397-08002B2CF9AE}" pid="30" name="TocApdxLevel2">
    <vt:lpwstr>5</vt:lpwstr>
  </property>
  <property fmtid="{D5CDD505-2E9C-101B-9397-08002B2CF9AE}" pid="31" name="TocApdxLevel3">
    <vt:lpwstr>6</vt:lpwstr>
  </property>
  <property fmtid="{D5CDD505-2E9C-101B-9397-08002B2CF9AE}" pid="32" name="SPageNumbering1.Ppt">
    <vt:lpwstr>True</vt:lpwstr>
  </property>
  <property fmtid="{D5CDD505-2E9C-101B-9397-08002B2CF9AE}" pid="33" name="SPageNumbering2.Ppt">
    <vt:lpwstr>False</vt:lpwstr>
  </property>
  <property fmtid="{D5CDD505-2E9C-101B-9397-08002B2CF9AE}" pid="34" name="SPageNumbering3.Ppt">
    <vt:lpwstr>False</vt:lpwstr>
  </property>
  <property fmtid="{D5CDD505-2E9C-101B-9397-08002B2CF9AE}" pid="35" name="APageNumbering1.Ppt">
    <vt:lpwstr>True</vt:lpwstr>
  </property>
  <property fmtid="{D5CDD505-2E9C-101B-9397-08002B2CF9AE}" pid="36" name="APageNumbering2.Ppt">
    <vt:lpwstr>False</vt:lpwstr>
  </property>
  <property fmtid="{D5CDD505-2E9C-101B-9397-08002B2CF9AE}" pid="37" name="APageNumbering3.Ppt">
    <vt:lpwstr>False</vt:lpwstr>
  </property>
  <property fmtid="{D5CDD505-2E9C-101B-9397-08002B2CF9AE}" pid="38" name="Language">
    <vt:lpwstr>1031</vt:lpwstr>
  </property>
  <property fmtid="{D5CDD505-2E9C-101B-9397-08002B2CF9AE}" pid="39" name="CCSTemplate">
    <vt:lpwstr>False</vt:lpwstr>
  </property>
  <property fmtid="{D5CDD505-2E9C-101B-9397-08002B2CF9AE}" pid="40" name="ContactPage.Ppt">
    <vt:lpwstr>False</vt:lpwstr>
  </property>
  <property fmtid="{D5CDD505-2E9C-101B-9397-08002B2CF9AE}" pid="41" name="CompanyName">
    <vt:lpwstr/>
  </property>
  <property fmtid="{D5CDD505-2E9C-101B-9397-08002B2CF9AE}" pid="42" name="CompanyNameExtension">
    <vt:lpwstr/>
  </property>
  <property fmtid="{D5CDD505-2E9C-101B-9397-08002B2CF9AE}" pid="43" name="CompanyDescriptor">
    <vt:lpwstr/>
  </property>
  <property fmtid="{D5CDD505-2E9C-101B-9397-08002B2CF9AE}" pid="44" name="CompanyType">
    <vt:lpwstr>0</vt:lpwstr>
  </property>
  <property fmtid="{D5CDD505-2E9C-101B-9397-08002B2CF9AE}" pid="45" name="BusinessUnit">
    <vt:lpwstr>UBSCC</vt:lpwstr>
  </property>
  <property fmtid="{D5CDD505-2E9C-101B-9397-08002B2CF9AE}" pid="46" name="Address.Office">
    <vt:lpwstr/>
  </property>
  <property fmtid="{D5CDD505-2E9C-101B-9397-08002B2CF9AE}" pid="47" name="Fax1.Office">
    <vt:lpwstr/>
  </property>
  <property fmtid="{D5CDD505-2E9C-101B-9397-08002B2CF9AE}" pid="48" name="Phone1.Office">
    <vt:lpwstr/>
  </property>
  <property fmtid="{D5CDD505-2E9C-101B-9397-08002B2CF9AE}" pid="49" name="CompanyID">
    <vt:lpwstr/>
  </property>
  <property fmtid="{D5CDD505-2E9C-101B-9397-08002B2CF9AE}" pid="50" name="CompanyLCID">
    <vt:lpwstr>0</vt:lpwstr>
  </property>
  <property fmtid="{D5CDD505-2E9C-101B-9397-08002B2CF9AE}" pid="51" name="AuthorInfoIncluded">
    <vt:lpwstr>True</vt:lpwstr>
  </property>
  <property fmtid="{D5CDD505-2E9C-101B-9397-08002B2CF9AE}" pid="52" name="AuthorInfoName">
    <vt:lpwstr>Jackie Bauer</vt:lpwstr>
  </property>
  <property fmtid="{D5CDD505-2E9C-101B-9397-08002B2CF9AE}" pid="53" name="AuthorInfoDetails1">
    <vt:lpwstr/>
  </property>
  <property fmtid="{D5CDD505-2E9C-101B-9397-08002B2CF9AE}" pid="54" name="AuthorInfoDetails2">
    <vt:lpwstr/>
  </property>
  <property fmtid="{D5CDD505-2E9C-101B-9397-08002B2CF9AE}" pid="55" name="AuthorInfoEmail">
    <vt:lpwstr>jackie.bauer@ubs.com</vt:lpwstr>
  </property>
  <property fmtid="{D5CDD505-2E9C-101B-9397-08002B2CF9AE}" pid="56" name="AuthorInfoPhone">
    <vt:lpwstr/>
  </property>
  <property fmtid="{D5CDD505-2E9C-101B-9397-08002B2CF9AE}" pid="57" name="Endorsement">
    <vt:lpwstr/>
  </property>
  <property fmtid="{D5CDD505-2E9C-101B-9397-08002B2CF9AE}" pid="58" name="OnScreenShowPageNums">
    <vt:lpwstr>False</vt:lpwstr>
  </property>
  <property fmtid="{D5CDD505-2E9C-101B-9397-08002B2CF9AE}" pid="59" name="OnScreenTOCHyperlink">
    <vt:lpwstr>True</vt:lpwstr>
  </property>
  <property fmtid="{D5CDD505-2E9C-101B-9397-08002B2CF9AE}" pid="60" name="SectionDivider.Ppt">
    <vt:lpwstr>True</vt:lpwstr>
  </property>
  <property fmtid="{D5CDD505-2E9C-101B-9397-08002B2CF9AE}" pid="61" name="IDStampDateFormatID">
    <vt:lpwstr>F1</vt:lpwstr>
  </property>
  <property fmtid="{D5CDD505-2E9C-101B-9397-08002B2CF9AE}" pid="62" name="IDStampDateFormat-T">
    <vt:lpwstr>d. MMMM yyyy h:mm AM/PM</vt:lpwstr>
  </property>
  <property fmtid="{D5CDD505-2E9C-101B-9397-08002B2CF9AE}" pid="63" name="CalendarDateFormatID">
    <vt:lpwstr>F1</vt:lpwstr>
  </property>
  <property fmtid="{D5CDD505-2E9C-101B-9397-08002B2CF9AE}" pid="64" name="CalendarDateFormat-T">
    <vt:lpwstr>MMMM yyyy</vt:lpwstr>
  </property>
  <property fmtid="{D5CDD505-2E9C-101B-9397-08002B2CF9AE}" pid="65" name="CalendarStartDay">
    <vt:lpwstr>2</vt:lpwstr>
  </property>
  <property fmtid="{D5CDD505-2E9C-101B-9397-08002B2CF9AE}" pid="66" name="CoverPageDateFormatFilter">
    <vt:lpwstr>0</vt:lpwstr>
  </property>
  <property fmtid="{D5CDD505-2E9C-101B-9397-08002B2CF9AE}" pid="67" name="CoverPageDateFormatID">
    <vt:lpwstr>F1</vt:lpwstr>
  </property>
  <property fmtid="{D5CDD505-2E9C-101B-9397-08002B2CF9AE}" pid="68" name="CoverPageDateFormat-T">
    <vt:lpwstr>d. MMMM yyyy</vt:lpwstr>
  </property>
  <property fmtid="{D5CDD505-2E9C-101B-9397-08002B2CF9AE}" pid="69" name="DisclaimerPage.Ppt">
    <vt:lpwstr>False</vt:lpwstr>
  </property>
  <property fmtid="{D5CDD505-2E9C-101B-9397-08002B2CF9AE}" pid="70" name="DisclaimerID.Ppt">
    <vt:lpwstr>D1</vt:lpwstr>
  </property>
  <property fmtid="{D5CDD505-2E9C-101B-9397-08002B2CF9AE}" pid="71" name="UseInternalUBSFont.Office">
    <vt:lpwstr>True</vt:lpwstr>
  </property>
  <property fmtid="{D5CDD505-2E9C-101B-9397-08002B2CF9AE}" pid="72" name="EmbedFonts">
    <vt:lpwstr>False</vt:lpwstr>
  </property>
  <property fmtid="{D5CDD505-2E9C-101B-9397-08002B2CF9AE}" pid="73" name="TableSpacerBorder">
    <vt:lpwstr>False</vt:lpwstr>
  </property>
  <property fmtid="{D5CDD505-2E9C-101B-9397-08002B2CF9AE}" pid="74" name="Address-T">
    <vt:lpwstr>&lt;&lt;Adresse&gt;&gt;</vt:lpwstr>
  </property>
  <property fmtid="{D5CDD505-2E9C-101B-9397-08002B2CF9AE}" pid="75" name="AmountDealType-T">
    <vt:lpwstr>&lt;&lt;Summe&gt;&gt;</vt:lpwstr>
  </property>
  <property fmtid="{D5CDD505-2E9C-101B-9397-08002B2CF9AE}" pid="76" name="ContactDetails-T">
    <vt:lpwstr>&lt;&lt;Kontaktdetails&gt;&gt;</vt:lpwstr>
  </property>
  <property fmtid="{D5CDD505-2E9C-101B-9397-08002B2CF9AE}" pid="77" name="ContactName-T">
    <vt:lpwstr>&lt;&lt;Kontakt&gt;&gt;</vt:lpwstr>
  </property>
  <property fmtid="{D5CDD505-2E9C-101B-9397-08002B2CF9AE}" pid="78" name="Date-T">
    <vt:lpwstr>&lt;&lt;Datum&gt;&gt;</vt:lpwstr>
  </property>
  <property fmtid="{D5CDD505-2E9C-101B-9397-08002B2CF9AE}" pid="79" name="EMailAddress-T">
    <vt:lpwstr>&lt;&lt;Email-Adresse&gt;&gt;</vt:lpwstr>
  </property>
  <property fmtid="{D5CDD505-2E9C-101B-9397-08002B2CF9AE}" pid="80" name="LegalEntity-T">
    <vt:lpwstr>&lt;&lt;Rechtliche Einheit&gt;&gt;</vt:lpwstr>
  </property>
  <property fmtid="{D5CDD505-2E9C-101B-9397-08002B2CF9AE}" pid="81" name="Logo-T">
    <vt:lpwstr>&lt;&lt;Logo&gt;&gt;</vt:lpwstr>
  </property>
  <property fmtid="{D5CDD505-2E9C-101B-9397-08002B2CF9AE}" pid="82" name="Summary-T">
    <vt:lpwstr>&lt;&lt;Zusammenfassung&gt;&gt;</vt:lpwstr>
  </property>
  <property fmtid="{D5CDD505-2E9C-101B-9397-08002B2CF9AE}" pid="83" name="TableHeading-T">
    <vt:lpwstr>&lt;&lt;Tabellen-Titel&gt;&gt;</vt:lpwstr>
  </property>
  <property fmtid="{D5CDD505-2E9C-101B-9397-08002B2CF9AE}" pid="84" name="TableSubheading-T">
    <vt:lpwstr>&lt;&lt;Tabellen-Untertitel&gt;&gt;</vt:lpwstr>
  </property>
  <property fmtid="{D5CDD505-2E9C-101B-9397-08002B2CF9AE}" pid="85" name="Subheading-T">
    <vt:lpwstr>&lt;&lt;Tabellen-Untertitel&gt;&gt;</vt:lpwstr>
  </property>
  <property fmtid="{D5CDD505-2E9C-101B-9397-08002B2CF9AE}" pid="86" name="TelephoneNumber-T">
    <vt:lpwstr>&lt;&lt;Telefonnummer&gt;&gt;</vt:lpwstr>
  </property>
  <property fmtid="{D5CDD505-2E9C-101B-9397-08002B2CF9AE}" pid="87" name="Text-T">
    <vt:lpwstr>&lt;&lt;Text&gt;&gt;</vt:lpwstr>
  </property>
  <property fmtid="{D5CDD505-2E9C-101B-9397-08002B2CF9AE}" pid="88" name="WebAddress-T">
    <vt:lpwstr>&lt;&lt;Webadresse</vt:lpwstr>
  </property>
  <property fmtid="{D5CDD505-2E9C-101B-9397-08002B2CF9AE}" pid="89" name="Year-T">
    <vt:lpwstr>&lt;&lt;Jahr&gt;&gt;</vt:lpwstr>
  </property>
  <property fmtid="{D5CDD505-2E9C-101B-9397-08002B2CF9AE}" pid="90" name="Appendix-T">
    <vt:lpwstr>Anhang</vt:lpwstr>
  </property>
  <property fmtid="{D5CDD505-2E9C-101B-9397-08002B2CF9AE}" pid="91" name="Appendices-T">
    <vt:lpwstr>Anhänge</vt:lpwstr>
  </property>
  <property fmtid="{D5CDD505-2E9C-101B-9397-08002B2CF9AE}" pid="92" name="AwardTitle-T">
    <vt:lpwstr>&lt;&lt;Award Titel&gt;&gt;</vt:lpwstr>
  </property>
  <property fmtid="{D5CDD505-2E9C-101B-9397-08002B2CF9AE}" pid="93" name="AwardSubTitle-T">
    <vt:lpwstr>&lt;&lt;Award Untertitel&gt;&gt;</vt:lpwstr>
  </property>
  <property fmtid="{D5CDD505-2E9C-101B-9397-08002B2CF9AE}" pid="94" name="BiographicalDetails-T">
    <vt:lpwstr>&lt;&lt;Biographische Angaben&gt;&gt;</vt:lpwstr>
  </property>
  <property fmtid="{D5CDD505-2E9C-101B-9397-08002B2CF9AE}" pid="95" name="Conclusion-T">
    <vt:lpwstr>&lt;&lt;Fazit&gt;&gt;</vt:lpwstr>
  </property>
  <property fmtid="{D5CDD505-2E9C-101B-9397-08002B2CF9AE}" pid="96" name="ContactInformation-T">
    <vt:lpwstr>Kontaktinformation</vt:lpwstr>
  </property>
  <property fmtid="{D5CDD505-2E9C-101B-9397-08002B2CF9AE}" pid="97" name="Continued-T">
    <vt:lpwstr>Fortsetzung</vt:lpwstr>
  </property>
  <property fmtid="{D5CDD505-2E9C-101B-9397-08002B2CF9AE}" pid="98" name="DividerTitle-T">
    <vt:lpwstr>&lt;&lt;Sektionsüberschrift&gt;&gt;</vt:lpwstr>
  </property>
  <property fmtid="{D5CDD505-2E9C-101B-9397-08002B2CF9AE}" pid="99" name="Draft-T">
    <vt:lpwstr>Entwurf</vt:lpwstr>
  </property>
  <property fmtid="{D5CDD505-2E9C-101B-9397-08002B2CF9AE}" pid="100" name="LayoutHeading-T">
    <vt:lpwstr>&lt;&lt;Layout Titel&gt;&gt;</vt:lpwstr>
  </property>
  <property fmtid="{D5CDD505-2E9C-101B-9397-08002B2CF9AE}" pid="101" name="MessageText-T">
    <vt:lpwstr>&lt;&lt;Botschaft&gt;&gt;</vt:lpwstr>
  </property>
  <property fmtid="{D5CDD505-2E9C-101B-9397-08002B2CF9AE}" pid="102" name="Name-T">
    <vt:lpwstr>&lt;&lt;Name&gt;&gt;</vt:lpwstr>
  </property>
  <property fmtid="{D5CDD505-2E9C-101B-9397-08002B2CF9AE}" pid="103" name="Notes-T">
    <vt:lpwstr>Anmerkungen</vt:lpwstr>
  </property>
  <property fmtid="{D5CDD505-2E9C-101B-9397-08002B2CF9AE}" pid="104" name="PageHeading-T">
    <vt:lpwstr>&lt;&lt;Seitenüberschrift&gt;&gt;</vt:lpwstr>
  </property>
  <property fmtid="{D5CDD505-2E9C-101B-9397-08002B2CF9AE}" pid="105" name="PresentationTitle-T">
    <vt:lpwstr>&lt;&lt;Titel der Präsentation&gt;&gt;</vt:lpwstr>
  </property>
  <property fmtid="{D5CDD505-2E9C-101B-9397-08002B2CF9AE}" pid="106" name="PresentationSubTitle-T">
    <vt:lpwstr>&lt;&lt;Präsentations-Untertitel&gt;&gt;</vt:lpwstr>
  </property>
  <property fmtid="{D5CDD505-2E9C-101B-9397-08002B2CF9AE}" pid="107" name="PresentationPresenter-T">
    <vt:lpwstr>&lt;&lt;Präsentator&gt;&gt;</vt:lpwstr>
  </property>
  <property fmtid="{D5CDD505-2E9C-101B-9397-08002B2CF9AE}" pid="108" name="PresPresenterFunction-T">
    <vt:lpwstr>&lt;&lt;Funktion des Präsentators&gt;&gt;</vt:lpwstr>
  </property>
  <property fmtid="{D5CDD505-2E9C-101B-9397-08002B2CF9AE}" pid="109" name="Quote-T">
    <vt:lpwstr>&lt;&lt;Zitat&gt;&gt;</vt:lpwstr>
  </property>
  <property fmtid="{D5CDD505-2E9C-101B-9397-08002B2CF9AE}" pid="110" name="QuoteSource-T">
    <vt:lpwstr>&lt;&lt;Zitat Quelle&gt;&gt;</vt:lpwstr>
  </property>
  <property fmtid="{D5CDD505-2E9C-101B-9397-08002B2CF9AE}" pid="111" name="Section-T">
    <vt:lpwstr>Abschnitt</vt:lpwstr>
  </property>
  <property fmtid="{D5CDD505-2E9C-101B-9397-08002B2CF9AE}" pid="112" name="Sections-T">
    <vt:lpwstr>Abschnitte</vt:lpwstr>
  </property>
  <property fmtid="{D5CDD505-2E9C-101B-9397-08002B2CF9AE}" pid="113" name="Source-T">
    <vt:lpwstr>Quelle</vt:lpwstr>
  </property>
  <property fmtid="{D5CDD505-2E9C-101B-9397-08002B2CF9AE}" pid="114" name="Subappendix-T">
    <vt:lpwstr>Unter-Anhang</vt:lpwstr>
  </property>
  <property fmtid="{D5CDD505-2E9C-101B-9397-08002B2CF9AE}" pid="115" name="Subsection-T">
    <vt:lpwstr>Unter-Sektion</vt:lpwstr>
  </property>
  <property fmtid="{D5CDD505-2E9C-101B-9397-08002B2CF9AE}" pid="116" name="Subsubappendix-T">
    <vt:lpwstr>Unter-Unter-Anhang</vt:lpwstr>
  </property>
  <property fmtid="{D5CDD505-2E9C-101B-9397-08002B2CF9AE}" pid="117" name="Subsubsection-T">
    <vt:lpwstr>Unter-Unter-Sektion</vt:lpwstr>
  </property>
  <property fmtid="{D5CDD505-2E9C-101B-9397-08002B2CF9AE}" pid="118" name="TableOfContents-T">
    <vt:lpwstr>Inhaltsverzeichnis</vt:lpwstr>
  </property>
  <property fmtid="{D5CDD505-2E9C-101B-9397-08002B2CF9AE}" pid="119" name="Title-T">
    <vt:lpwstr>&lt;&lt;Titel&gt;&gt;</vt:lpwstr>
  </property>
  <property fmtid="{D5CDD505-2E9C-101B-9397-08002B2CF9AE}" pid="120" name="Security-T">
    <vt:lpwstr>Öffentlich</vt:lpwstr>
  </property>
  <property fmtid="{D5CDD505-2E9C-101B-9397-08002B2CF9AE}" pid="121" name="Month1">
    <vt:lpwstr>Januar</vt:lpwstr>
  </property>
  <property fmtid="{D5CDD505-2E9C-101B-9397-08002B2CF9AE}" pid="122" name="Month2">
    <vt:lpwstr>Februar</vt:lpwstr>
  </property>
  <property fmtid="{D5CDD505-2E9C-101B-9397-08002B2CF9AE}" pid="123" name="Month3">
    <vt:lpwstr>März</vt:lpwstr>
  </property>
  <property fmtid="{D5CDD505-2E9C-101B-9397-08002B2CF9AE}" pid="124" name="Month4">
    <vt:lpwstr>April</vt:lpwstr>
  </property>
  <property fmtid="{D5CDD505-2E9C-101B-9397-08002B2CF9AE}" pid="125" name="Month5">
    <vt:lpwstr>Mai</vt:lpwstr>
  </property>
  <property fmtid="{D5CDD505-2E9C-101B-9397-08002B2CF9AE}" pid="126" name="Month6">
    <vt:lpwstr>Juni</vt:lpwstr>
  </property>
  <property fmtid="{D5CDD505-2E9C-101B-9397-08002B2CF9AE}" pid="127" name="Month7">
    <vt:lpwstr>Juli</vt:lpwstr>
  </property>
  <property fmtid="{D5CDD505-2E9C-101B-9397-08002B2CF9AE}" pid="128" name="Month8">
    <vt:lpwstr>August</vt:lpwstr>
  </property>
  <property fmtid="{D5CDD505-2E9C-101B-9397-08002B2CF9AE}" pid="129" name="Month9">
    <vt:lpwstr>September</vt:lpwstr>
  </property>
  <property fmtid="{D5CDD505-2E9C-101B-9397-08002B2CF9AE}" pid="130" name="Month10">
    <vt:lpwstr>Oktober</vt:lpwstr>
  </property>
  <property fmtid="{D5CDD505-2E9C-101B-9397-08002B2CF9AE}" pid="131" name="Month11">
    <vt:lpwstr>November</vt:lpwstr>
  </property>
  <property fmtid="{D5CDD505-2E9C-101B-9397-08002B2CF9AE}" pid="132" name="Month12">
    <vt:lpwstr>Dezember</vt:lpwstr>
  </property>
  <property fmtid="{D5CDD505-2E9C-101B-9397-08002B2CF9AE}" pid="133" name="D1">
    <vt:lpwstr>S</vt:lpwstr>
  </property>
  <property fmtid="{D5CDD505-2E9C-101B-9397-08002B2CF9AE}" pid="134" name="D2">
    <vt:lpwstr>M</vt:lpwstr>
  </property>
  <property fmtid="{D5CDD505-2E9C-101B-9397-08002B2CF9AE}" pid="135" name="D3">
    <vt:lpwstr>D</vt:lpwstr>
  </property>
  <property fmtid="{D5CDD505-2E9C-101B-9397-08002B2CF9AE}" pid="136" name="D4">
    <vt:lpwstr>M</vt:lpwstr>
  </property>
  <property fmtid="{D5CDD505-2E9C-101B-9397-08002B2CF9AE}" pid="137" name="D5">
    <vt:lpwstr>D</vt:lpwstr>
  </property>
  <property fmtid="{D5CDD505-2E9C-101B-9397-08002B2CF9AE}" pid="138" name="D6">
    <vt:lpwstr>F</vt:lpwstr>
  </property>
  <property fmtid="{D5CDD505-2E9C-101B-9397-08002B2CF9AE}" pid="139" name="D7">
    <vt:lpwstr>S</vt:lpwstr>
  </property>
  <property fmtid="{D5CDD505-2E9C-101B-9397-08002B2CF9AE}" pid="140" name="Chart_Num_Categories_On_XAxis">
    <vt:lpwstr>6</vt:lpwstr>
  </property>
  <property fmtid="{D5CDD505-2E9C-101B-9397-08002B2CF9AE}" pid="141" name="Chart_Annotation_Add_Date">
    <vt:lpwstr>True</vt:lpwstr>
  </property>
  <property fmtid="{D5CDD505-2E9C-101B-9397-08002B2CF9AE}" pid="142" name="Chart_Annotation_Date_Bold">
    <vt:lpwstr>True</vt:lpwstr>
  </property>
  <property fmtid="{D5CDD505-2E9C-101B-9397-08002B2CF9AE}" pid="143" name="Chart_Annotation_Date_Format">
    <vt:lpwstr>F1</vt:lpwstr>
  </property>
  <property fmtid="{D5CDD505-2E9C-101B-9397-08002B2CF9AE}" pid="144" name="Chart_Pie_Chart_Labels">
    <vt:lpwstr>True</vt:lpwstr>
  </property>
  <property fmtid="{D5CDD505-2E9C-101B-9397-08002B2CF9AE}" pid="145" name="Chart_Pie_Chart_Legend">
    <vt:lpwstr>False</vt:lpwstr>
  </property>
  <property fmtid="{D5CDD505-2E9C-101B-9397-08002B2CF9AE}" pid="146" name="Chart_Average_Translated-T">
    <vt:lpwstr>Durchschnitt</vt:lpwstr>
  </property>
  <property fmtid="{D5CDD505-2E9C-101B-9397-08002B2CF9AE}" pid="147" name="Chart_Share_PX-T">
    <vt:lpwstr>Aktienkurs</vt:lpwstr>
  </property>
  <property fmtid="{D5CDD505-2E9C-101B-9397-08002B2CF9AE}" pid="148" name="Chart_Stock_Volume_XAxis-T">
    <vt:lpwstr>Schlusskurs</vt:lpwstr>
  </property>
  <property fmtid="{D5CDD505-2E9C-101B-9397-08002B2CF9AE}" pid="149" name="Chart_Volume_Label-T">
    <vt:lpwstr>Volumen</vt:lpwstr>
  </property>
  <property fmtid="{D5CDD505-2E9C-101B-9397-08002B2CF9AE}" pid="150" name="Chart_Thick_Lines">
    <vt:lpwstr>False</vt:lpwstr>
  </property>
  <property fmtid="{D5CDD505-2E9C-101B-9397-08002B2CF9AE}" pid="151" name="Chart_Show_Gridlines">
    <vt:lpwstr>True</vt:lpwstr>
  </property>
  <property fmtid="{D5CDD505-2E9C-101B-9397-08002B2CF9AE}" pid="152" name="Chart_Show_YAxis">
    <vt:lpwstr>False</vt:lpwstr>
  </property>
  <property fmtid="{D5CDD505-2E9C-101B-9397-08002B2CF9AE}" pid="153" name="Chart_Use_Stack_White_Border">
    <vt:lpwstr>True</vt:lpwstr>
  </property>
  <property fmtid="{D5CDD505-2E9C-101B-9397-08002B2CF9AE}" pid="154" name="Chart_Use_Dash_Style">
    <vt:lpwstr>False</vt:lpwstr>
  </property>
  <property fmtid="{D5CDD505-2E9C-101B-9397-08002B2CF9AE}" pid="155" name="_SIProp12DataClass+102ff4ec-e387-4196-b2ec-2594c04ab15d">
    <vt:lpwstr>v=1.2&gt;I=102ff4ec-e387-4196-b2ec-2594c04ab15d&amp;N=Type+of+file+creation%3a+process+derived&amp;V=1.3&amp;U=UBSPROD%5ct702420&amp;D=UBSPROD%5ct440028&amp;A=Associated&amp;H=True</vt:lpwstr>
  </property>
  <property fmtid="{D5CDD505-2E9C-101B-9397-08002B2CF9AE}" pid="156" name="IQP_Classification">
    <vt:lpwstr>Public</vt:lpwstr>
  </property>
  <property fmtid="{D5CDD505-2E9C-101B-9397-08002B2CF9AE}" pid="157" name="MSIP_Label_0c1e85bf-ac82-4d95-8ebe-b1488d74b05a_Enabled">
    <vt:lpwstr>True</vt:lpwstr>
  </property>
  <property fmtid="{D5CDD505-2E9C-101B-9397-08002B2CF9AE}" pid="158" name="_SIProp12DataClass+a0c010c4-8352-4898-a6a5-b0bf3296d048">
    <vt:lpwstr>v=1.2&gt;I=a0c010c4-8352-4898-a6a5-b0bf3296d048&amp;N=File+owning+business+divisions%3a+WM%2c+R%26C&amp;V=1.3&amp;U=UBSPROD%5ct702420&amp;D=UBSPROD%5cgusztylw&amp;A=Associated&amp;H=True</vt:lpwstr>
  </property>
  <property fmtid="{D5CDD505-2E9C-101B-9397-08002B2CF9AE}" pid="159" name="_SIProp12DataClass+8e796c07-5564-44b9-8141-d968e5604d33">
    <vt:lpwstr>v=1.2&gt;I=8e796c07-5564-44b9-8141-d968e5604d33&amp;N=Source+Application%3a+AA13798+-+SSP+ad-hoc+downloads&amp;V=1.3&amp;U=UBSPROD%5ct702420&amp;D=System&amp;A=Associated&amp;H=True</vt:lpwstr>
  </property>
  <property fmtid="{D5CDD505-2E9C-101B-9397-08002B2CF9AE}" pid="160" name="_SIProp12DataClass+46bfbb05-a6e2-4b69-83fe-02ed6cdecb46">
    <vt:lpwstr>v=1.2&gt;I=46bfbb05-a6e2-4b69-83fe-02ed6cdecb46&amp;N=File+owning+locations%3a+Hong+Kong%2c+Singapore&amp;V=1.3&amp;U=UBSPROD%5ct702420&amp;D=UBSPROD%5ct440028&amp;A=Associated&amp;H=True</vt:lpwstr>
  </property>
  <property fmtid="{D5CDD505-2E9C-101B-9397-08002B2CF9AE}" pid="161" name="_SIProp12DataClass+59b270ce-3c93-4660-9a2f-6e51c08227ed">
    <vt:lpwstr>v=1.2&gt;I=59b270ce-3c93-4660-9a2f-6e51c08227ed&amp;N=requires+justification&amp;V=1.3&amp;U=UBSPROD%5ct702420&amp;D=UBSPROD%5cgusztylw&amp;A=Associated&amp;H=True</vt:lpwstr>
  </property>
  <property fmtid="{D5CDD505-2E9C-101B-9397-08002B2CF9AE}" pid="162" name="_SIProp12DataClass+887a1375-7cd4-44a3-ad24-f215f9f1a6ed">
    <vt:lpwstr>v=1.2&gt;I=887a1375-7cd4-44a3-ad24-f215f9f1a6ed&amp;N=Locations%3a+Global&amp;V=1.3&amp;U=UBSPROD%5ct702420&amp;D=System&amp;A=Associated&amp;H=True</vt:lpwstr>
  </property>
  <property fmtid="{D5CDD505-2E9C-101B-9397-08002B2CF9AE}" pid="163" name="_SIProp12DataClass+fb74346c-2bdf-475e-a14d-a18dee2ebbfb">
    <vt:lpwstr>v=1.2&gt;I=fb74346c-2bdf-475e-a14d-a18dee2ebbfb&amp;N=Public&amp;V=1.3&amp;U=S-1-5-21-3905841866-2082712795-2692110964-744138&amp;D=Bauer%2c+Jackie&amp;A=Associated&amp;H=False</vt:lpwstr>
  </property>
  <property fmtid="{D5CDD505-2E9C-101B-9397-08002B2CF9AE}" pid="164" name="_SIProp12DataClass+b0297065-a65c-4286-9d63-f0400298c942">
    <vt:lpwstr>v=1.2&gt;I=b0297065-a65c-4286-9d63-f0400298c942&amp;N=Had+CID&amp;V=1.3&amp;U=UBSPROD%5ct702420&amp;D=UBSPROD%5cgusztylw&amp;A=Associated&amp;H=True</vt:lpwstr>
  </property>
  <property fmtid="{D5CDD505-2E9C-101B-9397-08002B2CF9AE}" pid="165" name="_SIProp12DataClass+1cdb8810-867c-4908-a4c5-5a5955774ad5">
    <vt:lpwstr>v=1.2&gt;I=1cdb8810-867c-4908-a4c5-5a5955774ad5&amp;N=Source%3a+BulkCID+Default+Classification&amp;V=1.3&amp;U=UBSPROD%5ct702420&amp;D=System&amp;A=Associated&amp;H=True</vt:lpwstr>
  </property>
  <property fmtid="{D5CDD505-2E9C-101B-9397-08002B2CF9AE}" pid="166" name="_SIProp12DataClass+d61ac057-8e23-4f86-8bcd-cd23fffc21ab">
    <vt:lpwstr>v=1.2&gt;I=d61ac057-8e23-4f86-8bcd-cd23fffc21ab&amp;N=Source+Application%3a+SMS%2c+AA20074&amp;V=1.3&amp;U=UBSPROD%5ct702420&amp;D=UBSPROD%5ct814423&amp;A=Associated&amp;H=True</vt:lpwstr>
  </property>
  <property fmtid="{D5CDD505-2E9C-101B-9397-08002B2CF9AE}" pid="167" name="_SIProp12DataClass+8f9b275b-4e6e-4324-9d91-5ef2714811c2">
    <vt:lpwstr>v=1.2&gt;I=8f9b275b-4e6e-4324-9d91-5ef2714811c2&amp;N=Source+Application%3a+FINANCE+REPORTING+%26+ANALYTICS+SERVICES+WM+and+P%26C+Infoline&amp;V=1.3&amp;U=UBSPROD%5ct702420&amp;D=System&amp;A=Associated&amp;H=True</vt:lpwstr>
  </property>
  <property fmtid="{D5CDD505-2E9C-101B-9397-08002B2CF9AE}" pid="168" name="_SIProp12DataClass+982ea58c-700d-4c04-8eac-fa78ff9e2f82">
    <vt:lpwstr>v=1.2&gt;I=982ea58c-700d-4c04-8eac-fa78ff9e2f82&amp;N=Type+of+file+creation%3a+web+download&amp;V=1.3&amp;U=UBSPROD%5ct702420&amp;D=UBSPROD%5cgusztylw&amp;A=Associated&amp;H=True</vt:lpwstr>
  </property>
  <property fmtid="{D5CDD505-2E9C-101B-9397-08002B2CF9AE}" pid="169" name="_dlc_DocIdItemGuid">
    <vt:lpwstr>ec8a15c4-f626-49b6-9103-19d70d0cb061</vt:lpwstr>
  </property>
  <property fmtid="{D5CDD505-2E9C-101B-9397-08002B2CF9AE}" pid="170" name="_SIProp12DataClass+73064bdd-e506-423d-bc14-c6f18db3d7cd">
    <vt:lpwstr>v=1.2&gt;I=73064bdd-e506-423d-bc14-c6f18db3d7cd&amp;N=Source+Application%3a+AA36186+-+PMM+ADJUSTMENT+TOOL&amp;V=1.3&amp;U=UBSPROD%5ct702420&amp;D=UBSPROD%5cgusztylw&amp;A=Associated&amp;H=True</vt:lpwstr>
  </property>
  <property fmtid="{D5CDD505-2E9C-101B-9397-08002B2CF9AE}" pid="171" name="_SIProp12DataClass+69b643d9-509d-4844-81cf-316f13dbbdaa">
    <vt:lpwstr>v=1.2&gt;I=69b643d9-509d-4844-81cf-316f13dbbdaa&amp;N=Source+Application%3a+AA30941%2f3+-+CLIENT+INFORMATION+SYSTEM+HK%2fSG&amp;V=1.3&amp;U=UBSPROD%5ct702420&amp;D=UBSPROD%5ct440028&amp;A=Associated&amp;H=True</vt:lpwstr>
  </property>
  <property fmtid="{D5CDD505-2E9C-101B-9397-08002B2CF9AE}" pid="172" name="IQPDataClasses">
    <vt:lpwstr>Type of file creation: process derived, Source Application: AADETSG - Data Extraction Team, Source Application: AA36186 - PMM ADJUSTMENT TOOL, Source Application: SMS, AA20074, Source Application: AA30941/3 - CLIENT INFORMATION SYSTEM HK/SG, Source: BulkCID Default Classification, Had CID, Source Application: AA27312 - DD-Tool, Type of file creation: web download, Source Application: AA13798 - SSP ad-hoc downloads, Source Application: FINANCE REPORTING &amp; ANALYTICS SERVICES WM and P&amp;C Infoline</vt:lpwstr>
  </property>
  <property fmtid="{D5CDD505-2E9C-101B-9397-08002B2CF9AE}" pid="173" name="_SIProp12DataClass+cbd93ed9-23f1-4f32-9a9c-ac837b32c611">
    <vt:lpwstr>v=1.2&gt;I=cbd93ed9-23f1-4f32-9a9c-ac837b32c611&amp;N=Source+Application%3a+AA27312+-+DD-Tool&amp;V=1.3&amp;U=UBSPROD%5ct702420&amp;D=System&amp;A=Associated&amp;H=True</vt:lpwstr>
  </property>
  <property fmtid="{D5CDD505-2E9C-101B-9397-08002B2CF9AE}" pid="174" name="_SIProp12DataClass+f69ed7c6-3330-4252-9a30-87d0ef62711b">
    <vt:lpwstr>v=1.2&gt;I=f69ed7c6-3330-4252-9a30-87d0ef62711b&amp;N=WMA+-+Confidential&amp;V=1.3&amp;U=UBSPROD%5ct702420&amp;D=UBSPROD%5ct295942&amp;A=Associated&amp;H=True</vt:lpwstr>
  </property>
  <property fmtid="{D5CDD505-2E9C-101B-9397-08002B2CF9AE}" pid="175" name="ContentTypeId">
    <vt:lpwstr>0x01010013789E5DC7104147BBABB29E7C9BFD89</vt:lpwstr>
  </property>
  <property fmtid="{D5CDD505-2E9C-101B-9397-08002B2CF9AE}" pid="176" name="_SIProp12DataClass+d71de815-c2cb-41aa-93ce-32569e2b800e">
    <vt:lpwstr>v=1.2&gt;I=d71de815-c2cb-41aa-93ce-32569e2b800e&amp;N=Source+Application%3a+AADETSG+-+Data+Extraction+Team&amp;V=1.3&amp;U=UBSPROD%5ct702420&amp;D=UBSPROD%5ct318600&amp;A=Associated&amp;H=True</vt:lpwstr>
  </property>
  <property fmtid="{D5CDD505-2E9C-101B-9397-08002B2CF9AE}" pid="177" name="_SIProp12DataClass+292eaa97-cbb9-45b0-97e7-1b961b98c898">
    <vt:lpwstr>v=1.2&gt;I=292eaa97-cbb9-45b0-97e7-1b961b98c898&amp;N=File+owning+locations%3a+Switzerland&amp;V=1.3&amp;U=UBSPROD%5ct702420&amp;D=System&amp;A=Associated&amp;H=True</vt:lpwstr>
  </property>
  <property fmtid="{D5CDD505-2E9C-101B-9397-08002B2CF9AE}" pid="178" name="PresPrint4x3OnScreen">
    <vt:bool>false</vt:bool>
  </property>
</Properties>
</file>