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tags/tag142.xml" ContentType="application/vnd.openxmlformats-officedocument.presentationml.tags+xml"/>
  <Override PartName="/ppt/tags/tag143.xml" ContentType="application/vnd.openxmlformats-officedocument.presentationml.tags+xml"/>
  <Override PartName="/ppt/charts/chart2.xml" ContentType="application/vnd.openxmlformats-officedocument.drawingml.chart+xml"/>
  <Override PartName="/ppt/theme/themeOverride2.xml" ContentType="application/vnd.openxmlformats-officedocument.themeOverr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22"/>
  </p:notesMasterIdLst>
  <p:handoutMasterIdLst>
    <p:handoutMasterId r:id="rId23"/>
  </p:handoutMasterIdLst>
  <p:sldIdLst>
    <p:sldId id="381" r:id="rId7"/>
    <p:sldId id="409" r:id="rId8"/>
    <p:sldId id="456" r:id="rId9"/>
    <p:sldId id="471" r:id="rId10"/>
    <p:sldId id="472" r:id="rId11"/>
    <p:sldId id="473" r:id="rId12"/>
    <p:sldId id="474" r:id="rId13"/>
    <p:sldId id="453" r:id="rId14"/>
    <p:sldId id="467" r:id="rId15"/>
    <p:sldId id="468" r:id="rId16"/>
    <p:sldId id="469" r:id="rId17"/>
    <p:sldId id="470" r:id="rId18"/>
    <p:sldId id="454" r:id="rId19"/>
    <p:sldId id="440" r:id="rId20"/>
    <p:sldId id="452" r:id="rId21"/>
  </p:sldIdLst>
  <p:sldSz cx="13404850" cy="7543800"/>
  <p:notesSz cx="6858000" cy="9926638"/>
  <p:custDataLst>
    <p:tags r:id="rId24"/>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27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559"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83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116"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394" algn="l" defTabSz="1218559" rtl="0" eaLnBrk="1" latinLnBrk="0" hangingPunct="1">
      <a:defRPr kern="1200">
        <a:solidFill>
          <a:schemeClr val="tx1"/>
        </a:solidFill>
        <a:latin typeface="Frutiger 55 Roman" pitchFamily="34" charset="0"/>
        <a:ea typeface="+mn-ea"/>
        <a:cs typeface="+mn-cs"/>
      </a:defRPr>
    </a:lvl6pPr>
    <a:lvl7pPr marL="3655675" algn="l" defTabSz="1218559" rtl="0" eaLnBrk="1" latinLnBrk="0" hangingPunct="1">
      <a:defRPr kern="1200">
        <a:solidFill>
          <a:schemeClr val="tx1"/>
        </a:solidFill>
        <a:latin typeface="Frutiger 55 Roman" pitchFamily="34" charset="0"/>
        <a:ea typeface="+mn-ea"/>
        <a:cs typeface="+mn-cs"/>
      </a:defRPr>
    </a:lvl7pPr>
    <a:lvl8pPr marL="4264953" algn="l" defTabSz="1218559" rtl="0" eaLnBrk="1" latinLnBrk="0" hangingPunct="1">
      <a:defRPr kern="1200">
        <a:solidFill>
          <a:schemeClr val="tx1"/>
        </a:solidFill>
        <a:latin typeface="Frutiger 55 Roman" pitchFamily="34" charset="0"/>
        <a:ea typeface="+mn-ea"/>
        <a:cs typeface="+mn-cs"/>
      </a:defRPr>
    </a:lvl8pPr>
    <a:lvl9pPr marL="4874232" algn="l" defTabSz="1218559"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56"/>
            <p14:sldId id="471"/>
            <p14:sldId id="472"/>
            <p14:sldId id="473"/>
            <p14:sldId id="474"/>
            <p14:sldId id="453"/>
            <p14:sldId id="467"/>
            <p14:sldId id="468"/>
            <p14:sldId id="469"/>
            <p14:sldId id="470"/>
            <p14:sldId id="454"/>
            <p14:sldId id="440"/>
            <p14:sldId id="452"/>
          </p14:sldIdLst>
        </p14:section>
      </p14:sectionLst>
    </p:ext>
    <p:ext uri="{EFAFB233-063F-42B5-8137-9DF3F51BA10A}">
      <p15:sldGuideLst xmlns:p15="http://schemas.microsoft.com/office/powerpoint/2012/main" xmlns="">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p15="http://schemas.microsoft.com/office/powerpoint/2012/main" xmlns="">
        <p15:guide id="1" orient="horz" pos="2923">
          <p15:clr>
            <a:srgbClr val="A4A3A4"/>
          </p15:clr>
        </p15:guide>
        <p15:guide id="2" pos="2203">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2316" y="-852"/>
      </p:cViewPr>
      <p:guideLst>
        <p:guide orient="horz" pos="3827"/>
        <p:guide orient="horz" pos="686"/>
        <p:guide orient="horz" pos="546"/>
        <p:guide orient="horz" pos="343"/>
        <p:guide orient="horz" pos="3538"/>
        <p:guide orient="horz" pos="1816"/>
        <p:guide orient="horz" pos="1283"/>
        <p:guide orient="horz" pos="2744"/>
        <p:guide orient="horz" pos="2825"/>
        <p:guide pos="4520"/>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ags" Target="tags/tag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7.9649542015133405E-3"/>
          <c:y val="1.3577732518669382E-2"/>
          <c:w val="0.97809637594583831"/>
          <c:h val="0.90631364562118122"/>
        </c:manualLayout>
      </c:layout>
      <c:barChart>
        <c:barDir val="col"/>
        <c:grouping val="clustered"/>
        <c:varyColors val="0"/>
        <c:ser>
          <c:idx val="0"/>
          <c:order val="0"/>
          <c:tx>
            <c:strRef>
              <c:f>'P:\Issel_Hartmut\transfer\Hartmut\IIA\Future of\Text files\[Onlinepenbyregion(13.4.20) (1).xlsx]World'!$F$28</c:f>
              <c:strCache>
                <c:ptCount val="1"/>
                <c:pt idx="0">
                  <c:v>Non-food Online penetration</c:v>
                </c:pt>
              </c:strCache>
            </c:strRef>
          </c:tx>
          <c:spPr>
            <a:solidFill>
              <a:srgbClr val="4D3C2F"/>
            </a:solidFill>
            <a:ln w="25400">
              <a:noFill/>
            </a:ln>
          </c:spPr>
          <c:invertIfNegative val="0"/>
          <c:cat>
            <c:numRef>
              <c:f>'P:\Issel_Hartmut\transfer\Hartmut\IIA\Future of\Text files\[Onlinepenbyregion(13.4.20) (1).xlsx]World'!$G$27:$Z$27</c:f>
              <c:numCache>
                <c:formatCode>General</c:formatCode>
                <c:ptCount val="20"/>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pt idx="15">
                  <c:v>2020</c:v>
                </c:pt>
                <c:pt idx="16">
                  <c:v>2021</c:v>
                </c:pt>
                <c:pt idx="17">
                  <c:v>2022</c:v>
                </c:pt>
                <c:pt idx="18">
                  <c:v>2023</c:v>
                </c:pt>
                <c:pt idx="19">
                  <c:v>2024</c:v>
                </c:pt>
              </c:numCache>
            </c:numRef>
          </c:cat>
          <c:val>
            <c:numRef>
              <c:f>'P:\Issel_Hartmut\transfer\Hartmut\IIA\Future of\Text files\[Onlinepenbyregion(13.4.20) (1).xlsx]World'!$G$28:$Z$28</c:f>
              <c:numCache>
                <c:formatCode>General</c:formatCode>
                <c:ptCount val="20"/>
                <c:pt idx="0">
                  <c:v>2.7448755838474333E-2</c:v>
                </c:pt>
                <c:pt idx="1">
                  <c:v>3.2493218432223005E-2</c:v>
                </c:pt>
                <c:pt idx="2">
                  <c:v>3.7290590801823779E-2</c:v>
                </c:pt>
                <c:pt idx="3">
                  <c:v>4.033393525709969E-2</c:v>
                </c:pt>
                <c:pt idx="4">
                  <c:v>4.4854540475134437E-2</c:v>
                </c:pt>
                <c:pt idx="5">
                  <c:v>5.1294100762221788E-2</c:v>
                </c:pt>
                <c:pt idx="6">
                  <c:v>5.9918965611179459E-2</c:v>
                </c:pt>
                <c:pt idx="7">
                  <c:v>7.1085164884950397E-2</c:v>
                </c:pt>
                <c:pt idx="8">
                  <c:v>8.4561360956838291E-2</c:v>
                </c:pt>
                <c:pt idx="9">
                  <c:v>0.10157222413242357</c:v>
                </c:pt>
                <c:pt idx="10">
                  <c:v>0.12219769006029507</c:v>
                </c:pt>
                <c:pt idx="11">
                  <c:v>0.13960043624004931</c:v>
                </c:pt>
                <c:pt idx="12">
                  <c:v>0.1608175677779444</c:v>
                </c:pt>
                <c:pt idx="13">
                  <c:v>0.18335776762126915</c:v>
                </c:pt>
                <c:pt idx="14">
                  <c:v>0.20606002971833962</c:v>
                </c:pt>
                <c:pt idx="15">
                  <c:v>0.22787229852753049</c:v>
                </c:pt>
                <c:pt idx="16">
                  <c:v>0.24763832945483019</c:v>
                </c:pt>
                <c:pt idx="17">
                  <c:v>0.26547065917860724</c:v>
                </c:pt>
                <c:pt idx="18">
                  <c:v>0.28041300062621533</c:v>
                </c:pt>
                <c:pt idx="19">
                  <c:v>0.29237870747475259</c:v>
                </c:pt>
              </c:numCache>
            </c:numRef>
          </c:val>
        </c:ser>
        <c:ser>
          <c:idx val="1"/>
          <c:order val="1"/>
          <c:tx>
            <c:strRef>
              <c:f>'P:\Issel_Hartmut\transfer\Hartmut\IIA\Future of\Text files\[Onlinepenbyregion(13.4.20) (1).xlsx]World'!$F$29</c:f>
              <c:strCache>
                <c:ptCount val="1"/>
                <c:pt idx="0">
                  <c:v>Food Online penetration</c:v>
                </c:pt>
              </c:strCache>
            </c:strRef>
          </c:tx>
          <c:spPr>
            <a:solidFill>
              <a:srgbClr val="CFBD9B"/>
            </a:solidFill>
            <a:ln w="25400">
              <a:noFill/>
            </a:ln>
          </c:spPr>
          <c:invertIfNegative val="0"/>
          <c:cat>
            <c:numRef>
              <c:f>'P:\Issel_Hartmut\transfer\Hartmut\IIA\Future of\Text files\[Onlinepenbyregion(13.4.20) (1).xlsx]World'!$G$27:$Z$27</c:f>
              <c:numCache>
                <c:formatCode>General</c:formatCode>
                <c:ptCount val="20"/>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pt idx="15">
                  <c:v>2020</c:v>
                </c:pt>
                <c:pt idx="16">
                  <c:v>2021</c:v>
                </c:pt>
                <c:pt idx="17">
                  <c:v>2022</c:v>
                </c:pt>
                <c:pt idx="18">
                  <c:v>2023</c:v>
                </c:pt>
                <c:pt idx="19">
                  <c:v>2024</c:v>
                </c:pt>
              </c:numCache>
            </c:numRef>
          </c:cat>
          <c:val>
            <c:numRef>
              <c:f>'P:\Issel_Hartmut\transfer\Hartmut\IIA\Future of\Text files\[Onlinepenbyregion(13.4.20) (1).xlsx]World'!$G$29:$Z$29</c:f>
              <c:numCache>
                <c:formatCode>General</c:formatCode>
                <c:ptCount val="20"/>
                <c:pt idx="0">
                  <c:v>3.2463296052147512E-3</c:v>
                </c:pt>
                <c:pt idx="1">
                  <c:v>3.6934703059978199E-3</c:v>
                </c:pt>
                <c:pt idx="2">
                  <c:v>4.1723886840004994E-3</c:v>
                </c:pt>
                <c:pt idx="3">
                  <c:v>4.4771597483853022E-3</c:v>
                </c:pt>
                <c:pt idx="4">
                  <c:v>4.9570909360876908E-3</c:v>
                </c:pt>
                <c:pt idx="5">
                  <c:v>5.3920582929872125E-3</c:v>
                </c:pt>
                <c:pt idx="6">
                  <c:v>6.0045923527488384E-3</c:v>
                </c:pt>
                <c:pt idx="7">
                  <c:v>6.9491861116985744E-3</c:v>
                </c:pt>
                <c:pt idx="8">
                  <c:v>7.917916386652523E-3</c:v>
                </c:pt>
                <c:pt idx="9">
                  <c:v>9.6521951137353481E-3</c:v>
                </c:pt>
                <c:pt idx="10">
                  <c:v>1.1811424988843947E-2</c:v>
                </c:pt>
                <c:pt idx="11">
                  <c:v>1.4174360444168586E-2</c:v>
                </c:pt>
                <c:pt idx="12">
                  <c:v>1.6545453714597296E-2</c:v>
                </c:pt>
                <c:pt idx="13">
                  <c:v>1.9652716060958093E-2</c:v>
                </c:pt>
                <c:pt idx="14">
                  <c:v>2.256082791188509E-2</c:v>
                </c:pt>
                <c:pt idx="15">
                  <c:v>2.5358985790095791E-2</c:v>
                </c:pt>
                <c:pt idx="16">
                  <c:v>2.8462712449471739E-2</c:v>
                </c:pt>
                <c:pt idx="17">
                  <c:v>3.1562399205112064E-2</c:v>
                </c:pt>
                <c:pt idx="18">
                  <c:v>3.4636179827674911E-2</c:v>
                </c:pt>
                <c:pt idx="19">
                  <c:v>3.7478351919897797E-2</c:v>
                </c:pt>
              </c:numCache>
            </c:numRef>
          </c:val>
        </c:ser>
        <c:dLbls>
          <c:showLegendKey val="0"/>
          <c:showVal val="0"/>
          <c:showCatName val="0"/>
          <c:showSerName val="0"/>
          <c:showPercent val="0"/>
          <c:showBubbleSize val="0"/>
        </c:dLbls>
        <c:gapWidth val="50"/>
        <c:axId val="458361472"/>
        <c:axId val="458367360"/>
      </c:barChart>
      <c:catAx>
        <c:axId val="458361472"/>
        <c:scaling>
          <c:orientation val="minMax"/>
        </c:scaling>
        <c:delete val="0"/>
        <c:axPos val="b"/>
        <c:numFmt formatCode="General" sourceLinked="1"/>
        <c:majorTickMark val="none"/>
        <c:minorTickMark val="none"/>
        <c:tickLblPos val="low"/>
        <c:spPr>
          <a:ln w="12700">
            <a:solidFill>
              <a:srgbClr val="000000"/>
            </a:solidFill>
            <a:prstDash val="solid"/>
          </a:ln>
        </c:spPr>
        <c:txPr>
          <a:bodyPr rot="0" vert="horz"/>
          <a:lstStyle/>
          <a:p>
            <a:pPr>
              <a:defRPr/>
            </a:pPr>
            <a:endParaRPr lang="en-US"/>
          </a:p>
        </c:txPr>
        <c:crossAx val="458367360"/>
        <c:crosses val="autoZero"/>
        <c:auto val="1"/>
        <c:lblAlgn val="ctr"/>
        <c:lblOffset val="100"/>
        <c:tickLblSkip val="2"/>
        <c:noMultiLvlLbl val="0"/>
      </c:catAx>
      <c:valAx>
        <c:axId val="458367360"/>
        <c:scaling>
          <c:orientation val="minMax"/>
        </c:scaling>
        <c:delete val="0"/>
        <c:axPos val="l"/>
        <c:numFmt formatCode="0.00%" sourceLinked="0"/>
        <c:majorTickMark val="none"/>
        <c:minorTickMark val="none"/>
        <c:tickLblPos val="nextTo"/>
        <c:spPr>
          <a:ln w="25400">
            <a:noFill/>
          </a:ln>
        </c:spPr>
        <c:crossAx val="458361472"/>
        <c:crosses val="autoZero"/>
        <c:crossBetween val="between"/>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6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lgn="l">
              <a:defRPr/>
            </a:pPr>
            <a:r>
              <a:rPr lang="en-US"/>
              <a:t>Correlation between warehouse demand and economic variables</a:t>
            </a:r>
          </a:p>
        </c:rich>
      </c:tx>
      <c:layout>
        <c:manualLayout>
          <c:xMode val="edge"/>
          <c:yMode val="edge"/>
          <c:x val="1.1111111111111112E-2"/>
          <c:y val="1.8518518518518517E-2"/>
        </c:manualLayout>
      </c:layout>
      <c:overlay val="0"/>
      <c:spPr>
        <a:noFill/>
        <a:ln w="25400">
          <a:noFill/>
        </a:ln>
        <a:effectLst/>
      </c:spPr>
    </c:title>
    <c:autoTitleDeleted val="0"/>
    <c:plotArea>
      <c:layout>
        <c:manualLayout>
          <c:xMode val="edge"/>
          <c:yMode val="edge"/>
          <c:x val="1.1111111111111112E-2"/>
          <c:y val="0.16097222434149849"/>
          <c:w val="0.96944444444444444"/>
          <c:h val="0.73148148148148151"/>
        </c:manualLayout>
      </c:layout>
      <c:barChart>
        <c:barDir val="col"/>
        <c:grouping val="clustered"/>
        <c:varyColors val="0"/>
        <c:ser>
          <c:idx val="0"/>
          <c:order val="0"/>
          <c:tx>
            <c:v>Correlation between warehouse demand and economic variables</c:v>
          </c:tx>
          <c:spPr>
            <a:solidFill>
              <a:srgbClr val="4D3C2F"/>
            </a:solidFill>
            <a:ln w="25400">
              <a:noFill/>
            </a:ln>
          </c:spPr>
          <c:invertIfNegative val="0"/>
          <c:dPt>
            <c:idx val="0"/>
            <c:invertIfNegative val="0"/>
            <c:bubble3D val="0"/>
            <c:spPr>
              <a:solidFill>
                <a:srgbClr val="C00000"/>
              </a:solidFill>
              <a:ln w="25400">
                <a:noFill/>
              </a:ln>
            </c:spPr>
          </c:dPt>
          <c:dLbls>
            <c:showLegendKey val="0"/>
            <c:showVal val="1"/>
            <c:showCatName val="0"/>
            <c:showSerName val="0"/>
            <c:showPercent val="0"/>
            <c:showBubbleSize val="0"/>
            <c:showLeaderLines val="0"/>
          </c:dLbls>
          <c:cat>
            <c:strRef>
              <c:f>'Duke warehouse cor'!$C$3:$C$7</c:f>
              <c:strCache>
                <c:ptCount val="5"/>
                <c:pt idx="0">
                  <c:v>E-Commerce Sales</c:v>
                </c:pt>
                <c:pt idx="1">
                  <c:v>Brick &amp; Mortar Sales</c:v>
                </c:pt>
                <c:pt idx="2">
                  <c:v>Industrial Production</c:v>
                </c:pt>
                <c:pt idx="3">
                  <c:v>GDP</c:v>
                </c:pt>
                <c:pt idx="4">
                  <c:v>Retail sales</c:v>
                </c:pt>
              </c:strCache>
            </c:strRef>
          </c:cat>
          <c:val>
            <c:numRef>
              <c:f>'Duke warehouse cor'!$D$3:$D$7</c:f>
              <c:numCache>
                <c:formatCode>0%</c:formatCode>
                <c:ptCount val="5"/>
                <c:pt idx="0">
                  <c:v>0.75</c:v>
                </c:pt>
                <c:pt idx="1">
                  <c:v>0.6</c:v>
                </c:pt>
                <c:pt idx="2">
                  <c:v>0.6</c:v>
                </c:pt>
                <c:pt idx="3">
                  <c:v>0.45</c:v>
                </c:pt>
                <c:pt idx="4">
                  <c:v>0.45</c:v>
                </c:pt>
              </c:numCache>
            </c:numRef>
          </c:val>
        </c:ser>
        <c:dLbls>
          <c:showLegendKey val="0"/>
          <c:showVal val="0"/>
          <c:showCatName val="0"/>
          <c:showSerName val="0"/>
          <c:showPercent val="0"/>
          <c:showBubbleSize val="0"/>
        </c:dLbls>
        <c:gapWidth val="50"/>
        <c:axId val="469301888"/>
        <c:axId val="468652416"/>
      </c:barChart>
      <c:catAx>
        <c:axId val="469301888"/>
        <c:scaling>
          <c:orientation val="minMax"/>
        </c:scaling>
        <c:delete val="0"/>
        <c:axPos val="b"/>
        <c:majorTickMark val="none"/>
        <c:minorTickMark val="none"/>
        <c:tickLblPos val="low"/>
        <c:spPr>
          <a:ln w="12700">
            <a:solidFill>
              <a:srgbClr val="000000"/>
            </a:solidFill>
            <a:prstDash val="solid"/>
          </a:ln>
        </c:spPr>
        <c:txPr>
          <a:bodyPr rot="0" vert="horz"/>
          <a:lstStyle/>
          <a:p>
            <a:pPr>
              <a:defRPr/>
            </a:pPr>
            <a:endParaRPr lang="en-US"/>
          </a:p>
        </c:txPr>
        <c:crossAx val="468652416"/>
        <c:crosses val="autoZero"/>
        <c:auto val="1"/>
        <c:lblAlgn val="ctr"/>
        <c:lblOffset val="100"/>
        <c:noMultiLvlLbl val="0"/>
      </c:catAx>
      <c:valAx>
        <c:axId val="468652416"/>
        <c:scaling>
          <c:orientation val="minMax"/>
        </c:scaling>
        <c:delete val="0"/>
        <c:axPos val="l"/>
        <c:numFmt formatCode="0%" sourceLinked="0"/>
        <c:majorTickMark val="none"/>
        <c:minorTickMark val="none"/>
        <c:tickLblPos val="nextTo"/>
        <c:spPr>
          <a:ln w="25400">
            <a:noFill/>
          </a:ln>
        </c:spPr>
        <c:crossAx val="469301888"/>
        <c:crosses val="autoZero"/>
        <c:crossBetween val="between"/>
      </c:valAx>
      <c:spPr>
        <a:noFill/>
        <a:ln w="25400">
          <a:noFill/>
        </a:ln>
      </c:spPr>
    </c:plotArea>
    <c:plotVisOnly val="1"/>
    <c:dispBlanksAs val="gap"/>
    <c:showDLblsOverMax val="0"/>
  </c:chart>
  <c:spPr>
    <a:solidFill>
      <a:srgbClr val="FFFFFF"/>
    </a:solidFill>
    <a:ln w="9525">
      <a:noFill/>
    </a:ln>
    <a:effectLst/>
  </c:spPr>
  <c:txPr>
    <a:bodyPr/>
    <a:lstStyle/>
    <a:p>
      <a:pPr>
        <a:defRPr sz="1800"/>
      </a:pPr>
      <a:endParaRPr lang="en-US"/>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098" indent="-258098" algn="l" rtl="0" eaLnBrk="0" fontAlgn="base" hangingPunct="0">
      <a:spcBef>
        <a:spcPct val="30000"/>
      </a:spcBef>
      <a:spcAft>
        <a:spcPct val="0"/>
      </a:spcAft>
      <a:buClr>
        <a:srgbClr val="FF0000"/>
      </a:buClr>
      <a:buSzPct val="100000"/>
      <a:buFont typeface="Frutiger 55 Roman" pitchFamily="34" charset="0"/>
      <a:buChar char="•"/>
      <a:defRPr sz="1600" kern="1200">
        <a:solidFill>
          <a:schemeClr val="tx1"/>
        </a:solidFill>
        <a:latin typeface="Frutiger 55 Roman" pitchFamily="34" charset="0"/>
        <a:ea typeface="+mn-ea"/>
        <a:cs typeface="+mn-cs"/>
      </a:defRPr>
    </a:lvl1pPr>
    <a:lvl2pPr marL="751021" indent="-239058" algn="l" rtl="0" eaLnBrk="0" fontAlgn="base" hangingPunct="0">
      <a:spcBef>
        <a:spcPct val="30000"/>
      </a:spcBef>
      <a:spcAft>
        <a:spcPct val="0"/>
      </a:spcAft>
      <a:buSzPct val="80000"/>
      <a:buChar char="—"/>
      <a:defRPr sz="1600" kern="1200">
        <a:solidFill>
          <a:schemeClr val="tx1"/>
        </a:solidFill>
        <a:latin typeface="Frutiger 55 Roman" pitchFamily="34" charset="0"/>
        <a:ea typeface="+mn-ea"/>
        <a:cs typeface="+mn-cs"/>
      </a:defRPr>
    </a:lvl2pPr>
    <a:lvl3pPr marL="1262985" indent="-25809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3pPr>
    <a:lvl4pPr marL="1787642" indent="-270791"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4pPr>
    <a:lvl5pPr marL="2280566" indent="-239058" algn="l" rtl="0" eaLnBrk="0" fontAlgn="base" hangingPunct="0">
      <a:spcBef>
        <a:spcPct val="30000"/>
      </a:spcBef>
      <a:spcAft>
        <a:spcPct val="0"/>
      </a:spcAft>
      <a:buSzPct val="85000"/>
      <a:buChar char="–"/>
      <a:defRPr sz="1600" kern="1200">
        <a:solidFill>
          <a:schemeClr val="tx1"/>
        </a:solidFill>
        <a:latin typeface="Frutiger 55 Roman" pitchFamily="34" charset="0"/>
        <a:ea typeface="+mn-ea"/>
        <a:cs typeface="+mn-cs"/>
      </a:defRPr>
    </a:lvl5pPr>
    <a:lvl6pPr marL="3046394" algn="l" defTabSz="1218559" rtl="0" eaLnBrk="1" latinLnBrk="0" hangingPunct="1">
      <a:defRPr sz="1600" kern="1200">
        <a:solidFill>
          <a:schemeClr val="tx1"/>
        </a:solidFill>
        <a:latin typeface="+mn-lt"/>
        <a:ea typeface="+mn-ea"/>
        <a:cs typeface="+mn-cs"/>
      </a:defRPr>
    </a:lvl6pPr>
    <a:lvl7pPr marL="3655675" algn="l" defTabSz="1218559" rtl="0" eaLnBrk="1" latinLnBrk="0" hangingPunct="1">
      <a:defRPr sz="1600" kern="1200">
        <a:solidFill>
          <a:schemeClr val="tx1"/>
        </a:solidFill>
        <a:latin typeface="+mn-lt"/>
        <a:ea typeface="+mn-ea"/>
        <a:cs typeface="+mn-cs"/>
      </a:defRPr>
    </a:lvl7pPr>
    <a:lvl8pPr marL="4264953" algn="l" defTabSz="1218559" rtl="0" eaLnBrk="1" latinLnBrk="0" hangingPunct="1">
      <a:defRPr sz="1600" kern="1200">
        <a:solidFill>
          <a:schemeClr val="tx1"/>
        </a:solidFill>
        <a:latin typeface="+mn-lt"/>
        <a:ea typeface="+mn-ea"/>
        <a:cs typeface="+mn-cs"/>
      </a:defRPr>
    </a:lvl8pPr>
    <a:lvl9pPr marL="4874232" algn="l" defTabSz="121855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7" y="7041027"/>
            <a:ext cx="4764814"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8" y="4599433"/>
            <a:ext cx="6663229" cy="274319"/>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5"/>
            <a:ext cx="6661840" cy="274319"/>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5" cy="941832"/>
          </a:xfrm>
        </p:spPr>
        <p:txBody>
          <a:bodyPr lIns="0" tIns="0" rIns="0" bIns="0" anchor="b" anchorCtr="0">
            <a:noAutofit/>
          </a:bodyPr>
          <a:lstStyle>
            <a:lvl1pPr>
              <a:lnSpc>
                <a:spcPts val="4199"/>
              </a:lnSpc>
              <a:spcBef>
                <a:spcPts val="4199"/>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2" y="742942"/>
            <a:ext cx="2656598" cy="184667"/>
          </a:xfrm>
          <a:prstGeom prst="rect">
            <a:avLst/>
          </a:prstGeom>
        </p:spPr>
        <p:txBody>
          <a:bodyPr vert="horz" wrap="square" lIns="73149"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2"/>
            <a:ext cx="10931045" cy="342899"/>
          </a:xfrm>
        </p:spPr>
        <p:txBody>
          <a:bodyPr/>
          <a:lstStyle>
            <a:lvl1pPr marL="0" indent="0">
              <a:buNone/>
              <a:defRPr sz="21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5"/>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8"/>
            <a:ext cx="5910321" cy="356616"/>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2"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8"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8" y="441655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8" y="4059936"/>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6"/>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8" y="3694187"/>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8" y="1856234"/>
            <a:ext cx="5910321"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6"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6"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6"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6"/>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6"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6"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7"/>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9"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28" indent="0" algn="ctr">
              <a:buNone/>
              <a:defRPr>
                <a:solidFill>
                  <a:schemeClr val="tx1">
                    <a:tint val="75000"/>
                  </a:schemeClr>
                </a:solidFill>
              </a:defRPr>
            </a:lvl2pPr>
            <a:lvl3pPr marL="1005453" indent="0" algn="ctr">
              <a:buNone/>
              <a:defRPr>
                <a:solidFill>
                  <a:schemeClr val="tx1">
                    <a:tint val="75000"/>
                  </a:schemeClr>
                </a:solidFill>
              </a:defRPr>
            </a:lvl3pPr>
            <a:lvl4pPr marL="1508179" indent="0" algn="ctr">
              <a:buNone/>
              <a:defRPr>
                <a:solidFill>
                  <a:schemeClr val="tx1">
                    <a:tint val="75000"/>
                  </a:schemeClr>
                </a:solidFill>
              </a:defRPr>
            </a:lvl4pPr>
            <a:lvl5pPr marL="2010905" indent="0" algn="ctr">
              <a:buNone/>
              <a:defRPr>
                <a:solidFill>
                  <a:schemeClr val="tx1">
                    <a:tint val="75000"/>
                  </a:schemeClr>
                </a:solidFill>
              </a:defRPr>
            </a:lvl5pPr>
            <a:lvl6pPr marL="2513631" indent="0" algn="ctr">
              <a:buNone/>
              <a:defRPr>
                <a:solidFill>
                  <a:schemeClr val="tx1">
                    <a:tint val="75000"/>
                  </a:schemeClr>
                </a:solidFill>
              </a:defRPr>
            </a:lvl6pPr>
            <a:lvl7pPr marL="3016356" indent="0" algn="ctr">
              <a:buNone/>
              <a:defRPr>
                <a:solidFill>
                  <a:schemeClr val="tx1">
                    <a:tint val="75000"/>
                  </a:schemeClr>
                </a:solidFill>
              </a:defRPr>
            </a:lvl7pPr>
            <a:lvl8pPr marL="3519084" indent="0" algn="ctr">
              <a:buNone/>
              <a:defRPr>
                <a:solidFill>
                  <a:schemeClr val="tx1">
                    <a:tint val="75000"/>
                  </a:schemeClr>
                </a:solidFill>
              </a:defRPr>
            </a:lvl8pPr>
            <a:lvl9pPr marL="4021809"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1"/>
            <a:ext cx="12247159"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60"/>
            <a:ext cx="12247159"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1"/>
            <a:ext cx="12247159" cy="941832"/>
          </a:xfrm>
        </p:spPr>
        <p:txBody>
          <a:bodyPr lIns="0" tIns="0" rIns="0" bIns="0" anchor="b" anchorCtr="0">
            <a:normAutofit/>
          </a:bodyPr>
          <a:lstStyle>
            <a:lvl1pPr algn="l">
              <a:lnSpc>
                <a:spcPts val="3199"/>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0"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8" y="1852255"/>
            <a:ext cx="12247159" cy="4759691"/>
          </a:xfrm>
        </p:spPr>
        <p:txBody>
          <a:bodyPr lIns="0" tIns="0" rIns="0" bIns="0">
            <a:noAutofit/>
          </a:bodyPr>
          <a:lstStyle>
            <a:lvl1pPr marL="234938" indent="-234938">
              <a:buClr>
                <a:schemeClr val="tx2"/>
              </a:buClr>
              <a:buSzPct val="100000"/>
              <a:buFont typeface="Symbol" pitchFamily="18" charset="2"/>
              <a:buChar char="·"/>
              <a:defRPr sz="1800">
                <a:latin typeface="Frutiger 55 Roman"/>
              </a:defRPr>
            </a:lvl1pPr>
            <a:lvl2pPr marL="461940" indent="-236526">
              <a:defRPr sz="1600">
                <a:latin typeface="Frutiger 55 Roman"/>
              </a:defRPr>
            </a:lvl2pPr>
            <a:lvl3pPr marL="688940" indent="-227001">
              <a:buClr>
                <a:schemeClr val="tx1"/>
              </a:buClr>
              <a:buFont typeface="Arial" pitchFamily="34" charset="0"/>
              <a:buChar char="–"/>
              <a:defRPr sz="1600">
                <a:latin typeface="Frutiger 55 Roman"/>
              </a:defRPr>
            </a:lvl3pPr>
            <a:lvl4pPr marL="914353" indent="-225414">
              <a:buSzPct val="84000"/>
              <a:defRPr sz="1600">
                <a:latin typeface="Frutiger 55 Roman"/>
              </a:defRPr>
            </a:lvl4pPr>
            <a:lvl5pPr marL="1152084"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4"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8" y="0"/>
            <a:ext cx="12247159"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35"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8" y="6263790"/>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8" y="1856234"/>
            <a:ext cx="12247159" cy="4407410"/>
          </a:xfrm>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defTabSz="914353">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3"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8" y="624995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8" y="441186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8" y="4054231"/>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3694187"/>
            <a:ext cx="12247159"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12247159" cy="1837945"/>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37731">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8" y="1498600"/>
            <a:ext cx="12247159"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8" y="6263790"/>
            <a:ext cx="5910321"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8" y="1856234"/>
            <a:ext cx="5910321"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8" y="1498600"/>
            <a:ext cx="5910321"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6"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6"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6"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04777">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6"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90"/>
            <a:ext cx="3826475" cy="192023"/>
          </a:xfrm>
          <a:noFill/>
        </p:spPr>
        <p:txBody>
          <a:bodyPr lIns="0" tIns="54843" rIns="0" bIns="0" anchor="b">
            <a:noAutofit/>
          </a:bodyPr>
          <a:lstStyle>
            <a:lvl1pPr marL="0" indent="0">
              <a:buNone/>
              <a:defRPr sz="1200" b="0"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20" indent="-239620">
              <a:buClr>
                <a:schemeClr val="tx2"/>
              </a:buClr>
              <a:buSzPct val="100000"/>
              <a:buFont typeface="Symbol" pitchFamily="18" charset="2"/>
              <a:buChar char="·"/>
              <a:defRPr sz="1800">
                <a:latin typeface="Frutiger 55 Roman"/>
              </a:defRPr>
            </a:lvl1pPr>
            <a:lvl2pPr marL="455589" indent="-230176">
              <a:tabLst/>
              <a:defRPr sz="1600">
                <a:latin typeface="Frutiger 55 Roman"/>
              </a:defRPr>
            </a:lvl2pPr>
            <a:lvl3pPr marL="688940" indent="-227001">
              <a:buFont typeface="Arial" pitchFamily="34" charset="0"/>
              <a:buChar char="–"/>
              <a:defRPr sz="1600">
                <a:latin typeface="Frutiger 55 Roman"/>
              </a:defRPr>
            </a:lvl3pPr>
            <a:lvl4pPr marL="914353" indent="-225414">
              <a:buSzPct val="84000"/>
              <a:defRPr sz="1600">
                <a:latin typeface="Frutiger 55 Roman"/>
              </a:defRPr>
            </a:lvl4pPr>
            <a:lvl5pPr marL="1152080" indent="-250730">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1"/>
          </a:xfrm>
          <a:noFill/>
        </p:spPr>
        <p:txBody>
          <a:bodyPr lIns="0" tIns="0" rIns="0" bIns="36563" anchor="t" anchorCtr="0">
            <a:noAutofit/>
          </a:bodyPr>
          <a:lstStyle>
            <a:lvl1pPr marL="0" indent="0">
              <a:buNone/>
              <a:defRPr sz="1800" b="1" baseline="0">
                <a:solidFill>
                  <a:schemeClr val="tx1"/>
                </a:solidFill>
                <a:latin typeface="Frutiger 55 Roman"/>
              </a:defRPr>
            </a:lvl1pPr>
            <a:lvl2pPr marL="502728" indent="0">
              <a:buNone/>
              <a:defRPr sz="2200" b="1"/>
            </a:lvl2pPr>
            <a:lvl3pPr marL="1005453" indent="0">
              <a:buNone/>
              <a:defRPr sz="2100" b="1"/>
            </a:lvl3pPr>
            <a:lvl4pPr marL="1508179" indent="0">
              <a:buNone/>
              <a:defRPr sz="1800" b="1"/>
            </a:lvl4pPr>
            <a:lvl5pPr marL="2010905" indent="0">
              <a:buNone/>
              <a:defRPr sz="1800" b="1"/>
            </a:lvl5pPr>
            <a:lvl6pPr marL="2513631" indent="0">
              <a:buNone/>
              <a:defRPr sz="1800" b="1"/>
            </a:lvl6pPr>
            <a:lvl7pPr marL="3016356" indent="0">
              <a:buNone/>
              <a:defRPr sz="1800" b="1"/>
            </a:lvl7pPr>
            <a:lvl8pPr marL="3519084" indent="0">
              <a:buNone/>
              <a:defRPr sz="1800" b="1"/>
            </a:lvl8pPr>
            <a:lvl9pPr marL="4021809"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8" y="1033273"/>
            <a:ext cx="1224715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8" y="0"/>
            <a:ext cx="12247159"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2"/>
            <a:ext cx="548381"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7" y="420772"/>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de-CH" sz="600" dirty="0" smtClean="0"/>
              <a:t>[</a:t>
            </a:r>
            <a:r>
              <a:rPr lang="de-CH" sz="600" dirty="0" err="1" smtClean="0"/>
              <a:t>printed</a:t>
            </a:r>
            <a:r>
              <a:rPr lang="de-CH" sz="600" dirty="0" smtClean="0"/>
              <a:t>: ____] [</a:t>
            </a:r>
            <a:r>
              <a:rPr lang="de-CH" sz="600" dirty="0" err="1" smtClean="0"/>
              <a:t>saved</a:t>
            </a:r>
            <a:r>
              <a:rPr lang="de-CH" sz="600" dirty="0" smtClean="0"/>
              <a:t>: ____] C:\ProgramData\PresXpress\PresXpress\PresPrint.potx</a:t>
            </a:r>
            <a:endParaRPr lang="de-CH" sz="600" dirty="0" smtClean="0"/>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6" y="254000"/>
            <a:ext cx="1079499" cy="330199"/>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300" b="1" i="0" u="none" baseline="0" smtClean="0">
                <a:solidFill>
                  <a:srgbClr val="E60000"/>
                </a:solidFill>
                <a:latin typeface="Frutiger 55 Roman"/>
              </a:rPr>
              <a:t>Entwurf</a:t>
            </a:r>
            <a:endParaRPr kumimoji="0" lang="en-US" sz="23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5" y="6989764"/>
            <a:ext cx="870776" cy="318248"/>
          </a:xfrm>
          <a:prstGeom prst="rect">
            <a:avLst/>
          </a:prstGeom>
        </p:spPr>
      </p:pic>
      <p:sp>
        <p:nvSpPr>
          <p:cNvPr id="29" name="Slide Number Textbox"/>
          <p:cNvSpPr txBox="1"/>
          <p:nvPr userDrawn="1"/>
        </p:nvSpPr>
        <p:spPr>
          <a:xfrm>
            <a:off x="12580062" y="6978174"/>
            <a:ext cx="374074" cy="261851"/>
          </a:xfrm>
          <a:prstGeom prst="rect">
            <a:avLst/>
          </a:prstGeom>
          <a:noFill/>
        </p:spPr>
        <p:txBody>
          <a:bodyPr vert="horz" wrap="square" lIns="0" tIns="0" rIns="0" bIns="0" rtlCol="0" anchor="b">
            <a:noAutofit/>
          </a:bodyPr>
          <a:lstStyle/>
          <a:p>
            <a:pPr algn="r"/>
            <a:fld id="{C9C5D969-4CAD-4F29-8B51-07B8CBAF6BF4}" type="slidenum">
              <a:rPr sz="1000" smtClean="0">
                <a:solidFill>
                  <a:prstClr val="black"/>
                </a:solidFill>
              </a:rPr>
              <a:pPr algn="r"/>
              <a:t>‹#›</a:t>
            </a:fld>
            <a:endParaRPr sz="1000" dirty="0">
              <a:solidFill>
                <a:prstClr val="black"/>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8" y="1856234"/>
            <a:ext cx="12247159"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8" y="0"/>
            <a:ext cx="12247159"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453" rtl="0" eaLnBrk="1" latinLnBrk="0" hangingPunct="1">
        <a:lnSpc>
          <a:spcPts val="3199"/>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38" indent="-234938" algn="l" defTabSz="1005453"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176" indent="-222239"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2pPr>
      <a:lvl3pPr marL="692114" indent="-234938" algn="l" defTabSz="1005453" rtl="0" eaLnBrk="1" latinLnBrk="0" hangingPunct="1">
        <a:spcBef>
          <a:spcPts val="699"/>
        </a:spcBef>
        <a:buClr>
          <a:schemeClr val="tx1"/>
        </a:buClr>
        <a:buFont typeface="Arial" pitchFamily="34" charset="0"/>
        <a:buChar char="–"/>
        <a:defRPr sz="1600" kern="1200">
          <a:solidFill>
            <a:schemeClr val="tx1"/>
          </a:solidFill>
          <a:latin typeface="+mn-lt"/>
          <a:ea typeface="+mn-ea"/>
          <a:cs typeface="+mn-cs"/>
        </a:defRPr>
      </a:lvl3pPr>
      <a:lvl4pPr marL="914353" indent="-222239"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4pPr>
      <a:lvl5pPr marL="1149291" indent="-234938" algn="l" defTabSz="1005453" rtl="0" eaLnBrk="1" latinLnBrk="0" hangingPunct="1">
        <a:spcBef>
          <a:spcPts val="301"/>
        </a:spcBef>
        <a:buClr>
          <a:schemeClr val="tx1"/>
        </a:buClr>
        <a:buSzPct val="84000"/>
        <a:buFont typeface="Arial" pitchFamily="34" charset="0"/>
        <a:buChar char="–"/>
        <a:defRPr sz="1600" kern="1200">
          <a:solidFill>
            <a:schemeClr val="tx1"/>
          </a:solidFill>
          <a:latin typeface="+mn-lt"/>
          <a:ea typeface="+mn-ea"/>
          <a:cs typeface="+mn-cs"/>
        </a:defRPr>
      </a:lvl5pPr>
      <a:lvl6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084" indent="-237731" algn="l" defTabSz="1005453" rtl="0" eaLnBrk="1" latinLnBrk="0" hangingPunct="1">
        <a:spcBef>
          <a:spcPts val="301"/>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453" rtl="0" eaLnBrk="1" latinLnBrk="0" hangingPunct="1">
        <a:defRPr sz="2100" kern="1200">
          <a:solidFill>
            <a:schemeClr val="tx1"/>
          </a:solidFill>
          <a:latin typeface="+mn-lt"/>
          <a:ea typeface="+mn-ea"/>
          <a:cs typeface="+mn-cs"/>
        </a:defRPr>
      </a:lvl1pPr>
      <a:lvl2pPr marL="502728" algn="l" defTabSz="1005453" rtl="0" eaLnBrk="1" latinLnBrk="0" hangingPunct="1">
        <a:defRPr sz="2100" kern="1200">
          <a:solidFill>
            <a:schemeClr val="tx1"/>
          </a:solidFill>
          <a:latin typeface="+mn-lt"/>
          <a:ea typeface="+mn-ea"/>
          <a:cs typeface="+mn-cs"/>
        </a:defRPr>
      </a:lvl2pPr>
      <a:lvl3pPr marL="1005453" algn="l" defTabSz="1005453" rtl="0" eaLnBrk="1" latinLnBrk="0" hangingPunct="1">
        <a:defRPr sz="2100" kern="1200">
          <a:solidFill>
            <a:schemeClr val="tx1"/>
          </a:solidFill>
          <a:latin typeface="+mn-lt"/>
          <a:ea typeface="+mn-ea"/>
          <a:cs typeface="+mn-cs"/>
        </a:defRPr>
      </a:lvl3pPr>
      <a:lvl4pPr marL="1508179" algn="l" defTabSz="1005453" rtl="0" eaLnBrk="1" latinLnBrk="0" hangingPunct="1">
        <a:defRPr sz="2100" kern="1200">
          <a:solidFill>
            <a:schemeClr val="tx1"/>
          </a:solidFill>
          <a:latin typeface="+mn-lt"/>
          <a:ea typeface="+mn-ea"/>
          <a:cs typeface="+mn-cs"/>
        </a:defRPr>
      </a:lvl4pPr>
      <a:lvl5pPr marL="2010905" algn="l" defTabSz="1005453" rtl="0" eaLnBrk="1" latinLnBrk="0" hangingPunct="1">
        <a:defRPr sz="2100" kern="1200">
          <a:solidFill>
            <a:schemeClr val="tx1"/>
          </a:solidFill>
          <a:latin typeface="+mn-lt"/>
          <a:ea typeface="+mn-ea"/>
          <a:cs typeface="+mn-cs"/>
        </a:defRPr>
      </a:lvl5pPr>
      <a:lvl6pPr marL="2513631" algn="l" defTabSz="1005453" rtl="0" eaLnBrk="1" latinLnBrk="0" hangingPunct="1">
        <a:defRPr sz="2100" kern="1200">
          <a:solidFill>
            <a:schemeClr val="tx1"/>
          </a:solidFill>
          <a:latin typeface="+mn-lt"/>
          <a:ea typeface="+mn-ea"/>
          <a:cs typeface="+mn-cs"/>
        </a:defRPr>
      </a:lvl6pPr>
      <a:lvl7pPr marL="3016356" algn="l" defTabSz="1005453" rtl="0" eaLnBrk="1" latinLnBrk="0" hangingPunct="1">
        <a:defRPr sz="2100" kern="1200">
          <a:solidFill>
            <a:schemeClr val="tx1"/>
          </a:solidFill>
          <a:latin typeface="+mn-lt"/>
          <a:ea typeface="+mn-ea"/>
          <a:cs typeface="+mn-cs"/>
        </a:defRPr>
      </a:lvl7pPr>
      <a:lvl8pPr marL="3519084" algn="l" defTabSz="1005453" rtl="0" eaLnBrk="1" latinLnBrk="0" hangingPunct="1">
        <a:defRPr sz="2100" kern="1200">
          <a:solidFill>
            <a:schemeClr val="tx1"/>
          </a:solidFill>
          <a:latin typeface="+mn-lt"/>
          <a:ea typeface="+mn-ea"/>
          <a:cs typeface="+mn-cs"/>
        </a:defRPr>
      </a:lvl8pPr>
      <a:lvl9pPr marL="4021809" algn="l" defTabSz="100545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9.xml"/><Relationship Id="rId1" Type="http://schemas.openxmlformats.org/officeDocument/2006/relationships/tags" Target="../tags/tag148.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1.xml"/><Relationship Id="rId1" Type="http://schemas.openxmlformats.org/officeDocument/2006/relationships/tags" Target="../tags/tag150.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53.xml"/><Relationship Id="rId1" Type="http://schemas.openxmlformats.org/officeDocument/2006/relationships/tags" Target="../tags/tag152.xml"/><Relationship Id="rId4" Type="http://schemas.openxmlformats.org/officeDocument/2006/relationships/image" Target="../media/image8.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54.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39.xml"/><Relationship Id="rId1" Type="http://schemas.openxmlformats.org/officeDocument/2006/relationships/tags" Target="../tags/tag138.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1.xml"/><Relationship Id="rId1" Type="http://schemas.openxmlformats.org/officeDocument/2006/relationships/tags" Target="../tags/tag140.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3.xml"/><Relationship Id="rId1" Type="http://schemas.openxmlformats.org/officeDocument/2006/relationships/tags" Target="../tags/tag142.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5.xml"/><Relationship Id="rId1" Type="http://schemas.openxmlformats.org/officeDocument/2006/relationships/tags" Target="../tags/tag144.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47.xml"/><Relationship Id="rId1" Type="http://schemas.openxmlformats.org/officeDocument/2006/relationships/tags" Target="../tags/tag146.xml"/><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5" y="3995784"/>
            <a:ext cx="10311201" cy="1629250"/>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Hartmut Issel</a:t>
            </a:r>
            <a:r>
              <a:rPr lang="en-GB" dirty="0"/>
              <a:t>, Head APAC Equities, UBS Global Wealth Management</a:t>
            </a:r>
          </a:p>
          <a:p>
            <a:pPr fontAlgn="base">
              <a:spcBef>
                <a:spcPts val="0"/>
              </a:spcBef>
            </a:pPr>
            <a:r>
              <a:rPr lang="en-GB" b="1" dirty="0"/>
              <a:t>Sundeep Gantori</a:t>
            </a:r>
            <a:r>
              <a:rPr lang="en-GB" dirty="0"/>
              <a:t>, Technology Equity Sector strategist, UBS Global Wealth Management</a:t>
            </a:r>
          </a:p>
          <a:p>
            <a:pPr fontAlgn="base">
              <a:spcBef>
                <a:spcPts val="0"/>
              </a:spcBef>
            </a:pPr>
            <a:r>
              <a:rPr lang="en-GB" b="1" dirty="0"/>
              <a:t>Kevin </a:t>
            </a:r>
            <a:r>
              <a:rPr lang="en-GB" b="1" dirty="0" err="1"/>
              <a:t>Dennean</a:t>
            </a:r>
            <a:r>
              <a:rPr lang="en-GB" dirty="0"/>
              <a:t>, Technology Equity Sector Strategist Americas, UBS Global Wealth Management</a:t>
            </a:r>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6" y="4474127"/>
            <a:ext cx="2535387" cy="2748747"/>
          </a:xfrm>
          <a:prstGeom prst="rect">
            <a:avLst/>
          </a:prstGeom>
        </p:spPr>
      </p:pic>
      <p:sp>
        <p:nvSpPr>
          <p:cNvPr id="10" name="Rectangle 9"/>
          <p:cNvSpPr/>
          <p:nvPr/>
        </p:nvSpPr>
        <p:spPr>
          <a:xfrm>
            <a:off x="501944" y="5658930"/>
            <a:ext cx="8897075" cy="928778"/>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FTE</a:t>
            </a:r>
            <a:endParaRPr lang="en-US" sz="1500" b="1" dirty="0">
              <a:solidFill>
                <a:srgbClr val="000000"/>
              </a:solidFill>
              <a:latin typeface="Frutiger 45 Light" panose="020B0603020202020204" pitchFamily="34" charset="0"/>
              <a:ea typeface="Times New Roman"/>
              <a:cs typeface="Times New Roman"/>
            </a:endParaRPr>
          </a:p>
          <a:p>
            <a:pPr marL="308639" indent="-308639">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Post your question or vote for the questions</a:t>
            </a:r>
          </a:p>
        </p:txBody>
      </p:sp>
      <p:sp>
        <p:nvSpPr>
          <p:cNvPr id="13" name="PRESENTATION TITLE"/>
          <p:cNvSpPr txBox="1">
            <a:spLocks/>
          </p:cNvSpPr>
          <p:nvPr>
            <p:custDataLst>
              <p:tags r:id="rId1"/>
            </p:custDataLst>
          </p:nvPr>
        </p:nvSpPr>
        <p:spPr>
          <a:xfrm>
            <a:off x="12202209" y="1775996"/>
            <a:ext cx="7456517"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5" cy="941832"/>
          </a:xfrm>
        </p:spPr>
        <p:txBody>
          <a:bodyPr/>
          <a:lstStyle/>
          <a:p>
            <a:r>
              <a:rPr lang="en-GB" dirty="0"/>
              <a:t>Future of the Tech Economy</a:t>
            </a:r>
          </a:p>
        </p:txBody>
      </p:sp>
      <p:sp>
        <p:nvSpPr>
          <p:cNvPr id="15" name="Text Placeholder 5"/>
          <p:cNvSpPr>
            <a:spLocks noGrp="1"/>
          </p:cNvSpPr>
          <p:nvPr>
            <p:ph type="body" sz="quarter" idx="12"/>
          </p:nvPr>
        </p:nvSpPr>
        <p:spPr>
          <a:xfrm>
            <a:off x="560566" y="3248587"/>
            <a:ext cx="10931045" cy="342899"/>
          </a:xfrm>
        </p:spPr>
        <p:txBody>
          <a:bodyPr/>
          <a:lstStyle/>
          <a:p>
            <a:r>
              <a:rPr lang="de-CH" dirty="0" smtClean="0"/>
              <a:t>UBS CIO </a:t>
            </a:r>
            <a:r>
              <a:rPr lang="de-CH" dirty="0" err="1" smtClean="0"/>
              <a:t>livestream</a:t>
            </a:r>
            <a:r>
              <a:rPr lang="de-CH" dirty="0" smtClean="0"/>
              <a:t>, 17 June 2020</a:t>
            </a:r>
            <a:endParaRPr lang="en-US" dirty="0"/>
          </a:p>
        </p:txBody>
      </p:sp>
      <p:sp>
        <p:nvSpPr>
          <p:cNvPr id="8" name="Rectangle 7"/>
          <p:cNvSpPr/>
          <p:nvPr/>
        </p:nvSpPr>
        <p:spPr>
          <a:xfrm>
            <a:off x="647084" y="6992041"/>
            <a:ext cx="7372668" cy="461666"/>
          </a:xfrm>
          <a:prstGeom prst="rect">
            <a:avLst/>
          </a:prstGeom>
        </p:spPr>
        <p:txBody>
          <a:bodyPr lIns="91435" tIns="45718" rIns="91435" bIns="45718">
            <a:spAutoFit/>
          </a:bodyPr>
          <a:lstStyle/>
          <a:p>
            <a:r>
              <a:rPr lang="en-GB" altLang="en-US" sz="1200" dirty="0"/>
              <a:t>This report has been prepared by UBS AG and UBS Financial Services, Inc.</a:t>
            </a:r>
          </a:p>
          <a:p>
            <a:pPr>
              <a:spcBef>
                <a:spcPts val="0"/>
              </a:spcBef>
            </a:pPr>
            <a:r>
              <a:rPr lang="en-US" altLang="en-US" sz="1200" dirty="0"/>
              <a:t>Required disclosures appear at the end of this presentation</a:t>
            </a:r>
            <a:endParaRPr lang="en-US" sz="1200" dirty="0"/>
          </a:p>
        </p:txBody>
      </p:sp>
      <p:sp>
        <p:nvSpPr>
          <p:cNvPr id="2" name="Rectangle 1"/>
          <p:cNvSpPr/>
          <p:nvPr/>
        </p:nvSpPr>
        <p:spPr>
          <a:xfrm>
            <a:off x="11959771" y="464457"/>
            <a:ext cx="1016000" cy="68217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tx1"/>
              </a:solidFill>
            </a:endParaRPr>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The </a:t>
            </a:r>
            <a:r>
              <a:rPr lang="en-US" sz="3700" dirty="0">
                <a:solidFill>
                  <a:schemeClr val="tx2"/>
                </a:solidFill>
              </a:rPr>
              <a:t>race</a:t>
            </a:r>
            <a:r>
              <a:rPr lang="en-US" sz="3700" dirty="0"/>
              <a:t> for tech leadership is on</a:t>
            </a:r>
          </a:p>
        </p:txBody>
      </p:sp>
      <p:sp>
        <p:nvSpPr>
          <p:cNvPr id="39" name="Rectangle 10"/>
          <p:cNvSpPr>
            <a:spLocks noChangeArrowheads="1"/>
          </p:cNvSpPr>
          <p:nvPr/>
        </p:nvSpPr>
        <p:spPr bwMode="gray">
          <a:xfrm>
            <a:off x="560567" y="6857999"/>
            <a:ext cx="12247158" cy="1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nchorCtr="0">
            <a:noAutofit/>
          </a:bodyPr>
          <a:lstStyle>
            <a:lvl1pPr>
              <a:defRPr sz="1600">
                <a:solidFill>
                  <a:schemeClr val="tx1"/>
                </a:solidFill>
                <a:latin typeface="Frutiger 55 Roman" pitchFamily="34" charset="0"/>
                <a:ea typeface="Arial Unicode MS" pitchFamily="34" charset="-128"/>
                <a:cs typeface="Arial Unicode MS" pitchFamily="34" charset="-128"/>
              </a:defRPr>
            </a:lvl1pPr>
            <a:lvl2pPr marL="742950" indent="-285750">
              <a:defRPr sz="1600">
                <a:solidFill>
                  <a:schemeClr val="tx1"/>
                </a:solidFill>
                <a:latin typeface="Frutiger 55 Roman" pitchFamily="34" charset="0"/>
                <a:ea typeface="Arial Unicode MS" pitchFamily="34" charset="-128"/>
                <a:cs typeface="Arial Unicode MS" pitchFamily="34" charset="-128"/>
              </a:defRPr>
            </a:lvl2pPr>
            <a:lvl3pPr marL="1143000" indent="-228600">
              <a:defRPr sz="1600">
                <a:solidFill>
                  <a:schemeClr val="tx1"/>
                </a:solidFill>
                <a:latin typeface="Frutiger 55 Roman" pitchFamily="34" charset="0"/>
                <a:ea typeface="Arial Unicode MS" pitchFamily="34" charset="-128"/>
                <a:cs typeface="Arial Unicode MS" pitchFamily="34" charset="-128"/>
              </a:defRPr>
            </a:lvl3pPr>
            <a:lvl4pPr marL="1600200" indent="-228600">
              <a:defRPr sz="1600">
                <a:solidFill>
                  <a:schemeClr val="tx1"/>
                </a:solidFill>
                <a:latin typeface="Frutiger 55 Roman" pitchFamily="34" charset="0"/>
                <a:ea typeface="Arial Unicode MS" pitchFamily="34" charset="-128"/>
                <a:cs typeface="Arial Unicode MS" pitchFamily="34" charset="-128"/>
              </a:defRPr>
            </a:lvl4pPr>
            <a:lvl5pPr marL="2057400" indent="-228600">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pPr algn="r" eaLnBrk="1" hangingPunct="1">
              <a:lnSpc>
                <a:spcPct val="90000"/>
              </a:lnSpc>
              <a:spcBef>
                <a:spcPct val="20000"/>
              </a:spcBef>
            </a:pPr>
            <a:r>
              <a:rPr lang="en-US" altLang="en-US" sz="1200" dirty="0">
                <a:solidFill>
                  <a:srgbClr val="000000"/>
                </a:solidFill>
                <a:ea typeface="MS PGothic" pitchFamily="34" charset="-128"/>
                <a:cs typeface="Arial" charset="0"/>
              </a:rPr>
              <a:t>Source: Bloomberg, UBS, as of 2020</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4374" y="1630312"/>
            <a:ext cx="9859542" cy="5102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custDataLst>
              <p:tags r:id="rId2"/>
            </p:custDataLst>
          </p:nvPr>
        </p:nvSpPr>
        <p:spPr>
          <a:xfrm>
            <a:off x="560653" y="1124712"/>
            <a:ext cx="12247581" cy="274637"/>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US and China’s global innovation ranking across segments 	</a:t>
            </a:r>
          </a:p>
        </p:txBody>
      </p:sp>
      <p:sp>
        <p:nvSpPr>
          <p:cNvPr id="7" name="Rectangle 6"/>
          <p:cNvSpPr/>
          <p:nvPr/>
        </p:nvSpPr>
        <p:spPr>
          <a:xfrm>
            <a:off x="10949154" y="202374"/>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377792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359" y="1539020"/>
            <a:ext cx="11570167" cy="5318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en-US" sz="3700" dirty="0"/>
              <a:t>Moonshots — The </a:t>
            </a:r>
            <a:r>
              <a:rPr lang="en-US" sz="3700" dirty="0"/>
              <a:t>rise of </a:t>
            </a:r>
            <a:r>
              <a:rPr lang="en-US" sz="3700" dirty="0">
                <a:solidFill>
                  <a:schemeClr val="tx2"/>
                </a:solidFill>
              </a:rPr>
              <a:t>quantum computing</a:t>
            </a:r>
            <a:endParaRPr lang="en-US" sz="3700" dirty="0"/>
          </a:p>
        </p:txBody>
      </p:sp>
      <p:sp>
        <p:nvSpPr>
          <p:cNvPr id="39" name="Rectangle 10"/>
          <p:cNvSpPr>
            <a:spLocks noChangeArrowheads="1"/>
          </p:cNvSpPr>
          <p:nvPr/>
        </p:nvSpPr>
        <p:spPr bwMode="gray">
          <a:xfrm>
            <a:off x="560567" y="6857999"/>
            <a:ext cx="12247158" cy="1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nchorCtr="0">
            <a:noAutofit/>
          </a:bodyPr>
          <a:lstStyle>
            <a:lvl1pPr>
              <a:defRPr sz="1600">
                <a:solidFill>
                  <a:schemeClr val="tx1"/>
                </a:solidFill>
                <a:latin typeface="Frutiger 55 Roman" pitchFamily="34" charset="0"/>
                <a:ea typeface="Arial Unicode MS" pitchFamily="34" charset="-128"/>
                <a:cs typeface="Arial Unicode MS" pitchFamily="34" charset="-128"/>
              </a:defRPr>
            </a:lvl1pPr>
            <a:lvl2pPr marL="742950" indent="-285750">
              <a:defRPr sz="1600">
                <a:solidFill>
                  <a:schemeClr val="tx1"/>
                </a:solidFill>
                <a:latin typeface="Frutiger 55 Roman" pitchFamily="34" charset="0"/>
                <a:ea typeface="Arial Unicode MS" pitchFamily="34" charset="-128"/>
                <a:cs typeface="Arial Unicode MS" pitchFamily="34" charset="-128"/>
              </a:defRPr>
            </a:lvl2pPr>
            <a:lvl3pPr marL="1143000" indent="-228600">
              <a:defRPr sz="1600">
                <a:solidFill>
                  <a:schemeClr val="tx1"/>
                </a:solidFill>
                <a:latin typeface="Frutiger 55 Roman" pitchFamily="34" charset="0"/>
                <a:ea typeface="Arial Unicode MS" pitchFamily="34" charset="-128"/>
                <a:cs typeface="Arial Unicode MS" pitchFamily="34" charset="-128"/>
              </a:defRPr>
            </a:lvl3pPr>
            <a:lvl4pPr marL="1600200" indent="-228600">
              <a:defRPr sz="1600">
                <a:solidFill>
                  <a:schemeClr val="tx1"/>
                </a:solidFill>
                <a:latin typeface="Frutiger 55 Roman" pitchFamily="34" charset="0"/>
                <a:ea typeface="Arial Unicode MS" pitchFamily="34" charset="-128"/>
                <a:cs typeface="Arial Unicode MS" pitchFamily="34" charset="-128"/>
              </a:defRPr>
            </a:lvl4pPr>
            <a:lvl5pPr marL="2057400" indent="-228600">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pPr algn="r" eaLnBrk="1" hangingPunct="1">
              <a:lnSpc>
                <a:spcPct val="90000"/>
              </a:lnSpc>
              <a:spcBef>
                <a:spcPct val="20000"/>
              </a:spcBef>
            </a:pPr>
            <a:r>
              <a:rPr lang="en-US" sz="1200" dirty="0">
                <a:solidFill>
                  <a:srgbClr val="000000"/>
                </a:solidFill>
                <a:ea typeface="MS PGothic" pitchFamily="34" charset="-128"/>
                <a:cs typeface="Arial" charset="0"/>
              </a:rPr>
              <a:t>S</a:t>
            </a:r>
            <a:r>
              <a:rPr lang="en-US" sz="1300" dirty="0"/>
              <a:t>ource: MIT, Qubit Counter, CB Insights, UBS </a:t>
            </a:r>
          </a:p>
          <a:p>
            <a:pPr algn="r" eaLnBrk="1" hangingPunct="1">
              <a:lnSpc>
                <a:spcPct val="90000"/>
              </a:lnSpc>
              <a:spcBef>
                <a:spcPct val="20000"/>
              </a:spcBef>
            </a:pPr>
            <a:endParaRPr lang="en-US" altLang="en-US" sz="1200" dirty="0">
              <a:solidFill>
                <a:srgbClr val="000000"/>
              </a:solidFill>
              <a:ea typeface="MS PGothic" pitchFamily="34" charset="-128"/>
              <a:cs typeface="Arial" charset="0"/>
            </a:endParaRPr>
          </a:p>
        </p:txBody>
      </p:sp>
      <p:sp>
        <p:nvSpPr>
          <p:cNvPr id="6" name="TextBox 5"/>
          <p:cNvSpPr txBox="1"/>
          <p:nvPr>
            <p:custDataLst>
              <p:tags r:id="rId2"/>
            </p:custDataLst>
          </p:nvPr>
        </p:nvSpPr>
        <p:spPr>
          <a:xfrm>
            <a:off x="560653" y="1124712"/>
            <a:ext cx="12247581" cy="274637"/>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Strong recent progress in quantum computing</a:t>
            </a:r>
          </a:p>
        </p:txBody>
      </p:sp>
      <p:sp>
        <p:nvSpPr>
          <p:cNvPr id="7" name="Rectangle 6"/>
          <p:cNvSpPr/>
          <p:nvPr/>
        </p:nvSpPr>
        <p:spPr>
          <a:xfrm>
            <a:off x="10949154" y="202374"/>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709757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Positioning beyond big </a:t>
            </a:r>
            <a:r>
              <a:rPr lang="en-US" sz="3700" dirty="0">
                <a:solidFill>
                  <a:srgbClr val="FF0000"/>
                </a:solidFill>
              </a:rPr>
              <a:t>tech platforms</a:t>
            </a:r>
          </a:p>
        </p:txBody>
      </p:sp>
      <p:sp>
        <p:nvSpPr>
          <p:cNvPr id="39" name="Rectangle 10"/>
          <p:cNvSpPr>
            <a:spLocks noChangeArrowheads="1"/>
          </p:cNvSpPr>
          <p:nvPr/>
        </p:nvSpPr>
        <p:spPr bwMode="gray">
          <a:xfrm>
            <a:off x="560567" y="6857999"/>
            <a:ext cx="12247158" cy="1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nchorCtr="0">
            <a:noAutofit/>
          </a:bodyPr>
          <a:lstStyle>
            <a:lvl1pPr>
              <a:defRPr sz="1600">
                <a:solidFill>
                  <a:schemeClr val="tx1"/>
                </a:solidFill>
                <a:latin typeface="Frutiger 55 Roman" pitchFamily="34" charset="0"/>
                <a:ea typeface="Arial Unicode MS" pitchFamily="34" charset="-128"/>
                <a:cs typeface="Arial Unicode MS" pitchFamily="34" charset="-128"/>
              </a:defRPr>
            </a:lvl1pPr>
            <a:lvl2pPr marL="742950" indent="-285750">
              <a:defRPr sz="1600">
                <a:solidFill>
                  <a:schemeClr val="tx1"/>
                </a:solidFill>
                <a:latin typeface="Frutiger 55 Roman" pitchFamily="34" charset="0"/>
                <a:ea typeface="Arial Unicode MS" pitchFamily="34" charset="-128"/>
                <a:cs typeface="Arial Unicode MS" pitchFamily="34" charset="-128"/>
              </a:defRPr>
            </a:lvl2pPr>
            <a:lvl3pPr marL="1143000" indent="-228600">
              <a:defRPr sz="1600">
                <a:solidFill>
                  <a:schemeClr val="tx1"/>
                </a:solidFill>
                <a:latin typeface="Frutiger 55 Roman" pitchFamily="34" charset="0"/>
                <a:ea typeface="Arial Unicode MS" pitchFamily="34" charset="-128"/>
                <a:cs typeface="Arial Unicode MS" pitchFamily="34" charset="-128"/>
              </a:defRPr>
            </a:lvl3pPr>
            <a:lvl4pPr marL="1600200" indent="-228600">
              <a:defRPr sz="1600">
                <a:solidFill>
                  <a:schemeClr val="tx1"/>
                </a:solidFill>
                <a:latin typeface="Frutiger 55 Roman" pitchFamily="34" charset="0"/>
                <a:ea typeface="Arial Unicode MS" pitchFamily="34" charset="-128"/>
                <a:cs typeface="Arial Unicode MS" pitchFamily="34" charset="-128"/>
              </a:defRPr>
            </a:lvl4pPr>
            <a:lvl5pPr marL="2057400" indent="-228600">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pPr algn="r" eaLnBrk="1" hangingPunct="1">
              <a:lnSpc>
                <a:spcPct val="90000"/>
              </a:lnSpc>
              <a:spcBef>
                <a:spcPct val="20000"/>
              </a:spcBef>
            </a:pPr>
            <a:r>
              <a:rPr lang="en-US" altLang="en-US" sz="1200" dirty="0">
                <a:solidFill>
                  <a:srgbClr val="000000"/>
                </a:solidFill>
                <a:ea typeface="MS PGothic" pitchFamily="34" charset="-128"/>
                <a:cs typeface="Arial" charset="0"/>
              </a:rPr>
              <a:t>Source: CB Insights, UBS</a:t>
            </a:r>
          </a:p>
        </p:txBody>
      </p:sp>
      <p:sp>
        <p:nvSpPr>
          <p:cNvPr id="6" name="TextBox 5"/>
          <p:cNvSpPr txBox="1"/>
          <p:nvPr>
            <p:custDataLst>
              <p:tags r:id="rId2"/>
            </p:custDataLst>
          </p:nvPr>
        </p:nvSpPr>
        <p:spPr>
          <a:xfrm>
            <a:off x="560653" y="1124712"/>
            <a:ext cx="12247581" cy="274637"/>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Top two firms in each tech industry have disproportionate weights in market </a:t>
            </a:r>
            <a:r>
              <a:rPr lang="en-US" dirty="0" smtClean="0"/>
              <a:t>indexes</a:t>
            </a:r>
            <a:endParaRPr lang="en-US" dirty="0"/>
          </a:p>
        </p:txBody>
      </p:sp>
      <p:pic>
        <p:nvPicPr>
          <p:cNvPr id="1126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230" y="1767046"/>
            <a:ext cx="12206474" cy="4745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0949154" y="202374"/>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594396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0268275" cy="1588007"/>
          </a:xfrm>
        </p:spPr>
        <p:txBody>
          <a:bodyPr/>
          <a:lstStyle/>
          <a:p>
            <a:r>
              <a:rPr lang="en-GB" dirty="0"/>
              <a:t>Kevin </a:t>
            </a:r>
            <a:r>
              <a:rPr lang="en-GB" dirty="0" err="1" smtClean="0"/>
              <a:t>Dennean</a:t>
            </a:r>
            <a:endParaRPr lang="en-GB" dirty="0" smtClean="0"/>
          </a:p>
          <a:p>
            <a:r>
              <a:rPr lang="en-GB" dirty="0" smtClean="0"/>
              <a:t>Technology </a:t>
            </a:r>
            <a:r>
              <a:rPr lang="en-GB" dirty="0"/>
              <a:t>Equity Sector Strategist Americas</a:t>
            </a:r>
            <a:r>
              <a:rPr lang="en-US" dirty="0" smtClean="0"/>
              <a:t>, 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4021417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6" name="Rectangle 5"/>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6330291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9" y="924130"/>
            <a:ext cx="12393037"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559382" y="551545"/>
            <a:ext cx="12247159" cy="6009604"/>
          </a:xfrm>
        </p:spPr>
        <p:txBody>
          <a:bodyPr anchor="ctr"/>
          <a:lstStyle/>
          <a:p>
            <a:pPr algn="ctr"/>
            <a:r>
              <a:rPr lang="en-US" sz="4000" dirty="0">
                <a:latin typeface="Frutiger 45 Light" panose="020B0603020202020204" pitchFamily="34" charset="0"/>
                <a:hlinkClick r:id="rId4"/>
              </a:rPr>
              <a:t>www.ubs.com/cio-disclaimer</a:t>
            </a:r>
            <a:endParaRPr lang="en-US" sz="4000" dirty="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a:latin typeface="Frutiger 45 Light" panose="020B0603020202020204" pitchFamily="34" charset="0"/>
              </a:rPr>
              <a:t>UBS 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investments involve the risk of loss, including the risk of loss of the entire investment.</a:t>
            </a:r>
          </a:p>
          <a:p>
            <a:r>
              <a:rPr lang="en-GB" sz="1200" dirty="0">
                <a:latin typeface="Frutiger 45 Light" panose="020B0603020202020204" pitchFamily="34" charset="0"/>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legal </a:t>
            </a:r>
            <a:r>
              <a:rPr lang="en-US" sz="1200" dirty="0">
                <a:latin typeface="Frutiger 45 Light" panose="020B0603020202020204" pitchFamily="34" charset="0"/>
                <a:hlinkClick r:id="rId6"/>
              </a:rPr>
              <a:t>disclaimer </a:t>
            </a:r>
            <a:r>
              <a:rPr lang="en-GB" sz="1200" dirty="0">
                <a:latin typeface="Frutiger 45 Light" panose="020B0603020202020204" pitchFamily="34" charset="0"/>
              </a:rPr>
              <a:t>applicable 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4239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1"/>
            <a:ext cx="12247159" cy="1588007"/>
          </a:xfrm>
        </p:spPr>
        <p:txBody>
          <a:bodyPr/>
          <a:lstStyle/>
          <a:p>
            <a:r>
              <a:rPr lang="en-GB" dirty="0"/>
              <a:t>Hartmut </a:t>
            </a:r>
            <a:r>
              <a:rPr lang="en-GB" dirty="0" smtClean="0"/>
              <a:t>Issel</a:t>
            </a:r>
          </a:p>
          <a:p>
            <a:r>
              <a:rPr lang="en-GB" dirty="0" smtClean="0"/>
              <a:t>Head </a:t>
            </a:r>
            <a:r>
              <a:rPr lang="en-GB" dirty="0"/>
              <a:t>APAC </a:t>
            </a:r>
            <a:r>
              <a:rPr lang="en-GB" dirty="0" smtClean="0"/>
              <a:t>Equities</a:t>
            </a:r>
            <a:r>
              <a:rPr lang="en-US" dirty="0" smtClean="0"/>
              <a:t>, UBS CIO GWM</a:t>
            </a:r>
            <a:endParaRPr lang="en-US" dirty="0"/>
          </a:p>
        </p:txBody>
      </p:sp>
      <p:sp>
        <p:nvSpPr>
          <p:cNvPr id="6" name="Rectangle 5"/>
          <p:cNvSpPr/>
          <p:nvPr/>
        </p:nvSpPr>
        <p:spPr>
          <a:xfrm>
            <a:off x="10571782"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387759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2bn </a:t>
            </a:r>
            <a:r>
              <a:rPr lang="en-US" sz="3700" dirty="0">
                <a:solidFill>
                  <a:srgbClr val="FF0000"/>
                </a:solidFill>
              </a:rPr>
              <a:t>internet users </a:t>
            </a:r>
            <a:r>
              <a:rPr lang="en-US" sz="3700" dirty="0"/>
              <a:t>will be added this decade…</a:t>
            </a:r>
          </a:p>
        </p:txBody>
      </p:sp>
      <p:sp>
        <p:nvSpPr>
          <p:cNvPr id="13" name="TextBox 12"/>
          <p:cNvSpPr txBox="1"/>
          <p:nvPr>
            <p:custDataLst>
              <p:tags r:id="rId2"/>
            </p:custDataLst>
          </p:nvPr>
        </p:nvSpPr>
        <p:spPr>
          <a:xfrm>
            <a:off x="560653" y="1124712"/>
            <a:ext cx="12247580" cy="274637"/>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The digital transformation gains speed, catalyzed by </a:t>
            </a:r>
            <a:r>
              <a:rPr lang="en-US" dirty="0" smtClean="0"/>
              <a:t>COVID-19</a:t>
            </a:r>
            <a:endParaRPr lang="en-US" dirty="0"/>
          </a:p>
        </p:txBody>
      </p:sp>
      <p:sp>
        <p:nvSpPr>
          <p:cNvPr id="39" name="Rectangle 10"/>
          <p:cNvSpPr>
            <a:spLocks noChangeArrowheads="1"/>
          </p:cNvSpPr>
          <p:nvPr/>
        </p:nvSpPr>
        <p:spPr bwMode="gray">
          <a:xfrm>
            <a:off x="560568" y="6858001"/>
            <a:ext cx="12247159" cy="1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nchorCtr="0">
            <a:noAutofit/>
          </a:bodyPr>
          <a:lstStyle>
            <a:lvl1pPr>
              <a:defRPr sz="1600">
                <a:solidFill>
                  <a:schemeClr val="tx1"/>
                </a:solidFill>
                <a:latin typeface="Frutiger 55 Roman" pitchFamily="34" charset="0"/>
                <a:ea typeface="Arial Unicode MS" pitchFamily="34" charset="-128"/>
                <a:cs typeface="Arial Unicode MS" pitchFamily="34" charset="-128"/>
              </a:defRPr>
            </a:lvl1pPr>
            <a:lvl2pPr marL="742950" indent="-285750">
              <a:defRPr sz="1600">
                <a:solidFill>
                  <a:schemeClr val="tx1"/>
                </a:solidFill>
                <a:latin typeface="Frutiger 55 Roman" pitchFamily="34" charset="0"/>
                <a:ea typeface="Arial Unicode MS" pitchFamily="34" charset="-128"/>
                <a:cs typeface="Arial Unicode MS" pitchFamily="34" charset="-128"/>
              </a:defRPr>
            </a:lvl2pPr>
            <a:lvl3pPr marL="1143000" indent="-228600">
              <a:defRPr sz="1600">
                <a:solidFill>
                  <a:schemeClr val="tx1"/>
                </a:solidFill>
                <a:latin typeface="Frutiger 55 Roman" pitchFamily="34" charset="0"/>
                <a:ea typeface="Arial Unicode MS" pitchFamily="34" charset="-128"/>
                <a:cs typeface="Arial Unicode MS" pitchFamily="34" charset="-128"/>
              </a:defRPr>
            </a:lvl3pPr>
            <a:lvl4pPr marL="1600200" indent="-228600">
              <a:defRPr sz="1600">
                <a:solidFill>
                  <a:schemeClr val="tx1"/>
                </a:solidFill>
                <a:latin typeface="Frutiger 55 Roman" pitchFamily="34" charset="0"/>
                <a:ea typeface="Arial Unicode MS" pitchFamily="34" charset="-128"/>
                <a:cs typeface="Arial Unicode MS" pitchFamily="34" charset="-128"/>
              </a:defRPr>
            </a:lvl4pPr>
            <a:lvl5pPr marL="2057400" indent="-228600">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pPr algn="r" eaLnBrk="1" hangingPunct="1">
              <a:lnSpc>
                <a:spcPct val="90000"/>
              </a:lnSpc>
              <a:spcBef>
                <a:spcPct val="20000"/>
              </a:spcBef>
            </a:pPr>
            <a:r>
              <a:rPr lang="en-US" altLang="en-US" sz="1200" dirty="0">
                <a:solidFill>
                  <a:srgbClr val="000000"/>
                </a:solidFill>
                <a:ea typeface="MS PGothic" pitchFamily="34" charset="-128"/>
                <a:cs typeface="Arial" charset="0"/>
              </a:rPr>
              <a:t>Source: World Bank, UBS estimates</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672" y="1580912"/>
            <a:ext cx="9434528" cy="5201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0949154" y="202374"/>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336547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Not </a:t>
            </a:r>
            <a:r>
              <a:rPr lang="en-US" sz="3700" dirty="0" smtClean="0"/>
              <a:t>just more users; </a:t>
            </a:r>
            <a:r>
              <a:rPr lang="en-US" sz="3700" dirty="0"/>
              <a:t>they also </a:t>
            </a:r>
            <a:r>
              <a:rPr lang="en-US" sz="3700" dirty="0">
                <a:solidFill>
                  <a:srgbClr val="FF0000"/>
                </a:solidFill>
              </a:rPr>
              <a:t>spend more</a:t>
            </a:r>
            <a:r>
              <a:rPr lang="en-US" sz="3700" dirty="0"/>
              <a:t> online</a:t>
            </a:r>
          </a:p>
        </p:txBody>
      </p:sp>
      <p:sp>
        <p:nvSpPr>
          <p:cNvPr id="13" name="TextBox 12"/>
          <p:cNvSpPr txBox="1"/>
          <p:nvPr>
            <p:custDataLst>
              <p:tags r:id="rId2"/>
            </p:custDataLst>
          </p:nvPr>
        </p:nvSpPr>
        <p:spPr>
          <a:xfrm>
            <a:off x="560653" y="1124712"/>
            <a:ext cx="12247580" cy="274637"/>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Even in 2024 online penetration remains below </a:t>
            </a:r>
            <a:r>
              <a:rPr lang="en-US" dirty="0" smtClean="0"/>
              <a:t>30</a:t>
            </a:r>
            <a:r>
              <a:rPr lang="en-US" dirty="0"/>
              <a:t>% — ample </a:t>
            </a:r>
            <a:r>
              <a:rPr lang="en-US" dirty="0"/>
              <a:t>room for years of growth</a:t>
            </a:r>
          </a:p>
        </p:txBody>
      </p:sp>
      <p:sp>
        <p:nvSpPr>
          <p:cNvPr id="39" name="Rectangle 10"/>
          <p:cNvSpPr>
            <a:spLocks noChangeArrowheads="1"/>
          </p:cNvSpPr>
          <p:nvPr/>
        </p:nvSpPr>
        <p:spPr bwMode="gray">
          <a:xfrm>
            <a:off x="560568" y="6858001"/>
            <a:ext cx="12247159" cy="1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nchorCtr="0">
            <a:noAutofit/>
          </a:bodyPr>
          <a:lstStyle>
            <a:lvl1pPr>
              <a:defRPr sz="1600">
                <a:solidFill>
                  <a:schemeClr val="tx1"/>
                </a:solidFill>
                <a:latin typeface="Frutiger 55 Roman" pitchFamily="34" charset="0"/>
                <a:ea typeface="Arial Unicode MS" pitchFamily="34" charset="-128"/>
                <a:cs typeface="Arial Unicode MS" pitchFamily="34" charset="-128"/>
              </a:defRPr>
            </a:lvl1pPr>
            <a:lvl2pPr marL="742950" indent="-285750">
              <a:defRPr sz="1600">
                <a:solidFill>
                  <a:schemeClr val="tx1"/>
                </a:solidFill>
                <a:latin typeface="Frutiger 55 Roman" pitchFamily="34" charset="0"/>
                <a:ea typeface="Arial Unicode MS" pitchFamily="34" charset="-128"/>
                <a:cs typeface="Arial Unicode MS" pitchFamily="34" charset="-128"/>
              </a:defRPr>
            </a:lvl2pPr>
            <a:lvl3pPr marL="1143000" indent="-228600">
              <a:defRPr sz="1600">
                <a:solidFill>
                  <a:schemeClr val="tx1"/>
                </a:solidFill>
                <a:latin typeface="Frutiger 55 Roman" pitchFamily="34" charset="0"/>
                <a:ea typeface="Arial Unicode MS" pitchFamily="34" charset="-128"/>
                <a:cs typeface="Arial Unicode MS" pitchFamily="34" charset="-128"/>
              </a:defRPr>
            </a:lvl3pPr>
            <a:lvl4pPr marL="1600200" indent="-228600">
              <a:defRPr sz="1600">
                <a:solidFill>
                  <a:schemeClr val="tx1"/>
                </a:solidFill>
                <a:latin typeface="Frutiger 55 Roman" pitchFamily="34" charset="0"/>
                <a:ea typeface="Arial Unicode MS" pitchFamily="34" charset="-128"/>
                <a:cs typeface="Arial Unicode MS" pitchFamily="34" charset="-128"/>
              </a:defRPr>
            </a:lvl4pPr>
            <a:lvl5pPr marL="2057400" indent="-228600">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pPr algn="r" eaLnBrk="1" hangingPunct="1">
              <a:lnSpc>
                <a:spcPct val="90000"/>
              </a:lnSpc>
              <a:spcBef>
                <a:spcPct val="20000"/>
              </a:spcBef>
            </a:pPr>
            <a:r>
              <a:rPr lang="en-US" altLang="en-US" sz="1200" dirty="0">
                <a:solidFill>
                  <a:srgbClr val="000000"/>
                </a:solidFill>
                <a:ea typeface="MS PGothic" pitchFamily="34" charset="-128"/>
                <a:cs typeface="Arial" charset="0"/>
              </a:rPr>
              <a:t>Source: </a:t>
            </a:r>
            <a:r>
              <a:rPr lang="en-US" altLang="en-US" sz="1200" dirty="0" err="1">
                <a:solidFill>
                  <a:srgbClr val="000000"/>
                </a:solidFill>
                <a:ea typeface="MS PGothic" pitchFamily="34" charset="-128"/>
                <a:cs typeface="Arial" charset="0"/>
              </a:rPr>
              <a:t>Euromonitor</a:t>
            </a:r>
            <a:r>
              <a:rPr lang="en-US" altLang="en-US" sz="1200" dirty="0">
                <a:solidFill>
                  <a:srgbClr val="000000"/>
                </a:solidFill>
                <a:ea typeface="MS PGothic" pitchFamily="34" charset="-128"/>
                <a:cs typeface="Arial" charset="0"/>
              </a:rPr>
              <a:t>, Citi, UBS</a:t>
            </a:r>
          </a:p>
        </p:txBody>
      </p:sp>
      <p:graphicFrame>
        <p:nvGraphicFramePr>
          <p:cNvPr id="6" name="Chart 5"/>
          <p:cNvGraphicFramePr>
            <a:graphicFrameLocks/>
          </p:cNvGraphicFramePr>
          <p:nvPr>
            <p:extLst>
              <p:ext uri="{D42A27DB-BD31-4B8C-83A1-F6EECF244321}">
                <p14:modId xmlns:p14="http://schemas.microsoft.com/office/powerpoint/2010/main" val="290518083"/>
              </p:ext>
            </p:extLst>
          </p:nvPr>
        </p:nvGraphicFramePr>
        <p:xfrm>
          <a:off x="560652" y="1587650"/>
          <a:ext cx="12247074" cy="5078505"/>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10949154" y="202374"/>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661658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Land </a:t>
            </a:r>
            <a:r>
              <a:rPr lang="en-US" sz="3700" dirty="0"/>
              <a:t>use — </a:t>
            </a:r>
            <a:r>
              <a:rPr lang="en-US" sz="3700" dirty="0"/>
              <a:t>Increasing demand for </a:t>
            </a:r>
            <a:r>
              <a:rPr lang="en-US" sz="3700" dirty="0">
                <a:solidFill>
                  <a:srgbClr val="FF0000"/>
                </a:solidFill>
              </a:rPr>
              <a:t>warehouses</a:t>
            </a:r>
          </a:p>
        </p:txBody>
      </p:sp>
      <p:sp>
        <p:nvSpPr>
          <p:cNvPr id="13" name="TextBox 12"/>
          <p:cNvSpPr txBox="1"/>
          <p:nvPr>
            <p:custDataLst>
              <p:tags r:id="rId2"/>
            </p:custDataLst>
          </p:nvPr>
        </p:nvSpPr>
        <p:spPr>
          <a:xfrm>
            <a:off x="560653" y="1124712"/>
            <a:ext cx="12247580" cy="274637"/>
          </a:xfrm>
          <a:prstGeom prst="rect">
            <a:avLst/>
          </a:prstGeom>
          <a:noFill/>
        </p:spPr>
        <p:txBody>
          <a:bodyPr lIns="0" tIns="0" rIns="0" bIns="0"/>
          <a:lstStyle/>
          <a:p>
            <a:pPr eaLnBrk="1">
              <a:spcBef>
                <a:spcPts val="0"/>
              </a:spcBef>
              <a:spcAft>
                <a:spcPts val="714"/>
              </a:spcAft>
              <a:defRPr/>
            </a:pPr>
            <a:r>
              <a:rPr lang="en-US" sz="2400" kern="0" dirty="0" smtClean="0">
                <a:solidFill>
                  <a:srgbClr val="464749"/>
                </a:solidFill>
                <a:latin typeface="UBSHeadline"/>
                <a:ea typeface="Arial Unicode MS"/>
              </a:rPr>
              <a:t>E-commerce </a:t>
            </a:r>
            <a:r>
              <a:rPr lang="en-US" sz="2400" kern="0" dirty="0">
                <a:solidFill>
                  <a:srgbClr val="464749"/>
                </a:solidFill>
                <a:latin typeface="UBSHeadline"/>
                <a:ea typeface="Arial Unicode MS"/>
              </a:rPr>
              <a:t>in the driver seat for warehouse demand</a:t>
            </a:r>
          </a:p>
        </p:txBody>
      </p:sp>
      <p:sp>
        <p:nvSpPr>
          <p:cNvPr id="39" name="Rectangle 10"/>
          <p:cNvSpPr>
            <a:spLocks noChangeArrowheads="1"/>
          </p:cNvSpPr>
          <p:nvPr/>
        </p:nvSpPr>
        <p:spPr bwMode="gray">
          <a:xfrm>
            <a:off x="560568" y="6858001"/>
            <a:ext cx="12247159" cy="1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nchorCtr="0">
            <a:noAutofit/>
          </a:bodyPr>
          <a:lstStyle>
            <a:lvl1pPr>
              <a:defRPr sz="1600">
                <a:solidFill>
                  <a:schemeClr val="tx1"/>
                </a:solidFill>
                <a:latin typeface="Frutiger 55 Roman" pitchFamily="34" charset="0"/>
                <a:ea typeface="Arial Unicode MS" pitchFamily="34" charset="-128"/>
                <a:cs typeface="Arial Unicode MS" pitchFamily="34" charset="-128"/>
              </a:defRPr>
            </a:lvl1pPr>
            <a:lvl2pPr marL="742950" indent="-285750">
              <a:defRPr sz="1600">
                <a:solidFill>
                  <a:schemeClr val="tx1"/>
                </a:solidFill>
                <a:latin typeface="Frutiger 55 Roman" pitchFamily="34" charset="0"/>
                <a:ea typeface="Arial Unicode MS" pitchFamily="34" charset="-128"/>
                <a:cs typeface="Arial Unicode MS" pitchFamily="34" charset="-128"/>
              </a:defRPr>
            </a:lvl2pPr>
            <a:lvl3pPr marL="1143000" indent="-228600">
              <a:defRPr sz="1600">
                <a:solidFill>
                  <a:schemeClr val="tx1"/>
                </a:solidFill>
                <a:latin typeface="Frutiger 55 Roman" pitchFamily="34" charset="0"/>
                <a:ea typeface="Arial Unicode MS" pitchFamily="34" charset="-128"/>
                <a:cs typeface="Arial Unicode MS" pitchFamily="34" charset="-128"/>
              </a:defRPr>
            </a:lvl3pPr>
            <a:lvl4pPr marL="1600200" indent="-228600">
              <a:defRPr sz="1600">
                <a:solidFill>
                  <a:schemeClr val="tx1"/>
                </a:solidFill>
                <a:latin typeface="Frutiger 55 Roman" pitchFamily="34" charset="0"/>
                <a:ea typeface="Arial Unicode MS" pitchFamily="34" charset="-128"/>
                <a:cs typeface="Arial Unicode MS" pitchFamily="34" charset="-128"/>
              </a:defRPr>
            </a:lvl4pPr>
            <a:lvl5pPr marL="2057400" indent="-228600">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pPr algn="r" eaLnBrk="1" hangingPunct="1">
              <a:lnSpc>
                <a:spcPct val="90000"/>
              </a:lnSpc>
              <a:spcBef>
                <a:spcPct val="20000"/>
              </a:spcBef>
            </a:pPr>
            <a:r>
              <a:rPr lang="en-US" altLang="en-US" sz="1200" dirty="0">
                <a:solidFill>
                  <a:srgbClr val="000000"/>
                </a:solidFill>
                <a:ea typeface="MS PGothic" pitchFamily="34" charset="-128"/>
                <a:cs typeface="Arial" charset="0"/>
              </a:rPr>
              <a:t>Source: Duke Realty, UBS</a:t>
            </a:r>
          </a:p>
        </p:txBody>
      </p:sp>
      <p:graphicFrame>
        <p:nvGraphicFramePr>
          <p:cNvPr id="6" name="Chart 5"/>
          <p:cNvGraphicFramePr>
            <a:graphicFrameLocks/>
          </p:cNvGraphicFramePr>
          <p:nvPr>
            <p:extLst>
              <p:ext uri="{D42A27DB-BD31-4B8C-83A1-F6EECF244321}">
                <p14:modId xmlns:p14="http://schemas.microsoft.com/office/powerpoint/2010/main" val="2461708304"/>
              </p:ext>
            </p:extLst>
          </p:nvPr>
        </p:nvGraphicFramePr>
        <p:xfrm>
          <a:off x="560655" y="1646818"/>
          <a:ext cx="12247074" cy="4910866"/>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10949154" y="202374"/>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194302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Moonshots — </a:t>
            </a:r>
            <a:r>
              <a:rPr lang="en-US" sz="3700" dirty="0">
                <a:solidFill>
                  <a:srgbClr val="FF0000"/>
                </a:solidFill>
              </a:rPr>
              <a:t>fuel cells</a:t>
            </a:r>
          </a:p>
        </p:txBody>
      </p:sp>
      <p:sp>
        <p:nvSpPr>
          <p:cNvPr id="6" name="TextBox 5"/>
          <p:cNvSpPr txBox="1"/>
          <p:nvPr>
            <p:custDataLst>
              <p:tags r:id="rId2"/>
            </p:custDataLst>
          </p:nvPr>
        </p:nvSpPr>
        <p:spPr>
          <a:xfrm>
            <a:off x="560653" y="1124712"/>
            <a:ext cx="12247580" cy="274637"/>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The take-off finally comes </a:t>
            </a:r>
            <a:r>
              <a:rPr lang="en-US" dirty="0" smtClean="0"/>
              <a:t>into </a:t>
            </a:r>
            <a:r>
              <a:rPr lang="en-US" dirty="0"/>
              <a:t>sight</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651" y="1567928"/>
            <a:ext cx="12247582" cy="53250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0949154" y="202374"/>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813046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3" y="2432451"/>
            <a:ext cx="12648618" cy="1588007"/>
          </a:xfrm>
        </p:spPr>
        <p:txBody>
          <a:bodyPr/>
          <a:lstStyle/>
          <a:p>
            <a:r>
              <a:rPr lang="en-GB" dirty="0"/>
              <a:t>Sundeep </a:t>
            </a:r>
            <a:r>
              <a:rPr lang="en-GB" dirty="0" smtClean="0"/>
              <a:t>Gantori</a:t>
            </a:r>
          </a:p>
          <a:p>
            <a:r>
              <a:rPr lang="en-GB" dirty="0" smtClean="0"/>
              <a:t>Technology </a:t>
            </a:r>
            <a:r>
              <a:rPr lang="en-GB" dirty="0"/>
              <a:t>Equity Sector strategist</a:t>
            </a:r>
            <a:r>
              <a:rPr lang="en-US" dirty="0" smtClean="0"/>
              <a:t>, UBS CIO GWM</a:t>
            </a:r>
            <a:endParaRPr lang="en-US" dirty="0"/>
          </a:p>
        </p:txBody>
      </p:sp>
      <p:sp>
        <p:nvSpPr>
          <p:cNvPr id="4" name="Rectangle 3"/>
          <p:cNvSpPr/>
          <p:nvPr/>
        </p:nvSpPr>
        <p:spPr>
          <a:xfrm>
            <a:off x="10603806" y="362031"/>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14025864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700" dirty="0"/>
              <a:t>Tech forcing continuous change in </a:t>
            </a:r>
            <a:r>
              <a:rPr lang="en-US" sz="3700" dirty="0">
                <a:solidFill>
                  <a:schemeClr val="tx2"/>
                </a:solidFill>
              </a:rPr>
              <a:t>digital lifestyles</a:t>
            </a:r>
            <a:endParaRPr lang="en-US" sz="3700" dirty="0"/>
          </a:p>
        </p:txBody>
      </p:sp>
      <p:sp>
        <p:nvSpPr>
          <p:cNvPr id="13" name="TextBox 12"/>
          <p:cNvSpPr txBox="1"/>
          <p:nvPr>
            <p:custDataLst>
              <p:tags r:id="rId2"/>
            </p:custDataLst>
          </p:nvPr>
        </p:nvSpPr>
        <p:spPr>
          <a:xfrm>
            <a:off x="560653" y="1124712"/>
            <a:ext cx="12247581" cy="274637"/>
          </a:xfrm>
          <a:prstGeom prst="rect">
            <a:avLst/>
          </a:prstGeom>
          <a:noFill/>
        </p:spPr>
        <p:txBody>
          <a:bodyPr lIns="0" tIns="0" rIns="0" bIns="0"/>
          <a:lstStyle>
            <a:defPPr>
              <a:defRPr lang="en-US"/>
            </a:defPPr>
            <a:lvl1pPr eaLnBrk="1">
              <a:spcBef>
                <a:spcPts val="0"/>
              </a:spcBef>
              <a:spcAft>
                <a:spcPts val="714"/>
              </a:spcAft>
              <a:defRPr sz="2400" kern="0">
                <a:solidFill>
                  <a:srgbClr val="464749"/>
                </a:solidFill>
                <a:latin typeface="UBSHeadline"/>
                <a:ea typeface="Arial Unicode MS"/>
              </a:defRPr>
            </a:lvl1pPr>
          </a:lstStyle>
          <a:p>
            <a:r>
              <a:rPr lang="en-US" dirty="0"/>
              <a:t>How consumers spend their media time every day</a:t>
            </a:r>
          </a:p>
        </p:txBody>
      </p:sp>
      <p:sp>
        <p:nvSpPr>
          <p:cNvPr id="39" name="Rectangle 10"/>
          <p:cNvSpPr>
            <a:spLocks noChangeArrowheads="1"/>
          </p:cNvSpPr>
          <p:nvPr/>
        </p:nvSpPr>
        <p:spPr bwMode="gray">
          <a:xfrm>
            <a:off x="560567" y="6857999"/>
            <a:ext cx="12247158" cy="1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nchorCtr="0">
            <a:noAutofit/>
          </a:bodyPr>
          <a:lstStyle>
            <a:lvl1pPr>
              <a:defRPr sz="1600">
                <a:solidFill>
                  <a:schemeClr val="tx1"/>
                </a:solidFill>
                <a:latin typeface="Frutiger 55 Roman" pitchFamily="34" charset="0"/>
                <a:ea typeface="Arial Unicode MS" pitchFamily="34" charset="-128"/>
                <a:cs typeface="Arial Unicode MS" pitchFamily="34" charset="-128"/>
              </a:defRPr>
            </a:lvl1pPr>
            <a:lvl2pPr marL="742950" indent="-285750">
              <a:defRPr sz="1600">
                <a:solidFill>
                  <a:schemeClr val="tx1"/>
                </a:solidFill>
                <a:latin typeface="Frutiger 55 Roman" pitchFamily="34" charset="0"/>
                <a:ea typeface="Arial Unicode MS" pitchFamily="34" charset="-128"/>
                <a:cs typeface="Arial Unicode MS" pitchFamily="34" charset="-128"/>
              </a:defRPr>
            </a:lvl2pPr>
            <a:lvl3pPr marL="1143000" indent="-228600">
              <a:defRPr sz="1600">
                <a:solidFill>
                  <a:schemeClr val="tx1"/>
                </a:solidFill>
                <a:latin typeface="Frutiger 55 Roman" pitchFamily="34" charset="0"/>
                <a:ea typeface="Arial Unicode MS" pitchFamily="34" charset="-128"/>
                <a:cs typeface="Arial Unicode MS" pitchFamily="34" charset="-128"/>
              </a:defRPr>
            </a:lvl3pPr>
            <a:lvl4pPr marL="1600200" indent="-228600">
              <a:defRPr sz="1600">
                <a:solidFill>
                  <a:schemeClr val="tx1"/>
                </a:solidFill>
                <a:latin typeface="Frutiger 55 Roman" pitchFamily="34" charset="0"/>
                <a:ea typeface="Arial Unicode MS" pitchFamily="34" charset="-128"/>
                <a:cs typeface="Arial Unicode MS" pitchFamily="34" charset="-128"/>
              </a:defRPr>
            </a:lvl4pPr>
            <a:lvl5pPr marL="2057400" indent="-228600">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pPr algn="r" eaLnBrk="1" hangingPunct="1">
              <a:lnSpc>
                <a:spcPct val="90000"/>
              </a:lnSpc>
              <a:spcBef>
                <a:spcPct val="20000"/>
              </a:spcBef>
            </a:pPr>
            <a:r>
              <a:rPr lang="en-US" altLang="en-US" sz="1200" dirty="0">
                <a:solidFill>
                  <a:srgbClr val="000000"/>
                </a:solidFill>
                <a:ea typeface="MS PGothic" pitchFamily="34" charset="-128"/>
                <a:cs typeface="Arial" charset="0"/>
              </a:rPr>
              <a:t>Source: </a:t>
            </a:r>
            <a:r>
              <a:rPr lang="en-US" altLang="en-US" sz="1200" dirty="0" err="1">
                <a:solidFill>
                  <a:srgbClr val="000000"/>
                </a:solidFill>
                <a:ea typeface="MS PGothic" pitchFamily="34" charset="-128"/>
                <a:cs typeface="Arial" charset="0"/>
              </a:rPr>
              <a:t>eMarketer</a:t>
            </a:r>
            <a:r>
              <a:rPr lang="en-US" altLang="en-US" sz="1200" dirty="0">
                <a:solidFill>
                  <a:srgbClr val="000000"/>
                </a:solidFill>
                <a:ea typeface="MS PGothic" pitchFamily="34" charset="-128"/>
                <a:cs typeface="Arial" charset="0"/>
              </a:rPr>
              <a:t>, Bloomberg Intelligence, UBS estimates</a:t>
            </a:r>
          </a:p>
        </p:txBody>
      </p:sp>
      <p:pic>
        <p:nvPicPr>
          <p:cNvPr id="6" name="Grafik 6" descr="Ein Bild, das Karte, sitzend enthält.&#10;&#10;Automatisch generierte Beschreibung">
            <a:extLst>
              <a:ext uri="{FF2B5EF4-FFF2-40B4-BE49-F238E27FC236}">
                <a16:creationId xmlns:a16="http://schemas.microsoft.com/office/drawing/2014/main" xmlns="" id="{C525E81E-7BAE-D44A-9BD0-5CC278EFB222}"/>
              </a:ext>
            </a:extLst>
          </p:cNvPr>
          <p:cNvPicPr>
            <a:picLocks noChangeAspect="1"/>
          </p:cNvPicPr>
          <p:nvPr/>
        </p:nvPicPr>
        <p:blipFill>
          <a:blip r:embed="rId4"/>
          <a:stretch>
            <a:fillRect/>
          </a:stretch>
        </p:blipFill>
        <p:spPr>
          <a:xfrm>
            <a:off x="2806024" y="1710326"/>
            <a:ext cx="7194589" cy="4979519"/>
          </a:xfrm>
          <a:prstGeom prst="rect">
            <a:avLst/>
          </a:prstGeom>
        </p:spPr>
      </p:pic>
      <p:sp>
        <p:nvSpPr>
          <p:cNvPr id="7" name="Rectangle 6"/>
          <p:cNvSpPr/>
          <p:nvPr/>
        </p:nvSpPr>
        <p:spPr>
          <a:xfrm>
            <a:off x="10949154" y="202374"/>
            <a:ext cx="2114317" cy="674859"/>
          </a:xfrm>
          <a:prstGeom prst="rect">
            <a:avLst/>
          </a:prstGeom>
        </p:spPr>
        <p:txBody>
          <a:bodyPr wrap="square" lIns="81565" tIns="40796" rIns="81565" bIns="40796"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FTE</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4689183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SLIDE_TYPE" val="BODY"/>
</p:tagLst>
</file>

<file path=ppt/tags/tag153.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54.xml><?xml version="1.0" encoding="utf-8"?>
<p:tagLst xmlns:a="http://schemas.openxmlformats.org/drawingml/2006/main" xmlns:r="http://schemas.openxmlformats.org/officeDocument/2006/relationships" xmlns:p="http://schemas.openxmlformats.org/presentationml/2006/main">
  <p:tag name="SLIDE_TYPE" val="TOC"/>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 xmlns:thm15="http://schemas.microsoft.com/office/thememl/2012/main"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5.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4.xml><?xml version="1.0" encoding="utf-8"?>
<ds:datastoreItem xmlns:ds="http://schemas.openxmlformats.org/officeDocument/2006/customXml" ds:itemID="{875007EE-52F9-4119-B725-CE3429F62251}">
  <ds:schemaRefs>
    <ds:schemaRef ds:uri="http://www.w3.org/XML/1998/namespace"/>
    <ds:schemaRef ds:uri="2d0145d3-0d69-4389-81a7-315a684184f4"/>
    <ds:schemaRef ds:uri="http://schemas.openxmlformats.org/package/2006/metadata/core-properties"/>
    <ds:schemaRef ds:uri="http://schemas.microsoft.com/office/2006/documentManagement/types"/>
    <ds:schemaRef ds:uri="http://purl.org/dc/terms/"/>
    <ds:schemaRef ds:uri="http://purl.org/dc/dcmitype/"/>
    <ds:schemaRef ds:uri="http://schemas.microsoft.com/office/2006/metadata/properties"/>
    <ds:schemaRef ds:uri="http://purl.org/dc/elements/1.1/"/>
    <ds:schemaRef ds:uri="http://schemas.microsoft.com/office/infopath/2007/PartnerControls"/>
  </ds:schemaRefs>
</ds:datastoreItem>
</file>

<file path=customXml/itemProps5.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824</Words>
  <Application>Microsoft Office PowerPoint</Application>
  <Paragraphs>80</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1_PresXpress_OnScreen_Theme</vt:lpstr>
      <vt:lpstr>Future of the Tech Economy</vt:lpstr>
      <vt:lpstr>PowerPoint Presentation</vt:lpstr>
      <vt:lpstr>PowerPoint Presentation</vt:lpstr>
      <vt:lpstr>2bn internet users will be added this decade…</vt:lpstr>
      <vt:lpstr>Not just more users; they also spend more online</vt:lpstr>
      <vt:lpstr>Land use — Increasing demand for warehouses</vt:lpstr>
      <vt:lpstr>Moonshots — fuel cells</vt:lpstr>
      <vt:lpstr>PowerPoint Presentation</vt:lpstr>
      <vt:lpstr>Tech forcing continuous change in digital lifestyles</vt:lpstr>
      <vt:lpstr>The race for tech leadership is on</vt:lpstr>
      <vt:lpstr>Moonshots — The rise of quantum computing</vt:lpstr>
      <vt:lpstr>Positioning beyond big tech platforms</vt:lpstr>
      <vt:lpstr>PowerPoint Presentation</vt:lpstr>
      <vt:lpstr>PowerPoint Presentation</vt:lpstr>
      <vt:lpstr>PowerPoint Presentation</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Fenten, Aidan</cp:lastModifiedBy>
  <cp:revision>361</cp:revision>
  <cp:lastPrinted>2019-12-17T15:01:01Z</cp:lastPrinted>
  <dcterms:created xsi:type="dcterms:W3CDTF">2002-05-03T03:00:09Z</dcterms:created>
  <dcterms:modified xsi:type="dcterms:W3CDTF">2020-06-16T10:24:14Z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Source Application: AA30941/3 - CLIENT INFORMATION SYSTEM HK/SG, Source Application: AADETSG - Data Extraction Team, Type of file creation: web download, Source Application: AA27312 - DD-Tool, Source Application: AA36186 - PMM ADJUSTMENT TOOL</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