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2.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4.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tags/tag150.xml" ContentType="application/vnd.openxmlformats-officedocument.presentationml.tags+xml"/>
  <Override PartName="/ppt/tags/tag151.xml" ContentType="application/vnd.openxmlformats-officedocument.presentationml.tags+xml"/>
  <Override PartName="/ppt/notesSlides/notesSlide5.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6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4"/>
  </p:notesMasterIdLst>
  <p:handoutMasterIdLst>
    <p:handoutMasterId r:id="rId25"/>
  </p:handoutMasterIdLst>
  <p:sldIdLst>
    <p:sldId id="381" r:id="rId7"/>
    <p:sldId id="409" r:id="rId8"/>
    <p:sldId id="410" r:id="rId9"/>
    <p:sldId id="441" r:id="rId10"/>
    <p:sldId id="442" r:id="rId11"/>
    <p:sldId id="443" r:id="rId12"/>
    <p:sldId id="411" r:id="rId13"/>
    <p:sldId id="444" r:id="rId14"/>
    <p:sldId id="445" r:id="rId15"/>
    <p:sldId id="446" r:id="rId16"/>
    <p:sldId id="439" r:id="rId17"/>
    <p:sldId id="450" r:id="rId18"/>
    <p:sldId id="451" r:id="rId19"/>
    <p:sldId id="447" r:id="rId20"/>
    <p:sldId id="448" r:id="rId21"/>
    <p:sldId id="440" r:id="rId22"/>
    <p:sldId id="452" r:id="rId23"/>
  </p:sldIdLst>
  <p:sldSz cx="13404850" cy="7543800"/>
  <p:notesSz cx="6858000" cy="9926638"/>
  <p:custDataLst>
    <p:tags r:id="rId26"/>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41"/>
            <p14:sldId id="442"/>
            <p14:sldId id="443"/>
            <p14:sldId id="411"/>
            <p14:sldId id="444"/>
            <p14:sldId id="445"/>
            <p14:sldId id="446"/>
            <p14:sldId id="439"/>
            <p14:sldId id="450"/>
            <p14:sldId id="451"/>
            <p14:sldId id="447"/>
            <p14:sldId id="448"/>
            <p14:sldId id="440"/>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UBSPROD.MSAD.UBS.NET\UserData\t569179\RF\Desktop\Renewables%20char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BSPROD.MSAD.UBS.NET\UserData\t569179\RF\Desktop\Renewables%20charts.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UBSPROD.MSAD.UBS.NET\GroupShares\GLOBAL\DZ_PBIC\SUSTAINABLE-INVESTING\1_Presentations%20decks%20-%20Publications\2_Client%20decks\2019\2019_09.September\Doughnut%20Chart%20SI%20Portfolio.v2.xlsx" TargetMode="External"/><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1" Type="http://schemas.openxmlformats.org/officeDocument/2006/relationships/oleObject" Target="file:///\\UBSPROD.MSAD.UBS.NET\UserData\t569179\RF\Desktop\Renewables%20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272090988626424E-2"/>
          <c:y val="5.0925925925925923E-2"/>
          <c:w val="0.86266112569262177"/>
          <c:h val="0.67202209098862642"/>
        </c:manualLayout>
      </c:layout>
      <c:lineChart>
        <c:grouping val="standard"/>
        <c:varyColors val="0"/>
        <c:ser>
          <c:idx val="0"/>
          <c:order val="0"/>
          <c:tx>
            <c:strRef>
              <c:f>Sheet1!$B$10</c:f>
              <c:strCache>
                <c:ptCount val="1"/>
                <c:pt idx="0">
                  <c:v>Wind</c:v>
                </c:pt>
              </c:strCache>
            </c:strRef>
          </c:tx>
          <c:spPr>
            <a:ln>
              <a:solidFill>
                <a:schemeClr val="accent2">
                  <a:lumMod val="50000"/>
                </a:schemeClr>
              </a:solidFill>
            </a:ln>
          </c:spPr>
          <c:marker>
            <c:spPr>
              <a:solidFill>
                <a:schemeClr val="accent2">
                  <a:lumMod val="50000"/>
                </a:schemeClr>
              </a:solidFill>
              <a:ln>
                <a:solidFill>
                  <a:schemeClr val="accent2">
                    <a:lumMod val="50000"/>
                  </a:schemeClr>
                </a:solidFill>
              </a:ln>
            </c:spPr>
          </c:marker>
          <c:cat>
            <c:numRef>
              <c:f>Sheet1!$A$11:$A$21</c:f>
              <c:numCache>
                <c:formatCode>General</c:formatCode>
                <c:ptCount val="11"/>
                <c:pt idx="0">
                  <c:v>2009</c:v>
                </c:pt>
                <c:pt idx="1">
                  <c:v>2010</c:v>
                </c:pt>
                <c:pt idx="2">
                  <c:v>2011</c:v>
                </c:pt>
                <c:pt idx="3">
                  <c:v>2012</c:v>
                </c:pt>
                <c:pt idx="4">
                  <c:v>2013</c:v>
                </c:pt>
                <c:pt idx="5">
                  <c:v>2014</c:v>
                </c:pt>
                <c:pt idx="6">
                  <c:v>2015</c:v>
                </c:pt>
                <c:pt idx="7">
                  <c:v>2016</c:v>
                </c:pt>
                <c:pt idx="8">
                  <c:v>2017</c:v>
                </c:pt>
                <c:pt idx="9">
                  <c:v>2018</c:v>
                </c:pt>
                <c:pt idx="10">
                  <c:v>2019</c:v>
                </c:pt>
              </c:numCache>
            </c:numRef>
          </c:cat>
          <c:val>
            <c:numRef>
              <c:f>Sheet1!$B$11:$B$21</c:f>
              <c:numCache>
                <c:formatCode>General</c:formatCode>
                <c:ptCount val="11"/>
                <c:pt idx="0">
                  <c:v>135</c:v>
                </c:pt>
                <c:pt idx="1">
                  <c:v>123.5</c:v>
                </c:pt>
                <c:pt idx="2">
                  <c:v>71</c:v>
                </c:pt>
                <c:pt idx="3">
                  <c:v>71.5</c:v>
                </c:pt>
                <c:pt idx="4">
                  <c:v>70</c:v>
                </c:pt>
                <c:pt idx="5">
                  <c:v>59</c:v>
                </c:pt>
                <c:pt idx="6">
                  <c:v>54.5</c:v>
                </c:pt>
                <c:pt idx="7">
                  <c:v>47</c:v>
                </c:pt>
                <c:pt idx="8">
                  <c:v>45</c:v>
                </c:pt>
                <c:pt idx="9">
                  <c:v>42.5</c:v>
                </c:pt>
                <c:pt idx="10">
                  <c:v>41</c:v>
                </c:pt>
              </c:numCache>
            </c:numRef>
          </c:val>
          <c:smooth val="0"/>
        </c:ser>
        <c:ser>
          <c:idx val="1"/>
          <c:order val="1"/>
          <c:tx>
            <c:strRef>
              <c:f>Sheet1!$C$10</c:f>
              <c:strCache>
                <c:ptCount val="1"/>
                <c:pt idx="0">
                  <c:v>Solar PV</c:v>
                </c:pt>
              </c:strCache>
            </c:strRef>
          </c:tx>
          <c:cat>
            <c:numRef>
              <c:f>Sheet1!$A$11:$A$21</c:f>
              <c:numCache>
                <c:formatCode>General</c:formatCode>
                <c:ptCount val="11"/>
                <c:pt idx="0">
                  <c:v>2009</c:v>
                </c:pt>
                <c:pt idx="1">
                  <c:v>2010</c:v>
                </c:pt>
                <c:pt idx="2">
                  <c:v>2011</c:v>
                </c:pt>
                <c:pt idx="3">
                  <c:v>2012</c:v>
                </c:pt>
                <c:pt idx="4">
                  <c:v>2013</c:v>
                </c:pt>
                <c:pt idx="5">
                  <c:v>2014</c:v>
                </c:pt>
                <c:pt idx="6">
                  <c:v>2015</c:v>
                </c:pt>
                <c:pt idx="7">
                  <c:v>2016</c:v>
                </c:pt>
                <c:pt idx="8">
                  <c:v>2017</c:v>
                </c:pt>
                <c:pt idx="9">
                  <c:v>2018</c:v>
                </c:pt>
                <c:pt idx="10">
                  <c:v>2019</c:v>
                </c:pt>
              </c:numCache>
            </c:numRef>
          </c:cat>
          <c:val>
            <c:numRef>
              <c:f>Sheet1!$C$11:$C$21</c:f>
              <c:numCache>
                <c:formatCode>General</c:formatCode>
                <c:ptCount val="11"/>
                <c:pt idx="0">
                  <c:v>358.5</c:v>
                </c:pt>
                <c:pt idx="1">
                  <c:v>248</c:v>
                </c:pt>
                <c:pt idx="2">
                  <c:v>157</c:v>
                </c:pt>
                <c:pt idx="3">
                  <c:v>125</c:v>
                </c:pt>
                <c:pt idx="4">
                  <c:v>97.5</c:v>
                </c:pt>
                <c:pt idx="5">
                  <c:v>79</c:v>
                </c:pt>
                <c:pt idx="6">
                  <c:v>64</c:v>
                </c:pt>
                <c:pt idx="7">
                  <c:v>55</c:v>
                </c:pt>
                <c:pt idx="8">
                  <c:v>49.5</c:v>
                </c:pt>
                <c:pt idx="9">
                  <c:v>43</c:v>
                </c:pt>
                <c:pt idx="10">
                  <c:v>40</c:v>
                </c:pt>
              </c:numCache>
            </c:numRef>
          </c:val>
          <c:smooth val="0"/>
        </c:ser>
        <c:dLbls>
          <c:showLegendKey val="0"/>
          <c:showVal val="0"/>
          <c:showCatName val="0"/>
          <c:showSerName val="0"/>
          <c:showPercent val="0"/>
          <c:showBubbleSize val="0"/>
        </c:dLbls>
        <c:marker val="1"/>
        <c:smooth val="0"/>
        <c:axId val="519596672"/>
        <c:axId val="519913856"/>
      </c:lineChart>
      <c:catAx>
        <c:axId val="519596672"/>
        <c:scaling>
          <c:orientation val="minMax"/>
        </c:scaling>
        <c:delete val="0"/>
        <c:axPos val="b"/>
        <c:numFmt formatCode="General" sourceLinked="1"/>
        <c:majorTickMark val="out"/>
        <c:minorTickMark val="none"/>
        <c:tickLblPos val="nextTo"/>
        <c:txPr>
          <a:bodyPr/>
          <a:lstStyle/>
          <a:p>
            <a:pPr>
              <a:defRPr>
                <a:latin typeface="Frutiger 45 Light" panose="020B0603020202020204" pitchFamily="34" charset="0"/>
              </a:defRPr>
            </a:pPr>
            <a:endParaRPr lang="en-US"/>
          </a:p>
        </c:txPr>
        <c:crossAx val="519913856"/>
        <c:crosses val="autoZero"/>
        <c:auto val="1"/>
        <c:lblAlgn val="ctr"/>
        <c:lblOffset val="100"/>
        <c:noMultiLvlLbl val="0"/>
      </c:catAx>
      <c:valAx>
        <c:axId val="519913856"/>
        <c:scaling>
          <c:orientation val="minMax"/>
        </c:scaling>
        <c:delete val="0"/>
        <c:axPos val="l"/>
        <c:numFmt formatCode="General" sourceLinked="1"/>
        <c:majorTickMark val="out"/>
        <c:minorTickMark val="none"/>
        <c:tickLblPos val="nextTo"/>
        <c:txPr>
          <a:bodyPr/>
          <a:lstStyle/>
          <a:p>
            <a:pPr>
              <a:defRPr>
                <a:latin typeface="Frutiger 45 Light" panose="020B0603020202020204" pitchFamily="34" charset="0"/>
              </a:defRPr>
            </a:pPr>
            <a:endParaRPr lang="en-US"/>
          </a:p>
        </c:txPr>
        <c:crossAx val="519596672"/>
        <c:crosses val="autoZero"/>
        <c:crossBetween val="between"/>
      </c:valAx>
    </c:plotArea>
    <c:legend>
      <c:legendPos val="b"/>
      <c:layout/>
      <c:overlay val="0"/>
      <c:txPr>
        <a:bodyPr/>
        <a:lstStyle/>
        <a:p>
          <a:pPr>
            <a:defRPr>
              <a:latin typeface="Frutiger 45 Light" panose="020B0603020202020204" pitchFamily="34"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7042905122278"/>
          <c:y val="0.15108778069407991"/>
          <c:w val="0.88884154719641062"/>
          <c:h val="0.66151283172936726"/>
        </c:manualLayout>
      </c:layout>
      <c:barChart>
        <c:barDir val="col"/>
        <c:grouping val="stacked"/>
        <c:varyColors val="0"/>
        <c:ser>
          <c:idx val="0"/>
          <c:order val="0"/>
          <c:invertIfNegative val="0"/>
          <c:dPt>
            <c:idx val="0"/>
            <c:invertIfNegative val="0"/>
            <c:bubble3D val="0"/>
            <c:spPr>
              <a:solidFill>
                <a:schemeClr val="accent2"/>
              </a:solidFill>
            </c:spPr>
          </c:dPt>
          <c:dPt>
            <c:idx val="1"/>
            <c:invertIfNegative val="0"/>
            <c:bubble3D val="0"/>
            <c:spPr>
              <a:solidFill>
                <a:schemeClr val="accent2"/>
              </a:solidFill>
            </c:spPr>
          </c:dPt>
          <c:dPt>
            <c:idx val="2"/>
            <c:invertIfNegative val="0"/>
            <c:bubble3D val="0"/>
            <c:spPr>
              <a:solidFill>
                <a:schemeClr val="accent2"/>
              </a:solidFill>
            </c:spPr>
          </c:dPt>
          <c:dPt>
            <c:idx val="3"/>
            <c:invertIfNegative val="0"/>
            <c:bubble3D val="0"/>
            <c:spPr>
              <a:solidFill>
                <a:schemeClr val="accent2">
                  <a:lumMod val="50000"/>
                </a:schemeClr>
              </a:solidFill>
            </c:spPr>
          </c:dPt>
          <c:dPt>
            <c:idx val="4"/>
            <c:invertIfNegative val="0"/>
            <c:bubble3D val="0"/>
            <c:spPr>
              <a:solidFill>
                <a:schemeClr val="accent2">
                  <a:lumMod val="50000"/>
                </a:schemeClr>
              </a:solidFill>
            </c:spPr>
          </c:dPt>
          <c:dPt>
            <c:idx val="5"/>
            <c:invertIfNegative val="0"/>
            <c:bubble3D val="0"/>
            <c:spPr>
              <a:solidFill>
                <a:schemeClr val="accent2">
                  <a:lumMod val="50000"/>
                </a:schemeClr>
              </a:solidFill>
            </c:spPr>
          </c:dPt>
          <c:dPt>
            <c:idx val="6"/>
            <c:invertIfNegative val="0"/>
            <c:bubble3D val="0"/>
            <c:spPr>
              <a:solidFill>
                <a:schemeClr val="accent2">
                  <a:lumMod val="50000"/>
                </a:schemeClr>
              </a:solidFill>
            </c:spPr>
          </c:dPt>
          <c:cat>
            <c:strRef>
              <c:f>(Sheet1!$B$1:$B$3,Sheet1!$B$4:$B$7)</c:f>
              <c:strCache>
                <c:ptCount val="7"/>
                <c:pt idx="0">
                  <c:v>CCGT 30% LF</c:v>
                </c:pt>
                <c:pt idx="1">
                  <c:v>Coal 50% LF</c:v>
                </c:pt>
                <c:pt idx="2">
                  <c:v>CCGT 50% LF</c:v>
                </c:pt>
                <c:pt idx="3">
                  <c:v>Solar 17% LF</c:v>
                </c:pt>
                <c:pt idx="4">
                  <c:v>Wind 30% LF</c:v>
                </c:pt>
                <c:pt idx="5">
                  <c:v>Wind 40% LF</c:v>
                </c:pt>
                <c:pt idx="6">
                  <c:v>Solar 25% LF</c:v>
                </c:pt>
              </c:strCache>
            </c:strRef>
          </c:cat>
          <c:val>
            <c:numRef>
              <c:f>(Sheet1!$C$1:$C$3,Sheet1!$C$4:$C$7)</c:f>
              <c:numCache>
                <c:formatCode>General</c:formatCode>
                <c:ptCount val="7"/>
                <c:pt idx="0">
                  <c:v>237</c:v>
                </c:pt>
                <c:pt idx="1">
                  <c:v>209</c:v>
                </c:pt>
                <c:pt idx="2">
                  <c:v>142</c:v>
                </c:pt>
                <c:pt idx="3">
                  <c:v>54</c:v>
                </c:pt>
                <c:pt idx="4">
                  <c:v>52</c:v>
                </c:pt>
                <c:pt idx="5">
                  <c:v>39</c:v>
                </c:pt>
                <c:pt idx="6">
                  <c:v>37</c:v>
                </c:pt>
              </c:numCache>
            </c:numRef>
          </c:val>
        </c:ser>
        <c:dLbls>
          <c:showLegendKey val="0"/>
          <c:showVal val="0"/>
          <c:showCatName val="0"/>
          <c:showSerName val="0"/>
          <c:showPercent val="0"/>
          <c:showBubbleSize val="0"/>
        </c:dLbls>
        <c:gapWidth val="150"/>
        <c:overlap val="100"/>
        <c:axId val="519940736"/>
        <c:axId val="519946624"/>
      </c:barChart>
      <c:catAx>
        <c:axId val="519940736"/>
        <c:scaling>
          <c:orientation val="minMax"/>
        </c:scaling>
        <c:delete val="0"/>
        <c:axPos val="b"/>
        <c:majorTickMark val="out"/>
        <c:minorTickMark val="none"/>
        <c:tickLblPos val="nextTo"/>
        <c:txPr>
          <a:bodyPr/>
          <a:lstStyle/>
          <a:p>
            <a:pPr>
              <a:defRPr>
                <a:latin typeface="Frutiger 45 Light" panose="020B0603020202020204" pitchFamily="34" charset="0"/>
              </a:defRPr>
            </a:pPr>
            <a:endParaRPr lang="en-US"/>
          </a:p>
        </c:txPr>
        <c:crossAx val="519946624"/>
        <c:crosses val="autoZero"/>
        <c:auto val="1"/>
        <c:lblAlgn val="ctr"/>
        <c:lblOffset val="100"/>
        <c:noMultiLvlLbl val="0"/>
      </c:catAx>
      <c:valAx>
        <c:axId val="519946624"/>
        <c:scaling>
          <c:orientation val="minMax"/>
        </c:scaling>
        <c:delete val="0"/>
        <c:axPos val="l"/>
        <c:numFmt formatCode="General" sourceLinked="1"/>
        <c:majorTickMark val="out"/>
        <c:minorTickMark val="none"/>
        <c:tickLblPos val="nextTo"/>
        <c:txPr>
          <a:bodyPr/>
          <a:lstStyle/>
          <a:p>
            <a:pPr>
              <a:defRPr>
                <a:latin typeface="Frutiger 45 Light" panose="020B0603020202020204" pitchFamily="34" charset="0"/>
              </a:defRPr>
            </a:pPr>
            <a:endParaRPr lang="en-US"/>
          </a:p>
        </c:txPr>
        <c:crossAx val="519940736"/>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427612760187265E-2"/>
          <c:y val="3.3869292174436381E-3"/>
          <c:w val="0.81263943445412723"/>
          <c:h val="1"/>
        </c:manualLayout>
      </c:layout>
      <c:doughnutChart>
        <c:varyColors val="1"/>
        <c:ser>
          <c:idx val="0"/>
          <c:order val="0"/>
          <c:spPr>
            <a:solidFill>
              <a:srgbClr val="A43725">
                <a:lumMod val="60000"/>
                <a:lumOff val="40000"/>
              </a:srgbClr>
            </a:solidFill>
            <a:ln w="44450">
              <a:solidFill>
                <a:srgbClr val="FFFFFF"/>
              </a:solidFill>
            </a:ln>
          </c:spPr>
          <c:dPt>
            <c:idx val="0"/>
            <c:bubble3D val="0"/>
            <c:spPr>
              <a:solidFill>
                <a:srgbClr val="CFBD9B"/>
              </a:solidFill>
              <a:ln w="44450">
                <a:solidFill>
                  <a:srgbClr val="FFFFFF"/>
                </a:solidFill>
              </a:ln>
            </c:spPr>
          </c:dPt>
          <c:dPt>
            <c:idx val="1"/>
            <c:bubble3D val="0"/>
            <c:spPr>
              <a:solidFill>
                <a:srgbClr val="6FB6DF"/>
              </a:solidFill>
              <a:ln w="44450">
                <a:solidFill>
                  <a:srgbClr val="FFFFFF"/>
                </a:solidFill>
              </a:ln>
            </c:spPr>
          </c:dPt>
          <c:dPt>
            <c:idx val="2"/>
            <c:bubble3D val="0"/>
            <c:spPr>
              <a:solidFill>
                <a:srgbClr val="6FB6DF"/>
              </a:solidFill>
              <a:ln w="44450">
                <a:solidFill>
                  <a:srgbClr val="FFFFFF"/>
                </a:solidFill>
              </a:ln>
            </c:spPr>
          </c:dPt>
          <c:dPt>
            <c:idx val="3"/>
            <c:bubble3D val="0"/>
            <c:spPr>
              <a:solidFill>
                <a:srgbClr val="6FB6DF"/>
              </a:solidFill>
              <a:ln w="44450">
                <a:solidFill>
                  <a:srgbClr val="FFFFFF"/>
                </a:solidFill>
              </a:ln>
            </c:spPr>
          </c:dPt>
          <c:dPt>
            <c:idx val="4"/>
            <c:bubble3D val="0"/>
            <c:spPr>
              <a:solidFill>
                <a:srgbClr val="6FB6DF"/>
              </a:solidFill>
              <a:ln w="44450">
                <a:solidFill>
                  <a:srgbClr val="FFFFFF"/>
                </a:solidFill>
              </a:ln>
            </c:spPr>
          </c:dPt>
          <c:dPt>
            <c:idx val="5"/>
            <c:bubble3D val="0"/>
            <c:spPr>
              <a:solidFill>
                <a:srgbClr val="A43725"/>
              </a:solidFill>
              <a:ln w="44450">
                <a:solidFill>
                  <a:srgbClr val="FFFFFF"/>
                </a:solidFill>
              </a:ln>
            </c:spPr>
          </c:dPt>
          <c:dPt>
            <c:idx val="6"/>
            <c:bubble3D val="0"/>
            <c:spPr>
              <a:solidFill>
                <a:srgbClr val="A43725"/>
              </a:solidFill>
              <a:ln w="44450">
                <a:solidFill>
                  <a:srgbClr val="FFFFFF"/>
                </a:solidFill>
              </a:ln>
            </c:spPr>
          </c:dPt>
          <c:dPt>
            <c:idx val="7"/>
            <c:bubble3D val="0"/>
            <c:spPr>
              <a:solidFill>
                <a:srgbClr val="A43725"/>
              </a:solidFill>
              <a:ln w="44450">
                <a:solidFill>
                  <a:srgbClr val="FFFFFF"/>
                </a:solidFill>
              </a:ln>
            </c:spPr>
          </c:dPt>
          <c:dPt>
            <c:idx val="8"/>
            <c:bubble3D val="0"/>
            <c:spPr>
              <a:solidFill>
                <a:srgbClr val="A43725"/>
              </a:solidFill>
              <a:ln w="44450">
                <a:solidFill>
                  <a:srgbClr val="FFFFFF"/>
                </a:solidFill>
              </a:ln>
            </c:spPr>
          </c:dPt>
          <c:dPt>
            <c:idx val="9"/>
            <c:bubble3D val="0"/>
            <c:spPr>
              <a:solidFill>
                <a:srgbClr val="E8C767">
                  <a:lumMod val="60000"/>
                  <a:lumOff val="40000"/>
                </a:srgbClr>
              </a:solidFill>
              <a:ln w="44450">
                <a:solidFill>
                  <a:srgbClr val="FFFFFF"/>
                </a:solidFill>
              </a:ln>
            </c:spPr>
          </c:dPt>
          <c:dPt>
            <c:idx val="10"/>
            <c:bubble3D val="0"/>
            <c:spPr>
              <a:solidFill>
                <a:srgbClr val="E8C767"/>
              </a:solidFill>
              <a:ln w="44450">
                <a:solidFill>
                  <a:srgbClr val="FFFFFF"/>
                </a:solidFill>
              </a:ln>
            </c:spPr>
          </c:dPt>
          <c:dPt>
            <c:idx val="11"/>
            <c:bubble3D val="0"/>
            <c:spPr>
              <a:solidFill>
                <a:srgbClr val="E8C767"/>
              </a:solidFill>
              <a:ln w="44450">
                <a:solidFill>
                  <a:srgbClr val="FFFFFF"/>
                </a:solidFill>
              </a:ln>
            </c:spPr>
          </c:dPt>
          <c:dPt>
            <c:idx val="12"/>
            <c:bubble3D val="0"/>
          </c:dPt>
          <c:dPt>
            <c:idx val="13"/>
            <c:bubble3D val="0"/>
          </c:dPt>
          <c:cat>
            <c:strRef>
              <c:f>'Version 2'!$B$1:$B$9</c:f>
              <c:strCache>
                <c:ptCount val="9"/>
                <c:pt idx="0">
                  <c:v>Liquidity</c:v>
                </c:pt>
                <c:pt idx="1">
                  <c:v>Multilateral Development Bank bonds</c:v>
                </c:pt>
                <c:pt idx="2">
                  <c:v>Green bonds</c:v>
                </c:pt>
                <c:pt idx="3">
                  <c:v>ESG leaders corporate bonds</c:v>
                </c:pt>
                <c:pt idx="4">
                  <c:v>ESG engagement high yield bonds</c:v>
                </c:pt>
                <c:pt idx="5">
                  <c:v>ESG thematic equities</c:v>
                </c:pt>
                <c:pt idx="6">
                  <c:v>ESG leaders equities</c:v>
                </c:pt>
                <c:pt idx="7">
                  <c:v>ESG improvers equities</c:v>
                </c:pt>
                <c:pt idx="8">
                  <c:v>ESG engaement equities</c:v>
                </c:pt>
              </c:strCache>
            </c:strRef>
          </c:cat>
          <c:val>
            <c:numRef>
              <c:f>'Version 2'!$C$23:$C$31</c:f>
              <c:numCache>
                <c:formatCode>0.00%</c:formatCode>
                <c:ptCount val="9"/>
                <c:pt idx="0">
                  <c:v>0.05</c:v>
                </c:pt>
                <c:pt idx="1">
                  <c:v>0.1</c:v>
                </c:pt>
                <c:pt idx="2">
                  <c:v>0.09</c:v>
                </c:pt>
                <c:pt idx="3">
                  <c:v>0.18</c:v>
                </c:pt>
                <c:pt idx="4">
                  <c:v>0.03</c:v>
                </c:pt>
                <c:pt idx="5">
                  <c:v>0.11</c:v>
                </c:pt>
                <c:pt idx="6">
                  <c:v>0.11</c:v>
                </c:pt>
                <c:pt idx="7">
                  <c:v>0.16500000000000001</c:v>
                </c:pt>
                <c:pt idx="8">
                  <c:v>0.16500000000000001</c:v>
                </c:pt>
              </c:numCache>
            </c:numRef>
          </c:val>
        </c:ser>
        <c:dLbls>
          <c:showLegendKey val="0"/>
          <c:showVal val="0"/>
          <c:showCatName val="0"/>
          <c:showSerName val="0"/>
          <c:showPercent val="0"/>
          <c:showBubbleSize val="0"/>
          <c:showLeaderLines val="1"/>
        </c:dLbls>
        <c:firstSliceAng val="0"/>
        <c:holeSize val="50"/>
      </c:doughnutChart>
      <c:spPr>
        <a:noFill/>
        <a:ln w="0">
          <a:noFill/>
        </a:ln>
      </c:spPr>
    </c:plotArea>
    <c:plotVisOnly val="1"/>
    <c:dispBlanksAs val="gap"/>
    <c:showDLblsOverMax val="0"/>
  </c:chart>
  <c:spPr>
    <a:solidFill>
      <a:srgbClr val="FFFFFF"/>
    </a:solidFill>
    <a:ln w="9525">
      <a:noFill/>
    </a:ln>
    <a:effectLst/>
  </c:spPr>
  <c:txPr>
    <a:bodyPr/>
    <a:lstStyle/>
    <a:p>
      <a:pPr algn="ctr" rtl="0">
        <a:defRPr lang="en-GB" sz="1100" b="1" i="0" u="none" strike="noStrike" kern="1200" baseline="0">
          <a:solidFill>
            <a:prstClr val="black"/>
          </a:solidFill>
          <a:latin typeface="+mn-lt"/>
          <a:ea typeface="+mn-ea"/>
          <a:cs typeface="+mn-cs"/>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042421730776482E-2"/>
          <c:y val="8.3765975790485322E-2"/>
          <c:w val="0.66108038528676738"/>
          <c:h val="0.64935470417278662"/>
        </c:manualLayout>
      </c:layout>
      <c:lineChart>
        <c:grouping val="standard"/>
        <c:varyColors val="0"/>
        <c:ser>
          <c:idx val="0"/>
          <c:order val="0"/>
          <c:tx>
            <c:strRef>
              <c:f>Sheet1!$B$23</c:f>
              <c:strCache>
                <c:ptCount val="1"/>
                <c:pt idx="0">
                  <c:v>Low income</c:v>
                </c:pt>
              </c:strCache>
            </c:strRef>
          </c:tx>
          <c:spPr>
            <a:ln>
              <a:solidFill>
                <a:srgbClr val="C07156"/>
              </a:solidFill>
            </a:ln>
          </c:spPr>
          <c:marker>
            <c:symbol val="none"/>
          </c:marker>
          <c:cat>
            <c:numRef>
              <c:f>Sheet1!$A$24:$A$27</c:f>
              <c:numCache>
                <c:formatCode>General</c:formatCode>
                <c:ptCount val="4"/>
                <c:pt idx="0">
                  <c:v>1992</c:v>
                </c:pt>
                <c:pt idx="1">
                  <c:v>1999</c:v>
                </c:pt>
                <c:pt idx="2">
                  <c:v>2008</c:v>
                </c:pt>
                <c:pt idx="3">
                  <c:v>2015</c:v>
                </c:pt>
              </c:numCache>
            </c:numRef>
          </c:cat>
          <c:val>
            <c:numRef>
              <c:f>Sheet1!$B$24:$B$27</c:f>
              <c:numCache>
                <c:formatCode>0%</c:formatCode>
                <c:ptCount val="4"/>
                <c:pt idx="0">
                  <c:v>0.43</c:v>
                </c:pt>
                <c:pt idx="1">
                  <c:v>0.47</c:v>
                </c:pt>
                <c:pt idx="2">
                  <c:v>0.56999999999999995</c:v>
                </c:pt>
                <c:pt idx="3">
                  <c:v>0.64</c:v>
                </c:pt>
              </c:numCache>
            </c:numRef>
          </c:val>
          <c:smooth val="0"/>
        </c:ser>
        <c:ser>
          <c:idx val="1"/>
          <c:order val="1"/>
          <c:tx>
            <c:strRef>
              <c:f>Sheet1!$C$23</c:f>
              <c:strCache>
                <c:ptCount val="1"/>
                <c:pt idx="0">
                  <c:v>Lower middle income</c:v>
                </c:pt>
              </c:strCache>
            </c:strRef>
          </c:tx>
          <c:marker>
            <c:symbol val="none"/>
          </c:marker>
          <c:dLbls>
            <c:dLbl>
              <c:idx val="3"/>
              <c:layout>
                <c:manualLayout>
                  <c:x val="-5.0638586444637004E-3"/>
                  <c:y val="-1.7419072615923011E-2"/>
                </c:manualLayout>
              </c:layout>
              <c:dLblPos val="r"/>
              <c:showLegendKey val="0"/>
              <c:showVal val="1"/>
              <c:showCatName val="0"/>
              <c:showSerName val="0"/>
              <c:showPercent val="0"/>
              <c:showBubbleSize val="0"/>
            </c:dLbl>
            <c:dLblPos val="t"/>
            <c:showLegendKey val="0"/>
            <c:showVal val="1"/>
            <c:showCatName val="0"/>
            <c:showSerName val="0"/>
            <c:showPercent val="0"/>
            <c:showBubbleSize val="0"/>
            <c:showLeaderLines val="0"/>
          </c:dLbls>
          <c:cat>
            <c:numRef>
              <c:f>Sheet1!$A$24:$A$27</c:f>
              <c:numCache>
                <c:formatCode>General</c:formatCode>
                <c:ptCount val="4"/>
                <c:pt idx="0">
                  <c:v>1992</c:v>
                </c:pt>
                <c:pt idx="1">
                  <c:v>1999</c:v>
                </c:pt>
                <c:pt idx="2">
                  <c:v>2008</c:v>
                </c:pt>
                <c:pt idx="3">
                  <c:v>2015</c:v>
                </c:pt>
              </c:numCache>
            </c:numRef>
          </c:cat>
          <c:val>
            <c:numRef>
              <c:f>Sheet1!$C$24:$C$27</c:f>
              <c:numCache>
                <c:formatCode>0%</c:formatCode>
                <c:ptCount val="4"/>
                <c:pt idx="0">
                  <c:v>0.65</c:v>
                </c:pt>
                <c:pt idx="1">
                  <c:v>0.73</c:v>
                </c:pt>
                <c:pt idx="2">
                  <c:v>0.82</c:v>
                </c:pt>
                <c:pt idx="3">
                  <c:v>0.85</c:v>
                </c:pt>
              </c:numCache>
            </c:numRef>
          </c:val>
          <c:smooth val="0"/>
        </c:ser>
        <c:ser>
          <c:idx val="2"/>
          <c:order val="2"/>
          <c:tx>
            <c:strRef>
              <c:f>Sheet1!$D$23</c:f>
              <c:strCache>
                <c:ptCount val="1"/>
                <c:pt idx="0">
                  <c:v>Upper middle income</c:v>
                </c:pt>
              </c:strCache>
            </c:strRef>
          </c:tx>
          <c:marker>
            <c:symbol val="none"/>
          </c:marker>
          <c:cat>
            <c:numRef>
              <c:f>Sheet1!$A$24:$A$27</c:f>
              <c:numCache>
                <c:formatCode>General</c:formatCode>
                <c:ptCount val="4"/>
                <c:pt idx="0">
                  <c:v>1992</c:v>
                </c:pt>
                <c:pt idx="1">
                  <c:v>1999</c:v>
                </c:pt>
                <c:pt idx="2">
                  <c:v>2008</c:v>
                </c:pt>
                <c:pt idx="3">
                  <c:v>2015</c:v>
                </c:pt>
              </c:numCache>
            </c:numRef>
          </c:cat>
          <c:val>
            <c:numRef>
              <c:f>Sheet1!$D$24:$D$27</c:f>
              <c:numCache>
                <c:formatCode>0%</c:formatCode>
                <c:ptCount val="4"/>
                <c:pt idx="0">
                  <c:v>0.89</c:v>
                </c:pt>
                <c:pt idx="1">
                  <c:v>0.95</c:v>
                </c:pt>
                <c:pt idx="2">
                  <c:v>0.96</c:v>
                </c:pt>
                <c:pt idx="3">
                  <c:v>0.96</c:v>
                </c:pt>
              </c:numCache>
            </c:numRef>
          </c:val>
          <c:smooth val="0"/>
        </c:ser>
        <c:dLbls>
          <c:dLblPos val="t"/>
          <c:showLegendKey val="0"/>
          <c:showVal val="1"/>
          <c:showCatName val="0"/>
          <c:showSerName val="0"/>
          <c:showPercent val="0"/>
          <c:showBubbleSize val="0"/>
        </c:dLbls>
        <c:marker val="1"/>
        <c:smooth val="0"/>
        <c:axId val="566651904"/>
        <c:axId val="566657792"/>
      </c:lineChart>
      <c:catAx>
        <c:axId val="566651904"/>
        <c:scaling>
          <c:orientation val="minMax"/>
        </c:scaling>
        <c:delete val="0"/>
        <c:axPos val="b"/>
        <c:numFmt formatCode="General" sourceLinked="1"/>
        <c:majorTickMark val="out"/>
        <c:minorTickMark val="none"/>
        <c:tickLblPos val="nextTo"/>
        <c:crossAx val="566657792"/>
        <c:crosses val="autoZero"/>
        <c:auto val="1"/>
        <c:lblAlgn val="ctr"/>
        <c:lblOffset val="100"/>
        <c:noMultiLvlLbl val="0"/>
      </c:catAx>
      <c:valAx>
        <c:axId val="566657792"/>
        <c:scaling>
          <c:orientation val="minMax"/>
          <c:max val="1"/>
        </c:scaling>
        <c:delete val="0"/>
        <c:axPos val="l"/>
        <c:numFmt formatCode="0%" sourceLinked="1"/>
        <c:majorTickMark val="out"/>
        <c:minorTickMark val="none"/>
        <c:tickLblPos val="nextTo"/>
        <c:crossAx val="566651904"/>
        <c:crosses val="autoZero"/>
        <c:crossBetween val="between"/>
      </c:valAx>
    </c:plotArea>
    <c:legend>
      <c:legendPos val="b"/>
      <c:layout>
        <c:manualLayout>
          <c:xMode val="edge"/>
          <c:yMode val="edge"/>
          <c:x val="0.10730544067577903"/>
          <c:y val="0.83747875526894056"/>
          <c:w val="0.77623373911505611"/>
          <c:h val="0.13739847450055306"/>
        </c:manualLayout>
      </c:layout>
      <c:overlay val="0"/>
    </c:legend>
    <c:plotVisOnly val="1"/>
    <c:dispBlanksAs val="gap"/>
    <c:showDLblsOverMax val="0"/>
  </c:chart>
  <c:txPr>
    <a:bodyPr/>
    <a:lstStyle/>
    <a:p>
      <a:pPr>
        <a:defRPr sz="1000">
          <a:latin typeface="Frutiger 45 Light" panose="020B0603020202020204" pitchFamily="34"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08000" y="276225"/>
            <a:ext cx="7862888" cy="4424363"/>
          </a:xfrm>
        </p:spPr>
      </p:sp>
      <p:sp>
        <p:nvSpPr>
          <p:cNvPr id="3" name="Notizenplatzhalter 2"/>
          <p:cNvSpPr>
            <a:spLocks noGrp="1"/>
          </p:cNvSpPr>
          <p:nvPr>
            <p:ph type="body" idx="1"/>
          </p:nvPr>
        </p:nvSpPr>
        <p:spPr/>
        <p:txBody>
          <a:bodyPr/>
          <a:lstStyle/>
          <a:p>
            <a:pPr marL="0" indent="0">
              <a:buNone/>
            </a:pPr>
            <a:endParaRPr lang="en-GB" dirty="0" smtClean="0">
              <a:latin typeface="Frutiger 45 Light" panose="020B0603020202020204" pitchFamily="34" charset="0"/>
            </a:endParaRPr>
          </a:p>
        </p:txBody>
      </p:sp>
      <p:sp>
        <p:nvSpPr>
          <p:cNvPr id="4" name="Foliennummernplatzhalter 3"/>
          <p:cNvSpPr>
            <a:spLocks noGrp="1"/>
          </p:cNvSpPr>
          <p:nvPr>
            <p:ph type="sldNum" sz="quarter" idx="10"/>
          </p:nvPr>
        </p:nvSpPr>
        <p:spPr/>
        <p:txBody>
          <a:bodyPr/>
          <a:lstStyle/>
          <a:p>
            <a:fld id="{CC5FEBDE-F4F3-48FB-91FC-B594AFE00969}" type="slidenum">
              <a:rPr smtClean="0">
                <a:solidFill>
                  <a:prstClr val="black"/>
                </a:solidFill>
              </a:rPr>
              <a:pPr/>
              <a:t>4</a:t>
            </a:fld>
            <a:endParaRPr dirty="0">
              <a:solidFill>
                <a:prstClr val="black"/>
              </a:solidFill>
            </a:endParaRPr>
          </a:p>
        </p:txBody>
      </p:sp>
    </p:spTree>
    <p:extLst>
      <p:ext uri="{BB962C8B-B14F-4D97-AF65-F5344CB8AC3E}">
        <p14:creationId xmlns:p14="http://schemas.microsoft.com/office/powerpoint/2010/main" val="1547739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7</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8</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9</a:t>
            </a:fld>
            <a:endParaRPr altLang="zh-TW" dirty="0">
              <a:solidFill>
                <a:prstClr val="black"/>
              </a:solidFill>
            </a:endParaRPr>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13</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2"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0"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4"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5"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3"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2.png"/><Relationship Id="rId3" Type="http://schemas.openxmlformats.org/officeDocument/2006/relationships/tags" Target="../tags/tag153.xml"/><Relationship Id="rId7" Type="http://schemas.openxmlformats.org/officeDocument/2006/relationships/notesSlide" Target="../notesSlides/notesSlide6.xml"/><Relationship Id="rId12" Type="http://schemas.openxmlformats.org/officeDocument/2006/relationships/image" Target="../media/image11.png"/><Relationship Id="rId2" Type="http://schemas.openxmlformats.org/officeDocument/2006/relationships/tags" Target="../tags/tag152.xml"/><Relationship Id="rId16" Type="http://schemas.openxmlformats.org/officeDocument/2006/relationships/image" Target="../media/image15.png"/><Relationship Id="rId1" Type="http://schemas.openxmlformats.org/officeDocument/2006/relationships/vmlDrawing" Target="../drawings/vmlDrawing3.vml"/><Relationship Id="rId6" Type="http://schemas.openxmlformats.org/officeDocument/2006/relationships/slideLayout" Target="../slideLayouts/slideLayout4.xml"/><Relationship Id="rId11" Type="http://schemas.openxmlformats.org/officeDocument/2006/relationships/image" Target="../media/image10.png"/><Relationship Id="rId5" Type="http://schemas.openxmlformats.org/officeDocument/2006/relationships/tags" Target="../tags/tag155.xml"/><Relationship Id="rId15" Type="http://schemas.openxmlformats.org/officeDocument/2006/relationships/image" Target="../media/image14.png"/><Relationship Id="rId10" Type="http://schemas.openxmlformats.org/officeDocument/2006/relationships/chart" Target="../charts/chart4.xml"/><Relationship Id="rId4" Type="http://schemas.openxmlformats.org/officeDocument/2006/relationships/tags" Target="../tags/tag154.xml"/><Relationship Id="rId9" Type="http://schemas.openxmlformats.org/officeDocument/2006/relationships/image" Target="../media/image3.emf"/><Relationship Id="rId1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58.xml"/><Relationship Id="rId7" Type="http://schemas.openxmlformats.org/officeDocument/2006/relationships/image" Target="../media/image16.png"/><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notesSlide" Target="../notesSlides/notesSlide7.xml"/><Relationship Id="rId5" Type="http://schemas.openxmlformats.org/officeDocument/2006/relationships/slideLayout" Target="../slideLayouts/slideLayout5.xml"/><Relationship Id="rId4" Type="http://schemas.openxmlformats.org/officeDocument/2006/relationships/tags" Target="../tags/tag159.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60.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8.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140.xml"/><Relationship Id="rId7" Type="http://schemas.openxmlformats.org/officeDocument/2006/relationships/notesSlide" Target="../notesSlides/notesSlide2.xml"/><Relationship Id="rId2" Type="http://schemas.openxmlformats.org/officeDocument/2006/relationships/tags" Target="../tags/tag139.xml"/><Relationship Id="rId1" Type="http://schemas.openxmlformats.org/officeDocument/2006/relationships/vmlDrawing" Target="../drawings/vmlDrawing1.vml"/><Relationship Id="rId6" Type="http://schemas.openxmlformats.org/officeDocument/2006/relationships/slideLayout" Target="../slideLayouts/slideLayout5.xml"/><Relationship Id="rId5" Type="http://schemas.openxmlformats.org/officeDocument/2006/relationships/tags" Target="../tags/tag142.xml"/><Relationship Id="rId4" Type="http://schemas.openxmlformats.org/officeDocument/2006/relationships/tags" Target="../tags/tag141.xml"/><Relationship Id="rId9" Type="http://schemas.openxmlformats.org/officeDocument/2006/relationships/image" Target="../media/image3.emf"/></Relationships>
</file>

<file path=ppt/slides/_rels/slide6.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44.xml"/><Relationship Id="rId7" Type="http://schemas.openxmlformats.org/officeDocument/2006/relationships/oleObject" Target="../embeddings/oleObject2.bin"/><Relationship Id="rId2" Type="http://schemas.openxmlformats.org/officeDocument/2006/relationships/tags" Target="../tags/tag143.xml"/><Relationship Id="rId1" Type="http://schemas.openxmlformats.org/officeDocument/2006/relationships/vmlDrawing" Target="../drawings/vmlDrawing2.vml"/><Relationship Id="rId6" Type="http://schemas.openxmlformats.org/officeDocument/2006/relationships/notesSlide" Target="../notesSlides/notesSlide3.xml"/><Relationship Id="rId5" Type="http://schemas.openxmlformats.org/officeDocument/2006/relationships/slideLayout" Target="../slideLayouts/slideLayout4.xml"/><Relationship Id="rId10" Type="http://schemas.openxmlformats.org/officeDocument/2006/relationships/chart" Target="../charts/chart2.xml"/><Relationship Id="rId4" Type="http://schemas.openxmlformats.org/officeDocument/2006/relationships/tags" Target="../tags/tag145.xml"/><Relationship Id="rId9"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48.xml"/><Relationship Id="rId7" Type="http://schemas.openxmlformats.org/officeDocument/2006/relationships/chart" Target="../charts/chart3.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notesSlide" Target="../notesSlides/notesSlide4.xml"/><Relationship Id="rId5" Type="http://schemas.openxmlformats.org/officeDocument/2006/relationships/slideLayout" Target="../slideLayouts/slideLayout5.xml"/><Relationship Id="rId4" Type="http://schemas.openxmlformats.org/officeDocument/2006/relationships/tags" Target="../tags/tag149.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5.xml"/><Relationship Id="rId7" Type="http://schemas.openxmlformats.org/officeDocument/2006/relationships/image" Target="../media/image6.pn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notesSlide" Target="../notesSlides/notesSlide5.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smtClean="0"/>
              <a:t>Andrew </a:t>
            </a:r>
            <a:r>
              <a:rPr lang="en-GB" b="1" dirty="0"/>
              <a:t>Lee</a:t>
            </a:r>
            <a:r>
              <a:rPr lang="en-GB" dirty="0"/>
              <a:t>, Head of Sustainable &amp; Impact Investing, UBS Global Wealth Management</a:t>
            </a:r>
          </a:p>
          <a:p>
            <a:pPr fontAlgn="base">
              <a:spcBef>
                <a:spcPts val="0"/>
              </a:spcBef>
            </a:pPr>
            <a:r>
              <a:rPr lang="en-GB" b="1" dirty="0"/>
              <a:t>Rachel Whittaker</a:t>
            </a:r>
            <a:r>
              <a:rPr lang="en-GB" dirty="0"/>
              <a:t>, Sustainable Investing Strategist, UBS Global Wealth Management</a:t>
            </a:r>
          </a:p>
          <a:p>
            <a:pPr fontAlgn="base">
              <a:spcBef>
                <a:spcPts val="0"/>
              </a:spcBef>
            </a:pPr>
            <a:r>
              <a:rPr lang="en-GB" b="1" dirty="0"/>
              <a:t>Lachlan Towart</a:t>
            </a:r>
            <a:r>
              <a:rPr lang="en-GB" dirty="0"/>
              <a:t>, Equity Analyst European Investment Office, UBS Global Wealth 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658930"/>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SI19</a:t>
            </a:r>
            <a:endParaRPr lang="en-US" sz="1500" b="1"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a:t>Sustainable investing after COVID-19</a:t>
            </a:r>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27 May 2020</a:t>
            </a:r>
            <a:endParaRPr lang="en-US" dirty="0"/>
          </a:p>
        </p:txBody>
      </p:sp>
      <p:sp>
        <p:nvSpPr>
          <p:cNvPr id="8" name="Rectangle 7"/>
          <p:cNvSpPr/>
          <p:nvPr/>
        </p:nvSpPr>
        <p:spPr>
          <a:xfrm>
            <a:off x="647085" y="6992041"/>
            <a:ext cx="7372668" cy="461665"/>
          </a:xfrm>
          <a:prstGeom prst="rect">
            <a:avLst/>
          </a:prstGeom>
        </p:spPr>
        <p:txBody>
          <a:bodyPr>
            <a:spAutoFit/>
          </a:bodyPr>
          <a:lstStyle/>
          <a:p>
            <a:r>
              <a:rPr lang="en-GB" altLang="en-US" sz="1200" dirty="0"/>
              <a:t>This </a:t>
            </a:r>
            <a:r>
              <a:rPr lang="en-GB" altLang="en-US" sz="1200" dirty="0" smtClean="0"/>
              <a:t>report </a:t>
            </a:r>
            <a:r>
              <a:rPr lang="en-GB" altLang="en-US" sz="1200" dirty="0"/>
              <a:t>has been prepared by </a:t>
            </a:r>
            <a:r>
              <a:rPr lang="en-GB" altLang="en-US" sz="1200" dirty="0" smtClean="0"/>
              <a:t>UBS AG and UBS </a:t>
            </a:r>
            <a:r>
              <a:rPr lang="en-GB" altLang="en-US" sz="1200" dirty="0"/>
              <a:t>Financial Services, Inc.</a:t>
            </a:r>
          </a:p>
          <a:p>
            <a:pPr>
              <a:spcBef>
                <a:spcPts val="0"/>
              </a:spcBef>
            </a:pPr>
            <a:r>
              <a:rPr lang="en-US" altLang="en-US" sz="1200" dirty="0"/>
              <a:t>Required disclosures appear at the end of this 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3"/>
            </p:custDataLst>
            <p:extLst>
              <p:ext uri="{D42A27DB-BD31-4B8C-83A1-F6EECF244321}">
                <p14:modId xmlns:p14="http://schemas.microsoft.com/office/powerpoint/2010/main" val="331592512"/>
              </p:ext>
            </p:extLst>
          </p:nvPr>
        </p:nvGraphicFramePr>
        <p:xfrm>
          <a:off x="2328" y="2329"/>
          <a:ext cx="2328" cy="2329"/>
        </p:xfrm>
        <a:graphic>
          <a:graphicData uri="http://schemas.openxmlformats.org/presentationml/2006/ole">
            <mc:AlternateContent xmlns:mc="http://schemas.openxmlformats.org/markup-compatibility/2006">
              <mc:Choice xmlns:v="urn:schemas-microsoft-com:vml" Requires="v">
                <p:oleObj spid="_x0000_s3078"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2328" y="2329"/>
                        <a:ext cx="2328" cy="2329"/>
                      </a:xfrm>
                      <a:prstGeom prst="rect">
                        <a:avLst/>
                      </a:prstGeom>
                    </p:spPr>
                  </p:pic>
                </p:oleObj>
              </mc:Fallback>
            </mc:AlternateContent>
          </a:graphicData>
        </a:graphic>
      </p:graphicFrame>
      <p:sp>
        <p:nvSpPr>
          <p:cNvPr id="5" name="Rectangle 4" hidden="1"/>
          <p:cNvSpPr/>
          <p:nvPr>
            <p:custDataLst>
              <p:tags r:id="rId4"/>
            </p:custDataLst>
          </p:nvPr>
        </p:nvSpPr>
        <p:spPr>
          <a:xfrm>
            <a:off x="0" y="0"/>
            <a:ext cx="232723" cy="232833"/>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sz="3500" dirty="0">
              <a:solidFill>
                <a:prstClr val="black"/>
              </a:solidFill>
              <a:latin typeface="Frutiger 45 Light"/>
              <a:ea typeface="Arial Unicode MS"/>
              <a:sym typeface="Frutiger 45 Light"/>
            </a:endParaRPr>
          </a:p>
        </p:txBody>
      </p:sp>
      <p:sp>
        <p:nvSpPr>
          <p:cNvPr id="3" name="Title 2"/>
          <p:cNvSpPr>
            <a:spLocks noGrp="1"/>
          </p:cNvSpPr>
          <p:nvPr>
            <p:ph type="title"/>
          </p:nvPr>
        </p:nvSpPr>
        <p:spPr/>
        <p:txBody>
          <a:bodyPr>
            <a:normAutofit/>
          </a:bodyPr>
          <a:lstStyle/>
          <a:p>
            <a:r>
              <a:rPr lang="en-US" sz="3500" dirty="0"/>
              <a:t>Investing in companies contributing to the SDGs</a:t>
            </a:r>
          </a:p>
        </p:txBody>
      </p:sp>
      <p:sp>
        <p:nvSpPr>
          <p:cNvPr id="7" name="Rounded Rectangle 6"/>
          <p:cNvSpPr/>
          <p:nvPr/>
        </p:nvSpPr>
        <p:spPr>
          <a:xfrm>
            <a:off x="6718860" y="1364993"/>
            <a:ext cx="5778370"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b="1" kern="0" dirty="0">
                <a:solidFill>
                  <a:prstClr val="black"/>
                </a:solidFill>
                <a:latin typeface="Frutiger 45 Light" panose="020B0603020202020204" pitchFamily="34" charset="0"/>
              </a:rPr>
              <a:t>Access to education (</a:t>
            </a:r>
            <a:r>
              <a:rPr lang="en-US" b="1" kern="0" dirty="0">
                <a:solidFill>
                  <a:prstClr val="black"/>
                </a:solidFill>
                <a:latin typeface="Frutiger 45 Light" panose="020B0603020202020204" pitchFamily="34" charset="0"/>
              </a:rPr>
              <a:t>a USD 12tr global market) is</a:t>
            </a:r>
            <a:r>
              <a:rPr b="1" kern="0" dirty="0">
                <a:solidFill>
                  <a:prstClr val="black"/>
                </a:solidFill>
                <a:latin typeface="Frutiger 45 Light" panose="020B0603020202020204" pitchFamily="34" charset="0"/>
              </a:rPr>
              <a:t> key to economic growth and prosperity</a:t>
            </a:r>
          </a:p>
        </p:txBody>
      </p:sp>
      <p:cxnSp>
        <p:nvCxnSpPr>
          <p:cNvPr id="8" name="Straight Connector 7"/>
          <p:cNvCxnSpPr/>
          <p:nvPr/>
        </p:nvCxnSpPr>
        <p:spPr>
          <a:xfrm>
            <a:off x="6777769" y="2015872"/>
            <a:ext cx="5836113" cy="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777769" y="2151380"/>
            <a:ext cx="6000550" cy="530860"/>
          </a:xfrm>
          <a:prstGeom prst="rect">
            <a:avLst/>
          </a:prstGeom>
          <a:noFill/>
        </p:spPr>
        <p:txBody>
          <a:bodyPr wrap="square" lIns="0" tIns="0" rIns="0" bIns="0" rtlCol="0" anchor="t">
            <a:noAutofit/>
          </a:bodyPr>
          <a:lstStyle/>
          <a:p>
            <a:r>
              <a:rPr sz="1500" i="1" dirty="0">
                <a:solidFill>
                  <a:prstClr val="black"/>
                </a:solidFill>
                <a:latin typeface="Frutiger 45 Light" panose="020B0603020202020204" pitchFamily="34" charset="0"/>
              </a:rPr>
              <a:t>Completion rate of primary education in low and middle income countries</a:t>
            </a:r>
          </a:p>
        </p:txBody>
      </p:sp>
      <p:sp>
        <p:nvSpPr>
          <p:cNvPr id="102" name="Rectangle 101"/>
          <p:cNvSpPr/>
          <p:nvPr/>
        </p:nvSpPr>
        <p:spPr>
          <a:xfrm>
            <a:off x="3456316" y="6886935"/>
            <a:ext cx="9157566" cy="293399"/>
          </a:xfrm>
          <a:prstGeom prst="rect">
            <a:avLst/>
          </a:prstGeom>
        </p:spPr>
        <p:txBody>
          <a:bodyPr wrap="square" lIns="134056" tIns="67027" rIns="134056" bIns="67027">
            <a:spAutoFit/>
          </a:bodyPr>
          <a:lstStyle/>
          <a:p>
            <a:pPr algn="r"/>
            <a:r>
              <a:rPr sz="1000" dirty="0">
                <a:solidFill>
                  <a:srgbClr val="000000"/>
                </a:solidFill>
                <a:latin typeface="Frutiger 45 Light" panose="020B0603020202020204" pitchFamily="34" charset="0"/>
                <a:ea typeface="Arial Unicode MS" pitchFamily="34" charset="-128"/>
                <a:cs typeface="Arial Unicode MS" pitchFamily="34" charset="-128"/>
              </a:rPr>
              <a:t>Sources: UNESCO, UBS Longer term investment themes "Education Services"</a:t>
            </a:r>
          </a:p>
        </p:txBody>
      </p:sp>
      <p:graphicFrame>
        <p:nvGraphicFramePr>
          <p:cNvPr id="25" name="Chart 24"/>
          <p:cNvGraphicFramePr>
            <a:graphicFrameLocks/>
          </p:cNvGraphicFramePr>
          <p:nvPr>
            <p:extLst>
              <p:ext uri="{D42A27DB-BD31-4B8C-83A1-F6EECF244321}">
                <p14:modId xmlns:p14="http://schemas.microsoft.com/office/powerpoint/2010/main" val="502696354"/>
              </p:ext>
            </p:extLst>
          </p:nvPr>
        </p:nvGraphicFramePr>
        <p:xfrm>
          <a:off x="6718861" y="2483625"/>
          <a:ext cx="6100786" cy="4448554"/>
        </p:xfrm>
        <a:graphic>
          <a:graphicData uri="http://schemas.openxmlformats.org/drawingml/2006/chart">
            <c:chart xmlns:c="http://schemas.openxmlformats.org/drawingml/2006/chart" xmlns:r="http://schemas.openxmlformats.org/officeDocument/2006/relationships" r:id="rId10"/>
          </a:graphicData>
        </a:graphic>
      </p:graphicFrame>
      <p:sp>
        <p:nvSpPr>
          <p:cNvPr id="11" name="LAYOUT BODY"/>
          <p:cNvSpPr txBox="1">
            <a:spLocks/>
          </p:cNvSpPr>
          <p:nvPr>
            <p:custDataLst>
              <p:tags r:id="rId5"/>
            </p:custDataLst>
          </p:nvPr>
        </p:nvSpPr>
        <p:spPr>
          <a:xfrm>
            <a:off x="575249" y="1386552"/>
            <a:ext cx="6032183" cy="2218435"/>
          </a:xfrm>
          <a:prstGeom prst="rect">
            <a:avLst/>
          </a:prstGeom>
          <a:no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Sustainable themes can include</a:t>
            </a:r>
            <a:endParaRPr lang="en-US" b="1" dirty="0">
              <a:latin typeface="Frutiger 45 Light" panose="020B0603020202020204" pitchFamily="34" charset="0"/>
            </a:endParaRP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Healthcare</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Education </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Renewable energy </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Clean air and carbon emissions</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Sustainable transport (Smart mobility)</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Sustainable tourism (Water scarcity, Waste reduction)</a:t>
            </a:r>
          </a:p>
          <a:p>
            <a:pPr marL="396736" lvl="1" indent="-251380" fontAlgn="auto">
              <a:spcBef>
                <a:spcPts val="786"/>
              </a:spcBef>
              <a:spcAft>
                <a:spcPts val="0"/>
              </a:spcAft>
              <a:buClr>
                <a:srgbClr val="E60000"/>
              </a:buClr>
              <a:buSzPct val="140000"/>
            </a:pPr>
            <a:r>
              <a:rPr lang="en-US" sz="1800" dirty="0">
                <a:solidFill>
                  <a:prstClr val="black"/>
                </a:solidFill>
                <a:latin typeface="Frutiger 45 Light" panose="020B0603020202020204" pitchFamily="34" charset="0"/>
              </a:rPr>
              <a:t>Biodiversity (Food, Agriculture)</a:t>
            </a:r>
          </a:p>
        </p:txBody>
      </p:sp>
      <p:pic>
        <p:nvPicPr>
          <p:cNvPr id="12" name="Picture 9" descr="Z:\1_Presentations decks - Publications\SDG logos\SDG Icons 2019_WEB\E-WEB-Goal-03.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39120" y="5520026"/>
            <a:ext cx="1055500" cy="1056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Z:\1_Presentations decks - Publications\SDG logos\SDG Icons 2019_WEB\E-WEB-Goal-04.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558382" y="4507757"/>
            <a:ext cx="1055500" cy="1056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1" descr="Z:\1_Presentations decks - Publications\SDG logos\SDG Icons 2019_WEB\E-WEB-Goal-06.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94620" y="5520026"/>
            <a:ext cx="1055500" cy="1056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2" descr="Z:\1_Presentations decks - Publications\SDG logos\SDG Icons 2019_WEB\E-WEB-Goal-07.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950120" y="5520026"/>
            <a:ext cx="1055500" cy="10560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6" descr="Z:\1_Presentations decks - Publications\SDG logos\SDG Icons 2019_WEB\E-WEB-Goal-13.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005620" y="5520026"/>
            <a:ext cx="1055500" cy="1056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8" descr="Z:\1_Presentations decks - Publications\SDG logos\SDG Icons 2019_WEB\E-WEB-Goal-15.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051907" y="5520026"/>
            <a:ext cx="1055500" cy="105600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2"/>
    </p:custDataLst>
    <p:extLst>
      <p:ext uri="{BB962C8B-B14F-4D97-AF65-F5344CB8AC3E}">
        <p14:creationId xmlns:p14="http://schemas.microsoft.com/office/powerpoint/2010/main" val="367527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414242" y="2432450"/>
            <a:ext cx="13040504" cy="1588007"/>
          </a:xfrm>
        </p:spPr>
        <p:txBody>
          <a:bodyPr/>
          <a:lstStyle/>
          <a:p>
            <a:r>
              <a:rPr lang="en-GB" dirty="0"/>
              <a:t>Lachlan </a:t>
            </a:r>
            <a:r>
              <a:rPr lang="en-GB" dirty="0" smtClean="0"/>
              <a:t>Towart</a:t>
            </a:r>
          </a:p>
          <a:p>
            <a:r>
              <a:rPr lang="en-GB" dirty="0"/>
              <a:t>Equity Analyst European Investment Office</a:t>
            </a:r>
            <a:r>
              <a:rPr lang="en-US" dirty="0" smtClean="0"/>
              <a:t>, 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56598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414242" y="2432450"/>
            <a:ext cx="13040504" cy="1588007"/>
          </a:xfrm>
        </p:spPr>
        <p:txBody>
          <a:bodyPr/>
          <a:lstStyle/>
          <a:p>
            <a:r>
              <a:rPr lang="en-GB" dirty="0" smtClean="0"/>
              <a:t>Christiana Bardon</a:t>
            </a:r>
          </a:p>
          <a:p>
            <a:r>
              <a:rPr lang="de-CH" dirty="0" smtClean="0"/>
              <a:t>MPM Capital</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338016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414242" y="2432450"/>
            <a:ext cx="13040504" cy="1588007"/>
          </a:xfrm>
        </p:spPr>
        <p:txBody>
          <a:bodyPr/>
          <a:lstStyle/>
          <a:p>
            <a:r>
              <a:rPr lang="en-GB" dirty="0"/>
              <a:t>Lachlan </a:t>
            </a:r>
            <a:r>
              <a:rPr lang="en-GB" dirty="0" smtClean="0"/>
              <a:t>Towart</a:t>
            </a:r>
          </a:p>
          <a:p>
            <a:r>
              <a:rPr lang="en-GB" dirty="0"/>
              <a:t>Equity Analyst European Investment Office</a:t>
            </a:r>
            <a:r>
              <a:rPr lang="en-US" dirty="0" smtClean="0"/>
              <a:t>, 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338016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999" y="1727543"/>
            <a:ext cx="5389867" cy="4712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solidFill>
                  <a:schemeClr val="tx2"/>
                </a:solidFill>
              </a:rPr>
              <a:t>Oncology:</a:t>
            </a:r>
            <a:r>
              <a:rPr lang="en-US" sz="3500" dirty="0"/>
              <a:t> cancer incidence is driven by aging</a:t>
            </a:r>
            <a:endParaRPr lang="en-US" sz="3500" dirty="0">
              <a:solidFill>
                <a:srgbClr val="FF0000"/>
              </a:solidFill>
            </a:endParaRP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smtClean="0"/>
              <a:t>Sources: </a:t>
            </a:r>
            <a:r>
              <a:rPr lang="de-CH" dirty="0" smtClean="0"/>
              <a:t>Cancer Research UK, WHO, UBS. </a:t>
            </a:r>
            <a:r>
              <a:rPr lang="en-GB" dirty="0" smtClean="0"/>
              <a:t>As </a:t>
            </a:r>
            <a:r>
              <a:rPr lang="en-GB" dirty="0"/>
              <a:t>of </a:t>
            </a:r>
            <a:r>
              <a:rPr lang="en-GB" dirty="0" smtClean="0"/>
              <a:t>March 2020</a:t>
            </a:r>
            <a:endParaRPr lang="en-GB" dirty="0"/>
          </a:p>
        </p:txBody>
      </p:sp>
      <p:sp>
        <p:nvSpPr>
          <p:cNvPr id="8" name="LAYOUT BODY"/>
          <p:cNvSpPr txBox="1">
            <a:spLocks/>
          </p:cNvSpPr>
          <p:nvPr>
            <p:custDataLst>
              <p:tags r:id="rId3"/>
            </p:custDataLst>
          </p:nvPr>
        </p:nvSpPr>
        <p:spPr>
          <a:xfrm>
            <a:off x="575249" y="1167894"/>
            <a:ext cx="6032183" cy="2448038"/>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The burden of cancer</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There were over </a:t>
            </a:r>
            <a:r>
              <a:rPr lang="en-US" sz="1800" b="1" dirty="0">
                <a:latin typeface="Frutiger 45 Light" panose="020B0603020202020204" pitchFamily="34" charset="0"/>
              </a:rPr>
              <a:t>18 million </a:t>
            </a:r>
            <a:r>
              <a:rPr lang="en-US" sz="1800" dirty="0">
                <a:latin typeface="Frutiger 45 Light" panose="020B0603020202020204" pitchFamily="34" charset="0"/>
              </a:rPr>
              <a:t>new cases of cancer</a:t>
            </a:r>
            <a:r>
              <a:rPr lang="en-US" sz="1800" b="1" dirty="0">
                <a:latin typeface="Frutiger 45 Light" panose="020B0603020202020204" pitchFamily="34" charset="0"/>
              </a:rPr>
              <a:t> </a:t>
            </a:r>
            <a:r>
              <a:rPr lang="en-US" sz="1800" dirty="0">
                <a:latin typeface="Frutiger 45 Light" panose="020B0603020202020204" pitchFamily="34" charset="0"/>
              </a:rPr>
              <a:t>and </a:t>
            </a:r>
            <a:r>
              <a:rPr lang="en-US" sz="1800" b="1" dirty="0">
                <a:latin typeface="Frutiger 45 Light" panose="020B0603020202020204" pitchFamily="34" charset="0"/>
              </a:rPr>
              <a:t>9.6 million deaths </a:t>
            </a:r>
            <a:r>
              <a:rPr lang="en-US" sz="1800" dirty="0">
                <a:latin typeface="Frutiger 45 Light" panose="020B0603020202020204" pitchFamily="34" charset="0"/>
              </a:rPr>
              <a:t>in 2018</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Over </a:t>
            </a:r>
            <a:r>
              <a:rPr lang="en-US" sz="1800" b="1" dirty="0">
                <a:latin typeface="Frutiger 45 Light" panose="020B0603020202020204" pitchFamily="34" charset="0"/>
              </a:rPr>
              <a:t>27 million </a:t>
            </a:r>
            <a:r>
              <a:rPr lang="en-US" sz="1800" dirty="0">
                <a:latin typeface="Frutiger 45 Light" panose="020B0603020202020204" pitchFamily="34" charset="0"/>
              </a:rPr>
              <a:t>new cases of cancer could be diagnosed annually </a:t>
            </a:r>
            <a:r>
              <a:rPr lang="en-US" sz="1800" b="1" dirty="0">
                <a:latin typeface="Frutiger 45 Light" panose="020B0603020202020204" pitchFamily="34" charset="0"/>
              </a:rPr>
              <a:t>by 2040</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For cancers diagnosed in the US from 2009-15, </a:t>
            </a:r>
            <a:r>
              <a:rPr lang="en-US" sz="1800" b="1" dirty="0">
                <a:latin typeface="Frutiger 45 Light" panose="020B0603020202020204" pitchFamily="34" charset="0"/>
              </a:rPr>
              <a:t>five-year survival rates are 67%</a:t>
            </a:r>
          </a:p>
          <a:p>
            <a:pPr marL="471938" lvl="1" indent="-326581" fontAlgn="auto">
              <a:spcBef>
                <a:spcPts val="786"/>
              </a:spcBef>
              <a:spcAft>
                <a:spcPts val="0"/>
              </a:spcAft>
              <a:buClr>
                <a:srgbClr val="E60000"/>
              </a:buClr>
              <a:buSzPct val="140000"/>
              <a:buFont typeface="Symbol" panose="05050102010706020507" pitchFamily="18" charset="2"/>
              <a:buChar char="-"/>
            </a:pPr>
            <a:endParaRPr lang="en-US" sz="1800" dirty="0">
              <a:latin typeface="Frutiger 45 Light" panose="020B0603020202020204" pitchFamily="34" charset="0"/>
            </a:endParaRP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latin typeface="Frutiger 45 Light" panose="020B0603020202020204" pitchFamily="34" charset="0"/>
              </a:rPr>
              <a:t>Cancer incidence per 100,000 population, UK, by age</a:t>
            </a:r>
          </a:p>
        </p:txBody>
      </p:sp>
      <p:sp>
        <p:nvSpPr>
          <p:cNvPr id="11" name="LAYOUT BODY"/>
          <p:cNvSpPr txBox="1">
            <a:spLocks/>
          </p:cNvSpPr>
          <p:nvPr>
            <p:custDataLst>
              <p:tags r:id="rId4"/>
            </p:custDataLst>
          </p:nvPr>
        </p:nvSpPr>
        <p:spPr>
          <a:xfrm>
            <a:off x="575249" y="3921503"/>
            <a:ext cx="6032183" cy="2543812"/>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Cancer drugs investment opportunity</a:t>
            </a:r>
          </a:p>
          <a:p>
            <a:pPr marL="251380" lvl="1" indent="-251380"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Current global cancer drug sales are </a:t>
            </a:r>
            <a:r>
              <a:rPr lang="en-US" sz="1800" dirty="0" err="1">
                <a:latin typeface="Frutiger 45 Light" panose="020B0603020202020204" pitchFamily="34" charset="0"/>
              </a:rPr>
              <a:t>approx</a:t>
            </a:r>
            <a:r>
              <a:rPr lang="en-US" sz="1800" dirty="0">
                <a:latin typeface="Frutiger 45 Light" panose="020B0603020202020204" pitchFamily="34" charset="0"/>
              </a:rPr>
              <a:t> </a:t>
            </a:r>
            <a:r>
              <a:rPr lang="en-US" sz="1800" b="1" dirty="0">
                <a:latin typeface="Frutiger 45 Light" panose="020B0603020202020204" pitchFamily="34" charset="0"/>
              </a:rPr>
              <a:t>USD 150 billion</a:t>
            </a:r>
          </a:p>
          <a:p>
            <a:pPr marL="251380" lvl="1" indent="-251380"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Oncology drugs represent </a:t>
            </a:r>
            <a:r>
              <a:rPr lang="en-US" sz="1800" b="1" dirty="0">
                <a:latin typeface="Frutiger 45 Light" panose="020B0603020202020204" pitchFamily="34" charset="0"/>
              </a:rPr>
              <a:t>one third of the global drug pipeline </a:t>
            </a:r>
          </a:p>
          <a:p>
            <a:pPr marL="251380" lvl="1" indent="-251380" fontAlgn="auto">
              <a:spcBef>
                <a:spcPts val="786"/>
              </a:spcBef>
              <a:spcAft>
                <a:spcPts val="0"/>
              </a:spcAft>
              <a:buClr>
                <a:srgbClr val="E60000"/>
              </a:buClr>
              <a:buSzPct val="140000"/>
              <a:buFont typeface="Symbol" panose="05050102010706020507" pitchFamily="18" charset="2"/>
              <a:buChar char=""/>
            </a:pPr>
            <a:r>
              <a:rPr lang="en-US" sz="1800" dirty="0">
                <a:latin typeface="Frutiger 45 Light" panose="020B0603020202020204" pitchFamily="34" charset="0"/>
              </a:rPr>
              <a:t>Oncology drug sales should grow at </a:t>
            </a:r>
            <a:r>
              <a:rPr lang="en-US" sz="1800" b="1" dirty="0">
                <a:latin typeface="Frutiger 45 Light" panose="020B0603020202020204" pitchFamily="34" charset="0"/>
              </a:rPr>
              <a:t>low double-digits over </a:t>
            </a:r>
            <a:r>
              <a:rPr lang="en-US" sz="1800" dirty="0">
                <a:latin typeface="Frutiger 45 Light" panose="020B0603020202020204" pitchFamily="34" charset="0"/>
              </a:rPr>
              <a:t>the coming five years</a:t>
            </a:r>
          </a:p>
          <a:p>
            <a:pPr marL="0" indent="0" fontAlgn="auto">
              <a:spcBef>
                <a:spcPts val="786"/>
              </a:spcBef>
              <a:spcAft>
                <a:spcPts val="0"/>
              </a:spcAft>
              <a:buClr>
                <a:srgbClr val="E60000"/>
              </a:buClr>
              <a:buSzPct val="140000"/>
              <a:buNone/>
            </a:pPr>
            <a:endParaRPr lang="en-US" dirty="0">
              <a:solidFill>
                <a:prstClr val="black"/>
              </a:solidFill>
              <a:latin typeface="Frutiger 45 Light" panose="020B0603020202020204" pitchFamily="34" charset="0"/>
            </a:endParaRPr>
          </a:p>
        </p:txBody>
      </p:sp>
      <p:sp>
        <p:nvSpPr>
          <p:cNvPr id="13" name="Rectangle 12"/>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500898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Oncology a growing focus of </a:t>
            </a:r>
            <a:r>
              <a:rPr lang="en-US" sz="3500" dirty="0">
                <a:solidFill>
                  <a:schemeClr val="tx2"/>
                </a:solidFill>
              </a:rPr>
              <a:t>venture capital investment</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a:t>
            </a:r>
            <a:r>
              <a:rPr lang="en-US" sz="1000" dirty="0" err="1">
                <a:solidFill>
                  <a:srgbClr val="000000"/>
                </a:solidFill>
                <a:latin typeface="Frutiger 55 Roman" pitchFamily="34" charset="0"/>
                <a:ea typeface="Arial Unicode MS" pitchFamily="34" charset="-128"/>
                <a:cs typeface="Arial Unicode MS" pitchFamily="34" charset="-128"/>
              </a:rPr>
              <a:t>Pitchbook</a:t>
            </a:r>
            <a:r>
              <a:rPr lang="en-US" sz="1000" dirty="0">
                <a:solidFill>
                  <a:srgbClr val="000000"/>
                </a:solidFill>
                <a:latin typeface="Frutiger 55 Roman" pitchFamily="34" charset="0"/>
                <a:ea typeface="Arial Unicode MS" pitchFamily="34" charset="-128"/>
                <a:cs typeface="Arial Unicode MS" pitchFamily="34" charset="-128"/>
              </a:rPr>
              <a:t>. As of March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Number of deals and capital invested, USD billions</a:t>
            </a:r>
          </a:p>
        </p:txBody>
      </p:sp>
      <p:pic>
        <p:nvPicPr>
          <p:cNvPr id="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216" y="1534060"/>
            <a:ext cx="12082983" cy="5383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138756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9075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4"/>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smtClean="0">
                <a:latin typeface="Frutiger 45 Light" panose="020B0603020202020204" pitchFamily="34" charset="0"/>
              </a:rPr>
              <a:t>investments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a:t>
            </a:r>
            <a:r>
              <a:rPr lang="en-US" sz="1200" dirty="0" smtClean="0">
                <a:latin typeface="Frutiger 45 Light" panose="020B0603020202020204" pitchFamily="34" charset="0"/>
              </a:rPr>
              <a:t>legal </a:t>
            </a:r>
            <a:r>
              <a:rPr lang="en-US" sz="1200" dirty="0" smtClean="0">
                <a:latin typeface="Frutiger 45 Light" panose="020B0603020202020204" pitchFamily="34" charset="0"/>
                <a:hlinkClick r:id="rId6"/>
              </a:rPr>
              <a:t>disclaimer </a:t>
            </a:r>
            <a:r>
              <a:rPr lang="en-GB" sz="1200" dirty="0" smtClean="0">
                <a:latin typeface="Frutiger 45 Light" panose="020B0603020202020204" pitchFamily="34" charset="0"/>
              </a:rPr>
              <a:t>applicable </a:t>
            </a:r>
            <a:r>
              <a:rPr lang="en-GB" sz="1200" dirty="0">
                <a:latin typeface="Frutiger 45 Light" panose="020B0603020202020204" pitchFamily="34" charset="0"/>
              </a:rPr>
              <a:t>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Andrew </a:t>
            </a:r>
            <a:r>
              <a:rPr lang="en-GB" dirty="0" smtClean="0"/>
              <a:t>Lee</a:t>
            </a:r>
          </a:p>
          <a:p>
            <a:r>
              <a:rPr lang="en-GB" dirty="0"/>
              <a:t>Head of Sustainable &amp; Impact </a:t>
            </a:r>
            <a:r>
              <a:rPr lang="en-GB" dirty="0" smtClean="0"/>
              <a:t>Investing,</a:t>
            </a:r>
            <a:r>
              <a:rPr lang="en-US" dirty="0" smtClean="0"/>
              <a:t> 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At a glance: selected SI performance and flows YTD</a:t>
            </a:r>
          </a:p>
        </p:txBody>
      </p:sp>
      <p:sp>
        <p:nvSpPr>
          <p:cNvPr id="9" name="Rounded Rectangle 8"/>
          <p:cNvSpPr/>
          <p:nvPr/>
        </p:nvSpPr>
        <p:spPr>
          <a:xfrm>
            <a:off x="541534" y="1364993"/>
            <a:ext cx="6032183"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a:latin typeface="Frutiger 45 Light" panose="020B0603020202020204" pitchFamily="34" charset="0"/>
              </a:rPr>
              <a:t>Sustainable indices show resilience amid crisis</a:t>
            </a:r>
            <a:endParaRPr b="1" kern="0" dirty="0">
              <a:latin typeface="Frutiger 45 Light" panose="020B0603020202020204" pitchFamily="34" charset="0"/>
            </a:endParaRPr>
          </a:p>
        </p:txBody>
      </p:sp>
      <p:cxnSp>
        <p:nvCxnSpPr>
          <p:cNvPr id="10" name="Straight Connector 9"/>
          <p:cNvCxnSpPr/>
          <p:nvPr/>
        </p:nvCxnSpPr>
        <p:spPr>
          <a:xfrm>
            <a:off x="541534" y="1912617"/>
            <a:ext cx="6032183" cy="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6797131" y="1364993"/>
            <a:ext cx="6032183"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a:latin typeface="Frutiger 45 Light" panose="020B0603020202020204" pitchFamily="34" charset="0"/>
              </a:rPr>
              <a:t>Investors recognize performance benefits</a:t>
            </a:r>
            <a:endParaRPr b="1" kern="0" dirty="0">
              <a:latin typeface="Frutiger 45 Light" panose="020B0603020202020204" pitchFamily="34" charset="0"/>
            </a:endParaRPr>
          </a:p>
        </p:txBody>
      </p:sp>
      <p:cxnSp>
        <p:nvCxnSpPr>
          <p:cNvPr id="12" name="Straight Connector 11"/>
          <p:cNvCxnSpPr/>
          <p:nvPr/>
        </p:nvCxnSpPr>
        <p:spPr>
          <a:xfrm>
            <a:off x="6797131" y="1912617"/>
            <a:ext cx="6032183" cy="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13" name="Content Placeholder 40"/>
          <p:cNvSpPr>
            <a:spLocks noGrp="1"/>
          </p:cNvSpPr>
          <p:nvPr>
            <p:ph sz="quarter" idx="4294967295"/>
          </p:nvPr>
        </p:nvSpPr>
        <p:spPr>
          <a:xfrm>
            <a:off x="541535" y="1980438"/>
            <a:ext cx="3016091" cy="1837945"/>
          </a:xfrm>
          <a:prstGeom prst="rect">
            <a:avLst/>
          </a:prstGeom>
        </p:spPr>
        <p:txBody>
          <a:bodyPr anchor="ctr"/>
          <a:lstStyle/>
          <a:p>
            <a:pPr marL="0" indent="0" algn="ctr">
              <a:buNone/>
            </a:pPr>
            <a:r>
              <a:rPr lang="en-US" sz="5900" b="1" dirty="0">
                <a:solidFill>
                  <a:srgbClr val="C00000"/>
                </a:solidFill>
                <a:latin typeface="Frutiger 45 Light" panose="020B0603020202020204" pitchFamily="34" charset="0"/>
              </a:rPr>
              <a:t>+ 1.33%</a:t>
            </a:r>
          </a:p>
        </p:txBody>
      </p:sp>
      <p:sp>
        <p:nvSpPr>
          <p:cNvPr id="2" name="Rectangle 1"/>
          <p:cNvSpPr/>
          <p:nvPr/>
        </p:nvSpPr>
        <p:spPr>
          <a:xfrm>
            <a:off x="3798040" y="2419823"/>
            <a:ext cx="2775676" cy="966376"/>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MSCI ACWI ESG Leaders relative performance YTD </a:t>
            </a:r>
          </a:p>
          <a:p>
            <a:pPr>
              <a:spcBef>
                <a:spcPts val="0"/>
              </a:spcBef>
            </a:pPr>
            <a:r>
              <a:rPr lang="en-US" i="1" dirty="0">
                <a:latin typeface="Frutiger 45 Light" panose="020B0603020202020204" pitchFamily="34" charset="0"/>
              </a:rPr>
              <a:t>(as of May 22)</a:t>
            </a:r>
          </a:p>
        </p:txBody>
      </p:sp>
      <p:cxnSp>
        <p:nvCxnSpPr>
          <p:cNvPr id="7" name="Straight Connector 6"/>
          <p:cNvCxnSpPr/>
          <p:nvPr/>
        </p:nvCxnSpPr>
        <p:spPr>
          <a:xfrm>
            <a:off x="3670852" y="2419823"/>
            <a:ext cx="0" cy="947952"/>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18" name="Content Placeholder 40"/>
          <p:cNvSpPr>
            <a:spLocks noGrp="1"/>
          </p:cNvSpPr>
          <p:nvPr>
            <p:ph sz="quarter" idx="4294967295"/>
          </p:nvPr>
        </p:nvSpPr>
        <p:spPr>
          <a:xfrm>
            <a:off x="541535" y="4186301"/>
            <a:ext cx="3016091" cy="1837945"/>
          </a:xfrm>
          <a:prstGeom prst="rect">
            <a:avLst/>
          </a:prstGeom>
        </p:spPr>
        <p:txBody>
          <a:bodyPr anchor="ctr"/>
          <a:lstStyle/>
          <a:p>
            <a:pPr marL="0" indent="0" algn="ctr">
              <a:buNone/>
            </a:pPr>
            <a:r>
              <a:rPr lang="en-US" sz="5300" b="1" dirty="0">
                <a:solidFill>
                  <a:srgbClr val="C00000"/>
                </a:solidFill>
                <a:latin typeface="Frutiger 45 Light" panose="020B0603020202020204" pitchFamily="34" charset="0"/>
              </a:rPr>
              <a:t>- 7.0%</a:t>
            </a:r>
          </a:p>
        </p:txBody>
      </p:sp>
      <p:sp>
        <p:nvSpPr>
          <p:cNvPr id="19" name="Content Placeholder 40"/>
          <p:cNvSpPr>
            <a:spLocks noGrp="1"/>
          </p:cNvSpPr>
          <p:nvPr>
            <p:ph sz="quarter" idx="4294967295"/>
          </p:nvPr>
        </p:nvSpPr>
        <p:spPr>
          <a:xfrm>
            <a:off x="541535" y="4970018"/>
            <a:ext cx="3016091" cy="1837945"/>
          </a:xfrm>
          <a:prstGeom prst="rect">
            <a:avLst/>
          </a:prstGeom>
        </p:spPr>
        <p:txBody>
          <a:bodyPr anchor="ctr"/>
          <a:lstStyle/>
          <a:p>
            <a:pPr marL="0" indent="0" algn="ctr">
              <a:buNone/>
            </a:pPr>
            <a:r>
              <a:rPr lang="en-US" sz="5300" b="1" dirty="0">
                <a:solidFill>
                  <a:srgbClr val="808488"/>
                </a:solidFill>
                <a:latin typeface="Frutiger 45 Light" panose="020B0603020202020204" pitchFamily="34" charset="0"/>
              </a:rPr>
              <a:t>- 12.1%</a:t>
            </a:r>
          </a:p>
        </p:txBody>
      </p:sp>
      <p:sp>
        <p:nvSpPr>
          <p:cNvPr id="20" name="Rectangle 19"/>
          <p:cNvSpPr/>
          <p:nvPr/>
        </p:nvSpPr>
        <p:spPr>
          <a:xfrm>
            <a:off x="3798042" y="4674581"/>
            <a:ext cx="2775676" cy="966376"/>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Maximum drawdown of Green Bond index (March 6-20 peak to trough)</a:t>
            </a:r>
          </a:p>
        </p:txBody>
      </p:sp>
      <p:sp>
        <p:nvSpPr>
          <p:cNvPr id="21" name="Rectangle 20"/>
          <p:cNvSpPr/>
          <p:nvPr/>
        </p:nvSpPr>
        <p:spPr>
          <a:xfrm>
            <a:off x="3798039" y="5533125"/>
            <a:ext cx="2775676" cy="689377"/>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vs maximum drawdown for conventional IG index</a:t>
            </a:r>
          </a:p>
        </p:txBody>
      </p:sp>
      <p:cxnSp>
        <p:nvCxnSpPr>
          <p:cNvPr id="22" name="Straight Connector 21"/>
          <p:cNvCxnSpPr/>
          <p:nvPr/>
        </p:nvCxnSpPr>
        <p:spPr>
          <a:xfrm>
            <a:off x="3670852" y="4548633"/>
            <a:ext cx="0" cy="1785319"/>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23" name="Content Placeholder 40"/>
          <p:cNvSpPr>
            <a:spLocks noGrp="1"/>
          </p:cNvSpPr>
          <p:nvPr>
            <p:ph sz="quarter" idx="4294967295"/>
          </p:nvPr>
        </p:nvSpPr>
        <p:spPr>
          <a:xfrm>
            <a:off x="6797133" y="1980438"/>
            <a:ext cx="3016091" cy="1837945"/>
          </a:xfrm>
          <a:prstGeom prst="rect">
            <a:avLst/>
          </a:prstGeom>
        </p:spPr>
        <p:txBody>
          <a:bodyPr anchor="ctr"/>
          <a:lstStyle/>
          <a:p>
            <a:pPr marL="0" indent="0" algn="ctr">
              <a:buNone/>
            </a:pPr>
            <a:r>
              <a:rPr lang="en-US" sz="5900" b="1" dirty="0">
                <a:solidFill>
                  <a:srgbClr val="C00000"/>
                </a:solidFill>
                <a:latin typeface="Frutiger 45 Light" panose="020B0603020202020204" pitchFamily="34" charset="0"/>
              </a:rPr>
              <a:t>44%</a:t>
            </a:r>
          </a:p>
        </p:txBody>
      </p:sp>
      <p:sp>
        <p:nvSpPr>
          <p:cNvPr id="24" name="Rectangle 23"/>
          <p:cNvSpPr/>
          <p:nvPr/>
        </p:nvSpPr>
        <p:spPr>
          <a:xfrm>
            <a:off x="10053638" y="2419823"/>
            <a:ext cx="2775676" cy="966376"/>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ESG funds in top quartile of performance in Q1 2020 (Morningstar)</a:t>
            </a:r>
          </a:p>
        </p:txBody>
      </p:sp>
      <p:cxnSp>
        <p:nvCxnSpPr>
          <p:cNvPr id="25" name="Straight Connector 24"/>
          <p:cNvCxnSpPr/>
          <p:nvPr/>
        </p:nvCxnSpPr>
        <p:spPr>
          <a:xfrm>
            <a:off x="9926450" y="2419823"/>
            <a:ext cx="0" cy="947952"/>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26" name="Content Placeholder 40"/>
          <p:cNvSpPr>
            <a:spLocks noGrp="1"/>
          </p:cNvSpPr>
          <p:nvPr>
            <p:ph sz="quarter" idx="4294967295"/>
          </p:nvPr>
        </p:nvSpPr>
        <p:spPr>
          <a:xfrm>
            <a:off x="6797133" y="4197477"/>
            <a:ext cx="3016091" cy="1837945"/>
          </a:xfrm>
          <a:prstGeom prst="rect">
            <a:avLst/>
          </a:prstGeom>
        </p:spPr>
        <p:txBody>
          <a:bodyPr anchor="ctr"/>
          <a:lstStyle/>
          <a:p>
            <a:pPr marL="0" indent="0" algn="ctr">
              <a:buNone/>
            </a:pPr>
            <a:r>
              <a:rPr lang="en-US" sz="5300" b="1" dirty="0">
                <a:solidFill>
                  <a:srgbClr val="C00000"/>
                </a:solidFill>
                <a:latin typeface="Frutiger 45 Light" panose="020B0603020202020204" pitchFamily="34" charset="0"/>
              </a:rPr>
              <a:t>+ </a:t>
            </a:r>
            <a:r>
              <a:rPr lang="en-US" sz="5300" b="1" dirty="0" smtClean="0">
                <a:solidFill>
                  <a:srgbClr val="C00000"/>
                </a:solidFill>
                <a:latin typeface="Frutiger 45 Light" panose="020B0603020202020204" pitchFamily="34" charset="0"/>
              </a:rPr>
              <a:t>46bn</a:t>
            </a:r>
            <a:endParaRPr lang="en-US" sz="5300" b="1" dirty="0">
              <a:solidFill>
                <a:srgbClr val="C00000"/>
              </a:solidFill>
              <a:latin typeface="Frutiger 45 Light" panose="020B0603020202020204" pitchFamily="34" charset="0"/>
            </a:endParaRPr>
          </a:p>
        </p:txBody>
      </p:sp>
      <p:sp>
        <p:nvSpPr>
          <p:cNvPr id="27" name="Content Placeholder 40"/>
          <p:cNvSpPr>
            <a:spLocks noGrp="1"/>
          </p:cNvSpPr>
          <p:nvPr>
            <p:ph sz="quarter" idx="4294967295"/>
          </p:nvPr>
        </p:nvSpPr>
        <p:spPr>
          <a:xfrm>
            <a:off x="6797133" y="4970018"/>
            <a:ext cx="3016091" cy="1837945"/>
          </a:xfrm>
          <a:prstGeom prst="rect">
            <a:avLst/>
          </a:prstGeom>
        </p:spPr>
        <p:txBody>
          <a:bodyPr anchor="ctr"/>
          <a:lstStyle/>
          <a:p>
            <a:pPr marL="0" indent="0" algn="ctr">
              <a:buNone/>
            </a:pPr>
            <a:r>
              <a:rPr lang="en-US" sz="5300" b="1" dirty="0">
                <a:solidFill>
                  <a:srgbClr val="808488"/>
                </a:solidFill>
                <a:latin typeface="Frutiger 45 Light" panose="020B0603020202020204" pitchFamily="34" charset="0"/>
              </a:rPr>
              <a:t>- 385bn</a:t>
            </a:r>
          </a:p>
        </p:txBody>
      </p:sp>
      <p:sp>
        <p:nvSpPr>
          <p:cNvPr id="28" name="Rectangle 27"/>
          <p:cNvSpPr/>
          <p:nvPr/>
        </p:nvSpPr>
        <p:spPr>
          <a:xfrm>
            <a:off x="10053640" y="4786341"/>
            <a:ext cx="2775676" cy="689377"/>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Inflows to ESG funds in Q1 2020</a:t>
            </a:r>
          </a:p>
        </p:txBody>
      </p:sp>
      <p:sp>
        <p:nvSpPr>
          <p:cNvPr id="29" name="Rectangle 28"/>
          <p:cNvSpPr/>
          <p:nvPr/>
        </p:nvSpPr>
        <p:spPr>
          <a:xfrm>
            <a:off x="10053637" y="5533125"/>
            <a:ext cx="2775676" cy="966376"/>
          </a:xfrm>
          <a:prstGeom prst="rect">
            <a:avLst/>
          </a:prstGeom>
        </p:spPr>
        <p:txBody>
          <a:bodyPr wrap="square" lIns="134069" tIns="67035" rIns="134069" bIns="67035">
            <a:spAutoFit/>
          </a:bodyPr>
          <a:lstStyle/>
          <a:p>
            <a:pPr>
              <a:spcBef>
                <a:spcPts val="0"/>
              </a:spcBef>
            </a:pPr>
            <a:r>
              <a:rPr lang="en-US" i="1" dirty="0">
                <a:latin typeface="Frutiger 45 Light" panose="020B0603020202020204" pitchFamily="34" charset="0"/>
              </a:rPr>
              <a:t>vs outflows from conventional funds in Q1 2020</a:t>
            </a:r>
          </a:p>
        </p:txBody>
      </p:sp>
      <p:cxnSp>
        <p:nvCxnSpPr>
          <p:cNvPr id="30" name="Straight Connector 29"/>
          <p:cNvCxnSpPr/>
          <p:nvPr/>
        </p:nvCxnSpPr>
        <p:spPr>
          <a:xfrm>
            <a:off x="9926450" y="4548633"/>
            <a:ext cx="0" cy="1785319"/>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760638" y="7008102"/>
            <a:ext cx="10853245" cy="293399"/>
          </a:xfrm>
          <a:prstGeom prst="rect">
            <a:avLst/>
          </a:prstGeom>
        </p:spPr>
        <p:txBody>
          <a:bodyPr wrap="square" lIns="134056" tIns="67027" rIns="134056" bIns="67027">
            <a:spAutoFit/>
          </a:bodyPr>
          <a:lstStyle/>
          <a:p>
            <a:pPr algn="r"/>
            <a:r>
              <a:rPr lang="en-US" sz="1000" dirty="0">
                <a:solidFill>
                  <a:srgbClr val="000000"/>
                </a:solidFill>
                <a:latin typeface="Frutiger 45 Light" panose="020B0603020202020204" pitchFamily="34" charset="0"/>
                <a:ea typeface="Arial Unicode MS" pitchFamily="34" charset="-128"/>
                <a:cs typeface="Arial Unicode MS" pitchFamily="34" charset="-128"/>
              </a:rPr>
              <a:t>Sources: UBS, Bloomberg, Morningstar, May 2020; Indices: MSCI ACWI ESG Leaders, MSCI ACWI, ICE </a:t>
            </a:r>
            <a:r>
              <a:rPr lang="en-US" sz="1000" dirty="0" err="1">
                <a:solidFill>
                  <a:srgbClr val="000000"/>
                </a:solidFill>
                <a:latin typeface="Frutiger 45 Light" panose="020B0603020202020204" pitchFamily="34" charset="0"/>
                <a:ea typeface="Arial Unicode MS" pitchFamily="34" charset="-128"/>
                <a:cs typeface="Arial Unicode MS" pitchFamily="34" charset="-128"/>
              </a:rPr>
              <a:t>BofA</a:t>
            </a:r>
            <a:r>
              <a:rPr lang="en-US" sz="1000" dirty="0">
                <a:solidFill>
                  <a:srgbClr val="000000"/>
                </a:solidFill>
                <a:latin typeface="Frutiger 45 Light" panose="020B0603020202020204" pitchFamily="34" charset="0"/>
                <a:ea typeface="Arial Unicode MS" pitchFamily="34" charset="-128"/>
                <a:cs typeface="Arial Unicode MS" pitchFamily="34" charset="-128"/>
              </a:rPr>
              <a:t> Green Bond Index, ICE </a:t>
            </a:r>
            <a:r>
              <a:rPr lang="en-US" sz="1000" dirty="0" err="1">
                <a:solidFill>
                  <a:srgbClr val="000000"/>
                </a:solidFill>
                <a:latin typeface="Frutiger 45 Light" panose="020B0603020202020204" pitchFamily="34" charset="0"/>
                <a:ea typeface="Arial Unicode MS" pitchFamily="34" charset="-128"/>
                <a:cs typeface="Arial Unicode MS" pitchFamily="34" charset="-128"/>
              </a:rPr>
              <a:t>BofA</a:t>
            </a:r>
            <a:r>
              <a:rPr lang="en-US" sz="1000" dirty="0">
                <a:solidFill>
                  <a:srgbClr val="000000"/>
                </a:solidFill>
                <a:latin typeface="Frutiger 45 Light" panose="020B0603020202020204" pitchFamily="34" charset="0"/>
                <a:ea typeface="Arial Unicode MS" pitchFamily="34" charset="-128"/>
                <a:cs typeface="Arial Unicode MS" pitchFamily="34" charset="-128"/>
              </a:rPr>
              <a:t> Global Corporate Index  </a:t>
            </a:r>
          </a:p>
        </p:txBody>
      </p:sp>
      <p:sp>
        <p:nvSpPr>
          <p:cNvPr id="32" name="Rectangle 31"/>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907537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3"/>
            </p:custDataLst>
            <p:extLst>
              <p:ext uri="{D42A27DB-BD31-4B8C-83A1-F6EECF244321}">
                <p14:modId xmlns:p14="http://schemas.microsoft.com/office/powerpoint/2010/main" val="4062987022"/>
              </p:ext>
            </p:extLst>
          </p:nvPr>
        </p:nvGraphicFramePr>
        <p:xfrm>
          <a:off x="2115" y="1589"/>
          <a:ext cx="2117" cy="1588"/>
        </p:xfrm>
        <a:graphic>
          <a:graphicData uri="http://schemas.openxmlformats.org/presentationml/2006/ole">
            <mc:AlternateContent xmlns:mc="http://schemas.openxmlformats.org/markup-compatibility/2006">
              <mc:Choice xmlns:v="urn:schemas-microsoft-com:vml" Requires="v">
                <p:oleObj spid="_x0000_s1030" name="think-cell Slide" r:id="rId8" imgW="216" imgH="216" progId="TCLayout.ActiveDocument.1">
                  <p:embed/>
                </p:oleObj>
              </mc:Choice>
              <mc:Fallback>
                <p:oleObj name="think-cell Slide" r:id="rId8" imgW="216" imgH="216" progId="TCLayout.ActiveDocument.1">
                  <p:embed/>
                  <p:pic>
                    <p:nvPicPr>
                      <p:cNvPr id="0" name=""/>
                      <p:cNvPicPr/>
                      <p:nvPr/>
                    </p:nvPicPr>
                    <p:blipFill>
                      <a:blip r:embed="rId9"/>
                      <a:stretch>
                        <a:fillRect/>
                      </a:stretch>
                    </p:blipFill>
                    <p:spPr>
                      <a:xfrm>
                        <a:off x="2115" y="1589"/>
                        <a:ext cx="2117" cy="1588"/>
                      </a:xfrm>
                      <a:prstGeom prst="rect">
                        <a:avLst/>
                      </a:prstGeom>
                    </p:spPr>
                  </p:pic>
                </p:oleObj>
              </mc:Fallback>
            </mc:AlternateContent>
          </a:graphicData>
        </a:graphic>
      </p:graphicFrame>
      <p:sp>
        <p:nvSpPr>
          <p:cNvPr id="2" name="Rectangle 1" hidden="1"/>
          <p:cNvSpPr/>
          <p:nvPr>
            <p:custDataLst>
              <p:tags r:id="rId4"/>
            </p:custDataLst>
          </p:nvPr>
        </p:nvSpPr>
        <p:spPr>
          <a:xfrm>
            <a:off x="0" y="1"/>
            <a:ext cx="211566" cy="158751"/>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3400" dirty="0">
              <a:solidFill>
                <a:schemeClr val="tx1"/>
              </a:solidFill>
              <a:latin typeface="Frutiger 45 Light"/>
              <a:ea typeface="Arial Unicode MS"/>
              <a:cs typeface="+mj-cs"/>
              <a:sym typeface="Frutiger 45 Light"/>
            </a:endParaRPr>
          </a:p>
        </p:txBody>
      </p:sp>
      <p:sp>
        <p:nvSpPr>
          <p:cNvPr id="8" name="Rectangle 7"/>
          <p:cNvSpPr/>
          <p:nvPr/>
        </p:nvSpPr>
        <p:spPr>
          <a:xfrm>
            <a:off x="11785394" y="196671"/>
            <a:ext cx="1370891" cy="778158"/>
          </a:xfrm>
          <a:prstGeom prst="rect">
            <a:avLst/>
          </a:prstGeom>
          <a:solidFill>
            <a:schemeClr val="bg2"/>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166336"/>
            <a:endParaRPr lang="de-CH" sz="1300" dirty="0">
              <a:solidFill>
                <a:prstClr val="black"/>
              </a:solidFill>
            </a:endParaRPr>
          </a:p>
        </p:txBody>
      </p:sp>
      <p:sp>
        <p:nvSpPr>
          <p:cNvPr id="38" name="PAGE HEADING"/>
          <p:cNvSpPr>
            <a:spLocks noGrp="1"/>
          </p:cNvSpPr>
          <p:nvPr>
            <p:ph type="title"/>
            <p:custDataLst>
              <p:tags r:id="rId5"/>
            </p:custDataLst>
          </p:nvPr>
        </p:nvSpPr>
        <p:spPr>
          <a:xfrm>
            <a:off x="560566" y="6"/>
            <a:ext cx="12247159" cy="941832"/>
          </a:xfrm>
        </p:spPr>
        <p:txBody>
          <a:bodyPr>
            <a:normAutofit/>
          </a:bodyPr>
          <a:lstStyle/>
          <a:p>
            <a:r>
              <a:rPr lang="en-US" sz="3400" dirty="0"/>
              <a:t>Five trends for sustainable investing after COVID-19</a:t>
            </a:r>
            <a:endParaRPr lang="en-US" sz="3700" dirty="0">
              <a:solidFill>
                <a:schemeClr val="tx2"/>
              </a:solidFill>
            </a:endParaRPr>
          </a:p>
        </p:txBody>
      </p:sp>
      <p:sp>
        <p:nvSpPr>
          <p:cNvPr id="7" name="AutoShape 10" descr="/rest/mp/previews/large/asset/810188?generateWatermark=true&amp;useAlternative=false"/>
          <p:cNvSpPr>
            <a:spLocks noChangeAspect="1" noChangeArrowheads="1"/>
          </p:cNvSpPr>
          <p:nvPr/>
        </p:nvSpPr>
        <p:spPr bwMode="auto">
          <a:xfrm>
            <a:off x="207336" y="-144461"/>
            <a:ext cx="406208"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08811" tIns="54405" rIns="108811" bIns="54405" numCol="1" anchor="t" anchorCtr="0" compatLnSpc="1">
            <a:prstTxWarp prst="textNoShape">
              <a:avLst/>
            </a:prstTxWarp>
          </a:bodyPr>
          <a:lstStyle/>
          <a:p>
            <a:endParaRPr lang="de-CH"/>
          </a:p>
        </p:txBody>
      </p:sp>
      <p:sp>
        <p:nvSpPr>
          <p:cNvPr id="9" name="AutoShape 12" descr="/rest/mp/previews/large/asset/810188?generateWatermark=true&amp;useAlternative=false"/>
          <p:cNvSpPr>
            <a:spLocks noChangeAspect="1" noChangeArrowheads="1"/>
          </p:cNvSpPr>
          <p:nvPr/>
        </p:nvSpPr>
        <p:spPr bwMode="auto">
          <a:xfrm>
            <a:off x="410439" y="7938"/>
            <a:ext cx="406208"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08811" tIns="54405" rIns="108811" bIns="54405" numCol="1" anchor="t" anchorCtr="0" compatLnSpc="1">
            <a:prstTxWarp prst="textNoShape">
              <a:avLst/>
            </a:prstTxWarp>
          </a:bodyPr>
          <a:lstStyle/>
          <a:p>
            <a:endParaRPr lang="de-CH"/>
          </a:p>
        </p:txBody>
      </p:sp>
      <p:sp>
        <p:nvSpPr>
          <p:cNvPr id="10" name="AutoShape 14" descr="/rest/mp/previews/large/asset/810188?generateWatermark=true&amp;useAlternative=false"/>
          <p:cNvSpPr>
            <a:spLocks noChangeAspect="1" noChangeArrowheads="1"/>
          </p:cNvSpPr>
          <p:nvPr/>
        </p:nvSpPr>
        <p:spPr bwMode="auto">
          <a:xfrm>
            <a:off x="613544" y="160338"/>
            <a:ext cx="406208"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08811" tIns="54405" rIns="108811" bIns="54405" numCol="1" anchor="t" anchorCtr="0" compatLnSpc="1">
            <a:prstTxWarp prst="textNoShape">
              <a:avLst/>
            </a:prstTxWarp>
          </a:bodyPr>
          <a:lstStyle/>
          <a:p>
            <a:endParaRPr lang="de-CH"/>
          </a:p>
        </p:txBody>
      </p:sp>
      <p:sp>
        <p:nvSpPr>
          <p:cNvPr id="11" name="AutoShape 16" descr="/rest/mp/previews/large/asset/810188?generateWatermark=true&amp;useAlternative=false"/>
          <p:cNvSpPr>
            <a:spLocks noChangeAspect="1" noChangeArrowheads="1"/>
          </p:cNvSpPr>
          <p:nvPr/>
        </p:nvSpPr>
        <p:spPr bwMode="auto">
          <a:xfrm>
            <a:off x="816647" y="312738"/>
            <a:ext cx="406208"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08811" tIns="54405" rIns="108811" bIns="54405" numCol="1" anchor="t" anchorCtr="0" compatLnSpc="1">
            <a:prstTxWarp prst="textNoShape">
              <a:avLst/>
            </a:prstTxWarp>
          </a:bodyPr>
          <a:lstStyle/>
          <a:p>
            <a:endParaRPr lang="de-CH"/>
          </a:p>
        </p:txBody>
      </p:sp>
      <p:sp>
        <p:nvSpPr>
          <p:cNvPr id="82" name="Rectangle 20"/>
          <p:cNvSpPr>
            <a:spLocks noChangeArrowheads="1"/>
          </p:cNvSpPr>
          <p:nvPr/>
        </p:nvSpPr>
        <p:spPr bwMode="gray">
          <a:xfrm>
            <a:off x="1246610" y="2186009"/>
            <a:ext cx="4841426" cy="97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251380" indent="-251380">
              <a:buFont typeface="Wingdings" panose="05000000000000000000" pitchFamily="2" charset="2"/>
              <a:buChar char="§"/>
            </a:pPr>
            <a:r>
              <a:rPr lang="en-US" dirty="0" smtClean="0"/>
              <a:t>How companies operate is important</a:t>
            </a:r>
            <a:endParaRPr lang="en-US" dirty="0"/>
          </a:p>
          <a:p>
            <a:pPr marL="251380" indent="-251380">
              <a:spcBef>
                <a:spcPts val="440"/>
              </a:spcBef>
              <a:buFont typeface="Wingdings" panose="05000000000000000000" pitchFamily="2" charset="2"/>
              <a:buChar char="§"/>
            </a:pPr>
            <a:r>
              <a:rPr lang="en-US" dirty="0" smtClean="0"/>
              <a:t>Corporate transparency &amp; stakeholder accountability</a:t>
            </a:r>
          </a:p>
          <a:p>
            <a:pPr marL="0" indent="0">
              <a:spcBef>
                <a:spcPts val="293"/>
              </a:spcBef>
              <a:buClr>
                <a:srgbClr val="E60000"/>
              </a:buClr>
            </a:pPr>
            <a:endParaRPr lang="en-GB" altLang="ja-JP" dirty="0">
              <a:ea typeface="MS PGothic" pitchFamily="34" charset="-128"/>
              <a:cs typeface="Arial" charset="0"/>
            </a:endParaRPr>
          </a:p>
        </p:txBody>
      </p:sp>
      <p:sp>
        <p:nvSpPr>
          <p:cNvPr id="83" name="Rectangle 20"/>
          <p:cNvSpPr>
            <a:spLocks noChangeArrowheads="1"/>
          </p:cNvSpPr>
          <p:nvPr/>
        </p:nvSpPr>
        <p:spPr bwMode="gray">
          <a:xfrm>
            <a:off x="1246609" y="1681486"/>
            <a:ext cx="4749750" cy="40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86"/>
              </a:spcBef>
              <a:buClr>
                <a:srgbClr val="E60000"/>
              </a:buClr>
            </a:pPr>
            <a:r>
              <a:rPr lang="en-GB" altLang="ja-JP" sz="2100" b="1" dirty="0">
                <a:ea typeface="MS PGothic" pitchFamily="34" charset="-128"/>
                <a:cs typeface="Arial" charset="0"/>
              </a:rPr>
              <a:t>Increased investor focus on ESG</a:t>
            </a:r>
          </a:p>
        </p:txBody>
      </p:sp>
      <p:cxnSp>
        <p:nvCxnSpPr>
          <p:cNvPr id="84" name="Straight Connector 83"/>
          <p:cNvCxnSpPr/>
          <p:nvPr/>
        </p:nvCxnSpPr>
        <p:spPr>
          <a:xfrm>
            <a:off x="1222854" y="2054819"/>
            <a:ext cx="47497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Rectangle 20"/>
          <p:cNvSpPr>
            <a:spLocks noChangeArrowheads="1"/>
          </p:cNvSpPr>
          <p:nvPr/>
        </p:nvSpPr>
        <p:spPr bwMode="gray">
          <a:xfrm>
            <a:off x="7479320" y="2762032"/>
            <a:ext cx="4991517" cy="97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251380" indent="-251380">
              <a:spcBef>
                <a:spcPts val="440"/>
              </a:spcBef>
              <a:buClr>
                <a:schemeClr val="tx1"/>
              </a:buClr>
              <a:buFont typeface="Wingdings" panose="05000000000000000000" pitchFamily="2" charset="2"/>
              <a:buChar char="§"/>
            </a:pPr>
            <a:r>
              <a:rPr lang="en-US" dirty="0" smtClean="0"/>
              <a:t>Expansion of SI across asset classes benefits investors</a:t>
            </a:r>
          </a:p>
          <a:p>
            <a:pPr marL="251380" indent="-251380">
              <a:spcBef>
                <a:spcPts val="440"/>
              </a:spcBef>
              <a:buClr>
                <a:schemeClr val="tx1"/>
              </a:buClr>
              <a:buFont typeface="Wingdings" panose="05000000000000000000" pitchFamily="2" charset="2"/>
              <a:buChar char="§"/>
            </a:pPr>
            <a:r>
              <a:rPr lang="en-US" dirty="0" smtClean="0"/>
              <a:t>Hedge funds, private markets, structured </a:t>
            </a:r>
            <a:r>
              <a:rPr lang="en-US" dirty="0"/>
              <a:t>products</a:t>
            </a:r>
          </a:p>
        </p:txBody>
      </p:sp>
      <p:sp>
        <p:nvSpPr>
          <p:cNvPr id="93" name="Rectangle 20"/>
          <p:cNvSpPr>
            <a:spLocks noChangeArrowheads="1"/>
          </p:cNvSpPr>
          <p:nvPr/>
        </p:nvSpPr>
        <p:spPr bwMode="gray">
          <a:xfrm>
            <a:off x="7479321" y="2216384"/>
            <a:ext cx="4749750" cy="40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86"/>
              </a:spcBef>
              <a:buClr>
                <a:srgbClr val="E60000"/>
              </a:buClr>
            </a:pPr>
            <a:r>
              <a:rPr lang="en-GB" altLang="ja-JP" sz="2100" b="1" dirty="0">
                <a:ea typeface="MS PGothic" pitchFamily="34" charset="-128"/>
                <a:cs typeface="Arial" charset="0"/>
              </a:rPr>
              <a:t>Focus on SI across asset classes</a:t>
            </a:r>
          </a:p>
        </p:txBody>
      </p:sp>
      <p:cxnSp>
        <p:nvCxnSpPr>
          <p:cNvPr id="94" name="Straight Connector 93"/>
          <p:cNvCxnSpPr/>
          <p:nvPr/>
        </p:nvCxnSpPr>
        <p:spPr>
          <a:xfrm>
            <a:off x="7479321" y="2557531"/>
            <a:ext cx="47497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Rectangle 20"/>
          <p:cNvSpPr>
            <a:spLocks noChangeArrowheads="1"/>
          </p:cNvSpPr>
          <p:nvPr/>
        </p:nvSpPr>
        <p:spPr bwMode="gray">
          <a:xfrm>
            <a:off x="1246610" y="5912893"/>
            <a:ext cx="4919621" cy="97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251380" indent="-251380">
              <a:buFont typeface="Wingdings" panose="05000000000000000000" pitchFamily="2" charset="2"/>
              <a:buChar char="§"/>
            </a:pPr>
            <a:r>
              <a:rPr lang="en-US" dirty="0"/>
              <a:t>Economic benefits and risk awareness </a:t>
            </a:r>
            <a:endParaRPr lang="en-US" dirty="0" smtClean="0"/>
          </a:p>
          <a:p>
            <a:pPr marL="251380" indent="-251380">
              <a:spcBef>
                <a:spcPts val="440"/>
              </a:spcBef>
              <a:buFont typeface="Wingdings" panose="05000000000000000000" pitchFamily="2" charset="2"/>
              <a:buChar char="§"/>
            </a:pPr>
            <a:r>
              <a:rPr lang="en-US" dirty="0" smtClean="0"/>
              <a:t>Renewable </a:t>
            </a:r>
            <a:r>
              <a:rPr lang="en-US" dirty="0"/>
              <a:t>energy, sustainable transport, </a:t>
            </a:r>
            <a:r>
              <a:rPr lang="en-US" dirty="0" smtClean="0"/>
              <a:t>biodiversity</a:t>
            </a:r>
            <a:endParaRPr lang="en-US" sz="2600" dirty="0"/>
          </a:p>
        </p:txBody>
      </p:sp>
      <p:sp>
        <p:nvSpPr>
          <p:cNvPr id="98" name="Rectangle 20"/>
          <p:cNvSpPr>
            <a:spLocks noChangeArrowheads="1"/>
          </p:cNvSpPr>
          <p:nvPr/>
        </p:nvSpPr>
        <p:spPr bwMode="gray">
          <a:xfrm>
            <a:off x="1246610" y="5322541"/>
            <a:ext cx="4749750" cy="40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86"/>
              </a:spcBef>
              <a:buClr>
                <a:srgbClr val="E60000"/>
              </a:buClr>
            </a:pPr>
            <a:r>
              <a:rPr lang="en-GB" altLang="ja-JP" sz="2100" b="1" dirty="0">
                <a:ea typeface="MS PGothic" pitchFamily="34" charset="-128"/>
                <a:cs typeface="Arial" charset="0"/>
              </a:rPr>
              <a:t>Strong environmental opportunities</a:t>
            </a:r>
          </a:p>
        </p:txBody>
      </p:sp>
      <p:sp>
        <p:nvSpPr>
          <p:cNvPr id="110" name="Rectangle 20"/>
          <p:cNvSpPr>
            <a:spLocks noChangeArrowheads="1"/>
          </p:cNvSpPr>
          <p:nvPr/>
        </p:nvSpPr>
        <p:spPr bwMode="gray">
          <a:xfrm>
            <a:off x="7479321" y="4765714"/>
            <a:ext cx="4749750" cy="97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251380" indent="-251380">
              <a:buFont typeface="Wingdings" panose="05000000000000000000" pitchFamily="2" charset="2"/>
              <a:buChar char="§"/>
            </a:pPr>
            <a:r>
              <a:rPr lang="en-US" dirty="0"/>
              <a:t>SI </a:t>
            </a:r>
            <a:r>
              <a:rPr lang="en-US" dirty="0" smtClean="0"/>
              <a:t>strategies show resilience </a:t>
            </a:r>
            <a:endParaRPr lang="en-US" dirty="0"/>
          </a:p>
          <a:p>
            <a:pPr marL="251380" indent="-251380">
              <a:spcBef>
                <a:spcPts val="440"/>
              </a:spcBef>
              <a:buFont typeface="Wingdings" panose="05000000000000000000" pitchFamily="2" charset="2"/>
              <a:buChar char="§"/>
            </a:pPr>
            <a:r>
              <a:rPr lang="en-US" dirty="0" smtClean="0"/>
              <a:t>Defensive </a:t>
            </a:r>
            <a:r>
              <a:rPr lang="en-US" dirty="0"/>
              <a:t>characteristics and comparable </a:t>
            </a:r>
            <a:r>
              <a:rPr lang="en-US" dirty="0" smtClean="0"/>
              <a:t>returns</a:t>
            </a:r>
            <a:endParaRPr lang="en-US" sz="2600" dirty="0"/>
          </a:p>
        </p:txBody>
      </p:sp>
      <p:sp>
        <p:nvSpPr>
          <p:cNvPr id="111" name="Rectangle 20"/>
          <p:cNvSpPr>
            <a:spLocks noChangeArrowheads="1"/>
          </p:cNvSpPr>
          <p:nvPr/>
        </p:nvSpPr>
        <p:spPr bwMode="gray">
          <a:xfrm>
            <a:off x="7479321" y="4220066"/>
            <a:ext cx="4749750" cy="40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86"/>
              </a:spcBef>
              <a:buClr>
                <a:srgbClr val="E60000"/>
              </a:buClr>
            </a:pPr>
            <a:r>
              <a:rPr lang="en-GB" altLang="ja-JP" sz="2100" b="1" dirty="0">
                <a:ea typeface="MS PGothic" pitchFamily="34" charset="-128"/>
                <a:cs typeface="Arial" charset="0"/>
              </a:rPr>
              <a:t>Potential performance benefits</a:t>
            </a:r>
          </a:p>
        </p:txBody>
      </p:sp>
      <p:cxnSp>
        <p:nvCxnSpPr>
          <p:cNvPr id="112" name="Straight Connector 111"/>
          <p:cNvCxnSpPr/>
          <p:nvPr/>
        </p:nvCxnSpPr>
        <p:spPr>
          <a:xfrm>
            <a:off x="7479321" y="4582670"/>
            <a:ext cx="47497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Rectangle 20"/>
          <p:cNvSpPr>
            <a:spLocks noChangeArrowheads="1"/>
          </p:cNvSpPr>
          <p:nvPr/>
        </p:nvSpPr>
        <p:spPr bwMode="gray">
          <a:xfrm>
            <a:off x="1246609" y="4050219"/>
            <a:ext cx="4725994" cy="97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251380" indent="-251380">
              <a:buFont typeface="Wingdings" panose="05000000000000000000" pitchFamily="2" charset="2"/>
              <a:buChar char="§"/>
            </a:pPr>
            <a:r>
              <a:rPr lang="en-US" dirty="0"/>
              <a:t>Structural change reflected in new investment </a:t>
            </a:r>
            <a:r>
              <a:rPr lang="en-US" dirty="0" smtClean="0"/>
              <a:t>opportunities</a:t>
            </a:r>
          </a:p>
          <a:p>
            <a:pPr marL="251380" indent="-251380">
              <a:spcBef>
                <a:spcPts val="440"/>
              </a:spcBef>
              <a:buFont typeface="Wingdings" panose="05000000000000000000" pitchFamily="2" charset="2"/>
              <a:buChar char="§"/>
            </a:pPr>
            <a:r>
              <a:rPr lang="en-US" dirty="0" smtClean="0"/>
              <a:t>Healthcare, </a:t>
            </a:r>
            <a:r>
              <a:rPr lang="en-US" dirty="0"/>
              <a:t>education, sustainable </a:t>
            </a:r>
            <a:r>
              <a:rPr lang="en-US" dirty="0" smtClean="0"/>
              <a:t>tourism</a:t>
            </a:r>
            <a:endParaRPr lang="en-US" dirty="0"/>
          </a:p>
          <a:p>
            <a:pPr marL="0" indent="0">
              <a:spcBef>
                <a:spcPts val="293"/>
              </a:spcBef>
              <a:buClr>
                <a:srgbClr val="E60000"/>
              </a:buClr>
            </a:pPr>
            <a:endParaRPr lang="en-GB" altLang="ja-JP" dirty="0">
              <a:ea typeface="MS PGothic" pitchFamily="34" charset="-128"/>
              <a:cs typeface="Arial" charset="0"/>
            </a:endParaRPr>
          </a:p>
        </p:txBody>
      </p:sp>
      <p:sp>
        <p:nvSpPr>
          <p:cNvPr id="117" name="Rectangle 20"/>
          <p:cNvSpPr>
            <a:spLocks noChangeArrowheads="1"/>
          </p:cNvSpPr>
          <p:nvPr/>
        </p:nvSpPr>
        <p:spPr bwMode="gray">
          <a:xfrm>
            <a:off x="1246609" y="3502013"/>
            <a:ext cx="4749750" cy="40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586"/>
              </a:spcBef>
              <a:buClr>
                <a:srgbClr val="E60000"/>
              </a:buClr>
            </a:pPr>
            <a:r>
              <a:rPr lang="en-GB" altLang="ja-JP" sz="2100" b="1" dirty="0">
                <a:ea typeface="MS PGothic" pitchFamily="34" charset="-128"/>
                <a:cs typeface="Arial" charset="0"/>
              </a:rPr>
              <a:t>Elevated importance of "social"</a:t>
            </a:r>
          </a:p>
        </p:txBody>
      </p:sp>
      <p:sp>
        <p:nvSpPr>
          <p:cNvPr id="4" name="Oval 3"/>
          <p:cNvSpPr/>
          <p:nvPr/>
        </p:nvSpPr>
        <p:spPr>
          <a:xfrm>
            <a:off x="686534" y="1697807"/>
            <a:ext cx="316650" cy="31680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a:solidFill>
                  <a:schemeClr val="bg1"/>
                </a:solidFill>
                <a:latin typeface="Frutiger 45 Light" panose="020B0603020202020204" pitchFamily="34" charset="0"/>
              </a:rPr>
              <a:t>1</a:t>
            </a:r>
          </a:p>
        </p:txBody>
      </p:sp>
      <p:cxnSp>
        <p:nvCxnSpPr>
          <p:cNvPr id="43" name="Straight Connector 42"/>
          <p:cNvCxnSpPr/>
          <p:nvPr/>
        </p:nvCxnSpPr>
        <p:spPr>
          <a:xfrm>
            <a:off x="1222854" y="5725889"/>
            <a:ext cx="47497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222854" y="3905361"/>
            <a:ext cx="4749750"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686534" y="3509588"/>
            <a:ext cx="316650" cy="31680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a:solidFill>
                  <a:schemeClr val="bg1"/>
                </a:solidFill>
                <a:latin typeface="Frutiger 45 Light" panose="020B0603020202020204" pitchFamily="34" charset="0"/>
              </a:rPr>
              <a:t>2</a:t>
            </a:r>
          </a:p>
        </p:txBody>
      </p:sp>
      <p:sp>
        <p:nvSpPr>
          <p:cNvPr id="46" name="Oval 45"/>
          <p:cNvSpPr/>
          <p:nvPr/>
        </p:nvSpPr>
        <p:spPr>
          <a:xfrm>
            <a:off x="686534" y="5321369"/>
            <a:ext cx="316650" cy="31680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a:solidFill>
                  <a:schemeClr val="bg1"/>
                </a:solidFill>
                <a:latin typeface="Frutiger 45 Light" panose="020B0603020202020204" pitchFamily="34" charset="0"/>
              </a:rPr>
              <a:t>3</a:t>
            </a:r>
          </a:p>
        </p:txBody>
      </p:sp>
      <p:sp>
        <p:nvSpPr>
          <p:cNvPr id="51" name="Oval 50"/>
          <p:cNvSpPr/>
          <p:nvPr/>
        </p:nvSpPr>
        <p:spPr>
          <a:xfrm>
            <a:off x="7001112" y="2240731"/>
            <a:ext cx="316650" cy="31680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a:solidFill>
                  <a:schemeClr val="bg1"/>
                </a:solidFill>
                <a:latin typeface="Frutiger 45 Light" panose="020B0603020202020204" pitchFamily="34" charset="0"/>
              </a:rPr>
              <a:t>4</a:t>
            </a:r>
          </a:p>
        </p:txBody>
      </p:sp>
      <p:sp>
        <p:nvSpPr>
          <p:cNvPr id="52" name="Oval 51"/>
          <p:cNvSpPr/>
          <p:nvPr/>
        </p:nvSpPr>
        <p:spPr>
          <a:xfrm>
            <a:off x="7066202" y="4222566"/>
            <a:ext cx="316650" cy="31680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de-CH" b="1" dirty="0">
                <a:solidFill>
                  <a:schemeClr val="bg1"/>
                </a:solidFill>
                <a:latin typeface="Frutiger 45 Light" panose="020B0603020202020204" pitchFamily="34" charset="0"/>
              </a:rPr>
              <a:t>5</a:t>
            </a:r>
          </a:p>
        </p:txBody>
      </p:sp>
      <p:sp>
        <p:nvSpPr>
          <p:cNvPr id="53" name="Rectangle 52"/>
          <p:cNvSpPr/>
          <p:nvPr/>
        </p:nvSpPr>
        <p:spPr>
          <a:xfrm>
            <a:off x="1760638" y="7008102"/>
            <a:ext cx="10853245" cy="293399"/>
          </a:xfrm>
          <a:prstGeom prst="rect">
            <a:avLst/>
          </a:prstGeom>
        </p:spPr>
        <p:txBody>
          <a:bodyPr wrap="square" lIns="134056" tIns="67027" rIns="134056" bIns="67027">
            <a:spAutoFit/>
          </a:bodyPr>
          <a:lstStyle/>
          <a:p>
            <a:pPr algn="r"/>
            <a:r>
              <a:rPr lang="en-US" sz="1000" dirty="0">
                <a:solidFill>
                  <a:srgbClr val="000000"/>
                </a:solidFill>
                <a:latin typeface="Frutiger 45 Light" panose="020B0603020202020204" pitchFamily="34" charset="0"/>
                <a:ea typeface="Arial Unicode MS" pitchFamily="34" charset="-128"/>
                <a:cs typeface="Arial Unicode MS" pitchFamily="34" charset="-128"/>
              </a:rPr>
              <a:t>Sources: UBS Chief Investment Office, "Sustainable Investing after COVID-19", 2020</a:t>
            </a:r>
          </a:p>
        </p:txBody>
      </p:sp>
      <p:sp>
        <p:nvSpPr>
          <p:cNvPr id="31" name="Rectangle 30"/>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2"/>
    </p:custDataLst>
    <p:extLst>
      <p:ext uri="{BB962C8B-B14F-4D97-AF65-F5344CB8AC3E}">
        <p14:creationId xmlns:p14="http://schemas.microsoft.com/office/powerpoint/2010/main" val="2132587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3"/>
            </p:custDataLst>
            <p:extLst>
              <p:ext uri="{D42A27DB-BD31-4B8C-83A1-F6EECF244321}">
                <p14:modId xmlns:p14="http://schemas.microsoft.com/office/powerpoint/2010/main" val="3703254291"/>
              </p:ext>
            </p:extLst>
          </p:nvPr>
        </p:nvGraphicFramePr>
        <p:xfrm>
          <a:off x="2328" y="2329"/>
          <a:ext cx="2328" cy="2329"/>
        </p:xfrm>
        <a:graphic>
          <a:graphicData uri="http://schemas.openxmlformats.org/presentationml/2006/ole">
            <mc:AlternateContent xmlns:mc="http://schemas.openxmlformats.org/markup-compatibility/2006">
              <mc:Choice xmlns:v="urn:schemas-microsoft-com:vml" Requires="v">
                <p:oleObj spid="_x0000_s2054"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2328" y="2329"/>
                        <a:ext cx="2328" cy="2329"/>
                      </a:xfrm>
                      <a:prstGeom prst="rect">
                        <a:avLst/>
                      </a:prstGeom>
                    </p:spPr>
                  </p:pic>
                </p:oleObj>
              </mc:Fallback>
            </mc:AlternateContent>
          </a:graphicData>
        </a:graphic>
      </p:graphicFrame>
      <p:sp>
        <p:nvSpPr>
          <p:cNvPr id="5" name="Rectangle 4" hidden="1"/>
          <p:cNvSpPr/>
          <p:nvPr>
            <p:custDataLst>
              <p:tags r:id="rId4"/>
            </p:custDataLst>
          </p:nvPr>
        </p:nvSpPr>
        <p:spPr>
          <a:xfrm>
            <a:off x="0" y="0"/>
            <a:ext cx="232723" cy="232833"/>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de-CH" sz="2100" dirty="0">
              <a:solidFill>
                <a:schemeClr val="tx1"/>
              </a:solidFill>
              <a:latin typeface="Frutiger 55 Roman"/>
              <a:ea typeface="MS PGothic"/>
              <a:sym typeface="Frutiger 55 Roman"/>
            </a:endParaRPr>
          </a:p>
        </p:txBody>
      </p:sp>
      <p:sp>
        <p:nvSpPr>
          <p:cNvPr id="3" name="Title 2"/>
          <p:cNvSpPr>
            <a:spLocks noGrp="1"/>
          </p:cNvSpPr>
          <p:nvPr>
            <p:ph type="title"/>
          </p:nvPr>
        </p:nvSpPr>
        <p:spPr/>
        <p:txBody>
          <a:bodyPr>
            <a:normAutofit/>
          </a:bodyPr>
          <a:lstStyle/>
          <a:p>
            <a:r>
              <a:rPr lang="en-US" sz="3500" dirty="0"/>
              <a:t>Environmental opportunities: an economic decision</a:t>
            </a:r>
          </a:p>
        </p:txBody>
      </p:sp>
      <p:sp>
        <p:nvSpPr>
          <p:cNvPr id="7" name="Rounded Rectangle 6"/>
          <p:cNvSpPr/>
          <p:nvPr/>
        </p:nvSpPr>
        <p:spPr>
          <a:xfrm>
            <a:off x="541534" y="1364993"/>
            <a:ext cx="6032183"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a:latin typeface="Frutiger 45 Light" panose="020B0603020202020204" pitchFamily="34" charset="0"/>
              </a:rPr>
              <a:t>Global renewable energy costs continue to decrease</a:t>
            </a:r>
          </a:p>
        </p:txBody>
      </p:sp>
      <p:cxnSp>
        <p:nvCxnSpPr>
          <p:cNvPr id="8" name="Straight Connector 7"/>
          <p:cNvCxnSpPr/>
          <p:nvPr/>
        </p:nvCxnSpPr>
        <p:spPr>
          <a:xfrm>
            <a:off x="541534" y="1912617"/>
            <a:ext cx="6032183" cy="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graphicFrame>
        <p:nvGraphicFramePr>
          <p:cNvPr id="90" name="Chart 89"/>
          <p:cNvGraphicFramePr>
            <a:graphicFrameLocks/>
          </p:cNvGraphicFramePr>
          <p:nvPr>
            <p:extLst>
              <p:ext uri="{D42A27DB-BD31-4B8C-83A1-F6EECF244321}">
                <p14:modId xmlns:p14="http://schemas.microsoft.com/office/powerpoint/2010/main" val="3794896857"/>
              </p:ext>
            </p:extLst>
          </p:nvPr>
        </p:nvGraphicFramePr>
        <p:xfrm>
          <a:off x="541534" y="2738120"/>
          <a:ext cx="6032183" cy="4023360"/>
        </p:xfrm>
        <a:graphic>
          <a:graphicData uri="http://schemas.openxmlformats.org/drawingml/2006/chart">
            <c:chart xmlns:c="http://schemas.openxmlformats.org/drawingml/2006/chart" xmlns:r="http://schemas.openxmlformats.org/officeDocument/2006/relationships" r:id="rId9"/>
          </a:graphicData>
        </a:graphic>
      </p:graphicFrame>
      <p:sp>
        <p:nvSpPr>
          <p:cNvPr id="91" name="Rounded Rectangle 90"/>
          <p:cNvSpPr/>
          <p:nvPr/>
        </p:nvSpPr>
        <p:spPr>
          <a:xfrm>
            <a:off x="6797131" y="1364993"/>
            <a:ext cx="6032183"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a:latin typeface="Frutiger 45 Light" panose="020B0603020202020204" pitchFamily="34" charset="0"/>
              </a:rPr>
              <a:t>… and are already lower than fossil fuels in Europe</a:t>
            </a:r>
          </a:p>
        </p:txBody>
      </p:sp>
      <p:cxnSp>
        <p:nvCxnSpPr>
          <p:cNvPr id="92" name="Straight Connector 91"/>
          <p:cNvCxnSpPr/>
          <p:nvPr/>
        </p:nvCxnSpPr>
        <p:spPr>
          <a:xfrm>
            <a:off x="6797131" y="1912617"/>
            <a:ext cx="6032183" cy="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graphicFrame>
        <p:nvGraphicFramePr>
          <p:cNvPr id="93" name="Chart 92"/>
          <p:cNvGraphicFramePr>
            <a:graphicFrameLocks/>
          </p:cNvGraphicFramePr>
          <p:nvPr>
            <p:extLst>
              <p:ext uri="{D42A27DB-BD31-4B8C-83A1-F6EECF244321}">
                <p14:modId xmlns:p14="http://schemas.microsoft.com/office/powerpoint/2010/main" val="3980579256"/>
              </p:ext>
            </p:extLst>
          </p:nvPr>
        </p:nvGraphicFramePr>
        <p:xfrm>
          <a:off x="6797131" y="2332990"/>
          <a:ext cx="6032183" cy="4023360"/>
        </p:xfrm>
        <a:graphic>
          <a:graphicData uri="http://schemas.openxmlformats.org/drawingml/2006/chart">
            <c:chart xmlns:c="http://schemas.openxmlformats.org/drawingml/2006/chart" xmlns:r="http://schemas.openxmlformats.org/officeDocument/2006/relationships" r:id="rId10"/>
          </a:graphicData>
        </a:graphic>
      </p:graphicFrame>
      <p:grpSp>
        <p:nvGrpSpPr>
          <p:cNvPr id="59" name="Group 58"/>
          <p:cNvGrpSpPr/>
          <p:nvPr/>
        </p:nvGrpSpPr>
        <p:grpSpPr>
          <a:xfrm>
            <a:off x="8098765" y="6328411"/>
            <a:ext cx="1770312" cy="273570"/>
            <a:chOff x="5524500" y="4371975"/>
            <a:chExt cx="1207603" cy="186525"/>
          </a:xfrm>
        </p:grpSpPr>
        <p:sp>
          <p:nvSpPr>
            <p:cNvPr id="57" name="Rectangle 56"/>
            <p:cNvSpPr/>
            <p:nvPr/>
          </p:nvSpPr>
          <p:spPr>
            <a:xfrm>
              <a:off x="5524500" y="4410075"/>
              <a:ext cx="90000" cy="9000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sp>
          <p:nvSpPr>
            <p:cNvPr id="58" name="TextBox 57"/>
            <p:cNvSpPr txBox="1"/>
            <p:nvPr/>
          </p:nvSpPr>
          <p:spPr>
            <a:xfrm>
              <a:off x="5663400" y="4371975"/>
              <a:ext cx="1068703" cy="186525"/>
            </a:xfrm>
            <a:prstGeom prst="rect">
              <a:avLst/>
            </a:prstGeom>
            <a:noFill/>
          </p:spPr>
          <p:txBody>
            <a:bodyPr wrap="square" lIns="0" tIns="0" rIns="0" bIns="0" rtlCol="0">
              <a:noAutofit/>
            </a:bodyPr>
            <a:lstStyle/>
            <a:p>
              <a:r>
                <a:rPr lang="en-US" sz="1500" dirty="0">
                  <a:latin typeface="Frutiger 45 Light" panose="020B0603020202020204" pitchFamily="34" charset="0"/>
                </a:rPr>
                <a:t>Fossil fuels</a:t>
              </a:r>
            </a:p>
          </p:txBody>
        </p:sp>
      </p:grpSp>
      <p:grpSp>
        <p:nvGrpSpPr>
          <p:cNvPr id="97" name="Group 96"/>
          <p:cNvGrpSpPr/>
          <p:nvPr/>
        </p:nvGrpSpPr>
        <p:grpSpPr>
          <a:xfrm>
            <a:off x="9869077" y="6328411"/>
            <a:ext cx="1770312" cy="273570"/>
            <a:chOff x="5524500" y="4371975"/>
            <a:chExt cx="1207603" cy="186525"/>
          </a:xfrm>
        </p:grpSpPr>
        <p:sp>
          <p:nvSpPr>
            <p:cNvPr id="98" name="Rectangle 97"/>
            <p:cNvSpPr/>
            <p:nvPr/>
          </p:nvSpPr>
          <p:spPr>
            <a:xfrm>
              <a:off x="5524500" y="4410075"/>
              <a:ext cx="90000" cy="90000"/>
            </a:xfrm>
            <a:prstGeom prst="rect">
              <a:avLst/>
            </a:prstGeom>
            <a:solidFill>
              <a:schemeClr val="accent2">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schemeClr val="tx1"/>
                </a:solidFill>
              </a:endParaRPr>
            </a:p>
          </p:txBody>
        </p:sp>
        <p:sp>
          <p:nvSpPr>
            <p:cNvPr id="99" name="TextBox 98"/>
            <p:cNvSpPr txBox="1"/>
            <p:nvPr/>
          </p:nvSpPr>
          <p:spPr>
            <a:xfrm>
              <a:off x="5663400" y="4371975"/>
              <a:ext cx="1068703" cy="186525"/>
            </a:xfrm>
            <a:prstGeom prst="rect">
              <a:avLst/>
            </a:prstGeom>
            <a:noFill/>
          </p:spPr>
          <p:txBody>
            <a:bodyPr wrap="square" lIns="0" tIns="0" rIns="0" bIns="0" rtlCol="0">
              <a:noAutofit/>
            </a:bodyPr>
            <a:lstStyle/>
            <a:p>
              <a:r>
                <a:rPr lang="en-US" sz="1500" dirty="0">
                  <a:latin typeface="Frutiger 45 Light" panose="020B0603020202020204" pitchFamily="34" charset="0"/>
                </a:rPr>
                <a:t>Renewables</a:t>
              </a:r>
            </a:p>
          </p:txBody>
        </p:sp>
      </p:grpSp>
      <p:sp>
        <p:nvSpPr>
          <p:cNvPr id="60" name="TextBox 59"/>
          <p:cNvSpPr txBox="1"/>
          <p:nvPr/>
        </p:nvSpPr>
        <p:spPr>
          <a:xfrm>
            <a:off x="541534" y="2151380"/>
            <a:ext cx="6032183" cy="530860"/>
          </a:xfrm>
          <a:prstGeom prst="rect">
            <a:avLst/>
          </a:prstGeom>
          <a:noFill/>
        </p:spPr>
        <p:txBody>
          <a:bodyPr wrap="square" lIns="0" tIns="0" rIns="0" bIns="0" rtlCol="0" anchor="t">
            <a:noAutofit/>
          </a:bodyPr>
          <a:lstStyle/>
          <a:p>
            <a:r>
              <a:rPr lang="en-US" sz="1500" i="1" dirty="0">
                <a:latin typeface="Frutiger 45 Light" panose="020B0603020202020204" pitchFamily="34" charset="0"/>
              </a:rPr>
              <a:t>Mean </a:t>
            </a:r>
            <a:r>
              <a:rPr lang="en-US" sz="1500" i="1" dirty="0" err="1">
                <a:latin typeface="Frutiger 45 Light" panose="020B0603020202020204" pitchFamily="34" charset="0"/>
              </a:rPr>
              <a:t>Levelized</a:t>
            </a:r>
            <a:r>
              <a:rPr lang="en-US" sz="1500" i="1" dirty="0">
                <a:latin typeface="Frutiger 45 Light" panose="020B0603020202020204" pitchFamily="34" charset="0"/>
              </a:rPr>
              <a:t> Cost of Energy (LCOE), in USD/MWh</a:t>
            </a:r>
          </a:p>
        </p:txBody>
      </p:sp>
      <p:sp>
        <p:nvSpPr>
          <p:cNvPr id="101" name="TextBox 100"/>
          <p:cNvSpPr txBox="1"/>
          <p:nvPr/>
        </p:nvSpPr>
        <p:spPr>
          <a:xfrm>
            <a:off x="6797131" y="2151380"/>
            <a:ext cx="6032183" cy="530860"/>
          </a:xfrm>
          <a:prstGeom prst="rect">
            <a:avLst/>
          </a:prstGeom>
          <a:noFill/>
        </p:spPr>
        <p:txBody>
          <a:bodyPr wrap="square" lIns="0" tIns="0" rIns="0" bIns="0" rtlCol="0" anchor="t">
            <a:noAutofit/>
          </a:bodyPr>
          <a:lstStyle/>
          <a:p>
            <a:r>
              <a:rPr lang="en-US" sz="1500" i="1" dirty="0" err="1">
                <a:latin typeface="Frutiger 45 Light" panose="020B0603020202020204" pitchFamily="34" charset="0"/>
              </a:rPr>
              <a:t>Levelized</a:t>
            </a:r>
            <a:r>
              <a:rPr lang="en-US" sz="1500" i="1" dirty="0">
                <a:latin typeface="Frutiger 45 Light" panose="020B0603020202020204" pitchFamily="34" charset="0"/>
              </a:rPr>
              <a:t> Cost of Energy (LCOE) including investment costs in Europe, in USD/MWh</a:t>
            </a:r>
          </a:p>
        </p:txBody>
      </p:sp>
      <p:sp>
        <p:nvSpPr>
          <p:cNvPr id="102" name="Rectangle 101"/>
          <p:cNvSpPr/>
          <p:nvPr/>
        </p:nvSpPr>
        <p:spPr>
          <a:xfrm>
            <a:off x="1760638" y="7008102"/>
            <a:ext cx="10853245" cy="451390"/>
          </a:xfrm>
          <a:prstGeom prst="rect">
            <a:avLst/>
          </a:prstGeom>
        </p:spPr>
        <p:txBody>
          <a:bodyPr wrap="square" lIns="134056" tIns="67027" rIns="134056" bIns="67027">
            <a:spAutoFit/>
          </a:bodyPr>
          <a:lstStyle/>
          <a:p>
            <a:pPr algn="r"/>
            <a:r>
              <a:rPr lang="en-US" sz="1000" dirty="0">
                <a:solidFill>
                  <a:srgbClr val="000000"/>
                </a:solidFill>
                <a:latin typeface="Frutiger 45 Light" panose="020B0603020202020204" pitchFamily="34" charset="0"/>
                <a:ea typeface="Arial Unicode MS" pitchFamily="34" charset="-128"/>
                <a:cs typeface="Arial Unicode MS" pitchFamily="34" charset="-128"/>
              </a:rPr>
              <a:t>Sources: Lazard LCOE Analysis, version 13.0, 2019; Goldman Sachs Global Investment Research, UBS Longer term investment themes "Renewables". Notes: GGCT: Combined Cycle Gas Turbine, LF: Load Factor, percentages indicate assumed LFs; LCOE: stream of equal payments, divided by expected output, which would allow owner to recover all costs over production cycle</a:t>
            </a:r>
          </a:p>
        </p:txBody>
      </p:sp>
      <p:sp>
        <p:nvSpPr>
          <p:cNvPr id="20" name="Rectangle 19"/>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2"/>
    </p:custDataLst>
    <p:extLst>
      <p:ext uri="{BB962C8B-B14F-4D97-AF65-F5344CB8AC3E}">
        <p14:creationId xmlns:p14="http://schemas.microsoft.com/office/powerpoint/2010/main" val="22923493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648618" cy="1588007"/>
          </a:xfrm>
        </p:spPr>
        <p:txBody>
          <a:bodyPr/>
          <a:lstStyle/>
          <a:p>
            <a:r>
              <a:rPr lang="en-GB" dirty="0"/>
              <a:t>Rachel </a:t>
            </a:r>
            <a:r>
              <a:rPr lang="en-GB" dirty="0" smtClean="0"/>
              <a:t>Whittaker</a:t>
            </a:r>
          </a:p>
          <a:p>
            <a:r>
              <a:rPr lang="en-GB" dirty="0"/>
              <a:t>Sustainable Investing Strategist</a:t>
            </a:r>
            <a:r>
              <a:rPr lang="en-US" dirty="0" smtClean="0"/>
              <a:t>, 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Building blocks of a sustainable portfolio</a:t>
            </a: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dirty="0"/>
              <a:t>UBS</a:t>
            </a:r>
            <a:r>
              <a:rPr lang="en-GB" dirty="0"/>
              <a:t> as of </a:t>
            </a:r>
            <a:r>
              <a:rPr lang="en-GB" dirty="0" smtClean="0"/>
              <a:t>May 2020</a:t>
            </a:r>
            <a:endParaRPr lang="en-GB" dirty="0"/>
          </a:p>
        </p:txBody>
      </p:sp>
      <p:sp>
        <p:nvSpPr>
          <p:cNvPr id="8" name="LAYOUT BODY"/>
          <p:cNvSpPr txBox="1">
            <a:spLocks/>
          </p:cNvSpPr>
          <p:nvPr>
            <p:custDataLst>
              <p:tags r:id="rId3"/>
            </p:custDataLst>
          </p:nvPr>
        </p:nvSpPr>
        <p:spPr>
          <a:xfrm>
            <a:off x="575247" y="1167894"/>
            <a:ext cx="7249105" cy="2721355"/>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Sustainable equities</a:t>
            </a:r>
            <a:endParaRPr lang="en-US" b="1" dirty="0">
              <a:latin typeface="Frutiger 45 Light" panose="020B0603020202020204" pitchFamily="34" charset="0"/>
            </a:endParaRPr>
          </a:p>
          <a:p>
            <a:pPr marL="0" lvl="1" indent="0" fontAlgn="auto">
              <a:spcBef>
                <a:spcPts val="786"/>
              </a:spcBef>
              <a:spcAft>
                <a:spcPts val="0"/>
              </a:spcAft>
              <a:buClr>
                <a:srgbClr val="E60000"/>
              </a:buClr>
              <a:buSzPct val="140000"/>
              <a:buNone/>
            </a:pPr>
            <a:r>
              <a:rPr lang="en-US" sz="1800" b="1" dirty="0">
                <a:latin typeface="Frutiger 45 Light" panose="020B0603020202020204" pitchFamily="34" charset="0"/>
              </a:rPr>
              <a:t>ESG leaders – </a:t>
            </a:r>
            <a:r>
              <a:rPr lang="en-US" sz="1800" dirty="0">
                <a:latin typeface="Frutiger 45 Light" panose="020B0603020202020204" pitchFamily="34" charset="0"/>
              </a:rPr>
              <a:t>companies that manage a range of critical ESG issues and seize ESG opportunities better than their competitors</a:t>
            </a:r>
          </a:p>
          <a:p>
            <a:pPr marL="0" lvl="1" indent="0" fontAlgn="auto">
              <a:spcBef>
                <a:spcPts val="786"/>
              </a:spcBef>
              <a:spcAft>
                <a:spcPts val="0"/>
              </a:spcAft>
              <a:buClr>
                <a:srgbClr val="E60000"/>
              </a:buClr>
              <a:buSzPct val="140000"/>
              <a:buNone/>
            </a:pPr>
            <a:r>
              <a:rPr lang="en-US" sz="1800" b="1" dirty="0">
                <a:latin typeface="Frutiger 45 Light" panose="020B0603020202020204" pitchFamily="34" charset="0"/>
              </a:rPr>
              <a:t>ESG improvers – </a:t>
            </a:r>
            <a:r>
              <a:rPr lang="en-US" sz="1800" dirty="0">
                <a:latin typeface="Frutiger 45 Light" panose="020B0603020202020204" pitchFamily="34" charset="0"/>
              </a:rPr>
              <a:t>companies that are getting better at managing a range of critical ESG issues and opportunities (future ESG Leaders)</a:t>
            </a:r>
          </a:p>
          <a:p>
            <a:pPr marL="0" lvl="1" indent="0" fontAlgn="auto">
              <a:spcBef>
                <a:spcPts val="786"/>
              </a:spcBef>
              <a:spcAft>
                <a:spcPts val="0"/>
              </a:spcAft>
              <a:buClr>
                <a:srgbClr val="E60000"/>
              </a:buClr>
              <a:buSzPct val="140000"/>
              <a:buNone/>
            </a:pPr>
            <a:r>
              <a:rPr lang="en-US" sz="1800" b="1" dirty="0">
                <a:latin typeface="Frutiger 45 Light" panose="020B0603020202020204" pitchFamily="34" charset="0"/>
              </a:rPr>
              <a:t>ESG thematic equities – </a:t>
            </a:r>
            <a:r>
              <a:rPr lang="en-US" sz="1800" dirty="0">
                <a:latin typeface="Frutiger 45 Light" panose="020B0603020202020204" pitchFamily="34" charset="0"/>
              </a:rPr>
              <a:t>companies that sell products and services that tackle a particular environmental or social challenge</a:t>
            </a:r>
          </a:p>
          <a:p>
            <a:pPr marL="0" lvl="1" indent="0" fontAlgn="auto">
              <a:spcBef>
                <a:spcPts val="786"/>
              </a:spcBef>
              <a:spcAft>
                <a:spcPts val="0"/>
              </a:spcAft>
              <a:buClr>
                <a:srgbClr val="E60000"/>
              </a:buClr>
              <a:buSzPct val="140000"/>
              <a:buNone/>
            </a:pPr>
            <a:r>
              <a:rPr lang="en-US" sz="1800" b="1" dirty="0">
                <a:latin typeface="Frutiger 45 Light" panose="020B0603020202020204" pitchFamily="34" charset="0"/>
              </a:rPr>
              <a:t>ESG engagement equities</a:t>
            </a:r>
            <a:endParaRPr lang="en-US" sz="1800" dirty="0">
              <a:latin typeface="Frutiger 45 Light" panose="020B0603020202020204" pitchFamily="34" charset="0"/>
            </a:endParaRPr>
          </a:p>
          <a:p>
            <a:pPr marL="0" lvl="1" indent="0" fontAlgn="auto">
              <a:spcBef>
                <a:spcPts val="786"/>
              </a:spcBef>
              <a:spcAft>
                <a:spcPts val="0"/>
              </a:spcAft>
              <a:buClr>
                <a:srgbClr val="E60000"/>
              </a:buClr>
              <a:buSzPct val="140000"/>
              <a:buNone/>
            </a:pPr>
            <a:endParaRPr lang="en-US" sz="1800" b="1" dirty="0">
              <a:latin typeface="Frutiger 45 Light" panose="020B0603020202020204" pitchFamily="34" charset="0"/>
            </a:endParaRPr>
          </a:p>
        </p:txBody>
      </p:sp>
      <p:sp>
        <p:nvSpPr>
          <p:cNvPr id="11" name="LAYOUT BODY"/>
          <p:cNvSpPr txBox="1">
            <a:spLocks/>
          </p:cNvSpPr>
          <p:nvPr>
            <p:custDataLst>
              <p:tags r:id="rId4"/>
            </p:custDataLst>
          </p:nvPr>
        </p:nvSpPr>
        <p:spPr>
          <a:xfrm>
            <a:off x="575247" y="3993558"/>
            <a:ext cx="7249105" cy="2697141"/>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Sustainable bonds</a:t>
            </a:r>
            <a:endParaRPr lang="en-US" b="1" dirty="0">
              <a:latin typeface="Frutiger 45 Light" panose="020B0603020202020204" pitchFamily="34" charset="0"/>
            </a:endParaRPr>
          </a:p>
          <a:p>
            <a:pPr marL="0" indent="0" fontAlgn="auto">
              <a:spcBef>
                <a:spcPts val="786"/>
              </a:spcBef>
              <a:spcAft>
                <a:spcPts val="0"/>
              </a:spcAft>
              <a:buClr>
                <a:srgbClr val="E60000"/>
              </a:buClr>
              <a:buSzPct val="140000"/>
              <a:buNone/>
            </a:pPr>
            <a:r>
              <a:rPr lang="en-US" b="1" dirty="0">
                <a:latin typeface="Frutiger 45 Light" panose="020B0603020202020204" pitchFamily="34" charset="0"/>
              </a:rPr>
              <a:t>ESG leaders corporate bonds</a:t>
            </a:r>
          </a:p>
          <a:p>
            <a:pPr marL="0" indent="0" fontAlgn="auto">
              <a:spcBef>
                <a:spcPts val="786"/>
              </a:spcBef>
              <a:spcAft>
                <a:spcPts val="0"/>
              </a:spcAft>
              <a:buClr>
                <a:srgbClr val="E60000"/>
              </a:buClr>
              <a:buSzPct val="140000"/>
              <a:buNone/>
            </a:pPr>
            <a:r>
              <a:rPr lang="en-US" b="1" dirty="0">
                <a:latin typeface="Frutiger 45 Light" panose="020B0603020202020204" pitchFamily="34" charset="0"/>
              </a:rPr>
              <a:t>Green Bonds – </a:t>
            </a:r>
            <a:r>
              <a:rPr lang="en-US" dirty="0">
                <a:latin typeface="Frutiger 45 Light" panose="020B0603020202020204" pitchFamily="34" charset="0"/>
              </a:rPr>
              <a:t>bonds that finance environmental projects</a:t>
            </a:r>
          </a:p>
          <a:p>
            <a:pPr marL="0" indent="0" fontAlgn="auto">
              <a:spcBef>
                <a:spcPts val="786"/>
              </a:spcBef>
              <a:spcAft>
                <a:spcPts val="0"/>
              </a:spcAft>
              <a:buClr>
                <a:srgbClr val="E60000"/>
              </a:buClr>
              <a:buSzPct val="140000"/>
              <a:buNone/>
            </a:pPr>
            <a:r>
              <a:rPr lang="en-US" b="1" dirty="0">
                <a:latin typeface="Frutiger 45 Light" panose="020B0603020202020204" pitchFamily="34" charset="0"/>
              </a:rPr>
              <a:t>Multilateral Development Bank bonds – </a:t>
            </a:r>
            <a:r>
              <a:rPr lang="en-US" dirty="0">
                <a:latin typeface="Frutiger 45 Light" panose="020B0603020202020204" pitchFamily="34" charset="0"/>
              </a:rPr>
              <a:t>MDBs have the objective of financing sustainable economic development </a:t>
            </a:r>
          </a:p>
          <a:p>
            <a:pPr marL="0" indent="0" fontAlgn="auto">
              <a:spcBef>
                <a:spcPts val="786"/>
              </a:spcBef>
              <a:spcAft>
                <a:spcPts val="0"/>
              </a:spcAft>
              <a:buClr>
                <a:srgbClr val="E60000"/>
              </a:buClr>
              <a:buSzPct val="140000"/>
              <a:buNone/>
            </a:pPr>
            <a:r>
              <a:rPr lang="en-US" b="1" dirty="0">
                <a:latin typeface="Frutiger 45 Light" panose="020B0603020202020204" pitchFamily="34" charset="0"/>
              </a:rPr>
              <a:t>ESG engagement high yield bonds - </a:t>
            </a:r>
            <a:r>
              <a:rPr lang="en-US" dirty="0">
                <a:latin typeface="Frutiger 45 Light" panose="020B0603020202020204" pitchFamily="34" charset="0"/>
              </a:rPr>
              <a:t>investors actively encouraging company management to improve performance on ESG issues and opportunities</a:t>
            </a:r>
            <a:endParaRPr lang="en-US" b="1" dirty="0">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201975676"/>
              </p:ext>
            </p:extLst>
          </p:nvPr>
        </p:nvGraphicFramePr>
        <p:xfrm>
          <a:off x="8046153" y="1443161"/>
          <a:ext cx="4795226" cy="4257265"/>
        </p:xfrm>
        <a:graphic>
          <a:graphicData uri="http://schemas.openxmlformats.org/drawingml/2006/chart">
            <c:chart xmlns:c="http://schemas.openxmlformats.org/drawingml/2006/chart" xmlns:r="http://schemas.openxmlformats.org/officeDocument/2006/relationships" r:id="rId7"/>
          </a:graphicData>
        </a:graphic>
      </p:graphicFrame>
      <p:grpSp>
        <p:nvGrpSpPr>
          <p:cNvPr id="14" name="Group 13"/>
          <p:cNvGrpSpPr/>
          <p:nvPr/>
        </p:nvGrpSpPr>
        <p:grpSpPr>
          <a:xfrm>
            <a:off x="8869225" y="5963952"/>
            <a:ext cx="675947" cy="323165"/>
            <a:chOff x="3002452" y="5653628"/>
            <a:chExt cx="461091" cy="220340"/>
          </a:xfrm>
        </p:grpSpPr>
        <p:sp>
          <p:nvSpPr>
            <p:cNvPr id="15" name="Rectangle 14"/>
            <p:cNvSpPr/>
            <p:nvPr/>
          </p:nvSpPr>
          <p:spPr>
            <a:xfrm>
              <a:off x="3002452" y="5706968"/>
              <a:ext cx="91440" cy="9144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FFFF"/>
                </a:solidFill>
                <a:latin typeface="Frutiger 45 Light" panose="020B0603020202020204" pitchFamily="34" charset="0"/>
              </a:endParaRPr>
            </a:p>
          </p:txBody>
        </p:sp>
        <p:sp>
          <p:nvSpPr>
            <p:cNvPr id="16" name="TextBox 15"/>
            <p:cNvSpPr txBox="1"/>
            <p:nvPr/>
          </p:nvSpPr>
          <p:spPr>
            <a:xfrm>
              <a:off x="3059832" y="5653628"/>
              <a:ext cx="403711" cy="220340"/>
            </a:xfrm>
            <a:prstGeom prst="rect">
              <a:avLst/>
            </a:prstGeom>
            <a:noFill/>
          </p:spPr>
          <p:txBody>
            <a:bodyPr wrap="none" rtlCol="0">
              <a:spAutoFit/>
            </a:bodyPr>
            <a:lstStyle/>
            <a:p>
              <a:r>
                <a:rPr lang="en-US" sz="1500" dirty="0">
                  <a:latin typeface="Frutiger 45 Light" panose="020B0603020202020204" pitchFamily="34" charset="0"/>
                </a:rPr>
                <a:t>Cash</a:t>
              </a:r>
            </a:p>
          </p:txBody>
        </p:sp>
      </p:grpSp>
      <p:grpSp>
        <p:nvGrpSpPr>
          <p:cNvPr id="17" name="Group 16"/>
          <p:cNvGrpSpPr/>
          <p:nvPr/>
        </p:nvGrpSpPr>
        <p:grpSpPr>
          <a:xfrm>
            <a:off x="10023021" y="5958102"/>
            <a:ext cx="773729" cy="323165"/>
            <a:chOff x="3595308" y="5653628"/>
            <a:chExt cx="527792" cy="220340"/>
          </a:xfrm>
        </p:grpSpPr>
        <p:sp>
          <p:nvSpPr>
            <p:cNvPr id="18" name="Rectangle 17"/>
            <p:cNvSpPr/>
            <p:nvPr/>
          </p:nvSpPr>
          <p:spPr>
            <a:xfrm>
              <a:off x="3595308" y="5706968"/>
              <a:ext cx="91440" cy="91440"/>
            </a:xfrm>
            <a:prstGeom prst="rect">
              <a:avLst/>
            </a:prstGeom>
            <a:solidFill>
              <a:srgbClr val="6FB6DF"/>
            </a:solidFill>
            <a:ln w="19050">
              <a:solidFill>
                <a:srgbClr val="6FB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FFFF"/>
                </a:solidFill>
                <a:latin typeface="Frutiger 45 Light" panose="020B0603020202020204" pitchFamily="34" charset="0"/>
              </a:endParaRPr>
            </a:p>
          </p:txBody>
        </p:sp>
        <p:sp>
          <p:nvSpPr>
            <p:cNvPr id="19" name="TextBox 18"/>
            <p:cNvSpPr txBox="1"/>
            <p:nvPr/>
          </p:nvSpPr>
          <p:spPr>
            <a:xfrm>
              <a:off x="3652688" y="5653628"/>
              <a:ext cx="470412" cy="220340"/>
            </a:xfrm>
            <a:prstGeom prst="rect">
              <a:avLst/>
            </a:prstGeom>
            <a:noFill/>
          </p:spPr>
          <p:txBody>
            <a:bodyPr wrap="none" rtlCol="0">
              <a:spAutoFit/>
            </a:bodyPr>
            <a:lstStyle/>
            <a:p>
              <a:r>
                <a:rPr lang="en-US" sz="1500" dirty="0">
                  <a:latin typeface="Frutiger 45 Light" panose="020B0603020202020204" pitchFamily="34" charset="0"/>
                </a:rPr>
                <a:t>Bonds</a:t>
              </a:r>
            </a:p>
          </p:txBody>
        </p:sp>
      </p:grpSp>
      <p:grpSp>
        <p:nvGrpSpPr>
          <p:cNvPr id="20" name="Group 19"/>
          <p:cNvGrpSpPr/>
          <p:nvPr/>
        </p:nvGrpSpPr>
        <p:grpSpPr>
          <a:xfrm>
            <a:off x="11248238" y="5970724"/>
            <a:ext cx="901970" cy="323165"/>
            <a:chOff x="5001435" y="5653628"/>
            <a:chExt cx="615271" cy="220340"/>
          </a:xfrm>
        </p:grpSpPr>
        <p:sp>
          <p:nvSpPr>
            <p:cNvPr id="21" name="Rectangle 20"/>
            <p:cNvSpPr/>
            <p:nvPr/>
          </p:nvSpPr>
          <p:spPr>
            <a:xfrm>
              <a:off x="5001435" y="5706968"/>
              <a:ext cx="91440" cy="91440"/>
            </a:xfrm>
            <a:prstGeom prst="rect">
              <a:avLst/>
            </a:prstGeom>
            <a:solidFill>
              <a:srgbClr val="A43725"/>
            </a:solidFill>
            <a:ln w="19050">
              <a:solidFill>
                <a:srgbClr val="A437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solidFill>
                  <a:srgbClr val="FFFFFF"/>
                </a:solidFill>
                <a:latin typeface="Frutiger 45 Light" panose="020B0603020202020204" pitchFamily="34" charset="0"/>
              </a:endParaRPr>
            </a:p>
          </p:txBody>
        </p:sp>
        <p:sp>
          <p:nvSpPr>
            <p:cNvPr id="22" name="TextBox 21"/>
            <p:cNvSpPr txBox="1"/>
            <p:nvPr/>
          </p:nvSpPr>
          <p:spPr>
            <a:xfrm>
              <a:off x="5058815" y="5653628"/>
              <a:ext cx="557891" cy="220340"/>
            </a:xfrm>
            <a:prstGeom prst="rect">
              <a:avLst/>
            </a:prstGeom>
            <a:noFill/>
          </p:spPr>
          <p:txBody>
            <a:bodyPr wrap="none" rtlCol="0">
              <a:spAutoFit/>
            </a:bodyPr>
            <a:lstStyle/>
            <a:p>
              <a:r>
                <a:rPr lang="en-US" sz="1500" dirty="0">
                  <a:latin typeface="Frutiger 45 Light" panose="020B0603020202020204" pitchFamily="34" charset="0"/>
                </a:rPr>
                <a:t>Equities</a:t>
              </a:r>
            </a:p>
          </p:txBody>
        </p:sp>
      </p:grpSp>
      <p:sp>
        <p:nvSpPr>
          <p:cNvPr id="23" name="Rectangle 22"/>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930256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What makes a sustainable company?</a:t>
            </a:r>
          </a:p>
        </p:txBody>
      </p:sp>
      <p:sp>
        <p:nvSpPr>
          <p:cNvPr id="12" name="Text Box 4"/>
          <p:cNvSpPr txBox="1">
            <a:spLocks noChangeArrowheads="1"/>
          </p:cNvSpPr>
          <p:nvPr/>
        </p:nvSpPr>
        <p:spPr bwMode="auto">
          <a:xfrm>
            <a:off x="3954612" y="7023163"/>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latin typeface="Frutiger 45 Light" panose="020B0603020202020204" pitchFamily="34" charset="0"/>
              </a:rPr>
              <a:t>Source: </a:t>
            </a:r>
            <a:r>
              <a:rPr dirty="0">
                <a:latin typeface="Frutiger 45 Light" panose="020B0603020202020204" pitchFamily="34" charset="0"/>
              </a:rPr>
              <a:t>UBS</a:t>
            </a:r>
            <a:r>
              <a:rPr lang="en-GB" dirty="0">
                <a:latin typeface="Frutiger 45 Light" panose="020B0603020202020204" pitchFamily="34" charset="0"/>
              </a:rPr>
              <a:t> as of </a:t>
            </a:r>
            <a:r>
              <a:rPr lang="en-GB" dirty="0" smtClean="0">
                <a:latin typeface="Frutiger 45 Light" panose="020B0603020202020204" pitchFamily="34" charset="0"/>
              </a:rPr>
              <a:t>May 2020</a:t>
            </a:r>
            <a:endParaRPr lang="en-GB" dirty="0">
              <a:latin typeface="Frutiger 45 Light" panose="020B0603020202020204" pitchFamily="34" charset="0"/>
            </a:endParaRPr>
          </a:p>
        </p:txBody>
      </p:sp>
      <p:sp>
        <p:nvSpPr>
          <p:cNvPr id="29" name="Rectangle 28"/>
          <p:cNvSpPr/>
          <p:nvPr/>
        </p:nvSpPr>
        <p:spPr>
          <a:xfrm>
            <a:off x="9031656" y="4250314"/>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sp>
        <p:nvSpPr>
          <p:cNvPr id="30" name="Rectangle 29"/>
          <p:cNvSpPr/>
          <p:nvPr/>
        </p:nvSpPr>
        <p:spPr>
          <a:xfrm>
            <a:off x="9051728" y="5373116"/>
            <a:ext cx="3793415" cy="1548074"/>
          </a:xfrm>
          <a:prstGeom prst="rect">
            <a:avLst/>
          </a:prstGeom>
        </p:spPr>
        <p:txBody>
          <a:bodyPr wrap="square" lIns="134069" tIns="67035" rIns="134069" bIns="67035">
            <a:spAutoFit/>
          </a:bodyPr>
          <a:lstStyle/>
          <a:p>
            <a:pPr fontAlgn="b">
              <a:lnSpc>
                <a:spcPct val="115000"/>
              </a:lnSpc>
              <a:spcAft>
                <a:spcPts val="0"/>
              </a:spcAft>
            </a:pPr>
            <a:r>
              <a:rPr lang="en-US" b="1" dirty="0">
                <a:solidFill>
                  <a:schemeClr val="tx2"/>
                </a:solidFill>
                <a:latin typeface="Frutiger 45 Light" panose="020B0603020202020204" pitchFamily="34" charset="0"/>
              </a:rPr>
              <a:t>Governance</a:t>
            </a:r>
          </a:p>
          <a:p>
            <a:pPr fontAlgn="b">
              <a:lnSpc>
                <a:spcPct val="115000"/>
              </a:lnSpc>
              <a:spcAft>
                <a:spcPts val="0"/>
              </a:spcAft>
            </a:pPr>
            <a:r>
              <a:rPr lang="en-US" dirty="0">
                <a:latin typeface="Frutiger 45 Light" panose="020B0603020202020204" pitchFamily="34" charset="0"/>
              </a:rPr>
              <a:t>Fair and transparent on issues such as executive pay, tax, board independence, and anti-corruption</a:t>
            </a:r>
          </a:p>
        </p:txBody>
      </p:sp>
      <p:pic>
        <p:nvPicPr>
          <p:cNvPr id="31" name="Picture 2" descr="C:\Users\t571836\AppData\Local\Microsoft\Windows\Temporary Internet Files\Content.Outlook\AU9Y45MG\Icon_SI-topic_Governanc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46676" y="4266563"/>
            <a:ext cx="1298994" cy="1195961"/>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32"/>
          <p:cNvSpPr/>
          <p:nvPr/>
        </p:nvSpPr>
        <p:spPr>
          <a:xfrm>
            <a:off x="788169" y="4250314"/>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sp>
        <p:nvSpPr>
          <p:cNvPr id="34" name="Rectangle 33"/>
          <p:cNvSpPr/>
          <p:nvPr/>
        </p:nvSpPr>
        <p:spPr>
          <a:xfrm>
            <a:off x="788452" y="5358215"/>
            <a:ext cx="3426629" cy="1548074"/>
          </a:xfrm>
          <a:prstGeom prst="rect">
            <a:avLst/>
          </a:prstGeom>
        </p:spPr>
        <p:txBody>
          <a:bodyPr wrap="square" lIns="134069" tIns="67035" rIns="134069" bIns="67035">
            <a:spAutoFit/>
          </a:bodyPr>
          <a:lstStyle/>
          <a:p>
            <a:pPr fontAlgn="b">
              <a:lnSpc>
                <a:spcPct val="115000"/>
              </a:lnSpc>
              <a:spcAft>
                <a:spcPts val="0"/>
              </a:spcAft>
            </a:pPr>
            <a:r>
              <a:rPr lang="en-US" b="1" dirty="0">
                <a:solidFill>
                  <a:schemeClr val="tx2"/>
                </a:solidFill>
                <a:latin typeface="Frutiger 45 Light" panose="020B0603020202020204" pitchFamily="34" charset="0"/>
              </a:rPr>
              <a:t>People</a:t>
            </a:r>
          </a:p>
          <a:p>
            <a:pPr fontAlgn="b">
              <a:lnSpc>
                <a:spcPct val="115000"/>
              </a:lnSpc>
              <a:spcAft>
                <a:spcPts val="0"/>
              </a:spcAft>
            </a:pPr>
            <a:r>
              <a:rPr lang="en-US" dirty="0">
                <a:latin typeface="Frutiger 45 Light" panose="020B0603020202020204" pitchFamily="34" charset="0"/>
              </a:rPr>
              <a:t>Promote wellbeing and diversity among employees, protect human rights in all operations</a:t>
            </a:r>
          </a:p>
        </p:txBody>
      </p:sp>
      <p:pic>
        <p:nvPicPr>
          <p:cNvPr id="35" name="Picture 3" descr="C:\Users\t571836\AppData\Local\Microsoft\Windows\Temporary Internet Files\Content.Outlook\AU9Y45MG\Icon_SI-topic_Peopl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7131" y="4258357"/>
            <a:ext cx="1298995" cy="1195961"/>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p:nvSpPr>
        <p:spPr>
          <a:xfrm>
            <a:off x="4896503" y="4250314"/>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sp>
        <p:nvSpPr>
          <p:cNvPr id="38" name="Rectangle 37"/>
          <p:cNvSpPr/>
          <p:nvPr/>
        </p:nvSpPr>
        <p:spPr>
          <a:xfrm>
            <a:off x="4901963" y="5373116"/>
            <a:ext cx="3594001" cy="1548074"/>
          </a:xfrm>
          <a:prstGeom prst="rect">
            <a:avLst/>
          </a:prstGeom>
        </p:spPr>
        <p:txBody>
          <a:bodyPr wrap="square" lIns="134069" tIns="67035" rIns="134069" bIns="67035">
            <a:spAutoFit/>
          </a:bodyPr>
          <a:lstStyle/>
          <a:p>
            <a:pPr fontAlgn="b">
              <a:lnSpc>
                <a:spcPct val="115000"/>
              </a:lnSpc>
              <a:spcAft>
                <a:spcPts val="0"/>
              </a:spcAft>
            </a:pPr>
            <a:r>
              <a:rPr lang="en-US" b="1" dirty="0">
                <a:solidFill>
                  <a:schemeClr val="tx2"/>
                </a:solidFill>
                <a:latin typeface="Frutiger 45 Light" panose="020B0603020202020204" pitchFamily="34" charset="0"/>
              </a:rPr>
              <a:t>Products and services</a:t>
            </a:r>
          </a:p>
          <a:p>
            <a:pPr fontAlgn="b">
              <a:lnSpc>
                <a:spcPct val="115000"/>
              </a:lnSpc>
              <a:spcAft>
                <a:spcPts val="0"/>
              </a:spcAft>
            </a:pPr>
            <a:r>
              <a:rPr lang="en-US" dirty="0">
                <a:latin typeface="Frutiger 45 Light" panose="020B0603020202020204" pitchFamily="34" charset="0"/>
              </a:rPr>
              <a:t>Source raw materials responsibly, sustainable products, strong policies to promote safety</a:t>
            </a:r>
          </a:p>
        </p:txBody>
      </p:sp>
      <p:pic>
        <p:nvPicPr>
          <p:cNvPr id="39" name="Picture 5" descr="C:\Users\t571836\AppData\Local\Microsoft\Windows\Temporary Internet Files\Content.Outlook\AU9Y45MG\Icon_SI-topic_Products and-services.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6856" y="4266563"/>
            <a:ext cx="1298995" cy="1195961"/>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p:cNvSpPr/>
          <p:nvPr/>
        </p:nvSpPr>
        <p:spPr>
          <a:xfrm>
            <a:off x="4887068" y="1324915"/>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sp>
        <p:nvSpPr>
          <p:cNvPr id="42" name="Rectangle 41"/>
          <p:cNvSpPr/>
          <p:nvPr/>
        </p:nvSpPr>
        <p:spPr>
          <a:xfrm>
            <a:off x="4921753" y="1558205"/>
            <a:ext cx="3175876" cy="2462170"/>
          </a:xfrm>
          <a:prstGeom prst="rect">
            <a:avLst/>
          </a:prstGeom>
        </p:spPr>
        <p:txBody>
          <a:bodyPr wrap="square" lIns="134069" tIns="67035" rIns="134069" bIns="67035">
            <a:spAutoFit/>
          </a:bodyPr>
          <a:lstStyle/>
          <a:p>
            <a:pPr fontAlgn="b">
              <a:lnSpc>
                <a:spcPct val="115000"/>
              </a:lnSpc>
              <a:spcAft>
                <a:spcPts val="0"/>
              </a:spcAft>
            </a:pPr>
            <a:endParaRPr lang="en-US" b="1" dirty="0">
              <a:solidFill>
                <a:schemeClr val="tx2"/>
              </a:solidFill>
              <a:latin typeface="Frutiger 45 Light" panose="020B0603020202020204" pitchFamily="34" charset="0"/>
            </a:endParaRPr>
          </a:p>
          <a:p>
            <a:pPr fontAlgn="b">
              <a:lnSpc>
                <a:spcPct val="115000"/>
              </a:lnSpc>
              <a:spcAft>
                <a:spcPts val="0"/>
              </a:spcAft>
            </a:pPr>
            <a:endParaRPr lang="en-US" b="1" dirty="0">
              <a:solidFill>
                <a:schemeClr val="tx2"/>
              </a:solidFill>
              <a:latin typeface="Frutiger 45 Light" panose="020B0603020202020204" pitchFamily="34" charset="0"/>
            </a:endParaRPr>
          </a:p>
          <a:p>
            <a:pPr fontAlgn="b">
              <a:lnSpc>
                <a:spcPct val="115000"/>
              </a:lnSpc>
              <a:spcAft>
                <a:spcPts val="0"/>
              </a:spcAft>
            </a:pPr>
            <a:r>
              <a:rPr lang="en-US" b="1" dirty="0">
                <a:solidFill>
                  <a:schemeClr val="tx2"/>
                </a:solidFill>
                <a:latin typeface="Frutiger 45 Light" panose="020B0603020202020204" pitchFamily="34" charset="0"/>
              </a:rPr>
              <a:t>Water</a:t>
            </a:r>
          </a:p>
          <a:p>
            <a:pPr fontAlgn="b">
              <a:lnSpc>
                <a:spcPct val="115000"/>
              </a:lnSpc>
              <a:spcAft>
                <a:spcPts val="0"/>
              </a:spcAft>
            </a:pPr>
            <a:r>
              <a:rPr lang="en-US" dirty="0">
                <a:latin typeface="Frutiger 45 Light" panose="020B0603020202020204" pitchFamily="34" charset="0"/>
              </a:rPr>
              <a:t>Manage water consumption and resources efficiently and transparently</a:t>
            </a:r>
            <a:endParaRPr lang="en-GB" dirty="0">
              <a:latin typeface="Frutiger 45 Light" panose="020B0603020202020204" pitchFamily="34" charset="0"/>
              <a:ea typeface="Calibri"/>
              <a:cs typeface="Times New Roman"/>
            </a:endParaRPr>
          </a:p>
        </p:txBody>
      </p:sp>
      <p:pic>
        <p:nvPicPr>
          <p:cNvPr id="43" name="Picture 6" descr="C:\Users\t571836\AppData\Local\Microsoft\Windows\Temporary Internet Files\Content.Outlook\AU9Y45MG\Icon_SI-topic_Water.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01962" y="1337769"/>
            <a:ext cx="1298995" cy="1195961"/>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p:cNvSpPr/>
          <p:nvPr/>
        </p:nvSpPr>
        <p:spPr>
          <a:xfrm>
            <a:off x="773556" y="1324915"/>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sp>
        <p:nvSpPr>
          <p:cNvPr id="46" name="Rectangle 45"/>
          <p:cNvSpPr/>
          <p:nvPr/>
        </p:nvSpPr>
        <p:spPr>
          <a:xfrm>
            <a:off x="793630" y="1558205"/>
            <a:ext cx="3578116" cy="2143621"/>
          </a:xfrm>
          <a:prstGeom prst="rect">
            <a:avLst/>
          </a:prstGeom>
        </p:spPr>
        <p:txBody>
          <a:bodyPr wrap="square" lIns="134069" tIns="67035" rIns="134069" bIns="67035">
            <a:spAutoFit/>
          </a:bodyPr>
          <a:lstStyle/>
          <a:p>
            <a:pPr fontAlgn="b">
              <a:lnSpc>
                <a:spcPct val="115000"/>
              </a:lnSpc>
              <a:spcAft>
                <a:spcPts val="0"/>
              </a:spcAft>
            </a:pPr>
            <a:endParaRPr lang="en-US" b="1" dirty="0">
              <a:solidFill>
                <a:schemeClr val="tx2"/>
              </a:solidFill>
              <a:latin typeface="Frutiger 45 Light" panose="020B0603020202020204" pitchFamily="34" charset="0"/>
            </a:endParaRPr>
          </a:p>
          <a:p>
            <a:pPr fontAlgn="b">
              <a:lnSpc>
                <a:spcPct val="115000"/>
              </a:lnSpc>
              <a:spcAft>
                <a:spcPts val="0"/>
              </a:spcAft>
            </a:pPr>
            <a:endParaRPr lang="en-US" b="1" dirty="0">
              <a:solidFill>
                <a:schemeClr val="tx2"/>
              </a:solidFill>
              <a:latin typeface="Frutiger 45 Light" panose="020B0603020202020204" pitchFamily="34" charset="0"/>
            </a:endParaRPr>
          </a:p>
          <a:p>
            <a:pPr fontAlgn="b">
              <a:lnSpc>
                <a:spcPct val="115000"/>
              </a:lnSpc>
              <a:spcAft>
                <a:spcPts val="0"/>
              </a:spcAft>
            </a:pPr>
            <a:r>
              <a:rPr lang="en-US" b="1" dirty="0">
                <a:solidFill>
                  <a:schemeClr val="tx2"/>
                </a:solidFill>
                <a:latin typeface="Frutiger 45 Light" panose="020B0603020202020204" pitchFamily="34" charset="0"/>
              </a:rPr>
              <a:t>Climate change</a:t>
            </a:r>
          </a:p>
          <a:p>
            <a:pPr fontAlgn="b">
              <a:lnSpc>
                <a:spcPct val="115000"/>
              </a:lnSpc>
              <a:spcAft>
                <a:spcPts val="0"/>
              </a:spcAft>
            </a:pPr>
            <a:r>
              <a:rPr lang="en-US" dirty="0">
                <a:latin typeface="Frutiger 45 Light" panose="020B0603020202020204" pitchFamily="34" charset="0"/>
              </a:rPr>
              <a:t>Manage carbon footprint and energy use effectively</a:t>
            </a:r>
          </a:p>
        </p:txBody>
      </p:sp>
      <p:pic>
        <p:nvPicPr>
          <p:cNvPr id="47" name="Picture 7" descr="C:\Users\t571836\AppData\Local\Microsoft\Windows\Temporary Internet Files\Content.Outlook\AU9Y45MG\Icon_SI-topic_Climate chang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42869" y="1336890"/>
            <a:ext cx="1298995" cy="1195961"/>
          </a:xfrm>
          <a:prstGeom prst="rect">
            <a:avLst/>
          </a:prstGeom>
          <a:noFill/>
          <a:extLst>
            <a:ext uri="{909E8E84-426E-40DD-AFC4-6F175D3DCCD1}">
              <a14:hiddenFill xmlns:a14="http://schemas.microsoft.com/office/drawing/2010/main">
                <a:solidFill>
                  <a:srgbClr val="FFFFFF"/>
                </a:solidFill>
              </a14:hiddenFill>
            </a:ext>
          </a:extLst>
        </p:spPr>
      </p:pic>
      <p:sp>
        <p:nvSpPr>
          <p:cNvPr id="48" name="Rectangle 47"/>
          <p:cNvSpPr/>
          <p:nvPr/>
        </p:nvSpPr>
        <p:spPr>
          <a:xfrm>
            <a:off x="9061445" y="2452285"/>
            <a:ext cx="3783698" cy="1548074"/>
          </a:xfrm>
          <a:prstGeom prst="rect">
            <a:avLst/>
          </a:prstGeom>
        </p:spPr>
        <p:txBody>
          <a:bodyPr wrap="square" lIns="134069" tIns="67035" rIns="134069" bIns="67035">
            <a:spAutoFit/>
          </a:bodyPr>
          <a:lstStyle/>
          <a:p>
            <a:pPr fontAlgn="b">
              <a:lnSpc>
                <a:spcPct val="115000"/>
              </a:lnSpc>
              <a:spcAft>
                <a:spcPts val="0"/>
              </a:spcAft>
            </a:pPr>
            <a:r>
              <a:rPr lang="en-US" b="1" dirty="0">
                <a:solidFill>
                  <a:schemeClr val="tx2"/>
                </a:solidFill>
                <a:latin typeface="Frutiger 45 Light" panose="020B0603020202020204" pitchFamily="34" charset="0"/>
              </a:rPr>
              <a:t>Pollution and waste </a:t>
            </a:r>
          </a:p>
          <a:p>
            <a:pPr fontAlgn="b">
              <a:lnSpc>
                <a:spcPct val="115000"/>
              </a:lnSpc>
              <a:spcAft>
                <a:spcPts val="0"/>
              </a:spcAft>
            </a:pPr>
            <a:r>
              <a:rPr lang="en-US" dirty="0">
                <a:latin typeface="Frutiger 45 Light" panose="020B0603020202020204" pitchFamily="34" charset="0"/>
              </a:rPr>
              <a:t>Good environmental management systems; reduce packaging, recycle materials, manage toxic waste</a:t>
            </a:r>
          </a:p>
        </p:txBody>
      </p:sp>
      <p:sp>
        <p:nvSpPr>
          <p:cNvPr id="50" name="Rectangle 49"/>
          <p:cNvSpPr/>
          <p:nvPr/>
        </p:nvSpPr>
        <p:spPr>
          <a:xfrm>
            <a:off x="9045779" y="1324912"/>
            <a:ext cx="3599462" cy="263410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1600" dirty="0">
              <a:solidFill>
                <a:schemeClr val="tx1"/>
              </a:solidFill>
              <a:latin typeface="Frutiger 45 Light" panose="020B0603020202020204" pitchFamily="34" charset="0"/>
            </a:endParaRPr>
          </a:p>
        </p:txBody>
      </p:sp>
      <p:pic>
        <p:nvPicPr>
          <p:cNvPr id="51" name="Picture 4" descr="C:\Users\t571836\AppData\Local\Microsoft\Windows\Temporary Internet Files\Content.Outlook\AU9Y45MG\Icon_SI-topic_Pollution and Wast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049848" y="1337182"/>
            <a:ext cx="1298995" cy="1195961"/>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10952148" y="21688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SI19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219612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muIMUdEom1heTcLC06cx0g"/>
</p:tagLst>
</file>

<file path=ppt/tags/tag1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2Hv0NdL0C93jF6ZMob5dRw"/>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2Hv0NdL0C93jF6ZMob5dRw"/>
</p:tagLst>
</file>

<file path=ppt/tags/tag1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SLIDE_TYPE" val="TOC"/>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purl.org/dc/terms/"/>
    <ds:schemaRef ds:uri="http://purl.org/dc/dcmitype/"/>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2d0145d3-0d69-4389-81a7-315a684184f4"/>
    <ds:schemaRef ds:uri="http://www.w3.org/XML/1998/namespace"/>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1471</Words>
  <Application>Microsoft Office PowerPoint</Application>
  <PresentationFormat>Custom</PresentationFormat>
  <Paragraphs>179</Paragraphs>
  <Slides>17</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1_PresXpress_OnScreen_Theme</vt:lpstr>
      <vt:lpstr>think-cell Slide</vt:lpstr>
      <vt:lpstr>Sustainable investing after COVID-19</vt:lpstr>
      <vt:lpstr>PowerPoint Presentation</vt:lpstr>
      <vt:lpstr>PowerPoint Presentation</vt:lpstr>
      <vt:lpstr>At a glance: selected SI performance and flows YTD</vt:lpstr>
      <vt:lpstr>Five trends for sustainable investing after COVID-19</vt:lpstr>
      <vt:lpstr>Environmental opportunities: an economic decision</vt:lpstr>
      <vt:lpstr>PowerPoint Presentation</vt:lpstr>
      <vt:lpstr>Building blocks of a sustainable portfolio</vt:lpstr>
      <vt:lpstr>What makes a sustainable company?</vt:lpstr>
      <vt:lpstr>Investing in companies contributing to the SDGs</vt:lpstr>
      <vt:lpstr>PowerPoint Presentation</vt:lpstr>
      <vt:lpstr>PowerPoint Presentation</vt:lpstr>
      <vt:lpstr>PowerPoint Presentation</vt:lpstr>
      <vt:lpstr>Oncology: cancer incidence is driven by aging</vt:lpstr>
      <vt:lpstr>Oncology a growing focus of venture capital investment</vt:lpstr>
      <vt:lpstr>PowerPoint Presentation</vt:lpstr>
      <vt:lpstr>PowerPoint Presentation</vt:lpstr>
    </vt:vector>
  </TitlesOfParts>
  <Company>UBS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342</cp:revision>
  <cp:lastPrinted>2019-12-17T15:01:01Z</cp:lastPrinted>
  <dcterms:created xsi:type="dcterms:W3CDTF">2002-05-03T03:00:09Z</dcterms:created>
  <dcterms:modified xsi:type="dcterms:W3CDTF">2020-05-27T08:43:10Z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