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notesSlides/notesSlide1.xml" ContentType="application/vnd.openxmlformats-officedocument.presentationml.notesSlide+xml"/>
  <Override PartName="/ppt/tags/tag133.xml" ContentType="application/vnd.openxmlformats-officedocument.presentationml.tags+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3.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tags/tag134.xml" ContentType="application/vnd.openxmlformats-officedocument.presentationml.tags+xml"/>
  <Override PartName="/ppt/tags/tag135.xml" ContentType="application/vnd.openxmlformats-officedocument.presentationml.tags+xml"/>
  <Override PartName="/ppt/notesSlides/notesSlide4.xml" ContentType="application/vnd.openxmlformats-officedocument.presentationml.notesSlide+xml"/>
  <Override PartName="/ppt/tags/tag136.xml" ContentType="application/vnd.openxmlformats-officedocument.presentationml.tags+xml"/>
  <Override PartName="/ppt/notesSlides/notesSlide5.xml" ContentType="application/vnd.openxmlformats-officedocument.presentationml.notesSlide+xml"/>
  <Override PartName="/ppt/tags/tag137.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415" r:id="rId2"/>
  </p:sldMasterIdLst>
  <p:notesMasterIdLst>
    <p:notesMasterId r:id="rId15"/>
  </p:notesMasterIdLst>
  <p:handoutMasterIdLst>
    <p:handoutMasterId r:id="rId16"/>
  </p:handoutMasterIdLst>
  <p:sldIdLst>
    <p:sldId id="1387" r:id="rId3"/>
    <p:sldId id="1388" r:id="rId4"/>
    <p:sldId id="1392" r:id="rId5"/>
    <p:sldId id="1378" r:id="rId6"/>
    <p:sldId id="1394" r:id="rId7"/>
    <p:sldId id="1385" r:id="rId8"/>
    <p:sldId id="1386" r:id="rId9"/>
    <p:sldId id="1393" r:id="rId10"/>
    <p:sldId id="1384" r:id="rId11"/>
    <p:sldId id="1383" r:id="rId12"/>
    <p:sldId id="1390" r:id="rId13"/>
    <p:sldId id="1391" r:id="rId14"/>
  </p:sldIdLst>
  <p:sldSz cx="9144000" cy="5143500" type="screen16x9"/>
  <p:notesSz cx="9926638" cy="6858000"/>
  <p:custDataLst>
    <p:tags r:id="rId17"/>
  </p:custDataLst>
  <p:defaultTextStyle>
    <a:defPPr>
      <a:defRPr lang="en-US"/>
    </a:defPPr>
    <a:lvl1pPr algn="l" rtl="0" eaLnBrk="0" fontAlgn="base" hangingPunct="0">
      <a:spcBef>
        <a:spcPct val="50000"/>
      </a:spcBef>
      <a:spcAft>
        <a:spcPct val="0"/>
      </a:spcAft>
      <a:defRPr lang="en-US" kern="1200">
        <a:solidFill>
          <a:schemeClr val="tx1"/>
        </a:solidFill>
        <a:latin typeface="Frutiger 55 Roman"/>
        <a:ea typeface="+mn-ea"/>
        <a:cs typeface="+mn-cs"/>
      </a:defRPr>
    </a:lvl1pPr>
    <a:lvl2pPr marL="369662"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73931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108967"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478627"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1848282" algn="l" defTabSz="739313" rtl="0" eaLnBrk="1" latinLnBrk="0" hangingPunct="1">
      <a:defRPr kern="1200">
        <a:solidFill>
          <a:schemeClr val="tx1"/>
        </a:solidFill>
        <a:latin typeface="Frutiger 55 Roman" pitchFamily="34" charset="0"/>
        <a:ea typeface="+mn-ea"/>
        <a:cs typeface="+mn-cs"/>
      </a:defRPr>
    </a:lvl6pPr>
    <a:lvl7pPr marL="2217935" algn="l" defTabSz="739313" rtl="0" eaLnBrk="1" latinLnBrk="0" hangingPunct="1">
      <a:defRPr kern="1200">
        <a:solidFill>
          <a:schemeClr val="tx1"/>
        </a:solidFill>
        <a:latin typeface="Frutiger 55 Roman" pitchFamily="34" charset="0"/>
        <a:ea typeface="+mn-ea"/>
        <a:cs typeface="+mn-cs"/>
      </a:defRPr>
    </a:lvl7pPr>
    <a:lvl8pPr marL="2587600" algn="l" defTabSz="739313" rtl="0" eaLnBrk="1" latinLnBrk="0" hangingPunct="1">
      <a:defRPr kern="1200">
        <a:solidFill>
          <a:schemeClr val="tx1"/>
        </a:solidFill>
        <a:latin typeface="Frutiger 55 Roman" pitchFamily="34" charset="0"/>
        <a:ea typeface="+mn-ea"/>
        <a:cs typeface="+mn-cs"/>
      </a:defRPr>
    </a:lvl8pPr>
    <a:lvl9pPr marL="2957253" algn="l" defTabSz="739313"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Cover and content" id="{1030C549-4C55-4C9A-8619-56AC5A5EDCB9}">
          <p14:sldIdLst>
            <p14:sldId id="1387"/>
            <p14:sldId id="1388"/>
            <p14:sldId id="1392"/>
            <p14:sldId id="1378"/>
            <p14:sldId id="1394"/>
            <p14:sldId id="1385"/>
            <p14:sldId id="1386"/>
            <p14:sldId id="1393"/>
            <p14:sldId id="1384"/>
            <p14:sldId id="1383"/>
            <p14:sldId id="1390"/>
            <p14:sldId id="1391"/>
          </p14:sldIdLst>
        </p14:section>
      </p14:sectionLst>
    </p:ext>
    <p:ext uri="{EFAFB233-063F-42B5-8137-9DF3F51BA10A}">
      <p15:sldGuideLst xmlns:p15="http://schemas.microsoft.com/office/powerpoint/2012/main">
        <p15:guide id="1" orient="horz" pos="3122">
          <p15:clr>
            <a:srgbClr val="A4A3A4"/>
          </p15:clr>
        </p15:guide>
        <p15:guide id="2" orient="horz" pos="469">
          <p15:clr>
            <a:srgbClr val="A4A3A4"/>
          </p15:clr>
        </p15:guide>
        <p15:guide id="3" orient="horz" pos="368">
          <p15:clr>
            <a:srgbClr val="A4A3A4"/>
          </p15:clr>
        </p15:guide>
        <p15:guide id="4" orient="horz" pos="234">
          <p15:clr>
            <a:srgbClr val="A4A3A4"/>
          </p15:clr>
        </p15:guide>
        <p15:guide id="5" orient="horz" pos="2839">
          <p15:clr>
            <a:srgbClr val="A4A3A4"/>
          </p15:clr>
        </p15:guide>
        <p15:guide id="6" orient="horz" pos="1745">
          <p15:clr>
            <a:srgbClr val="A4A3A4"/>
          </p15:clr>
        </p15:guide>
        <p15:guide id="7" orient="horz" pos="784">
          <p15:clr>
            <a:srgbClr val="A4A3A4"/>
          </p15:clr>
        </p15:guide>
        <p15:guide id="8" orient="horz" pos="655">
          <p15:clr>
            <a:srgbClr val="A4A3A4"/>
          </p15:clr>
        </p15:guide>
        <p15:guide id="9" orient="horz" pos="1899">
          <p15:clr>
            <a:srgbClr val="A4A3A4"/>
          </p15:clr>
        </p15:guide>
        <p15:guide id="10" pos="2720">
          <p15:clr>
            <a:srgbClr val="A4A3A4"/>
          </p15:clr>
        </p15:guide>
        <p15:guide id="11" pos="295">
          <p15:clr>
            <a:srgbClr val="A4A3A4"/>
          </p15:clr>
        </p15:guide>
        <p15:guide id="12" pos="5503">
          <p15:clr>
            <a:srgbClr val="A4A3A4"/>
          </p15:clr>
        </p15:guide>
      </p15:sldGuideLst>
    </p:ext>
    <p:ext uri="{2D200454-40CA-4A62-9FC3-DE9A4176ACB9}">
      <p15:notesGuideLst xmlns:p15="http://schemas.microsoft.com/office/powerpoint/2012/main">
        <p15:guide id="1" orient="horz" pos="2159">
          <p15:clr>
            <a:srgbClr val="A4A3A4"/>
          </p15:clr>
        </p15:guide>
        <p15:guide id="2" pos="3127">
          <p15:clr>
            <a:srgbClr val="A4A3A4"/>
          </p15:clr>
        </p15:guide>
      </p15:notesGuideLst>
    </p:ext>
    <p:ext uri="{50385BFA-195E-4E9F-9E8A-86900EEC6D5D}">
      <p14:sectionPr xmlns:p14="http://schemas.microsoft.com/office/powerpoint/2007/7/12/main" xmlns="">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a:srgbClr val="E8C767"/>
    <a:srgbClr val="F9E6E3"/>
    <a:srgbClr val="E18A7B"/>
    <a:srgbClr val="8196BD"/>
    <a:srgbClr val="93A6C7"/>
    <a:srgbClr val="F8EFD8"/>
    <a:srgbClr val="F4E5E0"/>
    <a:srgbClr val="F2EBE4"/>
    <a:srgbClr val="3232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2017" autoAdjust="0"/>
    <p:restoredTop sz="86142" autoAdjust="0"/>
  </p:normalViewPr>
  <p:slideViewPr>
    <p:cSldViewPr snapToGrid="0">
      <p:cViewPr>
        <p:scale>
          <a:sx n="100" d="100"/>
          <a:sy n="100" d="100"/>
        </p:scale>
        <p:origin x="-234" y="-360"/>
      </p:cViewPr>
      <p:guideLst>
        <p:guide orient="horz" pos="3122"/>
        <p:guide orient="horz" pos="469"/>
        <p:guide orient="horz" pos="368"/>
        <p:guide orient="horz" pos="234"/>
        <p:guide orient="horz" pos="2839"/>
        <p:guide orient="horz" pos="1745"/>
        <p:guide orient="horz" pos="784"/>
        <p:guide orient="horz" pos="655"/>
        <p:guide orient="horz" pos="1899"/>
        <p:guide pos="2720"/>
        <p:guide pos="295"/>
        <p:guide pos="550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16"/>
    </p:cViewPr>
  </p:sorterViewPr>
  <p:notesViewPr>
    <p:cSldViewPr snapToGrid="0">
      <p:cViewPr varScale="1">
        <p:scale>
          <a:sx n="63" d="100"/>
          <a:sy n="63" d="100"/>
        </p:scale>
        <p:origin x="-3125" y="-67"/>
      </p:cViewPr>
      <p:guideLst>
        <p:guide orient="horz" pos="2159"/>
        <p:guide pos="312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gs" Target="tags/tag1.xml"/><Relationship Id="rId2" Type="http://schemas.openxmlformats.org/officeDocument/2006/relationships/slideMaster" Target="slideMasters/slideMaster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UBSPROD.MSAD.UBS.NET\GroupShares\GLOBAL\DZ_PBIC\SUSTAINABLE-INVESTING\1_Presentations%20decks%20-%20Publications\2_Client%20decks\2019\2019_09.September\Doughnut%20Chart%20SI%20Portfolio.v2.xlsx"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0772474855780856"/>
          <c:y val="7.5114507901261576E-2"/>
          <c:w val="0.66165655342434615"/>
          <c:h val="0.60308937242352312"/>
        </c:manualLayout>
      </c:layout>
      <c:barChart>
        <c:barDir val="col"/>
        <c:grouping val="clustered"/>
        <c:varyColors val="0"/>
        <c:ser>
          <c:idx val="0"/>
          <c:order val="0"/>
          <c:tx>
            <c:strRef>
              <c:f>'ESG Leaders'!$C$4</c:f>
              <c:strCache>
                <c:ptCount val="1"/>
                <c:pt idx="0">
                  <c:v>All market index</c:v>
                </c:pt>
              </c:strCache>
            </c:strRef>
          </c:tx>
          <c:spPr>
            <a:solidFill>
              <a:srgbClr val="4D3C2F"/>
            </a:solidFill>
            <a:ln w="25400">
              <a:noFill/>
            </a:ln>
            <a:effectLst/>
          </c:spPr>
          <c:invertIfNegative val="0"/>
          <c:cat>
            <c:strRef>
              <c:f>'ESG Leaders'!$B$5:$B$7</c:f>
              <c:strCache>
                <c:ptCount val="3"/>
                <c:pt idx="0">
                  <c:v>MSCI ACWI </c:v>
                </c:pt>
                <c:pt idx="1">
                  <c:v>MSCI World (Developed Markets)</c:v>
                </c:pt>
                <c:pt idx="2">
                  <c:v>MSCI Emerging Markets</c:v>
                </c:pt>
              </c:strCache>
            </c:strRef>
          </c:cat>
          <c:val>
            <c:numRef>
              <c:f>'ESG Leaders'!$C$5:$C$7</c:f>
              <c:numCache>
                <c:formatCode>0.00%</c:formatCode>
                <c:ptCount val="3"/>
                <c:pt idx="0">
                  <c:v>3.4700000000000002E-2</c:v>
                </c:pt>
                <c:pt idx="1">
                  <c:v>4.1099999999999998E-2</c:v>
                </c:pt>
                <c:pt idx="2">
                  <c:v>-1.18E-2</c:v>
                </c:pt>
              </c:numCache>
            </c:numRef>
          </c:val>
          <c:extLst>
            <c:ext xmlns:c16="http://schemas.microsoft.com/office/drawing/2014/chart" uri="{C3380CC4-5D6E-409C-BE32-E72D297353CC}">
              <c16:uniqueId val="{00000000-36CA-47E7-82A4-AA14353C7CFF}"/>
            </c:ext>
          </c:extLst>
        </c:ser>
        <c:ser>
          <c:idx val="1"/>
          <c:order val="1"/>
          <c:tx>
            <c:strRef>
              <c:f>'ESG Leaders'!$D$4</c:f>
              <c:strCache>
                <c:ptCount val="1"/>
                <c:pt idx="0">
                  <c:v>MSCI ESG Leaders equivalent index</c:v>
                </c:pt>
              </c:strCache>
            </c:strRef>
          </c:tx>
          <c:spPr>
            <a:solidFill>
              <a:srgbClr val="CFBD9B"/>
            </a:solidFill>
            <a:ln w="25400">
              <a:noFill/>
            </a:ln>
            <a:effectLst/>
          </c:spPr>
          <c:invertIfNegative val="0"/>
          <c:cat>
            <c:strRef>
              <c:f>'ESG Leaders'!$B$5:$B$7</c:f>
              <c:strCache>
                <c:ptCount val="3"/>
                <c:pt idx="0">
                  <c:v>MSCI ACWI </c:v>
                </c:pt>
                <c:pt idx="1">
                  <c:v>MSCI World (Developed Markets)</c:v>
                </c:pt>
                <c:pt idx="2">
                  <c:v>MSCI Emerging Markets</c:v>
                </c:pt>
              </c:strCache>
            </c:strRef>
          </c:cat>
          <c:val>
            <c:numRef>
              <c:f>'ESG Leaders'!$D$5:$D$7</c:f>
              <c:numCache>
                <c:formatCode>0.00%</c:formatCode>
                <c:ptCount val="3"/>
                <c:pt idx="0">
                  <c:v>4.1599999999999998E-2</c:v>
                </c:pt>
                <c:pt idx="1">
                  <c:v>4.0899999999999999E-2</c:v>
                </c:pt>
                <c:pt idx="2">
                  <c:v>4.1500000000000002E-2</c:v>
                </c:pt>
              </c:numCache>
            </c:numRef>
          </c:val>
          <c:extLst>
            <c:ext xmlns:c16="http://schemas.microsoft.com/office/drawing/2014/chart" uri="{C3380CC4-5D6E-409C-BE32-E72D297353CC}">
              <c16:uniqueId val="{00000001-36CA-47E7-82A4-AA14353C7CFF}"/>
            </c:ext>
          </c:extLst>
        </c:ser>
        <c:dLbls>
          <c:showLegendKey val="0"/>
          <c:showVal val="0"/>
          <c:showCatName val="0"/>
          <c:showSerName val="0"/>
          <c:showPercent val="0"/>
          <c:showBubbleSize val="0"/>
        </c:dLbls>
        <c:gapWidth val="50"/>
        <c:axId val="295351808"/>
        <c:axId val="295353344"/>
      </c:barChart>
      <c:catAx>
        <c:axId val="295351808"/>
        <c:scaling>
          <c:orientation val="minMax"/>
        </c:scaling>
        <c:delete val="0"/>
        <c:axPos val="b"/>
        <c:numFmt formatCode="General" sourceLinked="1"/>
        <c:majorTickMark val="none"/>
        <c:minorTickMark val="none"/>
        <c:tickLblPos val="low"/>
        <c:spPr>
          <a:noFill/>
          <a:ln w="3175">
            <a:solidFill>
              <a:srgbClr val="000000"/>
            </a:solidFill>
            <a:prstDash val="solid"/>
          </a:ln>
          <a:effectLst/>
        </c:spPr>
        <c:txPr>
          <a:bodyPr rot="0" spcFirstLastPara="1" vertOverflow="ellipsis" vert="horz" wrap="square" anchor="ctr" anchorCtr="1"/>
          <a:lstStyle/>
          <a:p>
            <a:pPr>
              <a:defRPr sz="1000" b="0" i="0" u="none" strike="noStrike" kern="1200" baseline="0">
                <a:latin typeface="Frutiger 45 Light"/>
                <a:ea typeface="Frutiger 45 Light"/>
                <a:cs typeface="Frutiger 45 Light"/>
              </a:defRPr>
            </a:pPr>
            <a:endParaRPr lang="en-US"/>
          </a:p>
        </c:txPr>
        <c:crossAx val="295353344"/>
        <c:crosses val="autoZero"/>
        <c:auto val="1"/>
        <c:lblAlgn val="ctr"/>
        <c:lblOffset val="100"/>
        <c:noMultiLvlLbl val="0"/>
      </c:catAx>
      <c:valAx>
        <c:axId val="295353344"/>
        <c:scaling>
          <c:orientation val="minMax"/>
        </c:scaling>
        <c:delete val="0"/>
        <c:axPos val="l"/>
        <c:majorGridlines>
          <c:spPr>
            <a:ln w="3175">
              <a:solidFill>
                <a:srgbClr val="464749"/>
              </a:solidFill>
              <a:prstDash val="solid"/>
            </a:ln>
            <a:effectLst/>
          </c:spPr>
        </c:majorGridlines>
        <c:title>
          <c:tx>
            <c:rich>
              <a:bodyPr rot="-5400000" vert="horz" anchor="ctr" anchorCtr="0"/>
              <a:lstStyle/>
              <a:p>
                <a:pPr algn="l">
                  <a:defRPr b="0">
                    <a:latin typeface="Frutiger 45 Light"/>
                  </a:defRPr>
                </a:pPr>
                <a:r>
                  <a:rPr lang="en-US" b="0">
                    <a:latin typeface="Frutiger 45 Light"/>
                  </a:rPr>
                  <a:t>Returns in %</a:t>
                </a:r>
              </a:p>
            </c:rich>
          </c:tx>
          <c:layout>
            <c:manualLayout>
              <c:xMode val="edge"/>
              <c:yMode val="edge"/>
              <c:x val="5.8255952112689947E-3"/>
              <c:y val="6.3084309583253312E-2"/>
            </c:manualLayout>
          </c:layout>
          <c:overlay val="0"/>
        </c:title>
        <c:numFmt formatCode="0.00%" sourceLinked="0"/>
        <c:majorTickMark val="none"/>
        <c:minorTickMark val="none"/>
        <c:tickLblPos val="nextTo"/>
        <c:spPr>
          <a:noFill/>
          <a:ln w="9525">
            <a:noFill/>
          </a:ln>
          <a:effectLst/>
          <a:extLst>
            <a:ext uri="{91240B29-F687-4F45-9708-019B960494DF}">
              <a14:hiddenLine xmlns:a14="http://schemas.microsoft.com/office/drawing/2010/main">
                <a:noFill/>
              </a14:hiddenLine>
            </a:ext>
          </a:extLst>
        </c:spPr>
        <c:txPr>
          <a:bodyPr rot="-60000000" spcFirstLastPara="1" vertOverflow="ellipsis" vert="horz" wrap="square" anchor="ctr" anchorCtr="1"/>
          <a:lstStyle/>
          <a:p>
            <a:pPr>
              <a:defRPr sz="1000" b="0" i="0" u="none" strike="noStrike" kern="1200" baseline="0">
                <a:latin typeface="Frutiger 45 Light"/>
                <a:ea typeface="Frutiger 45 Light"/>
                <a:cs typeface="Frutiger 45 Light"/>
              </a:defRPr>
            </a:pPr>
            <a:endParaRPr lang="en-US"/>
          </a:p>
        </c:txPr>
        <c:crossAx val="295351808"/>
        <c:crosses val="autoZero"/>
        <c:crossBetween val="between"/>
      </c:valAx>
      <c:spPr>
        <a:noFill/>
        <a:ln w="25400">
          <a:noFill/>
        </a:ln>
        <a:effectLst/>
      </c:spPr>
    </c:plotArea>
    <c:legend>
      <c:legendPos val="b"/>
      <c:overlay val="0"/>
      <c:spPr>
        <a:noFill/>
        <a:ln w="25400">
          <a:noFill/>
        </a:ln>
        <a:effectLst/>
      </c:spPr>
      <c:txPr>
        <a:bodyPr rot="0" spcFirstLastPara="1" vertOverflow="ellipsis" vert="horz" wrap="square" anchor="ctr" anchorCtr="1"/>
        <a:lstStyle/>
        <a:p>
          <a:pPr>
            <a:defRPr sz="1000" b="0" i="0" u="none" strike="noStrike" kern="1200" baseline="0">
              <a:solidFill>
                <a:srgbClr val="000000"/>
              </a:solidFill>
              <a:latin typeface="Frutiger 45 Ligh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25400">
      <a:noFill/>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defRPr sz="1000">
          <a:solidFill>
            <a:srgbClr val="000000"/>
          </a:solidFill>
          <a:latin typeface="Frutiger 45 Light" panose="020B0603020202020204" pitchFamily="34"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427612760187265E-2"/>
          <c:y val="3.3869292174436381E-3"/>
          <c:w val="0.81263943445412723"/>
          <c:h val="1"/>
        </c:manualLayout>
      </c:layout>
      <c:doughnutChart>
        <c:varyColors val="1"/>
        <c:ser>
          <c:idx val="0"/>
          <c:order val="0"/>
          <c:spPr>
            <a:solidFill>
              <a:srgbClr val="A43725">
                <a:lumMod val="60000"/>
                <a:lumOff val="40000"/>
              </a:srgbClr>
            </a:solidFill>
            <a:ln w="44450">
              <a:solidFill>
                <a:srgbClr val="FFFFFF"/>
              </a:solidFill>
            </a:ln>
          </c:spPr>
          <c:dPt>
            <c:idx val="0"/>
            <c:bubble3D val="0"/>
            <c:spPr>
              <a:solidFill>
                <a:srgbClr val="CFBD9B"/>
              </a:solidFill>
              <a:ln w="44450">
                <a:solidFill>
                  <a:srgbClr val="FFFFFF"/>
                </a:solidFill>
              </a:ln>
            </c:spPr>
            <c:extLst>
              <c:ext xmlns:c16="http://schemas.microsoft.com/office/drawing/2014/chart" uri="{C3380CC4-5D6E-409C-BE32-E72D297353CC}">
                <c16:uniqueId val="{00000001-6D1E-4106-AE4F-85428964D11C}"/>
              </c:ext>
            </c:extLst>
          </c:dPt>
          <c:dPt>
            <c:idx val="1"/>
            <c:bubble3D val="0"/>
            <c:spPr>
              <a:solidFill>
                <a:srgbClr val="6FB6DF"/>
              </a:solidFill>
              <a:ln w="44450">
                <a:solidFill>
                  <a:srgbClr val="FFFFFF"/>
                </a:solidFill>
              </a:ln>
            </c:spPr>
            <c:extLst>
              <c:ext xmlns:c16="http://schemas.microsoft.com/office/drawing/2014/chart" uri="{C3380CC4-5D6E-409C-BE32-E72D297353CC}">
                <c16:uniqueId val="{00000003-6D1E-4106-AE4F-85428964D11C}"/>
              </c:ext>
            </c:extLst>
          </c:dPt>
          <c:dPt>
            <c:idx val="2"/>
            <c:bubble3D val="0"/>
            <c:spPr>
              <a:solidFill>
                <a:srgbClr val="6FB6DF"/>
              </a:solidFill>
              <a:ln w="44450">
                <a:solidFill>
                  <a:srgbClr val="FFFFFF"/>
                </a:solidFill>
              </a:ln>
            </c:spPr>
            <c:extLst>
              <c:ext xmlns:c16="http://schemas.microsoft.com/office/drawing/2014/chart" uri="{C3380CC4-5D6E-409C-BE32-E72D297353CC}">
                <c16:uniqueId val="{00000005-6D1E-4106-AE4F-85428964D11C}"/>
              </c:ext>
            </c:extLst>
          </c:dPt>
          <c:dPt>
            <c:idx val="3"/>
            <c:bubble3D val="0"/>
            <c:spPr>
              <a:solidFill>
                <a:srgbClr val="6FB6DF"/>
              </a:solidFill>
              <a:ln w="44450">
                <a:solidFill>
                  <a:srgbClr val="FFFFFF"/>
                </a:solidFill>
              </a:ln>
            </c:spPr>
            <c:extLst>
              <c:ext xmlns:c16="http://schemas.microsoft.com/office/drawing/2014/chart" uri="{C3380CC4-5D6E-409C-BE32-E72D297353CC}">
                <c16:uniqueId val="{00000007-6D1E-4106-AE4F-85428964D11C}"/>
              </c:ext>
            </c:extLst>
          </c:dPt>
          <c:dPt>
            <c:idx val="4"/>
            <c:bubble3D val="0"/>
            <c:spPr>
              <a:solidFill>
                <a:srgbClr val="6FB6DF"/>
              </a:solidFill>
              <a:ln w="44450">
                <a:solidFill>
                  <a:srgbClr val="FFFFFF"/>
                </a:solidFill>
              </a:ln>
            </c:spPr>
            <c:extLst>
              <c:ext xmlns:c16="http://schemas.microsoft.com/office/drawing/2014/chart" uri="{C3380CC4-5D6E-409C-BE32-E72D297353CC}">
                <c16:uniqueId val="{00000009-6D1E-4106-AE4F-85428964D11C}"/>
              </c:ext>
            </c:extLst>
          </c:dPt>
          <c:dPt>
            <c:idx val="5"/>
            <c:bubble3D val="0"/>
            <c:spPr>
              <a:solidFill>
                <a:srgbClr val="A43725"/>
              </a:solidFill>
              <a:ln w="44450">
                <a:solidFill>
                  <a:srgbClr val="FFFFFF"/>
                </a:solidFill>
              </a:ln>
            </c:spPr>
            <c:extLst>
              <c:ext xmlns:c16="http://schemas.microsoft.com/office/drawing/2014/chart" uri="{C3380CC4-5D6E-409C-BE32-E72D297353CC}">
                <c16:uniqueId val="{0000000B-6D1E-4106-AE4F-85428964D11C}"/>
              </c:ext>
            </c:extLst>
          </c:dPt>
          <c:dPt>
            <c:idx val="6"/>
            <c:bubble3D val="0"/>
            <c:spPr>
              <a:solidFill>
                <a:srgbClr val="A43725"/>
              </a:solidFill>
              <a:ln w="44450">
                <a:solidFill>
                  <a:srgbClr val="FFFFFF"/>
                </a:solidFill>
              </a:ln>
            </c:spPr>
            <c:extLst>
              <c:ext xmlns:c16="http://schemas.microsoft.com/office/drawing/2014/chart" uri="{C3380CC4-5D6E-409C-BE32-E72D297353CC}">
                <c16:uniqueId val="{0000000D-6D1E-4106-AE4F-85428964D11C}"/>
              </c:ext>
            </c:extLst>
          </c:dPt>
          <c:dPt>
            <c:idx val="7"/>
            <c:bubble3D val="0"/>
            <c:spPr>
              <a:solidFill>
                <a:srgbClr val="A43725"/>
              </a:solidFill>
              <a:ln w="44450">
                <a:solidFill>
                  <a:srgbClr val="FFFFFF"/>
                </a:solidFill>
              </a:ln>
            </c:spPr>
            <c:extLst>
              <c:ext xmlns:c16="http://schemas.microsoft.com/office/drawing/2014/chart" uri="{C3380CC4-5D6E-409C-BE32-E72D297353CC}">
                <c16:uniqueId val="{0000000F-6D1E-4106-AE4F-85428964D11C}"/>
              </c:ext>
            </c:extLst>
          </c:dPt>
          <c:dPt>
            <c:idx val="8"/>
            <c:bubble3D val="0"/>
            <c:spPr>
              <a:solidFill>
                <a:srgbClr val="A43725"/>
              </a:solidFill>
              <a:ln w="44450">
                <a:solidFill>
                  <a:srgbClr val="FFFFFF"/>
                </a:solidFill>
              </a:ln>
            </c:spPr>
            <c:extLst>
              <c:ext xmlns:c16="http://schemas.microsoft.com/office/drawing/2014/chart" uri="{C3380CC4-5D6E-409C-BE32-E72D297353CC}">
                <c16:uniqueId val="{00000011-6D1E-4106-AE4F-85428964D11C}"/>
              </c:ext>
            </c:extLst>
          </c:dPt>
          <c:dPt>
            <c:idx val="9"/>
            <c:bubble3D val="0"/>
            <c:spPr>
              <a:solidFill>
                <a:srgbClr val="E8C767">
                  <a:lumMod val="60000"/>
                  <a:lumOff val="40000"/>
                </a:srgbClr>
              </a:solidFill>
              <a:ln w="44450">
                <a:solidFill>
                  <a:srgbClr val="FFFFFF"/>
                </a:solidFill>
              </a:ln>
            </c:spPr>
            <c:extLst>
              <c:ext xmlns:c16="http://schemas.microsoft.com/office/drawing/2014/chart" uri="{C3380CC4-5D6E-409C-BE32-E72D297353CC}">
                <c16:uniqueId val="{00000013-6D1E-4106-AE4F-85428964D11C}"/>
              </c:ext>
            </c:extLst>
          </c:dPt>
          <c:dPt>
            <c:idx val="10"/>
            <c:bubble3D val="0"/>
            <c:spPr>
              <a:solidFill>
                <a:srgbClr val="E8C767"/>
              </a:solidFill>
              <a:ln w="44450">
                <a:solidFill>
                  <a:srgbClr val="FFFFFF"/>
                </a:solidFill>
              </a:ln>
            </c:spPr>
            <c:extLst>
              <c:ext xmlns:c16="http://schemas.microsoft.com/office/drawing/2014/chart" uri="{C3380CC4-5D6E-409C-BE32-E72D297353CC}">
                <c16:uniqueId val="{00000015-6D1E-4106-AE4F-85428964D11C}"/>
              </c:ext>
            </c:extLst>
          </c:dPt>
          <c:dPt>
            <c:idx val="11"/>
            <c:bubble3D val="0"/>
            <c:spPr>
              <a:solidFill>
                <a:srgbClr val="E8C767"/>
              </a:solidFill>
              <a:ln w="44450">
                <a:solidFill>
                  <a:srgbClr val="FFFFFF"/>
                </a:solidFill>
              </a:ln>
            </c:spPr>
            <c:extLst>
              <c:ext xmlns:c16="http://schemas.microsoft.com/office/drawing/2014/chart" uri="{C3380CC4-5D6E-409C-BE32-E72D297353CC}">
                <c16:uniqueId val="{00000017-6D1E-4106-AE4F-85428964D11C}"/>
              </c:ext>
            </c:extLst>
          </c:dPt>
          <c:dPt>
            <c:idx val="12"/>
            <c:bubble3D val="0"/>
            <c:extLst>
              <c:ext xmlns:c16="http://schemas.microsoft.com/office/drawing/2014/chart" uri="{C3380CC4-5D6E-409C-BE32-E72D297353CC}">
                <c16:uniqueId val="{00000018-6D1E-4106-AE4F-85428964D11C}"/>
              </c:ext>
            </c:extLst>
          </c:dPt>
          <c:dPt>
            <c:idx val="13"/>
            <c:bubble3D val="0"/>
            <c:extLst>
              <c:ext xmlns:c16="http://schemas.microsoft.com/office/drawing/2014/chart" uri="{C3380CC4-5D6E-409C-BE32-E72D297353CC}">
                <c16:uniqueId val="{00000019-6D1E-4106-AE4F-85428964D11C}"/>
              </c:ext>
            </c:extLst>
          </c:dPt>
          <c:cat>
            <c:strRef>
              <c:f>'Version 2'!$B$1:$B$9</c:f>
              <c:strCache>
                <c:ptCount val="9"/>
                <c:pt idx="0">
                  <c:v>Liquidity</c:v>
                </c:pt>
                <c:pt idx="1">
                  <c:v>Multilateral Development Bank bonds</c:v>
                </c:pt>
                <c:pt idx="2">
                  <c:v>Green bonds</c:v>
                </c:pt>
                <c:pt idx="3">
                  <c:v>ESG leaders corporate bonds</c:v>
                </c:pt>
                <c:pt idx="4">
                  <c:v>ESG engagement high yield bonds</c:v>
                </c:pt>
                <c:pt idx="5">
                  <c:v>ESG thematic equities</c:v>
                </c:pt>
                <c:pt idx="6">
                  <c:v>ESG leaders equities</c:v>
                </c:pt>
                <c:pt idx="7">
                  <c:v>ESG improvers equities</c:v>
                </c:pt>
                <c:pt idx="8">
                  <c:v>ESG engaement equities</c:v>
                </c:pt>
              </c:strCache>
            </c:strRef>
          </c:cat>
          <c:val>
            <c:numRef>
              <c:f>'Version 2'!$C$23:$C$31</c:f>
              <c:numCache>
                <c:formatCode>0.00%</c:formatCode>
                <c:ptCount val="9"/>
                <c:pt idx="0">
                  <c:v>0.05</c:v>
                </c:pt>
                <c:pt idx="1">
                  <c:v>0.1</c:v>
                </c:pt>
                <c:pt idx="2">
                  <c:v>0.09</c:v>
                </c:pt>
                <c:pt idx="3">
                  <c:v>0.18</c:v>
                </c:pt>
                <c:pt idx="4">
                  <c:v>0.03</c:v>
                </c:pt>
                <c:pt idx="5">
                  <c:v>0.11</c:v>
                </c:pt>
                <c:pt idx="6">
                  <c:v>0.11</c:v>
                </c:pt>
                <c:pt idx="7">
                  <c:v>0.16500000000000001</c:v>
                </c:pt>
                <c:pt idx="8">
                  <c:v>0.16500000000000001</c:v>
                </c:pt>
              </c:numCache>
            </c:numRef>
          </c:val>
          <c:extLst>
            <c:ext xmlns:c16="http://schemas.microsoft.com/office/drawing/2014/chart" uri="{C3380CC4-5D6E-409C-BE32-E72D297353CC}">
              <c16:uniqueId val="{0000001A-6D1E-4106-AE4F-85428964D11C}"/>
            </c:ext>
          </c:extLst>
        </c:ser>
        <c:dLbls>
          <c:showLegendKey val="0"/>
          <c:showVal val="0"/>
          <c:showCatName val="0"/>
          <c:showSerName val="0"/>
          <c:showPercent val="0"/>
          <c:showBubbleSize val="0"/>
          <c:showLeaderLines val="1"/>
        </c:dLbls>
        <c:firstSliceAng val="0"/>
        <c:holeSize val="50"/>
      </c:doughnutChart>
      <c:spPr>
        <a:noFill/>
        <a:ln w="0">
          <a:noFill/>
        </a:ln>
      </c:spPr>
    </c:plotArea>
    <c:plotVisOnly val="1"/>
    <c:dispBlanksAs val="gap"/>
    <c:showDLblsOverMax val="0"/>
  </c:chart>
  <c:spPr>
    <a:solidFill>
      <a:srgbClr val="FFFFFF"/>
    </a:solidFill>
    <a:ln w="9525">
      <a:noFill/>
    </a:ln>
    <a:effectLst/>
  </c:spPr>
  <c:txPr>
    <a:bodyPr/>
    <a:lstStyle/>
    <a:p>
      <a:pPr algn="ctr" rtl="0">
        <a:defRPr lang="en-GB" sz="1100" b="1" i="0" u="none" strike="noStrike" kern="1200" baseline="0">
          <a:solidFill>
            <a:prstClr val="black"/>
          </a:solidFill>
          <a:latin typeface="+mn-lt"/>
          <a:ea typeface="+mn-ea"/>
          <a:cs typeface="+mn-cs"/>
        </a:defRPr>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5"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8217">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9892789"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8217">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5" y="6647531"/>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8217">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9705299" y="6647531"/>
            <a:ext cx="187551"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8217">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2236788" y="190500"/>
            <a:ext cx="5437187" cy="3057525"/>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51088" y="3643674"/>
            <a:ext cx="8612996" cy="2986481"/>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a:t>Click to edit Master text styles</a:t>
            </a:r>
          </a:p>
          <a:p>
            <a:pPr lvl="1"/>
            <a:r>
              <a:rPr lang="en-US" altLang="zh-TW" dirty="0"/>
              <a:t>Second level</a:t>
            </a:r>
          </a:p>
          <a:p>
            <a:pPr lvl="2"/>
            <a:r>
              <a:rPr lang="en-US" altLang="zh-TW" dirty="0"/>
              <a:t>Third level</a:t>
            </a:r>
          </a:p>
          <a:p>
            <a:pPr lvl="3"/>
            <a:r>
              <a:rPr lang="en-US" altLang="zh-TW" dirty="0"/>
              <a:t>Fourth level</a:t>
            </a:r>
          </a:p>
          <a:p>
            <a:pPr lvl="4"/>
            <a:r>
              <a:rPr lang="en-US" altLang="zh-TW" dirty="0"/>
              <a:t>Fifth level</a:t>
            </a:r>
          </a:p>
        </p:txBody>
      </p:sp>
      <p:sp>
        <p:nvSpPr>
          <p:cNvPr id="10247" name="Rectangle 7"/>
          <p:cNvSpPr>
            <a:spLocks noGrp="1" noChangeArrowheads="1"/>
          </p:cNvSpPr>
          <p:nvPr>
            <p:ph type="sldNum" sz="quarter" idx="5"/>
          </p:nvPr>
        </p:nvSpPr>
        <p:spPr bwMode="auto">
          <a:xfrm>
            <a:off x="5378903" y="6516684"/>
            <a:ext cx="4304471" cy="308475"/>
          </a:xfrm>
          <a:prstGeom prst="rect">
            <a:avLst/>
          </a:prstGeom>
          <a:noFill/>
          <a:ln w="9525">
            <a:noFill/>
            <a:miter lim="800000"/>
            <a:headEnd/>
            <a:tailEnd/>
          </a:ln>
          <a:effectLst/>
        </p:spPr>
        <p:txBody>
          <a:bodyPr vert="horz" wrap="square" lIns="20034" tIns="0" rIns="20034" bIns="0" numCol="1" anchor="b" anchorCtr="0" compatLnSpc="1">
            <a:prstTxWarp prst="textNoShape">
              <a:avLst/>
            </a:prstTxWarp>
          </a:bodyPr>
          <a:lstStyle>
            <a:lvl1pPr algn="r" defTabSz="953480">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156593" indent="-156593" algn="l" rtl="0" eaLnBrk="0" fontAlgn="base" hangingPunct="0">
      <a:spcBef>
        <a:spcPct val="30000"/>
      </a:spcBef>
      <a:spcAft>
        <a:spcPct val="0"/>
      </a:spcAft>
      <a:buClr>
        <a:srgbClr val="FF0000"/>
      </a:buClr>
      <a:buSzPct val="100000"/>
      <a:buFont typeface="Frutiger 55 Roman" pitchFamily="34" charset="0"/>
      <a:buChar char="•"/>
      <a:defRPr sz="700" kern="1200">
        <a:solidFill>
          <a:schemeClr val="tx1"/>
        </a:solidFill>
        <a:latin typeface="Frutiger 45 Light" panose="020B0603020202020204" pitchFamily="34" charset="0"/>
        <a:ea typeface="+mn-ea"/>
        <a:cs typeface="+mn-cs"/>
      </a:defRPr>
    </a:lvl1pPr>
    <a:lvl2pPr marL="455656" indent="-145040" algn="l" rtl="0" eaLnBrk="0" fontAlgn="base" hangingPunct="0">
      <a:spcBef>
        <a:spcPct val="30000"/>
      </a:spcBef>
      <a:spcAft>
        <a:spcPct val="0"/>
      </a:spcAft>
      <a:buSzPct val="80000"/>
      <a:buChar char="—"/>
      <a:defRPr sz="700" kern="1200">
        <a:solidFill>
          <a:schemeClr val="tx1"/>
        </a:solidFill>
        <a:latin typeface="Frutiger 45 Light" panose="020B0603020202020204" pitchFamily="34" charset="0"/>
        <a:ea typeface="+mn-ea"/>
        <a:cs typeface="+mn-cs"/>
      </a:defRPr>
    </a:lvl2pPr>
    <a:lvl3pPr marL="766266" indent="-156593" algn="l" rtl="0" eaLnBrk="0" fontAlgn="base" hangingPunct="0">
      <a:spcBef>
        <a:spcPct val="30000"/>
      </a:spcBef>
      <a:spcAft>
        <a:spcPct val="0"/>
      </a:spcAft>
      <a:buSzPct val="85000"/>
      <a:buChar char="–"/>
      <a:defRPr sz="700" kern="1200">
        <a:solidFill>
          <a:schemeClr val="tx1"/>
        </a:solidFill>
        <a:latin typeface="Frutiger 45 Light" panose="020B0603020202020204" pitchFamily="34" charset="0"/>
        <a:ea typeface="+mn-ea"/>
        <a:cs typeface="+mn-cs"/>
      </a:defRPr>
    </a:lvl3pPr>
    <a:lvl4pPr marL="1084587" indent="-164288" algn="l" rtl="0" eaLnBrk="0" fontAlgn="base" hangingPunct="0">
      <a:spcBef>
        <a:spcPct val="30000"/>
      </a:spcBef>
      <a:spcAft>
        <a:spcPct val="0"/>
      </a:spcAft>
      <a:buSzPct val="85000"/>
      <a:buChar char="–"/>
      <a:defRPr sz="700" kern="1200">
        <a:solidFill>
          <a:schemeClr val="tx1"/>
        </a:solidFill>
        <a:latin typeface="Frutiger 45 Light" panose="020B0603020202020204" pitchFamily="34" charset="0"/>
        <a:ea typeface="+mn-ea"/>
        <a:cs typeface="+mn-cs"/>
      </a:defRPr>
    </a:lvl4pPr>
    <a:lvl5pPr marL="1383649" indent="-145040" algn="l" rtl="0" eaLnBrk="0" fontAlgn="base" hangingPunct="0">
      <a:spcBef>
        <a:spcPct val="30000"/>
      </a:spcBef>
      <a:spcAft>
        <a:spcPct val="0"/>
      </a:spcAft>
      <a:buSzPct val="85000"/>
      <a:buChar char="–"/>
      <a:defRPr sz="700" kern="1200">
        <a:solidFill>
          <a:schemeClr val="tx1"/>
        </a:solidFill>
        <a:latin typeface="Frutiger 45 Light" panose="020B0603020202020204" pitchFamily="34" charset="0"/>
        <a:ea typeface="+mn-ea"/>
        <a:cs typeface="+mn-cs"/>
      </a:defRPr>
    </a:lvl5pPr>
    <a:lvl6pPr marL="1848282" algn="l" defTabSz="739313" rtl="0" eaLnBrk="1" latinLnBrk="0" hangingPunct="1">
      <a:defRPr sz="1000" kern="1200">
        <a:solidFill>
          <a:schemeClr val="tx1"/>
        </a:solidFill>
        <a:latin typeface="+mn-lt"/>
        <a:ea typeface="+mn-ea"/>
        <a:cs typeface="+mn-cs"/>
      </a:defRPr>
    </a:lvl6pPr>
    <a:lvl7pPr marL="2217935" algn="l" defTabSz="739313" rtl="0" eaLnBrk="1" latinLnBrk="0" hangingPunct="1">
      <a:defRPr sz="1000" kern="1200">
        <a:solidFill>
          <a:schemeClr val="tx1"/>
        </a:solidFill>
        <a:latin typeface="+mn-lt"/>
        <a:ea typeface="+mn-ea"/>
        <a:cs typeface="+mn-cs"/>
      </a:defRPr>
    </a:lvl7pPr>
    <a:lvl8pPr marL="2587600" algn="l" defTabSz="739313" rtl="0" eaLnBrk="1" latinLnBrk="0" hangingPunct="1">
      <a:defRPr sz="1000" kern="1200">
        <a:solidFill>
          <a:schemeClr val="tx1"/>
        </a:solidFill>
        <a:latin typeface="+mn-lt"/>
        <a:ea typeface="+mn-ea"/>
        <a:cs typeface="+mn-cs"/>
      </a:defRPr>
    </a:lvl8pPr>
    <a:lvl9pPr marL="2957253" algn="l" defTabSz="739313"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78025" y="133350"/>
            <a:ext cx="5881688" cy="3309938"/>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5378903" y="6516684"/>
            <a:ext cx="4304471" cy="308475"/>
          </a:xfrm>
          <a:prstGeom prst="rect">
            <a:avLst/>
          </a:prstGeom>
        </p:spPr>
        <p:txBody>
          <a:bodyPr/>
          <a:lstStyle/>
          <a:p>
            <a:fld id="{2A45EEF0-2412-4E74-8042-71FA5C916756}" type="slidenum">
              <a:rPr lang="zh-TW" altLang="en-US" smtClean="0">
                <a:solidFill>
                  <a:prstClr val="black"/>
                </a:solidFill>
              </a:rPr>
              <a:pPr/>
              <a:t>3</a:t>
            </a:fld>
            <a:endParaRPr altLang="zh-TW">
              <a:solidFill>
                <a:prstClr val="black"/>
              </a:solidFill>
            </a:endParaRPr>
          </a:p>
        </p:txBody>
      </p:sp>
    </p:spTree>
    <p:extLst>
      <p:ext uri="{BB962C8B-B14F-4D97-AF65-F5344CB8AC3E}">
        <p14:creationId xmlns:p14="http://schemas.microsoft.com/office/powerpoint/2010/main" val="2696976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tx2"/>
              </a:buClr>
            </a:pPr>
            <a:endParaRPr lang="en-US" sz="700" b="1"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5</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6</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78025" y="133350"/>
            <a:ext cx="5881688" cy="3309938"/>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5378903" y="6516684"/>
            <a:ext cx="4304471" cy="308475"/>
          </a:xfrm>
          <a:prstGeom prst="rect">
            <a:avLst/>
          </a:prstGeom>
        </p:spPr>
        <p:txBody>
          <a:bodyPr/>
          <a:lstStyle/>
          <a:p>
            <a:fld id="{2A45EEF0-2412-4E74-8042-71FA5C916756}" type="slidenum">
              <a:rPr lang="zh-TW" altLang="en-US" smtClean="0">
                <a:solidFill>
                  <a:prstClr val="black"/>
                </a:solidFill>
              </a:rPr>
              <a:pPr/>
              <a:t>8</a:t>
            </a:fld>
            <a:endParaRPr altLang="zh-TW">
              <a:solidFill>
                <a:prstClr val="black"/>
              </a:solidFill>
            </a:endParaRPr>
          </a:p>
        </p:txBody>
      </p:sp>
    </p:spTree>
    <p:extLst>
      <p:ext uri="{BB962C8B-B14F-4D97-AF65-F5344CB8AC3E}">
        <p14:creationId xmlns:p14="http://schemas.microsoft.com/office/powerpoint/2010/main" val="2696976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9</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8113" y="514350"/>
            <a:ext cx="4570412" cy="25717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solidFill>
                  <a:prstClr val="black"/>
                </a:solidFill>
              </a:rPr>
              <a:pPr/>
              <a:t>11</a:t>
            </a:fld>
            <a:endParaRPr lang="en-US" altLang="zh-TW" dirty="0">
              <a:solidFill>
                <a:prstClr val="black"/>
              </a:solidFill>
            </a:endParaRPr>
          </a:p>
        </p:txBody>
      </p:sp>
    </p:spTree>
    <p:extLst>
      <p:ext uri="{BB962C8B-B14F-4D97-AF65-F5344CB8AC3E}">
        <p14:creationId xmlns:p14="http://schemas.microsoft.com/office/powerpoint/2010/main" val="295716212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68.xml"/><Relationship Id="rId13" Type="http://schemas.openxmlformats.org/officeDocument/2006/relationships/tags" Target="../tags/tag73.xml"/><Relationship Id="rId18" Type="http://schemas.openxmlformats.org/officeDocument/2006/relationships/image" Target="../media/image1.emf"/><Relationship Id="rId3" Type="http://schemas.openxmlformats.org/officeDocument/2006/relationships/tags" Target="../tags/tag63.xml"/><Relationship Id="rId7" Type="http://schemas.openxmlformats.org/officeDocument/2006/relationships/tags" Target="../tags/tag67.xml"/><Relationship Id="rId12" Type="http://schemas.openxmlformats.org/officeDocument/2006/relationships/tags" Target="../tags/tag72.xml"/><Relationship Id="rId17" Type="http://schemas.openxmlformats.org/officeDocument/2006/relationships/slideMaster" Target="../slideMasters/slideMaster1.xml"/><Relationship Id="rId2" Type="http://schemas.openxmlformats.org/officeDocument/2006/relationships/tags" Target="../tags/tag62.xml"/><Relationship Id="rId16" Type="http://schemas.openxmlformats.org/officeDocument/2006/relationships/tags" Target="../tags/tag76.xml"/><Relationship Id="rId1" Type="http://schemas.openxmlformats.org/officeDocument/2006/relationships/tags" Target="../tags/tag61.xml"/><Relationship Id="rId6" Type="http://schemas.openxmlformats.org/officeDocument/2006/relationships/tags" Target="../tags/tag66.xml"/><Relationship Id="rId11" Type="http://schemas.openxmlformats.org/officeDocument/2006/relationships/tags" Target="../tags/tag71.xml"/><Relationship Id="rId5" Type="http://schemas.openxmlformats.org/officeDocument/2006/relationships/tags" Target="../tags/tag65.xml"/><Relationship Id="rId15" Type="http://schemas.openxmlformats.org/officeDocument/2006/relationships/tags" Target="../tags/tag75.xml"/><Relationship Id="rId10" Type="http://schemas.openxmlformats.org/officeDocument/2006/relationships/tags" Target="../tags/tag70.xml"/><Relationship Id="rId4" Type="http://schemas.openxmlformats.org/officeDocument/2006/relationships/tags" Target="../tags/tag64.xml"/><Relationship Id="rId9" Type="http://schemas.openxmlformats.org/officeDocument/2006/relationships/tags" Target="../tags/tag69.xml"/><Relationship Id="rId14" Type="http://schemas.openxmlformats.org/officeDocument/2006/relationships/tags" Target="../tags/tag74.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4.xml"/><Relationship Id="rId13" Type="http://schemas.openxmlformats.org/officeDocument/2006/relationships/tags" Target="../tags/tag89.xml"/><Relationship Id="rId3" Type="http://schemas.openxmlformats.org/officeDocument/2006/relationships/tags" Target="../tags/tag79.xml"/><Relationship Id="rId7" Type="http://schemas.openxmlformats.org/officeDocument/2006/relationships/tags" Target="../tags/tag83.xml"/><Relationship Id="rId12" Type="http://schemas.openxmlformats.org/officeDocument/2006/relationships/tags" Target="../tags/tag88.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tags" Target="../tags/tag82.xml"/><Relationship Id="rId11" Type="http://schemas.openxmlformats.org/officeDocument/2006/relationships/tags" Target="../tags/tag87.xml"/><Relationship Id="rId5" Type="http://schemas.openxmlformats.org/officeDocument/2006/relationships/tags" Target="../tags/tag81.xml"/><Relationship Id="rId15" Type="http://schemas.openxmlformats.org/officeDocument/2006/relationships/image" Target="../media/image1.emf"/><Relationship Id="rId10" Type="http://schemas.openxmlformats.org/officeDocument/2006/relationships/tags" Target="../tags/tag86.xml"/><Relationship Id="rId4" Type="http://schemas.openxmlformats.org/officeDocument/2006/relationships/tags" Target="../tags/tag80.xml"/><Relationship Id="rId9" Type="http://schemas.openxmlformats.org/officeDocument/2006/relationships/tags" Target="../tags/tag85.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tags" Target="../tags/tag102.xml"/><Relationship Id="rId3" Type="http://schemas.openxmlformats.org/officeDocument/2006/relationships/tags" Target="../tags/tag92.xml"/><Relationship Id="rId7" Type="http://schemas.openxmlformats.org/officeDocument/2006/relationships/tags" Target="../tags/tag96.xml"/><Relationship Id="rId12" Type="http://schemas.openxmlformats.org/officeDocument/2006/relationships/tags" Target="../tags/tag101.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tags" Target="../tags/tag100.xml"/><Relationship Id="rId5" Type="http://schemas.openxmlformats.org/officeDocument/2006/relationships/tags" Target="../tags/tag94.xml"/><Relationship Id="rId15" Type="http://schemas.openxmlformats.org/officeDocument/2006/relationships/image" Target="../media/image1.emf"/><Relationship Id="rId10" Type="http://schemas.openxmlformats.org/officeDocument/2006/relationships/tags" Target="../tags/tag99.xml"/><Relationship Id="rId4" Type="http://schemas.openxmlformats.org/officeDocument/2006/relationships/tags" Target="../tags/tag93.xml"/><Relationship Id="rId9" Type="http://schemas.openxmlformats.org/officeDocument/2006/relationships/tags" Target="../tags/tag98.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0.xml"/><Relationship Id="rId13" Type="http://schemas.openxmlformats.org/officeDocument/2006/relationships/tags" Target="../tags/tag115.xml"/><Relationship Id="rId18" Type="http://schemas.openxmlformats.org/officeDocument/2006/relationships/tags" Target="../tags/tag120.xml"/><Relationship Id="rId3" Type="http://schemas.openxmlformats.org/officeDocument/2006/relationships/tags" Target="../tags/tag105.xml"/><Relationship Id="rId21" Type="http://schemas.openxmlformats.org/officeDocument/2006/relationships/tags" Target="../tags/tag123.xml"/><Relationship Id="rId7" Type="http://schemas.openxmlformats.org/officeDocument/2006/relationships/tags" Target="../tags/tag109.xml"/><Relationship Id="rId12" Type="http://schemas.openxmlformats.org/officeDocument/2006/relationships/tags" Target="../tags/tag114.xml"/><Relationship Id="rId17" Type="http://schemas.openxmlformats.org/officeDocument/2006/relationships/tags" Target="../tags/tag119.xml"/><Relationship Id="rId2" Type="http://schemas.openxmlformats.org/officeDocument/2006/relationships/tags" Target="../tags/tag104.xml"/><Relationship Id="rId16" Type="http://schemas.openxmlformats.org/officeDocument/2006/relationships/tags" Target="../tags/tag118.xml"/><Relationship Id="rId20" Type="http://schemas.openxmlformats.org/officeDocument/2006/relationships/tags" Target="../tags/tag122.xml"/><Relationship Id="rId1" Type="http://schemas.openxmlformats.org/officeDocument/2006/relationships/tags" Target="../tags/tag103.xml"/><Relationship Id="rId6" Type="http://schemas.openxmlformats.org/officeDocument/2006/relationships/tags" Target="../tags/tag108.xml"/><Relationship Id="rId11" Type="http://schemas.openxmlformats.org/officeDocument/2006/relationships/tags" Target="../tags/tag113.xml"/><Relationship Id="rId24" Type="http://schemas.openxmlformats.org/officeDocument/2006/relationships/image" Target="../media/image1.emf"/><Relationship Id="rId5" Type="http://schemas.openxmlformats.org/officeDocument/2006/relationships/tags" Target="../tags/tag107.xml"/><Relationship Id="rId15" Type="http://schemas.openxmlformats.org/officeDocument/2006/relationships/tags" Target="../tags/tag117.xml"/><Relationship Id="rId23" Type="http://schemas.openxmlformats.org/officeDocument/2006/relationships/slideMaster" Target="../slideMasters/slideMaster1.xml"/><Relationship Id="rId10" Type="http://schemas.openxmlformats.org/officeDocument/2006/relationships/tags" Target="../tags/tag112.xml"/><Relationship Id="rId19" Type="http://schemas.openxmlformats.org/officeDocument/2006/relationships/tags" Target="../tags/tag121.xml"/><Relationship Id="rId4" Type="http://schemas.openxmlformats.org/officeDocument/2006/relationships/tags" Target="../tags/tag106.xml"/><Relationship Id="rId9" Type="http://schemas.openxmlformats.org/officeDocument/2006/relationships/tags" Target="../tags/tag111.xml"/><Relationship Id="rId14" Type="http://schemas.openxmlformats.org/officeDocument/2006/relationships/tags" Target="../tags/tag116.xml"/><Relationship Id="rId22" Type="http://schemas.openxmlformats.org/officeDocument/2006/relationships/tags" Target="../tags/tag124.xml"/></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26.xml"/><Relationship Id="rId1" Type="http://schemas.openxmlformats.org/officeDocument/2006/relationships/tags" Target="../tags/tag125.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tags" Target="../tags/tag127.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4.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8.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12" Type="http://schemas.openxmlformats.org/officeDocument/2006/relationships/image" Target="../media/image1.emf"/><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11" Type="http://schemas.openxmlformats.org/officeDocument/2006/relationships/slideMaster" Target="../slideMasters/slideMaster1.xml"/><Relationship Id="rId5" Type="http://schemas.openxmlformats.org/officeDocument/2006/relationships/tags" Target="../tags/tag33.xml"/><Relationship Id="rId10" Type="http://schemas.openxmlformats.org/officeDocument/2006/relationships/tags" Target="../tags/tag38.xml"/><Relationship Id="rId4" Type="http://schemas.openxmlformats.org/officeDocument/2006/relationships/tags" Target="../tags/tag32.xml"/><Relationship Id="rId9" Type="http://schemas.openxmlformats.org/officeDocument/2006/relationships/tags" Target="../tags/tag37.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46.xml"/><Relationship Id="rId3" Type="http://schemas.openxmlformats.org/officeDocument/2006/relationships/tags" Target="../tags/tag41.xml"/><Relationship Id="rId7" Type="http://schemas.openxmlformats.org/officeDocument/2006/relationships/tags" Target="../tags/tag45.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tags" Target="../tags/tag44.xml"/><Relationship Id="rId11" Type="http://schemas.openxmlformats.org/officeDocument/2006/relationships/image" Target="../media/image1.emf"/><Relationship Id="rId5" Type="http://schemas.openxmlformats.org/officeDocument/2006/relationships/tags" Target="../tags/tag43.xml"/><Relationship Id="rId10" Type="http://schemas.openxmlformats.org/officeDocument/2006/relationships/slideMaster" Target="../slideMasters/slideMaster1.xml"/><Relationship Id="rId4" Type="http://schemas.openxmlformats.org/officeDocument/2006/relationships/tags" Target="../tags/tag42.xml"/><Relationship Id="rId9" Type="http://schemas.openxmlformats.org/officeDocument/2006/relationships/tags" Target="../tags/tag47.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55.xml"/><Relationship Id="rId13" Type="http://schemas.openxmlformats.org/officeDocument/2006/relationships/tags" Target="../tags/tag60.xml"/><Relationship Id="rId3" Type="http://schemas.openxmlformats.org/officeDocument/2006/relationships/tags" Target="../tags/tag50.xml"/><Relationship Id="rId7" Type="http://schemas.openxmlformats.org/officeDocument/2006/relationships/tags" Target="../tags/tag54.xml"/><Relationship Id="rId12" Type="http://schemas.openxmlformats.org/officeDocument/2006/relationships/tags" Target="../tags/tag59.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tags" Target="../tags/tag58.xml"/><Relationship Id="rId5" Type="http://schemas.openxmlformats.org/officeDocument/2006/relationships/tags" Target="../tags/tag52.xml"/><Relationship Id="rId15" Type="http://schemas.openxmlformats.org/officeDocument/2006/relationships/image" Target="../media/image1.emf"/><Relationship Id="rId10" Type="http://schemas.openxmlformats.org/officeDocument/2006/relationships/tags" Target="../tags/tag57.xml"/><Relationship Id="rId4" Type="http://schemas.openxmlformats.org/officeDocument/2006/relationships/tags" Target="../tags/tag51.xml"/><Relationship Id="rId9" Type="http://schemas.openxmlformats.org/officeDocument/2006/relationships/tags" Target="../tags/tag56.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382386" y="4813071"/>
            <a:ext cx="3250276" cy="215444"/>
          </a:xfrm>
        </p:spPr>
        <p:txBody>
          <a:bodyPr>
            <a:spAutoFit/>
          </a:bodyPr>
          <a:lstStyle>
            <a:lvl1pPr marL="0" indent="0">
              <a:buNone/>
              <a:defRPr sz="1400"/>
            </a:lvl1pPr>
          </a:lstStyle>
          <a:p>
            <a:pPr lvl="0"/>
            <a:r>
              <a:rPr lang="en-US" dirty="0"/>
              <a:t>&lt;&lt;COVER PAGE DATE&gt;&gt;</a:t>
            </a:r>
          </a:p>
        </p:txBody>
      </p:sp>
      <p:sp>
        <p:nvSpPr>
          <p:cNvPr id="3" name="PRESENTATION PRESENTER"/>
          <p:cNvSpPr>
            <a:spLocks noGrp="1"/>
          </p:cNvSpPr>
          <p:nvPr>
            <p:ph type="subTitle" idx="1" hasCustomPrompt="1"/>
            <p:custDataLst>
              <p:tags r:id="rId2"/>
            </p:custDataLst>
          </p:nvPr>
        </p:nvSpPr>
        <p:spPr>
          <a:xfrm>
            <a:off x="382402" y="2967645"/>
            <a:ext cx="4544315" cy="187036"/>
          </a:xfrm>
        </p:spPr>
        <p:txBody>
          <a:bodyPr lIns="0" tIns="0" rIns="0" bIns="0" anchor="t" anchorCtr="0">
            <a:noAutofit/>
          </a:bodyPr>
          <a:lstStyle>
            <a:lvl1pPr marL="0" indent="0" algn="l">
              <a:spcBef>
                <a:spcPts val="1461"/>
              </a:spcBef>
              <a:buNone/>
              <a:defRPr sz="1400" i="0" baseline="0">
                <a:solidFill>
                  <a:schemeClr val="tx1"/>
                </a:solidFill>
                <a:latin typeface="Frutiger 55 Roman"/>
                <a:ea typeface="Arial Unicode MS" pitchFamily="34" charset="-128"/>
              </a:defRPr>
            </a:lvl1pPr>
            <a:lvl2pPr marL="406976" indent="0" algn="ctr">
              <a:buNone/>
              <a:defRPr>
                <a:solidFill>
                  <a:schemeClr val="tx1">
                    <a:tint val="75000"/>
                  </a:schemeClr>
                </a:solidFill>
              </a:defRPr>
            </a:lvl2pPr>
            <a:lvl3pPr marL="813952" indent="0" algn="ctr">
              <a:buNone/>
              <a:defRPr>
                <a:solidFill>
                  <a:schemeClr val="tx1">
                    <a:tint val="75000"/>
                  </a:schemeClr>
                </a:solidFill>
              </a:defRPr>
            </a:lvl3pPr>
            <a:lvl4pPr marL="1220926" indent="0" algn="ctr">
              <a:buNone/>
              <a:defRPr>
                <a:solidFill>
                  <a:schemeClr val="tx1">
                    <a:tint val="75000"/>
                  </a:schemeClr>
                </a:solidFill>
              </a:defRPr>
            </a:lvl4pPr>
            <a:lvl5pPr marL="1627899" indent="0" algn="ctr">
              <a:buNone/>
              <a:defRPr>
                <a:solidFill>
                  <a:schemeClr val="tx1">
                    <a:tint val="75000"/>
                  </a:schemeClr>
                </a:solidFill>
              </a:defRPr>
            </a:lvl5pPr>
            <a:lvl6pPr marL="2034870" indent="0" algn="ctr">
              <a:buNone/>
              <a:defRPr>
                <a:solidFill>
                  <a:schemeClr val="tx1">
                    <a:tint val="75000"/>
                  </a:schemeClr>
                </a:solidFill>
              </a:defRPr>
            </a:lvl6pPr>
            <a:lvl7pPr marL="2441846" indent="0" algn="ctr">
              <a:buNone/>
              <a:defRPr>
                <a:solidFill>
                  <a:schemeClr val="tx1">
                    <a:tint val="75000"/>
                  </a:schemeClr>
                </a:solidFill>
              </a:defRPr>
            </a:lvl7pPr>
            <a:lvl8pPr marL="2848811" indent="0" algn="ctr">
              <a:buNone/>
              <a:defRPr>
                <a:solidFill>
                  <a:schemeClr val="tx1">
                    <a:tint val="75000"/>
                  </a:schemeClr>
                </a:solidFill>
              </a:defRPr>
            </a:lvl8pPr>
            <a:lvl9pPr marL="3255796" indent="0" algn="ctr">
              <a:buNone/>
              <a:defRPr>
                <a:solidFill>
                  <a:schemeClr val="tx1">
                    <a:tint val="75000"/>
                  </a:schemeClr>
                </a:solidFill>
              </a:defRPr>
            </a:lvl9pPr>
          </a:lstStyle>
          <a:p>
            <a:r>
              <a:rPr lang="en-US" dirty="0"/>
              <a:t>&lt;&lt;Presentation presenter&gt;&gt;</a:t>
            </a:r>
          </a:p>
        </p:txBody>
      </p:sp>
      <p:sp>
        <p:nvSpPr>
          <p:cNvPr id="2" name="PRESENTATION TITLE"/>
          <p:cNvSpPr>
            <a:spLocks noGrp="1"/>
          </p:cNvSpPr>
          <p:nvPr>
            <p:ph type="ctrTitle" hasCustomPrompt="1"/>
            <p:custDataLst>
              <p:tags r:id="rId3"/>
            </p:custDataLst>
          </p:nvPr>
        </p:nvSpPr>
        <p:spPr>
          <a:xfrm>
            <a:off x="382386" y="1483828"/>
            <a:ext cx="7456516" cy="642158"/>
          </a:xfrm>
        </p:spPr>
        <p:txBody>
          <a:bodyPr lIns="0" tIns="0" rIns="0" bIns="0" anchor="b" anchorCtr="0">
            <a:noAutofit/>
          </a:bodyPr>
          <a:lstStyle>
            <a:lvl1pPr>
              <a:lnSpc>
                <a:spcPts val="3409"/>
              </a:lnSpc>
              <a:spcBef>
                <a:spcPts val="3409"/>
              </a:spcBef>
              <a:defRPr sz="3200" baseline="0">
                <a:solidFill>
                  <a:schemeClr val="tx1"/>
                </a:solidFill>
                <a:latin typeface="Frutiger 45 Light"/>
                <a:ea typeface="Arial Unicode MS" pitchFamily="34" charset="-128"/>
              </a:defRPr>
            </a:lvl1pPr>
          </a:lstStyle>
          <a:p>
            <a:r>
              <a:rPr lang="en-US" dirty="0"/>
              <a:t>&lt;&lt;Keyline: short headline&gt;&gt;</a:t>
            </a:r>
          </a:p>
        </p:txBody>
      </p:sp>
      <p:sp>
        <p:nvSpPr>
          <p:cNvPr id="6" name="PRESENTATION INFOLINE"/>
          <p:cNvSpPr>
            <a:spLocks noGrp="1"/>
          </p:cNvSpPr>
          <p:nvPr>
            <p:ph type="body" sz="quarter" idx="12" hasCustomPrompt="1"/>
            <p:custDataLst>
              <p:tags r:id="rId4"/>
            </p:custDataLst>
          </p:nvPr>
        </p:nvSpPr>
        <p:spPr>
          <a:xfrm>
            <a:off x="382386" y="2369129"/>
            <a:ext cx="7456516" cy="233795"/>
          </a:xfrm>
        </p:spPr>
        <p:txBody>
          <a:bodyPr/>
          <a:lstStyle>
            <a:lvl1pPr marL="0" marR="0" indent="0" algn="l" defTabSz="813952" rtl="0" eaLnBrk="1" fontAlgn="auto" latinLnBrk="0" hangingPunct="1">
              <a:lnSpc>
                <a:spcPts val="1786"/>
              </a:lnSpc>
              <a:spcBef>
                <a:spcPts val="1461"/>
              </a:spcBef>
              <a:spcAft>
                <a:spcPts val="0"/>
              </a:spcAft>
              <a:buClr>
                <a:schemeClr val="tx2"/>
              </a:buClr>
              <a:buSzPct val="100000"/>
              <a:buFont typeface="Symbol" pitchFamily="18" charset="2"/>
              <a:buNone/>
              <a:tabLst/>
              <a:defRPr sz="1500">
                <a:latin typeface="UBSHeadline"/>
              </a:defRPr>
            </a:lvl1pPr>
            <a:lvl2pPr marL="190194" indent="0">
              <a:buNone/>
              <a:defRPr/>
            </a:lvl2pPr>
            <a:lvl3pPr marL="370103" indent="0">
              <a:buNone/>
              <a:defRPr/>
            </a:lvl3pPr>
            <a:lvl4pPr marL="560290" indent="0">
              <a:buNone/>
              <a:defRPr/>
            </a:lvl4pPr>
            <a:lvl5pPr marL="740201" indent="0">
              <a:buNone/>
              <a:defRPr/>
            </a:lvl5pPr>
          </a:lstStyle>
          <a:p>
            <a:pPr marL="0" marR="0" lvl="0" indent="0" algn="l" defTabSz="813952" rtl="0" eaLnBrk="1" fontAlgn="auto" latinLnBrk="0" hangingPunct="1">
              <a:lnSpc>
                <a:spcPct val="100000"/>
              </a:lnSpc>
              <a:spcBef>
                <a:spcPts val="1136"/>
              </a:spcBef>
              <a:spcAft>
                <a:spcPts val="0"/>
              </a:spcAft>
              <a:buClr>
                <a:schemeClr val="tx2"/>
              </a:buClr>
              <a:buSzPct val="100000"/>
              <a:buFont typeface="Symbol" pitchFamily="18" charset="2"/>
              <a:buNone/>
              <a:tabLst/>
              <a:defRPr/>
            </a:pPr>
            <a:r>
              <a:rPr lang="en-US" altLang="zh-TW" sz="1600" kern="0" dirty="0">
                <a:latin typeface="UBSHeadline" panose="02040503080702040204" pitchFamily="18" charset="0"/>
              </a:rPr>
              <a:t>&lt;&lt;</a:t>
            </a:r>
            <a:r>
              <a:rPr lang="en-US" altLang="zh-TW" sz="1600" kern="0" dirty="0" err="1">
                <a:latin typeface="UBSHeadline" panose="02040503080702040204" pitchFamily="18" charset="0"/>
              </a:rPr>
              <a:t>Infoline</a:t>
            </a:r>
            <a:r>
              <a:rPr lang="en-US" altLang="zh-TW" sz="1600" kern="0" dirty="0">
                <a:latin typeface="UBSHeadline" panose="02040503080702040204" pitchFamily="18" charset="0"/>
              </a:rPr>
              <a:t>: presentation description&gt;&gt;</a:t>
            </a:r>
          </a:p>
        </p:txBody>
      </p:sp>
      <p:sp>
        <p:nvSpPr>
          <p:cNvPr id="7" name="PRESENTATION PRESENTER FUNCTION"/>
          <p:cNvSpPr>
            <a:spLocks noGrp="1"/>
          </p:cNvSpPr>
          <p:nvPr>
            <p:ph type="body" sz="quarter" idx="10" hasCustomPrompt="1"/>
            <p:custDataLst>
              <p:tags r:id="rId5"/>
            </p:custDataLst>
          </p:nvPr>
        </p:nvSpPr>
        <p:spPr>
          <a:xfrm>
            <a:off x="383798" y="3135978"/>
            <a:ext cx="4545263" cy="187036"/>
          </a:xfrm>
        </p:spPr>
        <p:txBody>
          <a:bodyPr lIns="0" rIns="0">
            <a:noAutofit/>
          </a:bodyPr>
          <a:lstStyle>
            <a:lvl1pPr marL="0" indent="0">
              <a:spcBef>
                <a:spcPts val="1461"/>
              </a:spcBef>
              <a:buNone/>
              <a:defRPr sz="1400" i="0" baseline="0">
                <a:solidFill>
                  <a:schemeClr val="tx1"/>
                </a:solidFill>
                <a:latin typeface="Frutiger 55 Roman"/>
              </a:defRPr>
            </a:lvl1pPr>
          </a:lstStyle>
          <a:p>
            <a:pPr lvl="0"/>
            <a:r>
              <a:rPr lang="en-US" dirty="0"/>
              <a:t>&lt;&lt;Presenter function&gt;&gt;</a:t>
            </a:r>
          </a:p>
        </p:txBody>
      </p:sp>
      <p:sp>
        <p:nvSpPr>
          <p:cNvPr id="4" name="DraftStamp" hidden="1"/>
          <p:cNvSpPr txBox="1"/>
          <p:nvPr userDrawn="1">
            <p:custDataLst>
              <p:tags r:id="rId6"/>
            </p:custDataLst>
          </p:nvPr>
        </p:nvSpPr>
        <p:spPr>
          <a:xfrm>
            <a:off x="7065818" y="614796"/>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8" name="Picture 7"/>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390700" y="279400"/>
            <a:ext cx="1007509" cy="383328"/>
          </a:xfrm>
          <a:prstGeom prst="rect">
            <a:avLst/>
          </a:prstGeom>
        </p:spPr>
      </p:pic>
    </p:spTree>
    <p:extLst>
      <p:ext uri="{BB962C8B-B14F-4D97-AF65-F5344CB8AC3E}">
        <p14:creationId xmlns:p14="http://schemas.microsoft.com/office/powerpoint/2010/main" val="1099101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C04BB5FE-21AD-4A47-B7F8-7792A0111F81}" type="slidenum">
              <a:rPr sz="600" smtClean="0">
                <a:solidFill>
                  <a:prstClr val="black"/>
                </a:solidFill>
              </a:rPr>
              <a:pPr algn="r"/>
              <a:t>‹#›</a:t>
            </a:fld>
            <a:endParaRPr sz="600" dirty="0">
              <a:solidFill>
                <a:prstClr val="black"/>
              </a:solidFill>
            </a:endParaRPr>
          </a:p>
        </p:txBody>
      </p:sp>
      <p:sp>
        <p:nvSpPr>
          <p:cNvPr id="19" name="LAYOUT SOURCE"/>
          <p:cNvSpPr>
            <a:spLocks noGrp="1"/>
          </p:cNvSpPr>
          <p:nvPr>
            <p:ph type="body" idx="24" hasCustomPrompt="1"/>
            <p:custDataLst>
              <p:tags r:id="rId1"/>
            </p:custDataLst>
          </p:nvPr>
        </p:nvSpPr>
        <p:spPr>
          <a:xfrm>
            <a:off x="4688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7" name="LAYOUT BODY"/>
          <p:cNvSpPr>
            <a:spLocks noGrp="1"/>
          </p:cNvSpPr>
          <p:nvPr>
            <p:ph idx="22"/>
            <p:custDataLst>
              <p:tags r:id="rId2"/>
            </p:custDataLst>
          </p:nvPr>
        </p:nvSpPr>
        <p:spPr>
          <a:xfrm>
            <a:off x="4688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23" hasCustomPrompt="1"/>
            <p:custDataLst>
              <p:tags r:id="rId3"/>
            </p:custDataLst>
          </p:nvPr>
        </p:nvSpPr>
        <p:spPr>
          <a:xfrm>
            <a:off x="4688386" y="2768138"/>
            <a:ext cx="4031673" cy="243147"/>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4688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5" hasCustomPrompt="1"/>
            <p:custDataLst>
              <p:tags r:id="rId6"/>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382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8"/>
            </p:custDataLst>
          </p:nvPr>
        </p:nvSpPr>
        <p:spPr>
          <a:xfrm>
            <a:off x="382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9" name="LAYOUT HEADER"/>
          <p:cNvSpPr>
            <a:spLocks noGrp="1"/>
          </p:cNvSpPr>
          <p:nvPr>
            <p:ph type="body" idx="26" hasCustomPrompt="1"/>
            <p:custDataLst>
              <p:tags r:id="rId9"/>
            </p:custDataLst>
          </p:nvPr>
        </p:nvSpPr>
        <p:spPr>
          <a:xfrm>
            <a:off x="382386" y="2768142"/>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10"/>
            </p:custDataLst>
          </p:nvPr>
        </p:nvSpPr>
        <p:spPr>
          <a:xfrm>
            <a:off x="382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11"/>
            </p:custDataLst>
          </p:nvPr>
        </p:nvSpPr>
        <p:spPr>
          <a:xfrm>
            <a:off x="382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14" hasCustomPrompt="1"/>
            <p:custDataLst>
              <p:tags r:id="rId12"/>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6"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3"/>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20" name="DOCUMENT ID" hidden="1"/>
          <p:cNvSpPr txBox="1"/>
          <p:nvPr userDrawn="1">
            <p:custDataLst>
              <p:tags r:id="rId14"/>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21" name="PXP_GRIDLINES" hidden="1"/>
          <p:cNvGrpSpPr/>
          <p:nvPr userDrawn="1"/>
        </p:nvGrpSpPr>
        <p:grpSpPr>
          <a:xfrm>
            <a:off x="-27850" y="0"/>
            <a:ext cx="9175530" cy="5143500"/>
            <a:chOff x="-30640" y="0"/>
            <a:chExt cx="10093083" cy="7543800"/>
          </a:xfrm>
        </p:grpSpPr>
        <p:cxnSp>
          <p:nvCxnSpPr>
            <p:cNvPr id="22" name="Straight Connector 21"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5"/>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562693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rge 2x(1 and 2)">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7CCF9807-4BDC-4D68-8676-381180632DE6}" type="slidenum">
              <a:rPr sz="600" smtClean="0">
                <a:solidFill>
                  <a:prstClr val="black"/>
                </a:solidFill>
              </a:rPr>
              <a:pPr algn="r"/>
              <a:t>‹#›</a:t>
            </a:fld>
            <a:endParaRPr sz="600" dirty="0">
              <a:solidFill>
                <a:prstClr val="black"/>
              </a:solidFill>
            </a:endParaRPr>
          </a:p>
        </p:txBody>
      </p:sp>
      <p:sp>
        <p:nvSpPr>
          <p:cNvPr id="19" name="LAYOUT SOURCE"/>
          <p:cNvSpPr>
            <a:spLocks noGrp="1"/>
          </p:cNvSpPr>
          <p:nvPr>
            <p:ph type="body" idx="24" hasCustomPrompt="1"/>
            <p:custDataLst>
              <p:tags r:id="rId1"/>
            </p:custDataLst>
          </p:nvPr>
        </p:nvSpPr>
        <p:spPr>
          <a:xfrm>
            <a:off x="4688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7" name="LAYOUT BODY"/>
          <p:cNvSpPr>
            <a:spLocks noGrp="1"/>
          </p:cNvSpPr>
          <p:nvPr>
            <p:ph idx="22"/>
            <p:custDataLst>
              <p:tags r:id="rId2"/>
            </p:custDataLst>
          </p:nvPr>
        </p:nvSpPr>
        <p:spPr>
          <a:xfrm>
            <a:off x="4688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LAYOUT HEADER"/>
          <p:cNvSpPr>
            <a:spLocks noGrp="1"/>
          </p:cNvSpPr>
          <p:nvPr>
            <p:ph type="body" idx="26" hasCustomPrompt="1"/>
            <p:custDataLst>
              <p:tags r:id="rId3"/>
            </p:custDataLst>
          </p:nvPr>
        </p:nvSpPr>
        <p:spPr>
          <a:xfrm>
            <a:off x="4688386" y="2768142"/>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4688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25" hasCustomPrompt="1"/>
            <p:custDataLst>
              <p:tags r:id="rId6"/>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382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7" name="LAYOUT HEADER"/>
          <p:cNvSpPr>
            <a:spLocks noGrp="1"/>
          </p:cNvSpPr>
          <p:nvPr>
            <p:ph type="body" idx="14" hasCustomPrompt="1"/>
            <p:custDataLst>
              <p:tags r:id="rId9"/>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8" name="DOCUMENT ID" hidden="1"/>
          <p:cNvSpPr txBox="1"/>
          <p:nvPr userDrawn="1">
            <p:custDataLst>
              <p:tags r:id="rId11"/>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15" name="PXP_GRIDLINES" hidden="1"/>
          <p:cNvGrpSpPr/>
          <p:nvPr userDrawn="1"/>
        </p:nvGrpSpPr>
        <p:grpSpPr>
          <a:xfrm>
            <a:off x="-27850" y="0"/>
            <a:ext cx="9175530" cy="5143500"/>
            <a:chOff x="-30640" y="0"/>
            <a:chExt cx="10093083" cy="7543800"/>
          </a:xfrm>
        </p:grpSpPr>
        <p:cxnSp>
          <p:nvCxnSpPr>
            <p:cNvPr id="20" name="Straight Connector 1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86803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rge 2x(2 and 1)">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EB71FFF7-9F05-4969-ABC0-23146D694E35}" type="slidenum">
              <a:rPr sz="600" smtClean="0">
                <a:solidFill>
                  <a:prstClr val="black"/>
                </a:solidFill>
              </a:rPr>
              <a:pPr algn="r"/>
              <a:t>‹#›</a:t>
            </a:fld>
            <a:endParaRPr sz="600" dirty="0">
              <a:solidFill>
                <a:prstClr val="black"/>
              </a:solidFill>
            </a:endParaRPr>
          </a:p>
        </p:txBody>
      </p:sp>
      <p:sp>
        <p:nvSpPr>
          <p:cNvPr id="16" name="LAYOUT SOURCE"/>
          <p:cNvSpPr>
            <a:spLocks noGrp="1"/>
          </p:cNvSpPr>
          <p:nvPr>
            <p:ph type="body" idx="21" hasCustomPrompt="1"/>
            <p:custDataLst>
              <p:tags r:id="rId1"/>
            </p:custDataLst>
          </p:nvPr>
        </p:nvSpPr>
        <p:spPr>
          <a:xfrm>
            <a:off x="382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2"/>
            </p:custDataLst>
          </p:nvPr>
        </p:nvSpPr>
        <p:spPr>
          <a:xfrm>
            <a:off x="382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6" hasCustomPrompt="1"/>
            <p:custDataLst>
              <p:tags r:id="rId3"/>
            </p:custDataLst>
          </p:nvPr>
        </p:nvSpPr>
        <p:spPr>
          <a:xfrm>
            <a:off x="382386" y="2768142"/>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9" name="LAYOUT SOURCE"/>
          <p:cNvSpPr>
            <a:spLocks noGrp="1"/>
          </p:cNvSpPr>
          <p:nvPr>
            <p:ph type="body" idx="24" hasCustomPrompt="1"/>
            <p:custDataLst>
              <p:tags r:id="rId4"/>
            </p:custDataLst>
          </p:nvPr>
        </p:nvSpPr>
        <p:spPr>
          <a:xfrm>
            <a:off x="4688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5" hasCustomPrompt="1"/>
            <p:custDataLst>
              <p:tags r:id="rId6"/>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7"/>
            </p:custDataLst>
          </p:nvPr>
        </p:nvSpPr>
        <p:spPr>
          <a:xfrm>
            <a:off x="382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LAYOUT HEADER"/>
          <p:cNvSpPr>
            <a:spLocks noGrp="1"/>
          </p:cNvSpPr>
          <p:nvPr>
            <p:ph type="body" idx="14" hasCustomPrompt="1"/>
            <p:custDataLst>
              <p:tags r:id="rId9"/>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hidden="1"/>
          <p:cNvSpPr txBox="1"/>
          <p:nvPr userDrawn="1">
            <p:custDataLst>
              <p:tags r:id="rId11"/>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15" name="PXP_GRIDLINES" hidden="1"/>
          <p:cNvGrpSpPr/>
          <p:nvPr userDrawn="1"/>
        </p:nvGrpSpPr>
        <p:grpSpPr>
          <a:xfrm>
            <a:off x="-27850" y="0"/>
            <a:ext cx="9175530" cy="51435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5995162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rge 3x2">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86A79529-9704-412A-9627-88623531B893}" type="slidenum">
              <a:rPr sz="600" smtClean="0">
                <a:solidFill>
                  <a:prstClr val="black"/>
                </a:solidFill>
              </a:rPr>
              <a:pPr algn="r"/>
              <a:t>‹#›</a:t>
            </a:fld>
            <a:endParaRPr sz="600" dirty="0">
              <a:solidFill>
                <a:prstClr val="black"/>
              </a:solidFill>
            </a:endParaRPr>
          </a:p>
        </p:txBody>
      </p:sp>
      <p:sp>
        <p:nvSpPr>
          <p:cNvPr id="25" name="LAYOUT SOURCE"/>
          <p:cNvSpPr>
            <a:spLocks noGrp="1"/>
          </p:cNvSpPr>
          <p:nvPr>
            <p:ph type="body" idx="30" hasCustomPrompt="1"/>
            <p:custDataLst>
              <p:tags r:id="rId1"/>
            </p:custDataLst>
          </p:nvPr>
        </p:nvSpPr>
        <p:spPr>
          <a:xfrm>
            <a:off x="6118167" y="426443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23" name="LAYOUT BODY"/>
          <p:cNvSpPr>
            <a:spLocks noGrp="1"/>
          </p:cNvSpPr>
          <p:nvPr>
            <p:ph idx="28"/>
            <p:custDataLst>
              <p:tags r:id="rId2"/>
            </p:custDataLst>
          </p:nvPr>
        </p:nvSpPr>
        <p:spPr>
          <a:xfrm>
            <a:off x="6118167" y="3011287"/>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LAYOUT HEADER"/>
          <p:cNvSpPr>
            <a:spLocks noGrp="1"/>
          </p:cNvSpPr>
          <p:nvPr>
            <p:ph type="body" idx="35" hasCustomPrompt="1"/>
            <p:custDataLst>
              <p:tags r:id="rId3"/>
            </p:custDataLst>
          </p:nvPr>
        </p:nvSpPr>
        <p:spPr>
          <a:xfrm>
            <a:off x="6118167" y="2768142"/>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22" name="LAYOUT SOURCE"/>
          <p:cNvSpPr>
            <a:spLocks noGrp="1"/>
          </p:cNvSpPr>
          <p:nvPr>
            <p:ph type="body" idx="27" hasCustomPrompt="1"/>
            <p:custDataLst>
              <p:tags r:id="rId4"/>
            </p:custDataLst>
          </p:nvPr>
        </p:nvSpPr>
        <p:spPr>
          <a:xfrm>
            <a:off x="3250277" y="426443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20" name="LAYOUT BODY"/>
          <p:cNvSpPr>
            <a:spLocks noGrp="1"/>
          </p:cNvSpPr>
          <p:nvPr>
            <p:ph idx="25"/>
            <p:custDataLst>
              <p:tags r:id="rId5"/>
            </p:custDataLst>
          </p:nvPr>
        </p:nvSpPr>
        <p:spPr>
          <a:xfrm>
            <a:off x="3250277" y="3011287"/>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LAYOUT HEADER"/>
          <p:cNvSpPr>
            <a:spLocks noGrp="1"/>
          </p:cNvSpPr>
          <p:nvPr>
            <p:ph type="body" idx="34" hasCustomPrompt="1"/>
            <p:custDataLst>
              <p:tags r:id="rId6"/>
            </p:custDataLst>
          </p:nvPr>
        </p:nvSpPr>
        <p:spPr>
          <a:xfrm>
            <a:off x="3250277" y="2768142"/>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9" name="LAYOUT SOURCE"/>
          <p:cNvSpPr>
            <a:spLocks noGrp="1"/>
          </p:cNvSpPr>
          <p:nvPr>
            <p:ph type="body" idx="24" hasCustomPrompt="1"/>
            <p:custDataLst>
              <p:tags r:id="rId7"/>
            </p:custDataLst>
          </p:nvPr>
        </p:nvSpPr>
        <p:spPr>
          <a:xfrm>
            <a:off x="382386" y="426443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7" name="LAYOUT BODY"/>
          <p:cNvSpPr>
            <a:spLocks noGrp="1"/>
          </p:cNvSpPr>
          <p:nvPr>
            <p:ph idx="22"/>
            <p:custDataLst>
              <p:tags r:id="rId8"/>
            </p:custDataLst>
          </p:nvPr>
        </p:nvSpPr>
        <p:spPr>
          <a:xfrm>
            <a:off x="382386" y="3011287"/>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LAYOUT HEADER"/>
          <p:cNvSpPr>
            <a:spLocks noGrp="1"/>
          </p:cNvSpPr>
          <p:nvPr>
            <p:ph type="body" idx="33" hasCustomPrompt="1"/>
            <p:custDataLst>
              <p:tags r:id="rId9"/>
            </p:custDataLst>
          </p:nvPr>
        </p:nvSpPr>
        <p:spPr>
          <a:xfrm>
            <a:off x="382386" y="2768142"/>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10"/>
            </p:custDataLst>
          </p:nvPr>
        </p:nvSpPr>
        <p:spPr>
          <a:xfrm>
            <a:off x="6118167" y="251876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11"/>
            </p:custDataLst>
          </p:nvPr>
        </p:nvSpPr>
        <p:spPr>
          <a:xfrm>
            <a:off x="6118167" y="1265616"/>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LAYOUT HEADER"/>
          <p:cNvSpPr>
            <a:spLocks noGrp="1"/>
          </p:cNvSpPr>
          <p:nvPr>
            <p:ph type="body" idx="32" hasCustomPrompt="1"/>
            <p:custDataLst>
              <p:tags r:id="rId12"/>
            </p:custDataLst>
          </p:nvPr>
        </p:nvSpPr>
        <p:spPr>
          <a:xfrm>
            <a:off x="611816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13"/>
            </p:custDataLst>
          </p:nvPr>
        </p:nvSpPr>
        <p:spPr>
          <a:xfrm>
            <a:off x="3250277" y="251876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14"/>
            </p:custDataLst>
          </p:nvPr>
        </p:nvSpPr>
        <p:spPr>
          <a:xfrm>
            <a:off x="3250277" y="1265616"/>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4" name="LAYOUT HEADER"/>
          <p:cNvSpPr>
            <a:spLocks noGrp="1"/>
          </p:cNvSpPr>
          <p:nvPr>
            <p:ph type="body" idx="31" hasCustomPrompt="1"/>
            <p:custDataLst>
              <p:tags r:id="rId15"/>
            </p:custDataLst>
          </p:nvPr>
        </p:nvSpPr>
        <p:spPr>
          <a:xfrm>
            <a:off x="325027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16"/>
            </p:custDataLst>
          </p:nvPr>
        </p:nvSpPr>
        <p:spPr>
          <a:xfrm>
            <a:off x="382386" y="251876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17"/>
            </p:custDataLst>
          </p:nvPr>
        </p:nvSpPr>
        <p:spPr>
          <a:xfrm>
            <a:off x="382386" y="1265616"/>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LAYOUT HEADER"/>
          <p:cNvSpPr>
            <a:spLocks noGrp="1"/>
          </p:cNvSpPr>
          <p:nvPr>
            <p:ph type="body" idx="14" hasCustomPrompt="1"/>
            <p:custDataLst>
              <p:tags r:id="rId18"/>
            </p:custDataLst>
          </p:nvPr>
        </p:nvSpPr>
        <p:spPr>
          <a:xfrm>
            <a:off x="382386"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7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19"/>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26" name="DOCUMENT ID" hidden="1"/>
          <p:cNvSpPr txBox="1"/>
          <p:nvPr userDrawn="1">
            <p:custDataLst>
              <p:tags r:id="rId20"/>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24" name="PXP_GRIDLINES" hidden="1"/>
          <p:cNvGrpSpPr/>
          <p:nvPr userDrawn="1"/>
        </p:nvGrpSpPr>
        <p:grpSpPr>
          <a:xfrm>
            <a:off x="-27850" y="0"/>
            <a:ext cx="9175530" cy="5143500"/>
            <a:chOff x="-30640" y="0"/>
            <a:chExt cx="10093083" cy="7543800"/>
          </a:xfrm>
        </p:grpSpPr>
        <p:cxnSp>
          <p:nvCxnSpPr>
            <p:cNvPr id="27" name="Straight Connector 2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1"/>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7461559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sclaimer Page">
    <p:spTree>
      <p:nvGrpSpPr>
        <p:cNvPr id="1" name=""/>
        <p:cNvGrpSpPr/>
        <p:nvPr/>
      </p:nvGrpSpPr>
      <p:grpSpPr>
        <a:xfrm>
          <a:off x="0" y="0"/>
          <a:ext cx="0" cy="0"/>
          <a:chOff x="0" y="0"/>
          <a:chExt cx="0" cy="0"/>
        </a:xfrm>
      </p:grpSpPr>
      <p:sp>
        <p:nvSpPr>
          <p:cNvPr id="3"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FD2363B6-C2A5-4798-A9CC-51C31EECAC2F}" type="slidenum">
              <a:rPr sz="600" smtClean="0">
                <a:solidFill>
                  <a:prstClr val="black"/>
                </a:solidFill>
              </a:rPr>
              <a:pPr algn="r"/>
              <a:t>‹#›</a:t>
            </a:fld>
            <a:endParaRPr sz="600" dirty="0">
              <a:solidFill>
                <a:prstClr val="black"/>
              </a:solidFill>
            </a:endParaRP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PXP_GRIDLINES" hidden="1"/>
          <p:cNvGrpSpPr/>
          <p:nvPr userDrawn="1"/>
        </p:nvGrpSpPr>
        <p:grpSpPr>
          <a:xfrm>
            <a:off x="-27850" y="0"/>
            <a:ext cx="9175530" cy="5143500"/>
            <a:chOff x="-30640" y="0"/>
            <a:chExt cx="10093083" cy="7543800"/>
          </a:xfrm>
        </p:grpSpPr>
        <p:cxnSp>
          <p:nvCxnSpPr>
            <p:cNvPr id="7" name="Straight Connector 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8" name="Straight Connector 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453988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ntact Page" preserve="1" userDrawn="1">
  <p:cSld name="Contact Page">
    <p:spTree>
      <p:nvGrpSpPr>
        <p:cNvPr id="1" name=""/>
        <p:cNvGrpSpPr/>
        <p:nvPr/>
      </p:nvGrpSpPr>
      <p:grpSpPr>
        <a:xfrm>
          <a:off x="0" y="0"/>
          <a:ext cx="0" cy="0"/>
          <a:chOff x="0" y="0"/>
          <a:chExt cx="0" cy="0"/>
        </a:xfrm>
      </p:grpSpPr>
      <p:sp>
        <p:nvSpPr>
          <p:cNvPr id="3"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F844A95E-171B-43E0-919B-08407017EAD1}" type="slidenum">
              <a:rPr sz="600" smtClean="0">
                <a:solidFill>
                  <a:prstClr val="black"/>
                </a:solidFill>
              </a:rPr>
              <a:pPr algn="r"/>
              <a:t>‹#›</a:t>
            </a:fld>
            <a:endParaRPr sz="600" dirty="0">
              <a:solidFill>
                <a:prstClr val="black"/>
              </a:solidFill>
            </a:endParaRPr>
          </a:p>
        </p:txBody>
      </p:sp>
      <p:cxnSp>
        <p:nvCxnSpPr>
          <p:cNvPr id="65"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PAGE HEADING"/>
          <p:cNvSpPr>
            <a:spLocks noGrp="1"/>
          </p:cNvSpPr>
          <p:nvPr>
            <p:ph type="title" hasCustomPrompt="1"/>
            <p:custDataLst>
              <p:tags r:id="rId1"/>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Contact information</a:t>
            </a:r>
          </a:p>
        </p:txBody>
      </p:sp>
      <p:grpSp>
        <p:nvGrpSpPr>
          <p:cNvPr id="6"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18788932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381578" y="1658391"/>
            <a:ext cx="8354291" cy="704504"/>
          </a:xfrm>
        </p:spPr>
        <p:txBody>
          <a:bodyPr lIns="0" tIns="0" rIns="0" bIns="0">
            <a:noAutofit/>
          </a:bodyPr>
          <a:lstStyle>
            <a:lvl1pPr marL="0" indent="0" algn="l">
              <a:buNone/>
              <a:defRPr sz="3200" baseline="0">
                <a:solidFill>
                  <a:schemeClr val="tx1"/>
                </a:solidFill>
                <a:latin typeface="Frutiger 45 Light"/>
                <a:ea typeface="Arial Unicode MS" pitchFamily="34" charset="-128"/>
              </a:defRPr>
            </a:lvl1pPr>
            <a:lvl2pPr marL="406976" indent="0" algn="ctr">
              <a:buNone/>
              <a:defRPr>
                <a:solidFill>
                  <a:schemeClr val="tx1">
                    <a:tint val="75000"/>
                  </a:schemeClr>
                </a:solidFill>
              </a:defRPr>
            </a:lvl2pPr>
            <a:lvl3pPr marL="813952" indent="0" algn="ctr">
              <a:buNone/>
              <a:defRPr>
                <a:solidFill>
                  <a:schemeClr val="tx1">
                    <a:tint val="75000"/>
                  </a:schemeClr>
                </a:solidFill>
              </a:defRPr>
            </a:lvl3pPr>
            <a:lvl4pPr marL="1220926" indent="0" algn="ctr">
              <a:buNone/>
              <a:defRPr>
                <a:solidFill>
                  <a:schemeClr val="tx1">
                    <a:tint val="75000"/>
                  </a:schemeClr>
                </a:solidFill>
              </a:defRPr>
            </a:lvl4pPr>
            <a:lvl5pPr marL="1627899" indent="0" algn="ctr">
              <a:buNone/>
              <a:defRPr>
                <a:solidFill>
                  <a:schemeClr val="tx1">
                    <a:tint val="75000"/>
                  </a:schemeClr>
                </a:solidFill>
              </a:defRPr>
            </a:lvl5pPr>
            <a:lvl6pPr marL="2034870" indent="0" algn="ctr">
              <a:buNone/>
              <a:defRPr>
                <a:solidFill>
                  <a:schemeClr val="tx1">
                    <a:tint val="75000"/>
                  </a:schemeClr>
                </a:solidFill>
              </a:defRPr>
            </a:lvl6pPr>
            <a:lvl7pPr marL="2441846" indent="0" algn="ctr">
              <a:buNone/>
              <a:defRPr>
                <a:solidFill>
                  <a:schemeClr val="tx1">
                    <a:tint val="75000"/>
                  </a:schemeClr>
                </a:solidFill>
              </a:defRPr>
            </a:lvl7pPr>
            <a:lvl8pPr marL="2848811" indent="0" algn="ctr">
              <a:buNone/>
              <a:defRPr>
                <a:solidFill>
                  <a:schemeClr val="tx1">
                    <a:tint val="75000"/>
                  </a:schemeClr>
                </a:solidFill>
              </a:defRPr>
            </a:lvl8pPr>
            <a:lvl9pPr marL="3255796" indent="0" algn="ctr">
              <a:buNone/>
              <a:defRPr>
                <a:solidFill>
                  <a:schemeClr val="tx1">
                    <a:tint val="75000"/>
                  </a:schemeClr>
                </a:solidFill>
              </a:defRPr>
            </a:lvl9pPr>
          </a:lstStyle>
          <a:p>
            <a:r>
              <a:rPr lang="en-US" dirty="0"/>
              <a:t>&lt;&lt;Divider title&gt;&gt;</a:t>
            </a:r>
          </a:p>
        </p:txBody>
      </p:sp>
      <p:sp>
        <p:nvSpPr>
          <p:cNvPr id="6" name="DIVIDER NUMBER"/>
          <p:cNvSpPr>
            <a:spLocks noGrp="1"/>
          </p:cNvSpPr>
          <p:nvPr>
            <p:ph type="ctrTitle" hasCustomPrompt="1"/>
          </p:nvPr>
        </p:nvSpPr>
        <p:spPr>
          <a:xfrm>
            <a:off x="381578" y="1371619"/>
            <a:ext cx="8354291" cy="261852"/>
          </a:xfrm>
        </p:spPr>
        <p:txBody>
          <a:bodyPr lIns="0" tIns="0" rIns="0" bIns="0" anchor="b" anchorCtr="0">
            <a:noAutofit/>
          </a:bodyPr>
          <a:lstStyle>
            <a:lvl1pPr>
              <a:defRPr sz="1500" baseline="0">
                <a:solidFill>
                  <a:schemeClr val="tx1"/>
                </a:solidFill>
                <a:latin typeface="+mj-lt"/>
                <a:ea typeface="Arial Unicode MS" pitchFamily="34" charset="-128"/>
              </a:defRPr>
            </a:lvl1pPr>
          </a:lstStyle>
          <a:p>
            <a:r>
              <a:rPr lang="en-US" dirty="0"/>
              <a:t>Click to edit Section / Appendix number</a:t>
            </a:r>
          </a:p>
        </p:txBody>
      </p:sp>
      <p:pic>
        <p:nvPicPr>
          <p:cNvPr id="3" name="Picture 2"/>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389672" y="4724400"/>
            <a:ext cx="791615" cy="258335"/>
          </a:xfrm>
          <a:prstGeom prst="rect">
            <a:avLst/>
          </a:prstGeom>
        </p:spPr>
      </p:pic>
    </p:spTree>
    <p:extLst>
      <p:ext uri="{BB962C8B-B14F-4D97-AF65-F5344CB8AC3E}">
        <p14:creationId xmlns:p14="http://schemas.microsoft.com/office/powerpoint/2010/main" val="3114876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userDrawn="1">
  <p:cSld name="Table of Contents">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259A56D2-6EE4-40D3-BDE6-F5CD68556C61}" type="slidenum">
              <a:rPr sz="600" smtClean="0">
                <a:solidFill>
                  <a:prstClr val="black"/>
                </a:solidFill>
              </a:rPr>
              <a:pPr algn="r"/>
              <a:t>‹#›</a:t>
            </a:fld>
            <a:endParaRPr sz="600" dirty="0">
              <a:solidFill>
                <a:prstClr val="black"/>
              </a:solidFill>
            </a:endParaRPr>
          </a:p>
        </p:txBody>
      </p:sp>
      <p:sp>
        <p:nvSpPr>
          <p:cNvPr id="14" name="TOC BODY"/>
          <p:cNvSpPr>
            <a:spLocks noGrp="1"/>
          </p:cNvSpPr>
          <p:nvPr>
            <p:ph type="body" sz="quarter" idx="12"/>
            <p:custDataLst>
              <p:tags r:id="rId1"/>
            </p:custDataLst>
          </p:nvPr>
        </p:nvSpPr>
        <p:spPr>
          <a:xfrm>
            <a:off x="381578" y="928967"/>
            <a:ext cx="8354291" cy="3544561"/>
          </a:xfrm>
        </p:spPr>
        <p:txBody>
          <a:bodyPr lIns="0" rIns="0">
            <a:noAutofit/>
          </a:bodyPr>
          <a:lstStyle>
            <a:lvl1pPr marL="0" indent="0">
              <a:buNone/>
              <a:defRPr sz="1400">
                <a:latin typeface="Frutiger 55 Roman"/>
              </a:defRPr>
            </a:lvl1pPr>
            <a:lvl2pPr>
              <a:buNone/>
              <a:defRPr/>
            </a:lvl2pPr>
            <a:lvl3pPr>
              <a:buNone/>
              <a:defRPr/>
            </a:lvl3pPr>
            <a:lvl4pPr>
              <a:buNone/>
              <a:defRPr/>
            </a:lvl4pPr>
            <a:lvl5pPr>
              <a:buNone/>
              <a:defRPr/>
            </a:lvl5pPr>
          </a:lstStyle>
          <a:p>
            <a:pPr lvl="0"/>
            <a:r>
              <a:rPr lang="en-US" dirty="0"/>
              <a:t>Click to edit Master text styles</a:t>
            </a:r>
          </a:p>
        </p:txBody>
      </p:sp>
      <p:cxnSp>
        <p:nvCxnSpPr>
          <p:cNvPr id="7" name="THIN BLUE LINE"/>
          <p:cNvCxnSpPr/>
          <p:nvPr/>
        </p:nvCxnSpPr>
        <p:spPr>
          <a:xfrm>
            <a:off x="381578"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OC TITLE"/>
          <p:cNvSpPr>
            <a:spLocks noGrp="1"/>
          </p:cNvSpPr>
          <p:nvPr>
            <p:ph type="title" hasCustomPrompt="1"/>
            <p:custDataLst>
              <p:tags r:id="rId2"/>
            </p:custDataLst>
          </p:nvPr>
        </p:nvSpPr>
        <p:spPr>
          <a:xfrm>
            <a:off x="381577" y="4"/>
            <a:ext cx="8354291" cy="642158"/>
          </a:xfrm>
        </p:spPr>
        <p:txBody>
          <a:bodyPr lIns="0" tIns="0" rIns="0" bIns="0" anchor="b" anchorCtr="0">
            <a:normAutofit/>
          </a:bodyPr>
          <a:lstStyle>
            <a:lvl1pPr algn="l">
              <a:lnSpc>
                <a:spcPts val="2597"/>
              </a:lnSpc>
              <a:defRPr sz="2600">
                <a:solidFill>
                  <a:schemeClr val="tx1"/>
                </a:solidFill>
                <a:latin typeface="Frutiger 45 Light"/>
              </a:defRPr>
            </a:lvl1pPr>
          </a:lstStyle>
          <a:p>
            <a:r>
              <a:rPr lang="en-US" dirty="0"/>
              <a:t>Table of contents</a:t>
            </a:r>
          </a:p>
        </p:txBody>
      </p:sp>
      <p:grpSp>
        <p:nvGrpSpPr>
          <p:cNvPr id="9" name="PXP_GRIDLINES" hidden="1"/>
          <p:cNvGrpSpPr/>
          <p:nvPr userDrawn="1"/>
        </p:nvGrpSpPr>
        <p:grpSpPr>
          <a:xfrm>
            <a:off x="-27850" y="0"/>
            <a:ext cx="9175530" cy="5143500"/>
            <a:chOff x="-30640" y="0"/>
            <a:chExt cx="10093083" cy="7543800"/>
          </a:xfrm>
        </p:grpSpPr>
        <p:cxnSp>
          <p:nvCxnSpPr>
            <p:cNvPr id="10" name="Straight Connector 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userDrawn="1">
            <p:custDataLst>
              <p:tags r:id="rId3"/>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389672" y="4729164"/>
            <a:ext cx="791615" cy="253572"/>
          </a:xfrm>
          <a:prstGeom prst="rect">
            <a:avLst/>
          </a:prstGeom>
        </p:spPr>
      </p:pic>
    </p:spTree>
    <p:extLst>
      <p:ext uri="{BB962C8B-B14F-4D97-AF65-F5344CB8AC3E}">
        <p14:creationId xmlns:p14="http://schemas.microsoft.com/office/powerpoint/2010/main" val="3654931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C9C5D969-4CAD-4F29-8B51-07B8CBAF6BF4}" type="slidenum">
              <a:rPr sz="600" smtClean="0">
                <a:solidFill>
                  <a:prstClr val="black"/>
                </a:solidFill>
              </a:rPr>
              <a:pPr algn="r"/>
              <a:t>‹#›</a:t>
            </a:fld>
            <a:endParaRPr sz="600" dirty="0">
              <a:solidFill>
                <a:prstClr val="black"/>
              </a:solidFill>
            </a:endParaRPr>
          </a:p>
        </p:txBody>
      </p:sp>
      <p:sp>
        <p:nvSpPr>
          <p:cNvPr id="3" name="LAYOUT BODY"/>
          <p:cNvSpPr>
            <a:spLocks noGrp="1"/>
          </p:cNvSpPr>
          <p:nvPr>
            <p:ph idx="1"/>
            <p:custDataLst>
              <p:tags r:id="rId1"/>
            </p:custDataLst>
          </p:nvPr>
        </p:nvSpPr>
        <p:spPr>
          <a:xfrm>
            <a:off x="382389" y="1262895"/>
            <a:ext cx="4177145" cy="3245244"/>
          </a:xfrm>
        </p:spPr>
        <p:txBody>
          <a:bodyPr lIns="0" tIns="0" rIns="0" bIns="0">
            <a:noAutofit/>
          </a:bodyPr>
          <a:lstStyle>
            <a:lvl1pPr marL="190194" indent="-190194">
              <a:buClr>
                <a:schemeClr val="tx2"/>
              </a:buClr>
              <a:buSzPct val="100000"/>
              <a:buFont typeface="Symbol" pitchFamily="18" charset="2"/>
              <a:buChar char="·"/>
              <a:defRPr sz="1500">
                <a:latin typeface="Frutiger 55 Roman"/>
              </a:defRPr>
            </a:lvl1pPr>
            <a:lvl2pPr marL="373954" indent="-191479">
              <a:defRPr sz="1400">
                <a:latin typeface="Frutiger 55 Roman"/>
              </a:defRPr>
            </a:lvl2pPr>
            <a:lvl3pPr marL="557722" indent="-183780">
              <a:buClr>
                <a:schemeClr val="tx1"/>
              </a:buClr>
              <a:buFont typeface="Arial" pitchFamily="34" charset="0"/>
              <a:buChar char="–"/>
              <a:defRPr sz="1400">
                <a:latin typeface="Frutiger 55 Roman"/>
              </a:defRPr>
            </a:lvl3pPr>
            <a:lvl4pPr marL="740201" indent="-182489">
              <a:buSzPct val="84000"/>
              <a:defRPr sz="1400">
                <a:latin typeface="Frutiger 55 Roman"/>
              </a:defRPr>
            </a:lvl4pPr>
            <a:lvl5pPr marL="932649" indent="-192456">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7"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DraftStamp" hidden="1"/>
          <p:cNvSpPr txBox="1"/>
          <p:nvPr userDrawn="1">
            <p:custDataLst>
              <p:tags r:id="rId3"/>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20" name="Picture 19"/>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389672" y="4719638"/>
            <a:ext cx="791615" cy="263097"/>
          </a:xfrm>
          <a:prstGeom prst="rect">
            <a:avLst/>
          </a:prstGeom>
        </p:spPr>
      </p:pic>
    </p:spTree>
    <p:extLst>
      <p:ext uri="{BB962C8B-B14F-4D97-AF65-F5344CB8AC3E}">
        <p14:creationId xmlns:p14="http://schemas.microsoft.com/office/powerpoint/2010/main" val="2266551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94976F55-9089-48EE-AE68-8E9544398D42}" type="slidenum">
              <a:rPr sz="600" smtClean="0">
                <a:solidFill>
                  <a:prstClr val="black"/>
                </a:solidFill>
              </a:rPr>
              <a:pPr algn="r"/>
              <a:t>‹#›</a:t>
            </a:fld>
            <a:endParaRPr sz="600" dirty="0">
              <a:solidFill>
                <a:prstClr val="black"/>
              </a:solidFill>
            </a:endParaRPr>
          </a:p>
        </p:txBody>
      </p:sp>
      <p:cxnSp>
        <p:nvCxnSpPr>
          <p:cNvPr id="6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6"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241817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1x1 Full Height">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855E24D6-7D0A-470C-80AD-CB9E4DCBF649}" type="slidenum">
              <a:rPr sz="600" smtClean="0">
                <a:solidFill>
                  <a:prstClr val="black"/>
                </a:solidFill>
              </a:rPr>
              <a:pPr algn="r"/>
              <a:t>‹#›</a:t>
            </a:fld>
            <a:endParaRPr sz="600" dirty="0">
              <a:solidFill>
                <a:prstClr val="black"/>
              </a:solidFill>
            </a:endParaRPr>
          </a:p>
        </p:txBody>
      </p:sp>
      <p:sp>
        <p:nvSpPr>
          <p:cNvPr id="14" name="LAYOUT SOURCE"/>
          <p:cNvSpPr>
            <a:spLocks noGrp="1"/>
          </p:cNvSpPr>
          <p:nvPr>
            <p:ph type="body" idx="15" hasCustomPrompt="1"/>
            <p:custDataLst>
              <p:tags r:id="rId1"/>
            </p:custDataLst>
          </p:nvPr>
        </p:nvSpPr>
        <p:spPr>
          <a:xfrm>
            <a:off x="382385" y="4270666"/>
            <a:ext cx="8354291"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2"/>
            </p:custDataLst>
          </p:nvPr>
        </p:nvSpPr>
        <p:spPr>
          <a:xfrm>
            <a:off x="382385" y="1265619"/>
            <a:ext cx="8354291" cy="3005052"/>
          </a:xfrm>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defTabSz="740201">
              <a:buSzPct val="84000"/>
              <a:defRPr sz="1400">
                <a:latin typeface="Frutiger 55 Roman"/>
              </a:defRPr>
            </a:lvl4pPr>
            <a:lvl5pPr marL="932649" indent="-192456">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18" name="LAYOUT HEADER"/>
          <p:cNvSpPr>
            <a:spLocks noGrp="1"/>
          </p:cNvSpPr>
          <p:nvPr>
            <p:ph type="body" idx="14" hasCustomPrompt="1"/>
            <p:custDataLst>
              <p:tags r:id="rId3"/>
            </p:custDataLst>
          </p:nvPr>
        </p:nvSpPr>
        <p:spPr>
          <a:xfrm>
            <a:off x="382385" y="1021774"/>
            <a:ext cx="8354291"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5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4"/>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hidden="1"/>
          <p:cNvSpPr txBox="1"/>
          <p:nvPr userDrawn="1">
            <p:custDataLst>
              <p:tags r:id="rId5"/>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9" name="PXP_GRIDLINES" hidden="1"/>
          <p:cNvGrpSpPr/>
          <p:nvPr userDrawn="1"/>
        </p:nvGrpSpPr>
        <p:grpSpPr>
          <a:xfrm>
            <a:off x="-27850" y="0"/>
            <a:ext cx="9175530" cy="5143500"/>
            <a:chOff x="-30640" y="0"/>
            <a:chExt cx="10093083" cy="7543800"/>
          </a:xfrm>
        </p:grpSpPr>
        <p:cxnSp>
          <p:nvCxnSpPr>
            <p:cNvPr id="11" name="Straight Connector 1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6"/>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567427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rge 1x1">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2451735E-85A4-4643-8094-642905B783F2}" type="slidenum">
              <a:rPr sz="600" smtClean="0">
                <a:solidFill>
                  <a:prstClr val="black"/>
                </a:solidFill>
              </a:rPr>
              <a:pPr algn="r"/>
              <a:t>‹#›</a:t>
            </a:fld>
            <a:endParaRPr sz="600" dirty="0">
              <a:solidFill>
                <a:prstClr val="black"/>
              </a:solidFill>
            </a:endParaRPr>
          </a:p>
        </p:txBody>
      </p:sp>
      <p:sp>
        <p:nvSpPr>
          <p:cNvPr id="12" name="LAYOUT SOURCE"/>
          <p:cNvSpPr>
            <a:spLocks noGrp="1"/>
          </p:cNvSpPr>
          <p:nvPr>
            <p:ph type="body" idx="17" hasCustomPrompt="1"/>
            <p:custDataLst>
              <p:tags r:id="rId1"/>
            </p:custDataLst>
          </p:nvPr>
        </p:nvSpPr>
        <p:spPr>
          <a:xfrm>
            <a:off x="382385" y="4261237"/>
            <a:ext cx="8354291"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1" name="LAYOUT BODY"/>
          <p:cNvSpPr>
            <a:spLocks noGrp="1"/>
          </p:cNvSpPr>
          <p:nvPr>
            <p:ph idx="16"/>
            <p:custDataLst>
              <p:tags r:id="rId2"/>
            </p:custDataLst>
          </p:nvPr>
        </p:nvSpPr>
        <p:spPr>
          <a:xfrm>
            <a:off x="382385" y="3008089"/>
            <a:ext cx="8354291"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192456">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LAYOUT HEADER"/>
          <p:cNvSpPr>
            <a:spLocks noGrp="1"/>
          </p:cNvSpPr>
          <p:nvPr>
            <p:ph type="body" idx="18" hasCustomPrompt="1"/>
            <p:custDataLst>
              <p:tags r:id="rId3"/>
            </p:custDataLst>
          </p:nvPr>
        </p:nvSpPr>
        <p:spPr>
          <a:xfrm>
            <a:off x="382385" y="2764249"/>
            <a:ext cx="8354291"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382385" y="2518762"/>
            <a:ext cx="8354291"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5"/>
            </p:custDataLst>
          </p:nvPr>
        </p:nvSpPr>
        <p:spPr>
          <a:xfrm>
            <a:off x="382385" y="1265616"/>
            <a:ext cx="8354291"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192456">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14" hasCustomPrompt="1"/>
            <p:custDataLst>
              <p:tags r:id="rId6"/>
            </p:custDataLst>
          </p:nvPr>
        </p:nvSpPr>
        <p:spPr>
          <a:xfrm>
            <a:off x="382385" y="1021774"/>
            <a:ext cx="8354291"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5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7"/>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hidden="1"/>
          <p:cNvSpPr txBox="1"/>
          <p:nvPr userDrawn="1">
            <p:custDataLst>
              <p:tags r:id="rId8"/>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15" name="PXP_GRIDLINES" hidden="1"/>
          <p:cNvGrpSpPr/>
          <p:nvPr userDrawn="1"/>
        </p:nvGrpSpPr>
        <p:grpSpPr>
          <a:xfrm>
            <a:off x="-27850" y="0"/>
            <a:ext cx="9175530" cy="51435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9"/>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513120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2x1 Full Height">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D70D6585-CB7C-4CFA-BD76-44C70BE2929C}" type="slidenum">
              <a:rPr sz="600" smtClean="0">
                <a:solidFill>
                  <a:prstClr val="black"/>
                </a:solidFill>
              </a:rPr>
              <a:pPr algn="r"/>
              <a:t>‹#›</a:t>
            </a:fld>
            <a:endParaRPr sz="600" dirty="0">
              <a:solidFill>
                <a:prstClr val="black"/>
              </a:solidFill>
            </a:endParaRPr>
          </a:p>
        </p:txBody>
      </p:sp>
      <p:sp>
        <p:nvSpPr>
          <p:cNvPr id="12" name="LAYOUT SOURCE"/>
          <p:cNvSpPr>
            <a:spLocks noGrp="1"/>
          </p:cNvSpPr>
          <p:nvPr>
            <p:ph type="body" idx="18" hasCustomPrompt="1"/>
            <p:custDataLst>
              <p:tags r:id="rId1"/>
            </p:custDataLst>
          </p:nvPr>
        </p:nvSpPr>
        <p:spPr>
          <a:xfrm>
            <a:off x="4688386" y="4270666"/>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2"/>
            </p:custDataLst>
          </p:nvPr>
        </p:nvSpPr>
        <p:spPr>
          <a:xfrm>
            <a:off x="4688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2" name="LAYOUT HEADER"/>
          <p:cNvSpPr>
            <a:spLocks noGrp="1"/>
          </p:cNvSpPr>
          <p:nvPr>
            <p:ph type="body" idx="19" hasCustomPrompt="1"/>
            <p:custDataLst>
              <p:tags r:id="rId3"/>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382386" y="4270666"/>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5"/>
            </p:custDataLst>
          </p:nvPr>
        </p:nvSpPr>
        <p:spPr>
          <a:xfrm>
            <a:off x="382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1" name="LAYOUT HEADER"/>
          <p:cNvSpPr>
            <a:spLocks noGrp="1"/>
          </p:cNvSpPr>
          <p:nvPr>
            <p:ph type="body" idx="14" hasCustomPrompt="1"/>
            <p:custDataLst>
              <p:tags r:id="rId6"/>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59"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AGE HEADING"/>
          <p:cNvSpPr>
            <a:spLocks noGrp="1"/>
          </p:cNvSpPr>
          <p:nvPr>
            <p:ph type="title" hasCustomPrompt="1"/>
            <p:custDataLst>
              <p:tags r:id="rId7"/>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15" name="PXP_GRIDLINES" hidden="1"/>
          <p:cNvGrpSpPr/>
          <p:nvPr userDrawn="1"/>
        </p:nvGrpSpPr>
        <p:grpSpPr>
          <a:xfrm>
            <a:off x="-27850" y="0"/>
            <a:ext cx="9175530" cy="51435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8"/>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9"/>
            </p:custDataLst>
          </p:nvPr>
        </p:nvPicPr>
        <p:blipFill>
          <a:blip r:embed="rId11"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56661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rge 3x1 Full Height">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9489627C-F79B-4DF9-998A-207B47061EFD}" type="slidenum">
              <a:rPr sz="600" smtClean="0">
                <a:solidFill>
                  <a:prstClr val="black"/>
                </a:solidFill>
              </a:rPr>
              <a:pPr algn="r"/>
              <a:t>‹#›</a:t>
            </a:fld>
            <a:endParaRPr sz="600" dirty="0">
              <a:solidFill>
                <a:prstClr val="black"/>
              </a:solidFill>
            </a:endParaRPr>
          </a:p>
        </p:txBody>
      </p:sp>
      <p:sp>
        <p:nvSpPr>
          <p:cNvPr id="16" name="LAYOUT SOURCE"/>
          <p:cNvSpPr>
            <a:spLocks noGrp="1"/>
          </p:cNvSpPr>
          <p:nvPr>
            <p:ph type="body" idx="21" hasCustomPrompt="1"/>
            <p:custDataLst>
              <p:tags r:id="rId1"/>
            </p:custDataLst>
          </p:nvPr>
        </p:nvSpPr>
        <p:spPr>
          <a:xfrm>
            <a:off x="6118167" y="4270666"/>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2"/>
            </p:custDataLst>
          </p:nvPr>
        </p:nvSpPr>
        <p:spPr>
          <a:xfrm>
            <a:off x="6118167" y="1265619"/>
            <a:ext cx="2610196"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3" hasCustomPrompt="1"/>
            <p:custDataLst>
              <p:tags r:id="rId3"/>
            </p:custDataLst>
          </p:nvPr>
        </p:nvSpPr>
        <p:spPr>
          <a:xfrm>
            <a:off x="611816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65" name="LAYOUT SOURCE"/>
          <p:cNvSpPr>
            <a:spLocks noGrp="1"/>
          </p:cNvSpPr>
          <p:nvPr>
            <p:ph type="body" idx="25" hasCustomPrompt="1"/>
            <p:custDataLst>
              <p:tags r:id="rId4"/>
            </p:custDataLst>
          </p:nvPr>
        </p:nvSpPr>
        <p:spPr>
          <a:xfrm>
            <a:off x="3250277" y="4270666"/>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3250277" y="1265619"/>
            <a:ext cx="2610196"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65773">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5" name="LAYOUT HEADER"/>
          <p:cNvSpPr>
            <a:spLocks noGrp="1"/>
          </p:cNvSpPr>
          <p:nvPr>
            <p:ph type="body" idx="22" hasCustomPrompt="1"/>
            <p:custDataLst>
              <p:tags r:id="rId6"/>
            </p:custDataLst>
          </p:nvPr>
        </p:nvSpPr>
        <p:spPr>
          <a:xfrm>
            <a:off x="325027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64" name="LAYOUT SOURCE"/>
          <p:cNvSpPr>
            <a:spLocks noGrp="1"/>
          </p:cNvSpPr>
          <p:nvPr>
            <p:ph type="body" idx="24" hasCustomPrompt="1"/>
            <p:custDataLst>
              <p:tags r:id="rId7"/>
            </p:custDataLst>
          </p:nvPr>
        </p:nvSpPr>
        <p:spPr>
          <a:xfrm>
            <a:off x="382386" y="4270666"/>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9"/>
            <a:ext cx="2610196"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4" name="LAYOUT HEADER"/>
          <p:cNvSpPr>
            <a:spLocks noGrp="1"/>
          </p:cNvSpPr>
          <p:nvPr>
            <p:ph type="body" idx="14" hasCustomPrompt="1"/>
            <p:custDataLst>
              <p:tags r:id="rId9"/>
            </p:custDataLst>
          </p:nvPr>
        </p:nvSpPr>
        <p:spPr>
          <a:xfrm>
            <a:off x="382386"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2"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hidden="1"/>
          <p:cNvSpPr txBox="1"/>
          <p:nvPr userDrawn="1">
            <p:custDataLst>
              <p:tags r:id="rId11"/>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UBSPROD\t621266 [printed: March 23, 2020 4:18 PM] [saved: March 24, 2020 6:39 AM] P:\Min Lan\Webinar\24 March\Webinar 24 March 16x9v2.pptx </a:t>
            </a:r>
          </a:p>
        </p:txBody>
      </p:sp>
      <p:grpSp>
        <p:nvGrpSpPr>
          <p:cNvPr id="15" name="PXP_GRIDLINES" hidden="1"/>
          <p:cNvGrpSpPr/>
          <p:nvPr userDrawn="1"/>
        </p:nvGrpSpPr>
        <p:grpSpPr>
          <a:xfrm>
            <a:off x="-27850" y="0"/>
            <a:ext cx="9175530" cy="51435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4117780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382385" y="1265614"/>
            <a:ext cx="8354291" cy="324819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 name="Title Placeholder"/>
          <p:cNvSpPr>
            <a:spLocks noGrp="1"/>
          </p:cNvSpPr>
          <p:nvPr>
            <p:ph type="title"/>
          </p:nvPr>
        </p:nvSpPr>
        <p:spPr>
          <a:xfrm>
            <a:off x="382385" y="4"/>
            <a:ext cx="8354291" cy="642158"/>
          </a:xfrm>
          <a:prstGeom prst="rect">
            <a:avLst/>
          </a:prstGeom>
        </p:spPr>
        <p:txBody>
          <a:bodyPr vert="horz" lIns="0" tIns="0" rIns="0" bIns="0" rtlCol="0" anchor="b" anchorCtr="0">
            <a:normAutofit/>
          </a:bodyPr>
          <a:lstStyle/>
          <a:p>
            <a:r>
              <a:rPr lang="en-US" dirty="0"/>
              <a:t>Click to edit Master title style</a:t>
            </a:r>
          </a:p>
        </p:txBody>
      </p:sp>
    </p:spTree>
    <p:extLst>
      <p:ext uri="{BB962C8B-B14F-4D97-AF65-F5344CB8AC3E}">
        <p14:creationId xmlns:p14="http://schemas.microsoft.com/office/powerpoint/2010/main" val="1939963350"/>
      </p:ext>
    </p:extLst>
  </p:cSld>
  <p:clrMap bg1="lt1" tx1="dk1" bg2="lt2" tx2="dk2" accent1="accent1" accent2="accent2" accent3="accent3" accent4="accent4" accent5="accent5" accent6="accent6" hlink="hlink" folHlink="folHlink"/>
  <p:sldLayoutIdLst>
    <p:sldLayoutId id="2147484416" r:id="rId1"/>
    <p:sldLayoutId id="2147484417" r:id="rId2"/>
    <p:sldLayoutId id="2147484418" r:id="rId3"/>
    <p:sldLayoutId id="2147484419" r:id="rId4"/>
    <p:sldLayoutId id="2147484420" r:id="rId5"/>
    <p:sldLayoutId id="2147484421" r:id="rId6"/>
    <p:sldLayoutId id="2147484422" r:id="rId7"/>
    <p:sldLayoutId id="2147484423" r:id="rId8"/>
    <p:sldLayoutId id="2147484424" r:id="rId9"/>
    <p:sldLayoutId id="2147484425" r:id="rId10"/>
    <p:sldLayoutId id="2147484426" r:id="rId11"/>
    <p:sldLayoutId id="2147484427" r:id="rId12"/>
    <p:sldLayoutId id="2147484428" r:id="rId13"/>
    <p:sldLayoutId id="2147484429" r:id="rId14"/>
    <p:sldLayoutId id="2147484430" r:id="rId15"/>
  </p:sldLayoutIdLst>
  <p:hf hdr="0" ftr="0" dt="0"/>
  <p:txStyles>
    <p:titleStyle>
      <a:lvl1pPr algn="l" defTabSz="813952" rtl="0" eaLnBrk="1" latinLnBrk="0" hangingPunct="1">
        <a:lnSpc>
          <a:spcPts val="2597"/>
        </a:lnSpc>
        <a:spcBef>
          <a:spcPct val="0"/>
        </a:spcBef>
        <a:buNone/>
        <a:defRPr sz="2600" kern="1200">
          <a:solidFill>
            <a:schemeClr val="tx1"/>
          </a:solidFill>
          <a:latin typeface="Frutiger 45 Light" panose="020B0603020202020204" pitchFamily="34" charset="0"/>
          <a:ea typeface="+mj-ea"/>
          <a:cs typeface="+mj-cs"/>
        </a:defRPr>
      </a:lvl1pPr>
    </p:titleStyle>
    <p:bodyStyle>
      <a:lvl1pPr marL="190194" indent="-190194" algn="l" defTabSz="813952" rtl="0" eaLnBrk="1" latinLnBrk="0" hangingPunct="1">
        <a:spcBef>
          <a:spcPts val="1136"/>
        </a:spcBef>
        <a:buClr>
          <a:schemeClr val="tx2"/>
        </a:buClr>
        <a:buSzPct val="100000"/>
        <a:buFont typeface="Symbol" pitchFamily="18" charset="2"/>
        <a:buChar char="·"/>
        <a:defRPr sz="1500" b="0" kern="1200">
          <a:solidFill>
            <a:schemeClr val="tx1"/>
          </a:solidFill>
          <a:latin typeface="+mn-lt"/>
          <a:ea typeface="+mn-ea"/>
          <a:cs typeface="+mn-cs"/>
        </a:defRPr>
      </a:lvl1pPr>
      <a:lvl2pPr marL="370103" indent="-179914" algn="l" defTabSz="813952" rtl="0" eaLnBrk="1" latinLnBrk="0" hangingPunct="1">
        <a:spcBef>
          <a:spcPts val="568"/>
        </a:spcBef>
        <a:buClr>
          <a:schemeClr val="tx1"/>
        </a:buClr>
        <a:buFont typeface="Arial" pitchFamily="34" charset="0"/>
        <a:buChar char="–"/>
        <a:defRPr sz="1400" kern="1200">
          <a:solidFill>
            <a:schemeClr val="tx1"/>
          </a:solidFill>
          <a:latin typeface="+mn-lt"/>
          <a:ea typeface="+mn-ea"/>
          <a:cs typeface="+mn-cs"/>
        </a:defRPr>
      </a:lvl2pPr>
      <a:lvl3pPr marL="560290" indent="-190194" algn="l" defTabSz="813952" rtl="0" eaLnBrk="1" latinLnBrk="0" hangingPunct="1">
        <a:spcBef>
          <a:spcPts val="568"/>
        </a:spcBef>
        <a:buClr>
          <a:schemeClr val="tx1"/>
        </a:buClr>
        <a:buFont typeface="Arial" pitchFamily="34" charset="0"/>
        <a:buChar char="–"/>
        <a:defRPr sz="1400" kern="1200">
          <a:solidFill>
            <a:schemeClr val="tx1"/>
          </a:solidFill>
          <a:latin typeface="+mn-lt"/>
          <a:ea typeface="+mn-ea"/>
          <a:cs typeface="+mn-cs"/>
        </a:defRPr>
      </a:lvl3pPr>
      <a:lvl4pPr marL="740201" indent="-179914" algn="l" defTabSz="813952" rtl="0" eaLnBrk="1" latinLnBrk="0" hangingPunct="1">
        <a:spcBef>
          <a:spcPts val="243"/>
        </a:spcBef>
        <a:buClr>
          <a:schemeClr val="tx1"/>
        </a:buClr>
        <a:buSzPct val="84000"/>
        <a:buFont typeface="Arial" pitchFamily="34" charset="0"/>
        <a:buChar char="–"/>
        <a:defRPr sz="1400" kern="1200">
          <a:solidFill>
            <a:schemeClr val="tx1"/>
          </a:solidFill>
          <a:latin typeface="+mn-lt"/>
          <a:ea typeface="+mn-ea"/>
          <a:cs typeface="+mn-cs"/>
        </a:defRPr>
      </a:lvl4pPr>
      <a:lvl5pPr marL="930391" indent="-190194" algn="l" defTabSz="813952" rtl="0" eaLnBrk="1" latinLnBrk="0" hangingPunct="1">
        <a:spcBef>
          <a:spcPts val="243"/>
        </a:spcBef>
        <a:buClr>
          <a:schemeClr val="tx1"/>
        </a:buClr>
        <a:buSzPct val="84000"/>
        <a:buFont typeface="Arial" pitchFamily="34" charset="0"/>
        <a:buChar char="–"/>
        <a:defRPr sz="1400" kern="1200">
          <a:solidFill>
            <a:schemeClr val="tx1"/>
          </a:solidFill>
          <a:latin typeface="+mn-lt"/>
          <a:ea typeface="+mn-ea"/>
          <a:cs typeface="+mn-cs"/>
        </a:defRPr>
      </a:lvl5pPr>
      <a:lvl6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6pPr>
      <a:lvl7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7pPr>
      <a:lvl8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8pPr>
      <a:lvl9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9pPr>
    </p:bodyStyle>
    <p:otherStyle>
      <a:defPPr>
        <a:defRPr lang="en-US"/>
      </a:defPPr>
      <a:lvl1pPr marL="0" algn="l" defTabSz="813952" rtl="0" eaLnBrk="1" latinLnBrk="0" hangingPunct="1">
        <a:defRPr sz="1600" kern="1200">
          <a:solidFill>
            <a:schemeClr val="tx1"/>
          </a:solidFill>
          <a:latin typeface="+mn-lt"/>
          <a:ea typeface="+mn-ea"/>
          <a:cs typeface="+mn-cs"/>
        </a:defRPr>
      </a:lvl1pPr>
      <a:lvl2pPr marL="406976" algn="l" defTabSz="813952" rtl="0" eaLnBrk="1" latinLnBrk="0" hangingPunct="1">
        <a:defRPr sz="1600" kern="1200">
          <a:solidFill>
            <a:schemeClr val="tx1"/>
          </a:solidFill>
          <a:latin typeface="+mn-lt"/>
          <a:ea typeface="+mn-ea"/>
          <a:cs typeface="+mn-cs"/>
        </a:defRPr>
      </a:lvl2pPr>
      <a:lvl3pPr marL="813952" algn="l" defTabSz="813952" rtl="0" eaLnBrk="1" latinLnBrk="0" hangingPunct="1">
        <a:defRPr sz="1600" kern="1200">
          <a:solidFill>
            <a:schemeClr val="tx1"/>
          </a:solidFill>
          <a:latin typeface="+mn-lt"/>
          <a:ea typeface="+mn-ea"/>
          <a:cs typeface="+mn-cs"/>
        </a:defRPr>
      </a:lvl3pPr>
      <a:lvl4pPr marL="1220926" algn="l" defTabSz="813952" rtl="0" eaLnBrk="1" latinLnBrk="0" hangingPunct="1">
        <a:defRPr sz="1600" kern="1200">
          <a:solidFill>
            <a:schemeClr val="tx1"/>
          </a:solidFill>
          <a:latin typeface="+mn-lt"/>
          <a:ea typeface="+mn-ea"/>
          <a:cs typeface="+mn-cs"/>
        </a:defRPr>
      </a:lvl4pPr>
      <a:lvl5pPr marL="1627899" algn="l" defTabSz="813952" rtl="0" eaLnBrk="1" latinLnBrk="0" hangingPunct="1">
        <a:defRPr sz="1600" kern="1200">
          <a:solidFill>
            <a:schemeClr val="tx1"/>
          </a:solidFill>
          <a:latin typeface="+mn-lt"/>
          <a:ea typeface="+mn-ea"/>
          <a:cs typeface="+mn-cs"/>
        </a:defRPr>
      </a:lvl5pPr>
      <a:lvl6pPr marL="2034870" algn="l" defTabSz="813952" rtl="0" eaLnBrk="1" latinLnBrk="0" hangingPunct="1">
        <a:defRPr sz="1600" kern="1200">
          <a:solidFill>
            <a:schemeClr val="tx1"/>
          </a:solidFill>
          <a:latin typeface="+mn-lt"/>
          <a:ea typeface="+mn-ea"/>
          <a:cs typeface="+mn-cs"/>
        </a:defRPr>
      </a:lvl6pPr>
      <a:lvl7pPr marL="2441846" algn="l" defTabSz="813952" rtl="0" eaLnBrk="1" latinLnBrk="0" hangingPunct="1">
        <a:defRPr sz="1600" kern="1200">
          <a:solidFill>
            <a:schemeClr val="tx1"/>
          </a:solidFill>
          <a:latin typeface="+mn-lt"/>
          <a:ea typeface="+mn-ea"/>
          <a:cs typeface="+mn-cs"/>
        </a:defRPr>
      </a:lvl7pPr>
      <a:lvl8pPr marL="2848811" algn="l" defTabSz="813952" rtl="0" eaLnBrk="1" latinLnBrk="0" hangingPunct="1">
        <a:defRPr sz="1600" kern="1200">
          <a:solidFill>
            <a:schemeClr val="tx1"/>
          </a:solidFill>
          <a:latin typeface="+mn-lt"/>
          <a:ea typeface="+mn-ea"/>
          <a:cs typeface="+mn-cs"/>
        </a:defRPr>
      </a:lvl8pPr>
      <a:lvl9pPr marL="3255796" algn="l" defTabSz="813952"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30.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13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137.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32.xml"/><Relationship Id="rId1" Type="http://schemas.openxmlformats.org/officeDocument/2006/relationships/tags" Target="../tags/tag131.xml"/><Relationship Id="rId4"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notesSlide" Target="../notesSlides/notesSlide2.xml"/><Relationship Id="rId7" Type="http://schemas.openxmlformats.org/officeDocument/2006/relationships/image" Target="../media/image4.png"/><Relationship Id="rId2" Type="http://schemas.openxmlformats.org/officeDocument/2006/relationships/slideLayout" Target="../slideLayouts/slideLayout4.xml"/><Relationship Id="rId1" Type="http://schemas.openxmlformats.org/officeDocument/2006/relationships/tags" Target="../tags/tag133.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35.xml"/><Relationship Id="rId1" Type="http://schemas.openxmlformats.org/officeDocument/2006/relationships/tags" Target="../tags/tag134.xml"/><Relationship Id="rId4"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421604" y="2724398"/>
            <a:ext cx="7033695" cy="1110852"/>
          </a:xfrm>
        </p:spPr>
        <p:txBody>
          <a:bodyPr/>
          <a:lstStyle/>
          <a:p>
            <a:pPr fontAlgn="base">
              <a:spcBef>
                <a:spcPts val="0"/>
              </a:spcBef>
            </a:pPr>
            <a:r>
              <a:rPr lang="en-GB" b="1" dirty="0"/>
              <a:t>Mark Haefele</a:t>
            </a:r>
            <a:r>
              <a:rPr lang="en-GB" dirty="0"/>
              <a:t>, Chief Investment Officer, UBS GWM</a:t>
            </a:r>
          </a:p>
          <a:p>
            <a:pPr fontAlgn="base">
              <a:spcBef>
                <a:spcPts val="0"/>
              </a:spcBef>
            </a:pPr>
            <a:r>
              <a:rPr lang="en-GB" b="1" dirty="0"/>
              <a:t>Andrew Lee</a:t>
            </a:r>
            <a:r>
              <a:rPr lang="en-GB" dirty="0"/>
              <a:t>, Head of Sustainable and Impact Investing, UBS GWM </a:t>
            </a:r>
          </a:p>
          <a:p>
            <a:pPr fontAlgn="base">
              <a:spcBef>
                <a:spcPts val="0"/>
              </a:spcBef>
            </a:pPr>
            <a:r>
              <a:rPr lang="en-GB" b="1" dirty="0"/>
              <a:t>Rachel Whittaker</a:t>
            </a:r>
            <a:r>
              <a:rPr lang="en-GB" dirty="0"/>
              <a:t>, Sustainable Investing Strategist, UBS GWM </a:t>
            </a:r>
          </a:p>
          <a:p>
            <a:pPr fontAlgn="base">
              <a:spcBef>
                <a:spcPts val="0"/>
              </a:spcBef>
            </a:pPr>
            <a:r>
              <a:rPr lang="en-GB" b="1" dirty="0"/>
              <a:t>Michaela Seimen</a:t>
            </a:r>
            <a:r>
              <a:rPr lang="en-GB" dirty="0"/>
              <a:t>, Sustainable Investing Strategist, UBS GWM </a:t>
            </a:r>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02099" y="3050541"/>
            <a:ext cx="1729492" cy="1874146"/>
          </a:xfrm>
          <a:prstGeom prst="rect">
            <a:avLst/>
          </a:prstGeom>
        </p:spPr>
      </p:pic>
      <p:sp>
        <p:nvSpPr>
          <p:cNvPr id="13" name="PRESENTATION TITLE"/>
          <p:cNvSpPr txBox="1">
            <a:spLocks/>
          </p:cNvSpPr>
          <p:nvPr>
            <p:custDataLst>
              <p:tags r:id="rId1"/>
            </p:custDataLst>
          </p:nvPr>
        </p:nvSpPr>
        <p:spPr>
          <a:xfrm>
            <a:off x="8323633" y="1210910"/>
            <a:ext cx="5086397" cy="681973"/>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sz="1900" dirty="0">
              <a:solidFill>
                <a:prstClr val="black"/>
              </a:solidFill>
            </a:endParaRPr>
          </a:p>
        </p:txBody>
      </p:sp>
      <p:sp>
        <p:nvSpPr>
          <p:cNvPr id="14" name="Title 4"/>
          <p:cNvSpPr>
            <a:spLocks noGrp="1"/>
          </p:cNvSpPr>
          <p:nvPr>
            <p:ph type="ctrTitle"/>
          </p:nvPr>
        </p:nvSpPr>
        <p:spPr>
          <a:xfrm>
            <a:off x="382385" y="1483822"/>
            <a:ext cx="7456516" cy="642158"/>
          </a:xfrm>
        </p:spPr>
        <p:txBody>
          <a:bodyPr/>
          <a:lstStyle/>
          <a:p>
            <a:r>
              <a:rPr lang="en-US" dirty="0"/>
              <a:t>Sustainable investing: The time is now</a:t>
            </a:r>
            <a:endParaRPr lang="en-GB" dirty="0"/>
          </a:p>
        </p:txBody>
      </p:sp>
      <p:sp>
        <p:nvSpPr>
          <p:cNvPr id="15" name="Text Placeholder 5"/>
          <p:cNvSpPr>
            <a:spLocks noGrp="1"/>
          </p:cNvSpPr>
          <p:nvPr>
            <p:ph type="body" sz="quarter" idx="12"/>
          </p:nvPr>
        </p:nvSpPr>
        <p:spPr>
          <a:xfrm>
            <a:off x="382385" y="2214949"/>
            <a:ext cx="7456516" cy="233795"/>
          </a:xfrm>
        </p:spPr>
        <p:txBody>
          <a:bodyPr/>
          <a:lstStyle/>
          <a:p>
            <a:r>
              <a:rPr lang="de-CH" dirty="0"/>
              <a:t>UBS CIO </a:t>
            </a:r>
            <a:r>
              <a:rPr lang="de-CH" dirty="0" err="1"/>
              <a:t>livestream</a:t>
            </a:r>
            <a:r>
              <a:rPr lang="de-CH" dirty="0"/>
              <a:t>, </a:t>
            </a:r>
            <a:r>
              <a:rPr lang="de-CH" dirty="0" err="1"/>
              <a:t>special</a:t>
            </a:r>
            <a:r>
              <a:rPr lang="de-CH" dirty="0"/>
              <a:t> </a:t>
            </a:r>
            <a:r>
              <a:rPr lang="de-CH" dirty="0" err="1"/>
              <a:t>edition</a:t>
            </a:r>
            <a:r>
              <a:rPr lang="de-CH" dirty="0"/>
              <a:t>, 14 September 2020</a:t>
            </a:r>
            <a:endParaRPr lang="en-US" dirty="0"/>
          </a:p>
        </p:txBody>
      </p:sp>
      <p:sp>
        <p:nvSpPr>
          <p:cNvPr id="8" name="Rectangle 7"/>
          <p:cNvSpPr/>
          <p:nvPr/>
        </p:nvSpPr>
        <p:spPr>
          <a:xfrm>
            <a:off x="441403" y="4767301"/>
            <a:ext cx="5029200" cy="314772"/>
          </a:xfrm>
          <a:prstGeom prst="rect">
            <a:avLst/>
          </a:prstGeom>
        </p:spPr>
        <p:txBody>
          <a:bodyPr lIns="62350" tIns="31174" rIns="62350" bIns="31174">
            <a:spAutoFit/>
          </a:bodyPr>
          <a:lstStyle/>
          <a:p>
            <a:r>
              <a:rPr lang="en-GB" altLang="en-US" sz="800" dirty="0">
                <a:solidFill>
                  <a:prstClr val="black"/>
                </a:solidFill>
              </a:rPr>
              <a:t>This report has been prepared by UBS AG and UBS Financial Services, Inc.</a:t>
            </a:r>
          </a:p>
          <a:p>
            <a:pPr>
              <a:spcBef>
                <a:spcPts val="0"/>
              </a:spcBef>
            </a:pPr>
            <a:r>
              <a:rPr altLang="en-US" sz="800" dirty="0">
                <a:solidFill>
                  <a:prstClr val="black"/>
                </a:solidFill>
              </a:rPr>
              <a:t>Required disclosures appear at the end of this presentation</a:t>
            </a:r>
            <a:endParaRPr sz="800" dirty="0">
              <a:solidFill>
                <a:prstClr val="black"/>
              </a:solidFill>
            </a:endParaRPr>
          </a:p>
        </p:txBody>
      </p:sp>
      <p:sp>
        <p:nvSpPr>
          <p:cNvPr id="9" name="Rectangle 8"/>
          <p:cNvSpPr/>
          <p:nvPr/>
        </p:nvSpPr>
        <p:spPr>
          <a:xfrm>
            <a:off x="342400" y="3858361"/>
            <a:ext cx="6069061" cy="633258"/>
          </a:xfrm>
          <a:prstGeom prst="rect">
            <a:avLst/>
          </a:prstGeom>
        </p:spPr>
        <p:txBody>
          <a:bodyPr wrap="square" lIns="55618" tIns="27819" rIns="55618" bIns="27819"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marL="210459" indent="-210459">
              <a:spcBef>
                <a:spcPts val="186"/>
              </a:spcBef>
              <a:spcAft>
                <a:spcPts val="186"/>
              </a:spcAft>
              <a:buFont typeface="+mj-lt"/>
              <a:buAutoNum type="arabicPeriod"/>
            </a:pPr>
            <a:r>
              <a:rPr lang="en-US" sz="1000" dirty="0">
                <a:solidFill>
                  <a:srgbClr val="000000"/>
                </a:solidFill>
                <a:latin typeface="Frutiger 45 Light" panose="020B0603020202020204" pitchFamily="34" charset="0"/>
                <a:ea typeface="Times New Roman"/>
                <a:cs typeface="Times New Roman"/>
              </a:rPr>
              <a:t>Open </a:t>
            </a:r>
            <a:r>
              <a:rPr lang="en-US" sz="1000" b="1" dirty="0">
                <a:solidFill>
                  <a:srgbClr val="000000"/>
                </a:solidFill>
                <a:latin typeface="Frutiger 45 Light" panose="020B0603020202020204" pitchFamily="34" charset="0"/>
                <a:ea typeface="Times New Roman"/>
                <a:cs typeface="Times New Roman"/>
              </a:rPr>
              <a:t>Sli</a:t>
            </a:r>
            <a:r>
              <a:rPr lang="en-US" sz="1000" b="1" dirty="0">
                <a:solidFill>
                  <a:srgbClr val="00B050"/>
                </a:solidFill>
                <a:latin typeface="Frutiger 45 Light" panose="020B0603020202020204" pitchFamily="34" charset="0"/>
                <a:ea typeface="Times New Roman"/>
                <a:cs typeface="Times New Roman"/>
              </a:rPr>
              <a:t>.</a:t>
            </a:r>
            <a:r>
              <a:rPr lang="en-US" sz="1000" b="1" dirty="0">
                <a:solidFill>
                  <a:srgbClr val="000000"/>
                </a:solidFill>
                <a:latin typeface="Frutiger 45 Light" panose="020B0603020202020204" pitchFamily="34" charset="0"/>
                <a:ea typeface="Times New Roman"/>
                <a:cs typeface="Times New Roman"/>
              </a:rPr>
              <a:t>do </a:t>
            </a:r>
            <a:r>
              <a:rPr lang="en-US" sz="1000" dirty="0">
                <a:solidFill>
                  <a:srgbClr val="000000"/>
                </a:solidFill>
                <a:latin typeface="Frutiger 45 Light" panose="020B0603020202020204" pitchFamily="34" charset="0"/>
                <a:ea typeface="Times New Roman"/>
                <a:cs typeface="Times New Roman"/>
              </a:rPr>
              <a:t>on </a:t>
            </a:r>
            <a:r>
              <a:rPr lang="en-US" sz="1000" b="1" dirty="0">
                <a:solidFill>
                  <a:srgbClr val="000000"/>
                </a:solidFill>
                <a:latin typeface="Frutiger 45 Light" panose="020B0603020202020204" pitchFamily="34" charset="0"/>
                <a:ea typeface="Times New Roman"/>
                <a:cs typeface="Times New Roman"/>
              </a:rPr>
              <a:t>www.slido.com</a:t>
            </a:r>
            <a:endParaRPr lang="en-US" sz="1000" dirty="0">
              <a:solidFill>
                <a:prstClr val="black"/>
              </a:solidFill>
              <a:latin typeface="Frutiger 45 Light" panose="020B0603020202020204" pitchFamily="34" charset="0"/>
              <a:ea typeface="Times New Roman"/>
              <a:cs typeface="Times New Roman"/>
            </a:endParaRPr>
          </a:p>
          <a:p>
            <a:pPr marL="210459" indent="-210459">
              <a:spcBef>
                <a:spcPts val="186"/>
              </a:spcBef>
              <a:spcAft>
                <a:spcPts val="186"/>
              </a:spcAft>
              <a:buFont typeface="+mj-lt"/>
              <a:buAutoNum type="arabicPeriod"/>
            </a:pPr>
            <a:r>
              <a:rPr lang="en-US" sz="1000" dirty="0">
                <a:solidFill>
                  <a:srgbClr val="000000"/>
                </a:solidFill>
                <a:latin typeface="Frutiger 45 Light" panose="020B0603020202020204" pitchFamily="34" charset="0"/>
                <a:ea typeface="Times New Roman"/>
                <a:cs typeface="Times New Roman"/>
              </a:rPr>
              <a:t>Event code </a:t>
            </a:r>
            <a:r>
              <a:rPr lang="en-US" sz="1000" b="1" dirty="0">
                <a:solidFill>
                  <a:srgbClr val="000000"/>
                </a:solidFill>
                <a:latin typeface="Frutiger 45 Light" panose="020B0603020202020204" pitchFamily="34" charset="0"/>
                <a:ea typeface="Times New Roman"/>
                <a:cs typeface="Times New Roman"/>
              </a:rPr>
              <a:t>SI2020</a:t>
            </a:r>
          </a:p>
          <a:p>
            <a:pPr marL="210459" indent="-210459">
              <a:spcBef>
                <a:spcPts val="186"/>
              </a:spcBef>
              <a:spcAft>
                <a:spcPts val="186"/>
              </a:spcAft>
              <a:buFont typeface="+mj-lt"/>
              <a:buAutoNum type="arabicPeriod"/>
            </a:pPr>
            <a:r>
              <a:rPr lang="en-US" sz="1000" dirty="0">
                <a:solidFill>
                  <a:srgbClr val="000000"/>
                </a:solidFill>
                <a:latin typeface="Frutiger 45 Light" panose="020B0603020202020204" pitchFamily="34" charset="0"/>
                <a:ea typeface="Times New Roman"/>
                <a:cs typeface="Times New Roman"/>
              </a:rPr>
              <a:t>Post your question or vote for the questions</a:t>
            </a:r>
          </a:p>
        </p:txBody>
      </p:sp>
    </p:spTree>
    <p:extLst>
      <p:ext uri="{BB962C8B-B14F-4D97-AF65-F5344CB8AC3E}">
        <p14:creationId xmlns:p14="http://schemas.microsoft.com/office/powerpoint/2010/main" val="28562202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dirty="0"/>
              <a:t>Why now?</a:t>
            </a:r>
          </a:p>
        </p:txBody>
      </p:sp>
      <p:sp>
        <p:nvSpPr>
          <p:cNvPr id="9" name="Text Box 4"/>
          <p:cNvSpPr txBox="1">
            <a:spLocks noChangeArrowheads="1"/>
          </p:cNvSpPr>
          <p:nvPr/>
        </p:nvSpPr>
        <p:spPr bwMode="auto">
          <a:xfrm>
            <a:off x="3044257" y="4712456"/>
            <a:ext cx="5502309" cy="1119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700" b="0" dirty="0">
                <a:solidFill>
                  <a:srgbClr val="000000"/>
                </a:solidFill>
              </a:rPr>
              <a:t>UBS as of September 2020</a:t>
            </a:r>
          </a:p>
          <a:p>
            <a:pPr algn="r">
              <a:spcBef>
                <a:spcPts val="0"/>
              </a:spcBef>
            </a:pPr>
            <a:r>
              <a:rPr lang="en-US" sz="700" b="0" dirty="0">
                <a:solidFill>
                  <a:srgbClr val="000000"/>
                </a:solidFill>
              </a:rPr>
              <a:t>Sources: 1) Bloomberg New Energy Finance, 2020; 2) Morningstar, July 2020 </a:t>
            </a:r>
          </a:p>
        </p:txBody>
      </p:sp>
      <p:sp>
        <p:nvSpPr>
          <p:cNvPr id="8" name="TextBox 7"/>
          <p:cNvSpPr txBox="1">
            <a:spLocks/>
          </p:cNvSpPr>
          <p:nvPr/>
        </p:nvSpPr>
        <p:spPr>
          <a:xfrm>
            <a:off x="4328809" y="1167788"/>
            <a:ext cx="4465334" cy="3173624"/>
          </a:xfrm>
          <a:prstGeom prst="rect">
            <a:avLst/>
          </a:prstGeom>
          <a:noFill/>
        </p:spPr>
        <p:txBody>
          <a:bodyPr wrap="square" lIns="0" tIns="0" rIns="0" bIns="0" rtlCol="0">
            <a:noAutofit/>
          </a:bodyPr>
          <a:lstStyle/>
          <a:p>
            <a:pPr marL="285722" indent="-285722">
              <a:lnSpc>
                <a:spcPct val="115000"/>
              </a:lnSpc>
              <a:spcBef>
                <a:spcPts val="0"/>
              </a:spcBef>
              <a:spcAft>
                <a:spcPts val="0"/>
              </a:spcAft>
              <a:buClr>
                <a:srgbClr val="C00000"/>
              </a:buClr>
              <a:buFont typeface="Wingdings" panose="05000000000000000000" pitchFamily="2" charset="2"/>
              <a:buChar char="§"/>
            </a:pPr>
            <a:r>
              <a:rPr lang="en-US" sz="1400" dirty="0">
                <a:latin typeface="Frutiger 45 Light" panose="020B0603020202020204" pitchFamily="34" charset="0"/>
                <a:ea typeface="Calibri" panose="020F0502020204030204" pitchFamily="34" charset="0"/>
                <a:cs typeface="Arial" panose="020B0604020202020204" pitchFamily="34" charset="0"/>
              </a:rPr>
              <a:t>A</a:t>
            </a:r>
            <a:r>
              <a:rPr lang="en-US" sz="1400" b="1" dirty="0">
                <a:latin typeface="Frutiger 45 Light" panose="020B0603020202020204" pitchFamily="34" charset="0"/>
                <a:ea typeface="Calibri" panose="020F0502020204030204" pitchFamily="34" charset="0"/>
                <a:cs typeface="Arial" panose="020B0604020202020204" pitchFamily="34" charset="0"/>
              </a:rPr>
              <a:t> significant societal mind shift </a:t>
            </a:r>
            <a:r>
              <a:rPr lang="en-US" sz="1400" dirty="0">
                <a:latin typeface="Frutiger 45 Light" panose="020B0603020202020204" pitchFamily="34" charset="0"/>
                <a:ea typeface="Calibri" panose="020F0502020204030204" pitchFamily="34" charset="0"/>
                <a:cs typeface="Arial" panose="020B0604020202020204" pitchFamily="34" charset="0"/>
              </a:rPr>
              <a:t>is taking place driving change in corporate behavior and government policy and spending.</a:t>
            </a:r>
          </a:p>
          <a:p>
            <a:pPr marL="742876" lvl="1" indent="-285722">
              <a:lnSpc>
                <a:spcPct val="115000"/>
              </a:lnSpc>
              <a:spcBef>
                <a:spcPts val="0"/>
              </a:spcBef>
              <a:spcAft>
                <a:spcPts val="0"/>
              </a:spcAft>
              <a:buClr>
                <a:srgbClr val="C00000"/>
              </a:buClr>
              <a:buFont typeface="Wingdings" panose="05000000000000000000" pitchFamily="2" charset="2"/>
              <a:buChar char="§"/>
            </a:pPr>
            <a:endParaRPr lang="en-US" sz="1400" b="1" dirty="0">
              <a:latin typeface="Frutiger 45 Light" panose="020B0603020202020204" pitchFamily="34" charset="0"/>
              <a:ea typeface="Calibri" panose="020F0502020204030204" pitchFamily="34" charset="0"/>
              <a:cs typeface="Arial" panose="020B0604020202020204" pitchFamily="34" charset="0"/>
            </a:endParaRPr>
          </a:p>
          <a:p>
            <a:pPr marL="285722" indent="-285722">
              <a:lnSpc>
                <a:spcPct val="115000"/>
              </a:lnSpc>
              <a:spcBef>
                <a:spcPts val="0"/>
              </a:spcBef>
              <a:spcAft>
                <a:spcPts val="0"/>
              </a:spcAft>
              <a:buClr>
                <a:srgbClr val="C00000"/>
              </a:buClr>
              <a:buFont typeface="Wingdings" panose="05000000000000000000" pitchFamily="2" charset="2"/>
              <a:buChar char="§"/>
            </a:pPr>
            <a:r>
              <a:rPr lang="en-US" sz="1400" dirty="0">
                <a:latin typeface="Frutiger 45 Light" panose="020B0603020202020204" pitchFamily="34" charset="0"/>
                <a:ea typeface="Calibri" panose="020F0502020204030204" pitchFamily="34" charset="0"/>
                <a:cs typeface="Arial" panose="020B0604020202020204" pitchFamily="34" charset="0"/>
              </a:rPr>
              <a:t>Economic recovery </a:t>
            </a:r>
            <a:r>
              <a:rPr lang="en-US" sz="1400" b="1" dirty="0">
                <a:latin typeface="Frutiger 45 Light" panose="020B0603020202020204" pitchFamily="34" charset="0"/>
                <a:ea typeface="Calibri" panose="020F0502020204030204" pitchFamily="34" charset="0"/>
                <a:cs typeface="Arial" panose="020B0604020202020204" pitchFamily="34" charset="0"/>
              </a:rPr>
              <a:t>spending plans of unprecedented scale </a:t>
            </a:r>
            <a:r>
              <a:rPr lang="en-US" sz="1400" dirty="0">
                <a:latin typeface="Frutiger 45 Light" panose="020B0603020202020204" pitchFamily="34" charset="0"/>
                <a:ea typeface="Calibri" panose="020F0502020204030204" pitchFamily="34" charset="0"/>
                <a:cs typeface="Arial" panose="020B0604020202020204" pitchFamily="34" charset="0"/>
              </a:rPr>
              <a:t>that emphasize renewables infrastructure and green spending. </a:t>
            </a:r>
          </a:p>
          <a:p>
            <a:pPr marL="457154" lvl="1">
              <a:lnSpc>
                <a:spcPct val="115000"/>
              </a:lnSpc>
              <a:spcBef>
                <a:spcPts val="0"/>
              </a:spcBef>
              <a:spcAft>
                <a:spcPts val="0"/>
              </a:spcAft>
              <a:buClr>
                <a:srgbClr val="C00000"/>
              </a:buClr>
            </a:pPr>
            <a:endParaRPr lang="en-US" sz="1400" dirty="0">
              <a:latin typeface="Frutiger 45 Light" panose="020B0603020202020204" pitchFamily="34" charset="0"/>
              <a:ea typeface="Calibri" panose="020F0502020204030204" pitchFamily="34" charset="0"/>
              <a:cs typeface="Arial" panose="020B0604020202020204" pitchFamily="34" charset="0"/>
            </a:endParaRPr>
          </a:p>
          <a:p>
            <a:pPr marL="285722" indent="-285722">
              <a:lnSpc>
                <a:spcPct val="115000"/>
              </a:lnSpc>
              <a:spcBef>
                <a:spcPts val="0"/>
              </a:spcBef>
              <a:spcAft>
                <a:spcPts val="0"/>
              </a:spcAft>
              <a:buClr>
                <a:srgbClr val="C00000"/>
              </a:buClr>
              <a:buFont typeface="Wingdings" panose="05000000000000000000" pitchFamily="2" charset="2"/>
              <a:buChar char="§"/>
            </a:pPr>
            <a:r>
              <a:rPr lang="en-US" sz="1400" dirty="0">
                <a:latin typeface="Frutiger 45 Light" panose="020B0603020202020204" pitchFamily="34" charset="0"/>
                <a:ea typeface="Calibri" panose="020F0502020204030204" pitchFamily="34" charset="0"/>
                <a:cs typeface="Arial" panose="020B0604020202020204" pitchFamily="34" charset="0"/>
              </a:rPr>
              <a:t>Asset flows in SI accelerating, reflecting the direction of travel with </a:t>
            </a:r>
            <a:r>
              <a:rPr lang="en-US" sz="1400" b="1" dirty="0">
                <a:latin typeface="Frutiger 45 Light" panose="020B0603020202020204" pitchFamily="34" charset="0"/>
                <a:ea typeface="Calibri" panose="020F0502020204030204" pitchFamily="34" charset="0"/>
                <a:cs typeface="Arial" panose="020B0604020202020204" pitchFamily="34" charset="0"/>
              </a:rPr>
              <a:t>forward-thinking investors increasingly focused on SI</a:t>
            </a:r>
            <a:r>
              <a:rPr lang="en-US" sz="1400" dirty="0">
                <a:latin typeface="Frutiger 45 Light" panose="020B0603020202020204" pitchFamily="34" charset="0"/>
                <a:ea typeface="Calibri" panose="020F0502020204030204" pitchFamily="34" charset="0"/>
                <a:cs typeface="Arial" panose="020B0604020202020204" pitchFamily="34" charset="0"/>
              </a:rPr>
              <a:t>.</a:t>
            </a:r>
          </a:p>
        </p:txBody>
      </p:sp>
      <p:sp>
        <p:nvSpPr>
          <p:cNvPr id="11" name="TextBox 10"/>
          <p:cNvSpPr txBox="1"/>
          <p:nvPr/>
        </p:nvSpPr>
        <p:spPr>
          <a:xfrm>
            <a:off x="460376" y="1255910"/>
            <a:ext cx="3012398" cy="1332689"/>
          </a:xfrm>
          <a:prstGeom prst="rect">
            <a:avLst/>
          </a:prstGeom>
          <a:noFill/>
        </p:spPr>
        <p:txBody>
          <a:bodyPr wrap="square" lIns="0" tIns="0" rIns="0" bIns="0" rtlCol="0">
            <a:noAutofit/>
          </a:bodyPr>
          <a:lstStyle/>
          <a:p>
            <a:pPr algn="ctr"/>
            <a:r>
              <a:rPr lang="de-CH" sz="3000" b="1" dirty="0">
                <a:solidFill>
                  <a:srgbClr val="E60000"/>
                </a:solidFill>
                <a:latin typeface="Frutiger 45 Light" panose="020B0603020202020204" pitchFamily="34" charset="0"/>
              </a:rPr>
              <a:t>USD 583bn</a:t>
            </a:r>
          </a:p>
          <a:p>
            <a:pPr algn="ctr"/>
            <a:r>
              <a:rPr lang="de-CH" sz="1400" dirty="0" err="1">
                <a:latin typeface="Frutiger 45 Light" panose="020B0603020202020204" pitchFamily="34" charset="0"/>
              </a:rPr>
              <a:t>investment</a:t>
            </a:r>
            <a:r>
              <a:rPr lang="de-CH" sz="1400" dirty="0">
                <a:latin typeface="Frutiger 45 Light" panose="020B0603020202020204" pitchFamily="34" charset="0"/>
              </a:rPr>
              <a:t> </a:t>
            </a:r>
            <a:r>
              <a:rPr lang="de-CH" sz="1400" dirty="0" err="1">
                <a:latin typeface="Frutiger 45 Light" panose="020B0603020202020204" pitchFamily="34" charset="0"/>
              </a:rPr>
              <a:t>commitment</a:t>
            </a:r>
            <a:r>
              <a:rPr lang="de-CH" sz="1400" dirty="0">
                <a:latin typeface="Frutiger 45 Light" panose="020B0603020202020204" pitchFamily="34" charset="0"/>
              </a:rPr>
              <a:t> </a:t>
            </a:r>
            <a:r>
              <a:rPr lang="de-CH" sz="1400" dirty="0" err="1">
                <a:latin typeface="Frutiger 45 Light" panose="020B0603020202020204" pitchFamily="34" charset="0"/>
              </a:rPr>
              <a:t>of</a:t>
            </a:r>
            <a:r>
              <a:rPr lang="de-CH" sz="1400" dirty="0">
                <a:latin typeface="Frutiger 45 Light" panose="020B0603020202020204" pitchFamily="34" charset="0"/>
              </a:rPr>
              <a:t> the </a:t>
            </a:r>
            <a:r>
              <a:rPr lang="de-CH" sz="1400" dirty="0" err="1">
                <a:latin typeface="Frutiger 45 Light" panose="020B0603020202020204" pitchFamily="34" charset="0"/>
              </a:rPr>
              <a:t>world's</a:t>
            </a:r>
            <a:r>
              <a:rPr lang="de-CH" sz="1400" dirty="0">
                <a:latin typeface="Frutiger 45 Light" panose="020B0603020202020204" pitchFamily="34" charset="0"/>
              </a:rPr>
              <a:t> top 50 </a:t>
            </a:r>
            <a:r>
              <a:rPr lang="de-CH" sz="1400" dirty="0" err="1">
                <a:latin typeface="Frutiger 45 Light" panose="020B0603020202020204" pitchFamily="34" charset="0"/>
              </a:rPr>
              <a:t>economies</a:t>
            </a:r>
            <a:r>
              <a:rPr lang="de-CH" sz="1400" dirty="0">
                <a:latin typeface="Frutiger 45 Light" panose="020B0603020202020204" pitchFamily="34" charset="0"/>
              </a:rPr>
              <a:t> </a:t>
            </a:r>
            <a:r>
              <a:rPr lang="de-CH" sz="1400" dirty="0" err="1">
                <a:latin typeface="Frutiger 45 Light" panose="020B0603020202020204" pitchFamily="34" charset="0"/>
              </a:rPr>
              <a:t>to</a:t>
            </a:r>
            <a:r>
              <a:rPr lang="de-CH" sz="1400" dirty="0">
                <a:latin typeface="Frutiger 45 Light" panose="020B0603020202020204" pitchFamily="34" charset="0"/>
              </a:rPr>
              <a:t> </a:t>
            </a:r>
            <a:r>
              <a:rPr lang="de-CH" sz="1400" dirty="0" err="1">
                <a:latin typeface="Frutiger 45 Light" panose="020B0603020202020204" pitchFamily="34" charset="0"/>
              </a:rPr>
              <a:t>boost</a:t>
            </a:r>
            <a:r>
              <a:rPr lang="de-CH" sz="1400" dirty="0">
                <a:latin typeface="Frutiger 45 Light" panose="020B0603020202020204" pitchFamily="34" charset="0"/>
              </a:rPr>
              <a:t> </a:t>
            </a:r>
            <a:r>
              <a:rPr lang="de-CH" sz="1400" dirty="0" err="1">
                <a:latin typeface="Frutiger 45 Light" panose="020B0603020202020204" pitchFamily="34" charset="0"/>
              </a:rPr>
              <a:t>green</a:t>
            </a:r>
            <a:r>
              <a:rPr lang="de-CH" sz="1400" dirty="0">
                <a:latin typeface="Frutiger 45 Light" panose="020B0603020202020204" pitchFamily="34" charset="0"/>
              </a:rPr>
              <a:t> efforts¹</a:t>
            </a:r>
          </a:p>
        </p:txBody>
      </p:sp>
      <p:sp>
        <p:nvSpPr>
          <p:cNvPr id="13" name="TextBox 12"/>
          <p:cNvSpPr txBox="1"/>
          <p:nvPr/>
        </p:nvSpPr>
        <p:spPr>
          <a:xfrm>
            <a:off x="460376" y="3121740"/>
            <a:ext cx="3012398" cy="1332689"/>
          </a:xfrm>
          <a:prstGeom prst="rect">
            <a:avLst/>
          </a:prstGeom>
          <a:noFill/>
        </p:spPr>
        <p:txBody>
          <a:bodyPr wrap="square" lIns="0" tIns="0" rIns="0" bIns="0" rtlCol="0">
            <a:noAutofit/>
          </a:bodyPr>
          <a:lstStyle/>
          <a:p>
            <a:pPr algn="ctr"/>
            <a:r>
              <a:rPr lang="de-CH" sz="3000" b="1" dirty="0">
                <a:solidFill>
                  <a:srgbClr val="E60000"/>
                </a:solidFill>
                <a:latin typeface="Frutiger 45 Light" panose="020B0603020202020204" pitchFamily="34" charset="0"/>
              </a:rPr>
              <a:t>USD 1tr</a:t>
            </a:r>
          </a:p>
          <a:p>
            <a:pPr algn="ctr"/>
            <a:r>
              <a:rPr lang="de-CH" sz="1400" dirty="0" err="1">
                <a:latin typeface="Frutiger 45 Light" panose="020B0603020202020204" pitchFamily="34" charset="0"/>
              </a:rPr>
              <a:t>assets</a:t>
            </a:r>
            <a:r>
              <a:rPr lang="de-CH" sz="1400" dirty="0">
                <a:latin typeface="Frutiger 45 Light" panose="020B0603020202020204" pitchFamily="34" charset="0"/>
              </a:rPr>
              <a:t> </a:t>
            </a:r>
            <a:r>
              <a:rPr lang="de-CH" sz="1400" dirty="0" err="1">
                <a:latin typeface="Frutiger 45 Light" panose="020B0603020202020204" pitchFamily="34" charset="0"/>
              </a:rPr>
              <a:t>invested</a:t>
            </a:r>
            <a:r>
              <a:rPr lang="de-CH" sz="1400" dirty="0">
                <a:latin typeface="Frutiger 45 Light" panose="020B0603020202020204" pitchFamily="34" charset="0"/>
              </a:rPr>
              <a:t> in SI </a:t>
            </a:r>
            <a:r>
              <a:rPr lang="de-CH" sz="1400" dirty="0" err="1">
                <a:latin typeface="Frutiger 45 Light" panose="020B0603020202020204" pitchFamily="34" charset="0"/>
              </a:rPr>
              <a:t>funds</a:t>
            </a:r>
            <a:r>
              <a:rPr lang="de-CH" sz="1400" dirty="0">
                <a:latin typeface="Frutiger 45 Light" panose="020B0603020202020204" pitchFamily="34" charset="0"/>
              </a:rPr>
              <a:t> </a:t>
            </a:r>
            <a:r>
              <a:rPr lang="de-CH" sz="1400" dirty="0" err="1">
                <a:latin typeface="Frutiger 45 Light" panose="020B0603020202020204" pitchFamily="34" charset="0"/>
              </a:rPr>
              <a:t>globally</a:t>
            </a:r>
            <a:r>
              <a:rPr lang="de-CH" sz="1400" dirty="0">
                <a:latin typeface="Frutiger 45 Light" panose="020B0603020202020204" pitchFamily="34" charset="0"/>
              </a:rPr>
              <a:t> </a:t>
            </a:r>
            <a:r>
              <a:rPr lang="de-CH" sz="1400" dirty="0" err="1">
                <a:latin typeface="Frutiger 45 Light" panose="020B0603020202020204" pitchFamily="34" charset="0"/>
              </a:rPr>
              <a:t>as</a:t>
            </a:r>
            <a:r>
              <a:rPr lang="de-CH" sz="1400" dirty="0">
                <a:latin typeface="Frutiger 45 Light" panose="020B0603020202020204" pitchFamily="34" charset="0"/>
              </a:rPr>
              <a:t> </a:t>
            </a:r>
            <a:r>
              <a:rPr lang="de-CH" sz="1400" dirty="0" err="1">
                <a:latin typeface="Frutiger 45 Light" panose="020B0603020202020204" pitchFamily="34" charset="0"/>
              </a:rPr>
              <a:t>of</a:t>
            </a:r>
            <a:r>
              <a:rPr lang="de-CH" sz="1400" dirty="0">
                <a:latin typeface="Frutiger 45 Light" panose="020B0603020202020204" pitchFamily="34" charset="0"/>
              </a:rPr>
              <a:t> June 2020²</a:t>
            </a:r>
            <a:endParaRPr lang="de-CH" dirty="0">
              <a:latin typeface="Frutiger 45 Light" panose="020B0603020202020204" pitchFamily="34" charset="0"/>
            </a:endParaRPr>
          </a:p>
          <a:p>
            <a:pPr algn="ctr"/>
            <a:endParaRPr lang="de-CH" sz="1200" i="1" dirty="0">
              <a:latin typeface="Frutiger 45 Light" panose="020B0603020202020204" pitchFamily="34" charset="0"/>
            </a:endParaRPr>
          </a:p>
        </p:txBody>
      </p:sp>
      <p:sp>
        <p:nvSpPr>
          <p:cNvPr id="7" name="Rectangle 6"/>
          <p:cNvSpPr/>
          <p:nvPr/>
        </p:nvSpPr>
        <p:spPr>
          <a:xfrm>
            <a:off x="6714048" y="191757"/>
            <a:ext cx="2032387" cy="512717"/>
          </a:xfrm>
          <a:prstGeom prst="rect">
            <a:avLst/>
          </a:prstGeom>
        </p:spPr>
        <p:txBody>
          <a:bodyPr wrap="square" lIns="55618" tIns="27819" rIns="55618" bIns="27819"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lgn="r">
              <a:spcBef>
                <a:spcPts val="186"/>
              </a:spcBef>
              <a:spcAft>
                <a:spcPts val="0"/>
              </a:spcAft>
            </a:pPr>
            <a:r>
              <a:rPr lang="en-US" sz="1400" b="1" dirty="0">
                <a:solidFill>
                  <a:srgbClr val="000000"/>
                </a:solidFill>
                <a:latin typeface="Frutiger 45 Light" panose="020B0603020202020204" pitchFamily="34" charset="0"/>
                <a:ea typeface="Times New Roman"/>
                <a:cs typeface="Times New Roman"/>
              </a:rPr>
              <a:t>www.slido.com</a:t>
            </a:r>
            <a:endParaRPr lang="en-US" sz="1400" dirty="0">
              <a:solidFill>
                <a:prstClr val="black"/>
              </a:solidFill>
              <a:latin typeface="Frutiger 45 Light" panose="020B0603020202020204" pitchFamily="34" charset="0"/>
              <a:ea typeface="Times New Roman"/>
              <a:cs typeface="Times New Roman"/>
            </a:endParaRPr>
          </a:p>
          <a:p>
            <a:pPr algn="r">
              <a:spcBef>
                <a:spcPts val="186"/>
              </a:spcBef>
              <a:spcAft>
                <a:spcPts val="0"/>
              </a:spcAft>
            </a:pPr>
            <a:r>
              <a:rPr lang="en-US" sz="1400" dirty="0">
                <a:solidFill>
                  <a:srgbClr val="000000"/>
                </a:solidFill>
                <a:latin typeface="Frutiger 45 Light" panose="020B0603020202020204" pitchFamily="34" charset="0"/>
                <a:ea typeface="Times New Roman"/>
                <a:cs typeface="Times New Roman"/>
              </a:rPr>
              <a:t>Event code </a:t>
            </a:r>
            <a:r>
              <a:rPr lang="en-US" sz="1400" b="1" dirty="0">
                <a:solidFill>
                  <a:srgbClr val="000000"/>
                </a:solidFill>
                <a:latin typeface="Frutiger 45 Light" panose="020B0603020202020204" pitchFamily="34" charset="0"/>
                <a:ea typeface="Times New Roman"/>
                <a:cs typeface="Times New Roman"/>
              </a:rPr>
              <a:t>SI2020</a:t>
            </a:r>
          </a:p>
        </p:txBody>
      </p:sp>
    </p:spTree>
    <p:custDataLst>
      <p:tags r:id="rId1"/>
    </p:custDataLst>
    <p:extLst>
      <p:ext uri="{BB962C8B-B14F-4D97-AF65-F5344CB8AC3E}">
        <p14:creationId xmlns:p14="http://schemas.microsoft.com/office/powerpoint/2010/main" val="24809376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1579" y="1658490"/>
            <a:ext cx="8354291" cy="1082732"/>
          </a:xfrm>
        </p:spPr>
        <p:txBody>
          <a:bodyPr/>
          <a:lstStyle/>
          <a:p>
            <a:r>
              <a:rPr lang="en-GB" dirty="0"/>
              <a:t>Mark Haefele </a:t>
            </a:r>
          </a:p>
          <a:p>
            <a:r>
              <a:rPr lang="en-US" dirty="0"/>
              <a:t>Global Chief Investment Officer, UBS CIO GWM</a:t>
            </a:r>
          </a:p>
        </p:txBody>
      </p:sp>
      <p:sp>
        <p:nvSpPr>
          <p:cNvPr id="3" name="Rectangle 2"/>
          <p:cNvSpPr/>
          <p:nvPr/>
        </p:nvSpPr>
        <p:spPr>
          <a:xfrm>
            <a:off x="6714048" y="191757"/>
            <a:ext cx="2032387" cy="512717"/>
          </a:xfrm>
          <a:prstGeom prst="rect">
            <a:avLst/>
          </a:prstGeom>
        </p:spPr>
        <p:txBody>
          <a:bodyPr wrap="square" lIns="55618" tIns="27819" rIns="55618" bIns="27819"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lgn="r">
              <a:spcBef>
                <a:spcPts val="186"/>
              </a:spcBef>
              <a:spcAft>
                <a:spcPts val="0"/>
              </a:spcAft>
            </a:pPr>
            <a:r>
              <a:rPr lang="en-US" sz="1400" b="1" dirty="0">
                <a:solidFill>
                  <a:srgbClr val="000000"/>
                </a:solidFill>
                <a:latin typeface="Frutiger 45 Light" panose="020B0603020202020204" pitchFamily="34" charset="0"/>
                <a:ea typeface="Times New Roman"/>
                <a:cs typeface="Times New Roman"/>
              </a:rPr>
              <a:t>www.slido.com</a:t>
            </a:r>
            <a:endParaRPr lang="en-US" sz="1400" dirty="0">
              <a:solidFill>
                <a:prstClr val="black"/>
              </a:solidFill>
              <a:latin typeface="Frutiger 45 Light" panose="020B0603020202020204" pitchFamily="34" charset="0"/>
              <a:ea typeface="Times New Roman"/>
              <a:cs typeface="Times New Roman"/>
            </a:endParaRPr>
          </a:p>
          <a:p>
            <a:pPr algn="r">
              <a:spcBef>
                <a:spcPts val="186"/>
              </a:spcBef>
              <a:spcAft>
                <a:spcPts val="0"/>
              </a:spcAft>
            </a:pPr>
            <a:r>
              <a:rPr lang="en-US" sz="1400" dirty="0">
                <a:solidFill>
                  <a:srgbClr val="000000"/>
                </a:solidFill>
                <a:latin typeface="Frutiger 45 Light" panose="020B0603020202020204" pitchFamily="34" charset="0"/>
                <a:ea typeface="Times New Roman"/>
                <a:cs typeface="Times New Roman"/>
              </a:rPr>
              <a:t>Event code </a:t>
            </a:r>
            <a:r>
              <a:rPr lang="en-US" sz="1400" b="1" dirty="0">
                <a:solidFill>
                  <a:srgbClr val="000000"/>
                </a:solidFill>
                <a:latin typeface="Frutiger 45 Light" panose="020B0603020202020204" pitchFamily="34" charset="0"/>
                <a:ea typeface="Times New Roman"/>
                <a:cs typeface="Times New Roman"/>
              </a:rPr>
              <a:t>SI2020</a:t>
            </a:r>
          </a:p>
        </p:txBody>
      </p:sp>
    </p:spTree>
    <p:extLst>
      <p:ext uri="{BB962C8B-B14F-4D97-AF65-F5344CB8AC3E}">
        <p14:creationId xmlns:p14="http://schemas.microsoft.com/office/powerpoint/2010/main" val="25650379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18513" y="630090"/>
            <a:ext cx="8453801" cy="159179"/>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a:solidFill>
                <a:srgbClr val="000000"/>
              </a:solidFill>
            </a:endParaRPr>
          </a:p>
        </p:txBody>
      </p:sp>
      <p:sp>
        <p:nvSpPr>
          <p:cNvPr id="2" name="Text Placeholder 1"/>
          <p:cNvSpPr>
            <a:spLocks noGrp="1"/>
          </p:cNvSpPr>
          <p:nvPr>
            <p:ph type="body" sz="quarter" idx="12"/>
          </p:nvPr>
        </p:nvSpPr>
        <p:spPr>
          <a:xfrm>
            <a:off x="418022" y="494807"/>
            <a:ext cx="8354291" cy="4097457"/>
          </a:xfrm>
        </p:spPr>
        <p:txBody>
          <a:bodyPr anchor="ctr"/>
          <a:lstStyle/>
          <a:p>
            <a:pPr algn="ctr"/>
            <a:r>
              <a:rPr lang="en-US" sz="2700" dirty="0">
                <a:latin typeface="Frutiger 45 Light" panose="020B0603020202020204" pitchFamily="34" charset="0"/>
                <a:hlinkClick r:id="rId4"/>
              </a:rPr>
              <a:t>www.ubs.com/cio-disclaimer</a:t>
            </a:r>
            <a:endParaRPr lang="en-US" sz="2700" dirty="0">
              <a:latin typeface="Frutiger 45 Light" panose="020B0603020202020204" pitchFamily="34" charset="0"/>
            </a:endParaRPr>
          </a:p>
          <a:p>
            <a:endParaRPr lang="en-US" sz="800" dirty="0">
              <a:latin typeface="Frutiger 45 Light" panose="020B0603020202020204" pitchFamily="34" charset="0"/>
            </a:endParaRPr>
          </a:p>
          <a:p>
            <a:endParaRPr lang="en-US" sz="800" dirty="0">
              <a:latin typeface="Frutiger 45 Light" panose="020B0603020202020204" pitchFamily="34" charset="0"/>
            </a:endParaRPr>
          </a:p>
          <a:p>
            <a:r>
              <a:rPr lang="en-US" sz="800"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endParaRPr lang="en-GB" sz="800" dirty="0">
              <a:latin typeface="Frutiger 45 Light" panose="020B0603020202020204" pitchFamily="34" charset="0"/>
            </a:endParaRPr>
          </a:p>
          <a:p>
            <a:r>
              <a:rPr lang="en-US" sz="800" dirty="0">
                <a:latin typeface="Frutiger 45 Light" panose="020B0603020202020204" pitchFamily="34" charset="0"/>
              </a:rPr>
              <a:t>This material is </a:t>
            </a:r>
            <a:r>
              <a:rPr lang="en-US" sz="800" b="1" dirty="0">
                <a:latin typeface="Frutiger 45 Light" panose="020B0603020202020204" pitchFamily="34" charset="0"/>
              </a:rPr>
              <a:t>for your</a:t>
            </a:r>
            <a:r>
              <a:rPr lang="en-US" sz="800" dirty="0">
                <a:latin typeface="Frutiger 45 Light" panose="020B0603020202020204" pitchFamily="34" charset="0"/>
              </a:rPr>
              <a:t> </a:t>
            </a:r>
            <a:r>
              <a:rPr lang="en-US" sz="800" b="1" dirty="0">
                <a:latin typeface="Frutiger 45 Light" panose="020B0603020202020204" pitchFamily="34" charset="0"/>
              </a:rPr>
              <a:t>information only</a:t>
            </a:r>
            <a:r>
              <a:rPr lang="en-US" sz="800"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800" b="1" dirty="0">
                <a:latin typeface="Frutiger 45 Light" panose="020B0603020202020204" pitchFamily="34" charset="0"/>
              </a:rPr>
              <a:t>The views and opinions expressed in this material by third parties are not those of UBS</a:t>
            </a:r>
            <a:r>
              <a:rPr lang="en-US" sz="800"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800" dirty="0">
              <a:latin typeface="Frutiger 45 Light" panose="020B0603020202020204" pitchFamily="34" charset="0"/>
            </a:endParaRPr>
          </a:p>
          <a:p>
            <a:r>
              <a:rPr lang="en-US" sz="800"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800" u="sng" dirty="0">
                <a:latin typeface="Frutiger 45 Light" panose="020B0603020202020204" pitchFamily="34" charset="0"/>
                <a:hlinkClick r:id="rId5"/>
              </a:rPr>
              <a:t>ubs.com/</a:t>
            </a:r>
            <a:r>
              <a:rPr lang="en-US" sz="800" u="sng" dirty="0" err="1">
                <a:latin typeface="Frutiger 45 Light" panose="020B0603020202020204" pitchFamily="34" charset="0"/>
                <a:hlinkClick r:id="rId5"/>
              </a:rPr>
              <a:t>workingwithus</a:t>
            </a:r>
            <a:r>
              <a:rPr lang="en-US" sz="800" dirty="0">
                <a:latin typeface="Frutiger 45 Light" panose="020B0603020202020204" pitchFamily="34" charset="0"/>
              </a:rPr>
              <a:t>. </a:t>
            </a:r>
            <a:endParaRPr lang="en-GB" sz="800" dirty="0">
              <a:latin typeface="Frutiger 45 Light" panose="020B0603020202020204" pitchFamily="34" charset="0"/>
            </a:endParaRPr>
          </a:p>
          <a:p>
            <a:r>
              <a:rPr lang="en-GB" sz="800" dirty="0">
                <a:latin typeface="Frutiger 45 Light" panose="020B0603020202020204" pitchFamily="34" charset="0"/>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r>
              <a:rPr lang="en-US" sz="800" dirty="0">
                <a:latin typeface="Frutiger 45 Light" panose="020B0603020202020204" pitchFamily="34" charset="0"/>
              </a:rPr>
              <a:t>Please visit below page to read the legal </a:t>
            </a:r>
            <a:r>
              <a:rPr lang="en-US" sz="800" dirty="0">
                <a:latin typeface="Frutiger 45 Light" panose="020B0603020202020204" pitchFamily="34" charset="0"/>
                <a:hlinkClick r:id="rId6"/>
              </a:rPr>
              <a:t>disclaimer </a:t>
            </a:r>
            <a:r>
              <a:rPr lang="en-GB" sz="800" dirty="0">
                <a:latin typeface="Frutiger 45 Light" panose="020B0603020202020204" pitchFamily="34" charset="0"/>
              </a:rPr>
              <a:t>applicable to this livestream.</a:t>
            </a:r>
            <a:endParaRPr lang="en-US" sz="800" dirty="0">
              <a:latin typeface="Frutiger 45 Light" panose="020B0603020202020204" pitchFamily="34" charset="0"/>
            </a:endParaRPr>
          </a:p>
          <a:p>
            <a:endParaRPr lang="en-GB" sz="800"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3007532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1581" y="1658490"/>
            <a:ext cx="8354291" cy="1082732"/>
          </a:xfrm>
        </p:spPr>
        <p:txBody>
          <a:bodyPr/>
          <a:lstStyle/>
          <a:p>
            <a:r>
              <a:rPr lang="en-GB" dirty="0"/>
              <a:t>Mark Haefele </a:t>
            </a:r>
          </a:p>
          <a:p>
            <a:r>
              <a:rPr lang="en-US" sz="2800" dirty="0"/>
              <a:t>Global Chief Investment Officer</a:t>
            </a:r>
          </a:p>
        </p:txBody>
      </p:sp>
      <p:sp>
        <p:nvSpPr>
          <p:cNvPr id="4" name="Rectangle 3"/>
          <p:cNvSpPr/>
          <p:nvPr/>
        </p:nvSpPr>
        <p:spPr>
          <a:xfrm>
            <a:off x="6643173" y="246841"/>
            <a:ext cx="2032387" cy="512717"/>
          </a:xfrm>
          <a:prstGeom prst="rect">
            <a:avLst/>
          </a:prstGeom>
        </p:spPr>
        <p:txBody>
          <a:bodyPr wrap="square" lIns="55618" tIns="27819" rIns="55618" bIns="27819"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lgn="r">
              <a:spcBef>
                <a:spcPts val="186"/>
              </a:spcBef>
              <a:spcAft>
                <a:spcPts val="0"/>
              </a:spcAft>
            </a:pPr>
            <a:r>
              <a:rPr lang="en-US" sz="1400" b="1" dirty="0">
                <a:solidFill>
                  <a:srgbClr val="000000"/>
                </a:solidFill>
                <a:latin typeface="Frutiger 45 Light" panose="020B0603020202020204" pitchFamily="34" charset="0"/>
                <a:ea typeface="Times New Roman"/>
                <a:cs typeface="Times New Roman"/>
              </a:rPr>
              <a:t>www.slido.com</a:t>
            </a:r>
            <a:endParaRPr lang="en-US" sz="1400" dirty="0">
              <a:solidFill>
                <a:prstClr val="black"/>
              </a:solidFill>
              <a:latin typeface="Frutiger 45 Light" panose="020B0603020202020204" pitchFamily="34" charset="0"/>
              <a:ea typeface="Times New Roman"/>
              <a:cs typeface="Times New Roman"/>
            </a:endParaRPr>
          </a:p>
          <a:p>
            <a:pPr algn="r">
              <a:spcBef>
                <a:spcPts val="186"/>
              </a:spcBef>
              <a:spcAft>
                <a:spcPts val="0"/>
              </a:spcAft>
            </a:pPr>
            <a:r>
              <a:rPr lang="en-US" sz="1400" dirty="0">
                <a:solidFill>
                  <a:srgbClr val="000000"/>
                </a:solidFill>
                <a:latin typeface="Frutiger 45 Light" panose="020B0603020202020204" pitchFamily="34" charset="0"/>
                <a:ea typeface="Times New Roman"/>
                <a:cs typeface="Times New Roman"/>
              </a:rPr>
              <a:t>Event code </a:t>
            </a:r>
            <a:r>
              <a:rPr lang="en-US" sz="1400" b="1" dirty="0">
                <a:solidFill>
                  <a:srgbClr val="000000"/>
                </a:solidFill>
                <a:latin typeface="Frutiger 45 Light" panose="020B0603020202020204" pitchFamily="34" charset="0"/>
                <a:ea typeface="Times New Roman"/>
                <a:cs typeface="Times New Roman"/>
              </a:rPr>
              <a:t>SI2020</a:t>
            </a:r>
          </a:p>
        </p:txBody>
      </p:sp>
    </p:spTree>
    <p:extLst>
      <p:ext uri="{BB962C8B-B14F-4D97-AF65-F5344CB8AC3E}">
        <p14:creationId xmlns:p14="http://schemas.microsoft.com/office/powerpoint/2010/main" val="2328467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1581" y="1658490"/>
            <a:ext cx="8354291" cy="1082732"/>
          </a:xfrm>
        </p:spPr>
        <p:txBody>
          <a:bodyPr/>
          <a:lstStyle/>
          <a:p>
            <a:r>
              <a:rPr lang="en-US" dirty="0"/>
              <a:t>Rachel Whittaker</a:t>
            </a:r>
          </a:p>
          <a:p>
            <a:r>
              <a:rPr lang="en-US" sz="2800" dirty="0"/>
              <a:t>Sustainable Investing Strategist</a:t>
            </a:r>
          </a:p>
        </p:txBody>
      </p:sp>
      <p:sp>
        <p:nvSpPr>
          <p:cNvPr id="4" name="Rectangle 3"/>
          <p:cNvSpPr/>
          <p:nvPr/>
        </p:nvSpPr>
        <p:spPr>
          <a:xfrm>
            <a:off x="6643173" y="246841"/>
            <a:ext cx="2032387" cy="512717"/>
          </a:xfrm>
          <a:prstGeom prst="rect">
            <a:avLst/>
          </a:prstGeom>
        </p:spPr>
        <p:txBody>
          <a:bodyPr wrap="square" lIns="55618" tIns="27819" rIns="55618" bIns="27819"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lgn="r">
              <a:spcBef>
                <a:spcPts val="186"/>
              </a:spcBef>
              <a:spcAft>
                <a:spcPts val="0"/>
              </a:spcAft>
            </a:pPr>
            <a:r>
              <a:rPr lang="en-US" sz="1400" b="1" dirty="0">
                <a:solidFill>
                  <a:srgbClr val="000000"/>
                </a:solidFill>
                <a:latin typeface="Frutiger 45 Light" panose="020B0603020202020204" pitchFamily="34" charset="0"/>
                <a:ea typeface="Times New Roman"/>
                <a:cs typeface="Times New Roman"/>
              </a:rPr>
              <a:t>www.slido.com</a:t>
            </a:r>
            <a:endParaRPr lang="en-US" sz="1400" dirty="0">
              <a:solidFill>
                <a:prstClr val="black"/>
              </a:solidFill>
              <a:latin typeface="Frutiger 45 Light" panose="020B0603020202020204" pitchFamily="34" charset="0"/>
              <a:ea typeface="Times New Roman"/>
              <a:cs typeface="Times New Roman"/>
            </a:endParaRPr>
          </a:p>
          <a:p>
            <a:pPr algn="r">
              <a:spcBef>
                <a:spcPts val="186"/>
              </a:spcBef>
              <a:spcAft>
                <a:spcPts val="0"/>
              </a:spcAft>
            </a:pPr>
            <a:r>
              <a:rPr lang="en-US" sz="1400" dirty="0">
                <a:solidFill>
                  <a:srgbClr val="000000"/>
                </a:solidFill>
                <a:latin typeface="Frutiger 45 Light" panose="020B0603020202020204" pitchFamily="34" charset="0"/>
                <a:ea typeface="Times New Roman"/>
                <a:cs typeface="Times New Roman"/>
              </a:rPr>
              <a:t>Event code </a:t>
            </a:r>
            <a:r>
              <a:rPr lang="en-US" sz="1400" b="1" dirty="0">
                <a:solidFill>
                  <a:srgbClr val="000000"/>
                </a:solidFill>
                <a:latin typeface="Frutiger 45 Light" panose="020B0603020202020204" pitchFamily="34" charset="0"/>
                <a:ea typeface="Times New Roman"/>
                <a:cs typeface="Times New Roman"/>
              </a:rPr>
              <a:t>SI2020</a:t>
            </a:r>
          </a:p>
        </p:txBody>
      </p:sp>
    </p:spTree>
    <p:extLst>
      <p:ext uri="{BB962C8B-B14F-4D97-AF65-F5344CB8AC3E}">
        <p14:creationId xmlns:p14="http://schemas.microsoft.com/office/powerpoint/2010/main" val="252330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GE HEADING"/>
          <p:cNvSpPr>
            <a:spLocks noGrp="1"/>
          </p:cNvSpPr>
          <p:nvPr>
            <p:ph type="title"/>
            <p:custDataLst>
              <p:tags r:id="rId2"/>
            </p:custDataLst>
          </p:nvPr>
        </p:nvSpPr>
        <p:spPr>
          <a:xfrm>
            <a:off x="382386" y="4"/>
            <a:ext cx="8599978" cy="642158"/>
          </a:xfrm>
        </p:spPr>
        <p:txBody>
          <a:bodyPr>
            <a:normAutofit/>
          </a:bodyPr>
          <a:lstStyle/>
          <a:p>
            <a:r>
              <a:rPr lang="en-US" sz="2400" dirty="0"/>
              <a:t>Sustainability matters</a:t>
            </a:r>
            <a:endParaRPr lang="en-US" sz="2400" dirty="0">
              <a:solidFill>
                <a:srgbClr val="FF0000"/>
              </a:solidFill>
            </a:endParaRPr>
          </a:p>
        </p:txBody>
      </p:sp>
      <p:sp>
        <p:nvSpPr>
          <p:cNvPr id="12" name="Text Box 4"/>
          <p:cNvSpPr txBox="1">
            <a:spLocks noChangeArrowheads="1"/>
          </p:cNvSpPr>
          <p:nvPr/>
        </p:nvSpPr>
        <p:spPr bwMode="auto">
          <a:xfrm>
            <a:off x="2768724" y="4768200"/>
            <a:ext cx="5817466" cy="1106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defTabSz="631650">
              <a:spcBef>
                <a:spcPts val="0"/>
              </a:spcBef>
              <a:defRPr sz="6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r>
              <a:rPr lang="en-GB" sz="700" dirty="0"/>
              <a:t>Source: </a:t>
            </a:r>
            <a:r>
              <a:rPr sz="700" dirty="0"/>
              <a:t>UBS</a:t>
            </a:r>
            <a:r>
              <a:rPr lang="en-GB" sz="700" dirty="0"/>
              <a:t> as of September 2020</a:t>
            </a:r>
          </a:p>
          <a:p>
            <a:r>
              <a:rPr lang="en-US" sz="700" dirty="0"/>
              <a:t>Sources: 1) Financial Times, July 2020; 2) EU official website September 2020</a:t>
            </a:r>
            <a:endParaRPr lang="en-GB" sz="700" dirty="0"/>
          </a:p>
        </p:txBody>
      </p:sp>
      <p:sp>
        <p:nvSpPr>
          <p:cNvPr id="13" name="TextBox 12"/>
          <p:cNvSpPr txBox="1"/>
          <p:nvPr/>
        </p:nvSpPr>
        <p:spPr>
          <a:xfrm>
            <a:off x="603499" y="2870031"/>
            <a:ext cx="3012398" cy="1332689"/>
          </a:xfrm>
          <a:prstGeom prst="rect">
            <a:avLst/>
          </a:prstGeom>
          <a:noFill/>
        </p:spPr>
        <p:txBody>
          <a:bodyPr wrap="square" lIns="0" tIns="0" rIns="0" bIns="0" rtlCol="0">
            <a:noAutofit/>
          </a:bodyPr>
          <a:lstStyle/>
          <a:p>
            <a:pPr algn="ctr"/>
            <a:r>
              <a:rPr lang="de-CH" sz="3000" b="1" dirty="0">
                <a:solidFill>
                  <a:srgbClr val="E60000"/>
                </a:solidFill>
                <a:latin typeface="Frutiger 45 Light" panose="020B0603020202020204" pitchFamily="34" charset="0"/>
              </a:rPr>
              <a:t>30%</a:t>
            </a:r>
          </a:p>
          <a:p>
            <a:pPr algn="ctr"/>
            <a:r>
              <a:rPr lang="de-CH" sz="1400" dirty="0">
                <a:latin typeface="Frutiger 45 Light" panose="020B0603020202020204" pitchFamily="34" charset="0"/>
              </a:rPr>
              <a:t>of EU economic recovery budget to be allocated to climate-related investments²</a:t>
            </a:r>
          </a:p>
        </p:txBody>
      </p:sp>
      <p:sp>
        <p:nvSpPr>
          <p:cNvPr id="14" name="TextBox 13"/>
          <p:cNvSpPr txBox="1">
            <a:spLocks/>
          </p:cNvSpPr>
          <p:nvPr/>
        </p:nvSpPr>
        <p:spPr>
          <a:xfrm>
            <a:off x="3966072" y="1114357"/>
            <a:ext cx="4780363" cy="3362233"/>
          </a:xfrm>
          <a:prstGeom prst="rect">
            <a:avLst/>
          </a:prstGeom>
          <a:noFill/>
        </p:spPr>
        <p:txBody>
          <a:bodyPr wrap="square" lIns="0" tIns="0" rIns="0" bIns="0" rtlCol="0">
            <a:noAutofit/>
          </a:bodyPr>
          <a:lstStyle/>
          <a:p>
            <a:pPr marL="285722" indent="-285722">
              <a:lnSpc>
                <a:spcPct val="115000"/>
              </a:lnSpc>
              <a:spcBef>
                <a:spcPts val="0"/>
              </a:spcBef>
              <a:spcAft>
                <a:spcPts val="0"/>
              </a:spcAft>
              <a:buClr>
                <a:srgbClr val="C00000"/>
              </a:buClr>
              <a:buFont typeface="Wingdings" panose="05000000000000000000" pitchFamily="2" charset="2"/>
              <a:buChar char="§"/>
            </a:pPr>
            <a:r>
              <a:rPr lang="en-US" sz="1400" b="1" dirty="0">
                <a:latin typeface="Frutiger 45 Light" panose="020B0603020202020204" pitchFamily="34" charset="0"/>
                <a:ea typeface="Calibri" panose="020F0502020204030204" pitchFamily="34" charset="0"/>
                <a:cs typeface="Arial" panose="020B0604020202020204" pitchFamily="34" charset="0"/>
              </a:rPr>
              <a:t>Managing portfolio risks:</a:t>
            </a:r>
            <a:r>
              <a:rPr lang="en-US" sz="1400" dirty="0">
                <a:latin typeface="Frutiger 45 Light" panose="020B0603020202020204" pitchFamily="34" charset="0"/>
                <a:ea typeface="Calibri" panose="020F0502020204030204" pitchFamily="34" charset="0"/>
                <a:cs typeface="Arial" panose="020B0604020202020204" pitchFamily="34" charset="0"/>
              </a:rPr>
              <a:t> sustainability directly influences a company’s business and profitability, or indirectly affects its competitive positioning. </a:t>
            </a:r>
          </a:p>
          <a:p>
            <a:pPr marL="742876" lvl="1" indent="-285722">
              <a:lnSpc>
                <a:spcPct val="150000"/>
              </a:lnSpc>
              <a:spcBef>
                <a:spcPts val="0"/>
              </a:spcBef>
              <a:spcAft>
                <a:spcPts val="0"/>
              </a:spcAft>
              <a:buClr>
                <a:srgbClr val="C00000"/>
              </a:buClr>
              <a:buFont typeface="Wingdings" panose="05000000000000000000" pitchFamily="2" charset="2"/>
              <a:buChar char="§"/>
            </a:pPr>
            <a:endParaRPr lang="en-US" sz="1200" b="1" dirty="0">
              <a:latin typeface="Frutiger 45 Light" panose="020B0603020202020204" pitchFamily="34" charset="0"/>
              <a:ea typeface="Calibri" panose="020F0502020204030204" pitchFamily="34" charset="0"/>
              <a:cs typeface="Arial" panose="020B0604020202020204" pitchFamily="34" charset="0"/>
            </a:endParaRPr>
          </a:p>
          <a:p>
            <a:pPr marL="285722" indent="-285722">
              <a:lnSpc>
                <a:spcPct val="115000"/>
              </a:lnSpc>
              <a:spcBef>
                <a:spcPts val="0"/>
              </a:spcBef>
              <a:spcAft>
                <a:spcPts val="0"/>
              </a:spcAft>
              <a:buClr>
                <a:srgbClr val="C00000"/>
              </a:buClr>
              <a:buFont typeface="Wingdings" panose="05000000000000000000" pitchFamily="2" charset="2"/>
              <a:buChar char="§"/>
            </a:pPr>
            <a:r>
              <a:rPr lang="en-US" sz="1400" b="1" dirty="0">
                <a:latin typeface="Frutiger 45 Light" panose="020B0603020202020204" pitchFamily="34" charset="0"/>
                <a:ea typeface="Calibri" panose="020F0502020204030204" pitchFamily="34" charset="0"/>
                <a:cs typeface="Arial" panose="020B0604020202020204" pitchFamily="34" charset="0"/>
              </a:rPr>
              <a:t>Participating in the upside potential of disruptive innovation: </a:t>
            </a:r>
            <a:r>
              <a:rPr lang="en-US" sz="1400" dirty="0">
                <a:latin typeface="Frutiger 45 Light" panose="020B0603020202020204" pitchFamily="34" charset="0"/>
                <a:ea typeface="Calibri" panose="020F0502020204030204" pitchFamily="34" charset="0"/>
                <a:cs typeface="Arial" panose="020B0604020202020204" pitchFamily="34" charset="0"/>
              </a:rPr>
              <a:t>population growth, aging, and urbanization exacerbate sustainability challenges and drive innovation in areas such as transition to a carbon economy, waste management, and shifting food consumption trends.</a:t>
            </a:r>
          </a:p>
          <a:p>
            <a:pPr marL="457154" lvl="1">
              <a:lnSpc>
                <a:spcPct val="150000"/>
              </a:lnSpc>
              <a:spcBef>
                <a:spcPts val="0"/>
              </a:spcBef>
              <a:spcAft>
                <a:spcPts val="0"/>
              </a:spcAft>
              <a:buClr>
                <a:srgbClr val="C00000"/>
              </a:buClr>
            </a:pPr>
            <a:endParaRPr lang="en-US" sz="1200" b="1" dirty="0">
              <a:latin typeface="Frutiger 45 Light" panose="020B0603020202020204" pitchFamily="34" charset="0"/>
              <a:ea typeface="Calibri" panose="020F0502020204030204" pitchFamily="34" charset="0"/>
              <a:cs typeface="Arial" panose="020B0604020202020204" pitchFamily="34" charset="0"/>
            </a:endParaRPr>
          </a:p>
          <a:p>
            <a:pPr marL="285722" indent="-285722">
              <a:lnSpc>
                <a:spcPct val="115000"/>
              </a:lnSpc>
              <a:spcBef>
                <a:spcPts val="0"/>
              </a:spcBef>
              <a:spcAft>
                <a:spcPts val="0"/>
              </a:spcAft>
              <a:buClr>
                <a:srgbClr val="C00000"/>
              </a:buClr>
              <a:buFont typeface="Wingdings" panose="05000000000000000000" pitchFamily="2" charset="2"/>
              <a:buChar char="§"/>
            </a:pPr>
            <a:r>
              <a:rPr lang="en-US" sz="1400" b="1" dirty="0">
                <a:latin typeface="Frutiger 45 Light" panose="020B0603020202020204" pitchFamily="34" charset="0"/>
                <a:ea typeface="Calibri" panose="020F0502020204030204" pitchFamily="34" charset="0"/>
                <a:cs typeface="Arial" panose="020B0604020202020204" pitchFamily="34" charset="0"/>
              </a:rPr>
              <a:t>Engaging with the prevailing social and political agenda: </a:t>
            </a:r>
            <a:r>
              <a:rPr lang="en-US" sz="1400" dirty="0">
                <a:latin typeface="Frutiger 45 Light" panose="020B0603020202020204" pitchFamily="34" charset="0"/>
                <a:ea typeface="Calibri" panose="020F0502020204030204" pitchFamily="34" charset="0"/>
                <a:cs typeface="Arial" panose="020B0604020202020204" pitchFamily="34" charset="0"/>
              </a:rPr>
              <a:t>introduction of sustainable investment regulation is a game-changer in the field, pioneered by the EU.</a:t>
            </a:r>
          </a:p>
        </p:txBody>
      </p:sp>
      <p:sp>
        <p:nvSpPr>
          <p:cNvPr id="16" name="TextBox 15"/>
          <p:cNvSpPr txBox="1"/>
          <p:nvPr/>
        </p:nvSpPr>
        <p:spPr>
          <a:xfrm>
            <a:off x="603499" y="1114357"/>
            <a:ext cx="3012398" cy="1332689"/>
          </a:xfrm>
          <a:prstGeom prst="rect">
            <a:avLst/>
          </a:prstGeom>
          <a:noFill/>
        </p:spPr>
        <p:txBody>
          <a:bodyPr wrap="square" lIns="0" tIns="0" rIns="0" bIns="0" rtlCol="0">
            <a:noAutofit/>
          </a:bodyPr>
          <a:lstStyle/>
          <a:p>
            <a:pPr algn="ctr"/>
            <a:r>
              <a:rPr lang="de-CH" sz="3000" b="1" dirty="0">
                <a:solidFill>
                  <a:srgbClr val="E60000"/>
                </a:solidFill>
                <a:latin typeface="Frutiger 45 Light" panose="020B0603020202020204" pitchFamily="34" charset="0"/>
              </a:rPr>
              <a:t>- 46%</a:t>
            </a:r>
          </a:p>
          <a:p>
            <a:pPr algn="ctr"/>
            <a:r>
              <a:rPr lang="de-CH" sz="1400" dirty="0">
                <a:latin typeface="Frutiger 45 Light" panose="020B0603020202020204" pitchFamily="34" charset="0"/>
              </a:rPr>
              <a:t>two-day share price value drop of an online fashion retailer after a human rights scandal¹</a:t>
            </a:r>
            <a:endParaRPr lang="de-CH" sz="1400" baseline="30000" dirty="0">
              <a:latin typeface="Frutiger 45 Light" panose="020B0603020202020204" pitchFamily="34" charset="0"/>
            </a:endParaRPr>
          </a:p>
        </p:txBody>
      </p:sp>
      <p:sp>
        <p:nvSpPr>
          <p:cNvPr id="7" name="Rectangle 6"/>
          <p:cNvSpPr/>
          <p:nvPr/>
        </p:nvSpPr>
        <p:spPr>
          <a:xfrm>
            <a:off x="6714048" y="191757"/>
            <a:ext cx="2032387" cy="512717"/>
          </a:xfrm>
          <a:prstGeom prst="rect">
            <a:avLst/>
          </a:prstGeom>
        </p:spPr>
        <p:txBody>
          <a:bodyPr wrap="square" lIns="55618" tIns="27819" rIns="55618" bIns="27819"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lgn="r">
              <a:spcBef>
                <a:spcPts val="186"/>
              </a:spcBef>
              <a:spcAft>
                <a:spcPts val="0"/>
              </a:spcAft>
            </a:pPr>
            <a:r>
              <a:rPr lang="en-US" sz="1400" b="1" dirty="0">
                <a:solidFill>
                  <a:srgbClr val="000000"/>
                </a:solidFill>
                <a:latin typeface="Frutiger 45 Light" panose="020B0603020202020204" pitchFamily="34" charset="0"/>
                <a:ea typeface="Times New Roman"/>
                <a:cs typeface="Times New Roman"/>
              </a:rPr>
              <a:t>www.slido.com</a:t>
            </a:r>
            <a:endParaRPr lang="en-US" sz="1400" dirty="0">
              <a:solidFill>
                <a:prstClr val="black"/>
              </a:solidFill>
              <a:latin typeface="Frutiger 45 Light" panose="020B0603020202020204" pitchFamily="34" charset="0"/>
              <a:ea typeface="Times New Roman"/>
              <a:cs typeface="Times New Roman"/>
            </a:endParaRPr>
          </a:p>
          <a:p>
            <a:pPr algn="r">
              <a:spcBef>
                <a:spcPts val="186"/>
              </a:spcBef>
              <a:spcAft>
                <a:spcPts val="0"/>
              </a:spcAft>
            </a:pPr>
            <a:r>
              <a:rPr lang="en-US" sz="1400" dirty="0">
                <a:solidFill>
                  <a:srgbClr val="000000"/>
                </a:solidFill>
                <a:latin typeface="Frutiger 45 Light" panose="020B0603020202020204" pitchFamily="34" charset="0"/>
                <a:ea typeface="Times New Roman"/>
                <a:cs typeface="Times New Roman"/>
              </a:rPr>
              <a:t>Event code </a:t>
            </a:r>
            <a:r>
              <a:rPr lang="en-US" sz="1400" b="1" dirty="0">
                <a:solidFill>
                  <a:srgbClr val="000000"/>
                </a:solidFill>
                <a:latin typeface="Frutiger 45 Light" panose="020B0603020202020204" pitchFamily="34" charset="0"/>
                <a:ea typeface="Times New Roman"/>
                <a:cs typeface="Times New Roman"/>
              </a:rPr>
              <a:t>SI2020</a:t>
            </a:r>
          </a:p>
        </p:txBody>
      </p:sp>
    </p:spTree>
    <p:custDataLst>
      <p:tags r:id="rId1"/>
    </p:custDataLst>
    <p:extLst>
      <p:ext uri="{BB962C8B-B14F-4D97-AF65-F5344CB8AC3E}">
        <p14:creationId xmlns:p14="http://schemas.microsoft.com/office/powerpoint/2010/main" val="39478806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1581" y="1658490"/>
            <a:ext cx="8354291" cy="1082732"/>
          </a:xfrm>
        </p:spPr>
        <p:txBody>
          <a:bodyPr/>
          <a:lstStyle/>
          <a:p>
            <a:r>
              <a:rPr lang="en-US" dirty="0"/>
              <a:t>Michaela Seimen</a:t>
            </a:r>
          </a:p>
          <a:p>
            <a:r>
              <a:rPr lang="en-US" sz="2800" dirty="0"/>
              <a:t>Sustainable Investing Strategist</a:t>
            </a:r>
          </a:p>
        </p:txBody>
      </p:sp>
      <p:sp>
        <p:nvSpPr>
          <p:cNvPr id="6" name="Rectangle 5"/>
          <p:cNvSpPr/>
          <p:nvPr/>
        </p:nvSpPr>
        <p:spPr>
          <a:xfrm>
            <a:off x="6714048" y="191757"/>
            <a:ext cx="2032387" cy="512717"/>
          </a:xfrm>
          <a:prstGeom prst="rect">
            <a:avLst/>
          </a:prstGeom>
        </p:spPr>
        <p:txBody>
          <a:bodyPr wrap="square" lIns="55618" tIns="27819" rIns="55618" bIns="27819"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lgn="r">
              <a:spcBef>
                <a:spcPts val="186"/>
              </a:spcBef>
              <a:spcAft>
                <a:spcPts val="0"/>
              </a:spcAft>
            </a:pPr>
            <a:r>
              <a:rPr lang="en-US" sz="1400" b="1" dirty="0">
                <a:solidFill>
                  <a:srgbClr val="000000"/>
                </a:solidFill>
                <a:latin typeface="Frutiger 45 Light" panose="020B0603020202020204" pitchFamily="34" charset="0"/>
                <a:ea typeface="Times New Roman"/>
                <a:cs typeface="Times New Roman"/>
              </a:rPr>
              <a:t>www.slido.com</a:t>
            </a:r>
            <a:endParaRPr lang="en-US" sz="1400" dirty="0">
              <a:solidFill>
                <a:prstClr val="black"/>
              </a:solidFill>
              <a:latin typeface="Frutiger 45 Light" panose="020B0603020202020204" pitchFamily="34" charset="0"/>
              <a:ea typeface="Times New Roman"/>
              <a:cs typeface="Times New Roman"/>
            </a:endParaRPr>
          </a:p>
          <a:p>
            <a:pPr algn="r">
              <a:spcBef>
                <a:spcPts val="186"/>
              </a:spcBef>
              <a:spcAft>
                <a:spcPts val="0"/>
              </a:spcAft>
            </a:pPr>
            <a:r>
              <a:rPr lang="en-US" sz="1400" dirty="0">
                <a:solidFill>
                  <a:srgbClr val="000000"/>
                </a:solidFill>
                <a:latin typeface="Frutiger 45 Light" panose="020B0603020202020204" pitchFamily="34" charset="0"/>
                <a:ea typeface="Times New Roman"/>
                <a:cs typeface="Times New Roman"/>
              </a:rPr>
              <a:t>Event code </a:t>
            </a:r>
            <a:r>
              <a:rPr lang="en-US" sz="1400" b="1" dirty="0">
                <a:solidFill>
                  <a:srgbClr val="000000"/>
                </a:solidFill>
                <a:latin typeface="Frutiger 45 Light" panose="020B0603020202020204" pitchFamily="34" charset="0"/>
                <a:ea typeface="Times New Roman"/>
                <a:cs typeface="Times New Roman"/>
              </a:rPr>
              <a:t>SI2020</a:t>
            </a:r>
          </a:p>
        </p:txBody>
      </p:sp>
    </p:spTree>
    <p:extLst>
      <p:ext uri="{BB962C8B-B14F-4D97-AF65-F5344CB8AC3E}">
        <p14:creationId xmlns:p14="http://schemas.microsoft.com/office/powerpoint/2010/main" val="2348466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dirty="0">
                <a:solidFill>
                  <a:schemeClr val="tx2"/>
                </a:solidFill>
              </a:rPr>
              <a:t>SI Performance: </a:t>
            </a:r>
            <a:r>
              <a:rPr lang="en-US" sz="2400" dirty="0"/>
              <a:t>Resilience through both bull and bear markets</a:t>
            </a:r>
          </a:p>
        </p:txBody>
      </p:sp>
      <p:sp>
        <p:nvSpPr>
          <p:cNvPr id="9" name="Text Box 4"/>
          <p:cNvSpPr txBox="1">
            <a:spLocks noChangeArrowheads="1"/>
          </p:cNvSpPr>
          <p:nvPr/>
        </p:nvSpPr>
        <p:spPr bwMode="auto">
          <a:xfrm>
            <a:off x="1249190" y="4682979"/>
            <a:ext cx="5502309" cy="1119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r>
              <a:rPr lang="en-US" sz="700" b="0" dirty="0">
                <a:solidFill>
                  <a:srgbClr val="000000"/>
                </a:solidFill>
              </a:rPr>
              <a:t>Source: Thomson Reuters, UBS, as of 31 August 2020; </a:t>
            </a:r>
            <a:r>
              <a:rPr lang="en-GB" sz="700" b="0" dirty="0"/>
              <a:t>ICE </a:t>
            </a:r>
            <a:r>
              <a:rPr lang="en-GB" sz="700" b="0" dirty="0" err="1"/>
              <a:t>BofA</a:t>
            </a:r>
            <a:r>
              <a:rPr lang="en-GB" sz="700" b="0" dirty="0"/>
              <a:t>, UBS, as of 3 September 2020</a:t>
            </a:r>
            <a:endParaRPr lang="en-US" sz="700" b="0" dirty="0">
              <a:solidFill>
                <a:srgbClr val="000000"/>
              </a:solidFill>
            </a:endParaRPr>
          </a:p>
        </p:txBody>
      </p:sp>
      <p:sp>
        <p:nvSpPr>
          <p:cNvPr id="7" name="Rounded Rectangle 6"/>
          <p:cNvSpPr/>
          <p:nvPr/>
        </p:nvSpPr>
        <p:spPr>
          <a:xfrm>
            <a:off x="4624541" y="1554727"/>
            <a:ext cx="4114800" cy="409243"/>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101246"/>
            <a:r>
              <a:rPr lang="en-US" sz="1200" b="1" kern="0" dirty="0">
                <a:solidFill>
                  <a:srgbClr val="000000"/>
                </a:solidFill>
                <a:latin typeface="Frutiger 45 Light" panose="020B0603020202020204" pitchFamily="34" charset="0"/>
              </a:rPr>
              <a:t>Less short-term volatility of green bonds - Behavior of total returns during the 2020 market correction</a:t>
            </a:r>
          </a:p>
        </p:txBody>
      </p:sp>
      <p:sp>
        <p:nvSpPr>
          <p:cNvPr id="8" name="Rounded Rectangle 7"/>
          <p:cNvSpPr/>
          <p:nvPr/>
        </p:nvSpPr>
        <p:spPr>
          <a:xfrm>
            <a:off x="375253" y="1556868"/>
            <a:ext cx="4114800" cy="407103"/>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001033"/>
            <a:r>
              <a:rPr lang="en-US" sz="1200" b="1" kern="0" dirty="0">
                <a:solidFill>
                  <a:prstClr val="white"/>
                </a:solidFill>
                <a:latin typeface="Frutiger 45 Light" panose="020B0603020202020204" pitchFamily="34" charset="0"/>
              </a:rPr>
              <a:t>ESG Leaders indexes have performed in line or even better than conventional peers in 2020 (1.1.20 - 31.8.20)</a:t>
            </a:r>
          </a:p>
        </p:txBody>
      </p:sp>
      <p:sp>
        <p:nvSpPr>
          <p:cNvPr id="14" name="Rectangle 13"/>
          <p:cNvSpPr>
            <a:spLocks noChangeArrowheads="1"/>
          </p:cNvSpPr>
          <p:nvPr/>
        </p:nvSpPr>
        <p:spPr bwMode="gray">
          <a:xfrm>
            <a:off x="1249190" y="4835598"/>
            <a:ext cx="5744801" cy="215444"/>
          </a:xfrm>
          <a:prstGeom prst="rect">
            <a:avLst/>
          </a:prstGeom>
          <a:noFill/>
          <a:ln w="9525">
            <a:noFill/>
            <a:miter lim="800000"/>
            <a:headEnd/>
            <a:tailEnd/>
          </a:ln>
        </p:spPr>
        <p:txBody>
          <a:bodyPr wrap="square"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defTabSz="741905"/>
            <a:r>
              <a:rPr lang="en-US" sz="7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7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5" name="TextBox 14"/>
          <p:cNvSpPr txBox="1"/>
          <p:nvPr/>
        </p:nvSpPr>
        <p:spPr>
          <a:xfrm>
            <a:off x="379585" y="738579"/>
            <a:ext cx="8359755" cy="748235"/>
          </a:xfrm>
          <a:prstGeom prst="rect">
            <a:avLst/>
          </a:prstGeom>
          <a:solidFill>
            <a:schemeClr val="accent2">
              <a:lumMod val="20000"/>
              <a:lumOff val="80000"/>
            </a:schemeClr>
          </a:solidFill>
        </p:spPr>
        <p:txBody>
          <a:bodyPr wrap="square" lIns="0" tIns="0" rIns="0" bIns="0" rtlCol="0">
            <a:noAutofit/>
          </a:bodyPr>
          <a:lstStyle/>
          <a:p>
            <a:pPr marL="156073" indent="-115972">
              <a:spcBef>
                <a:spcPts val="495"/>
              </a:spcBef>
              <a:buClr>
                <a:srgbClr val="E60000"/>
              </a:buClr>
              <a:buSzPct val="130000"/>
              <a:buFont typeface="Arial" panose="020B0604020202020204" pitchFamily="34" charset="0"/>
              <a:buChar char="•"/>
            </a:pPr>
            <a:r>
              <a:rPr lang="en-US" sz="1200" b="1" dirty="0">
                <a:latin typeface="Frutiger 45 Light" panose="020B0603020202020204" pitchFamily="34" charset="0"/>
              </a:rPr>
              <a:t>SI Equities. </a:t>
            </a:r>
            <a:r>
              <a:rPr lang="en-US" sz="1200" dirty="0">
                <a:latin typeface="Frutiger 45 Light" panose="020B0603020202020204" pitchFamily="34" charset="0"/>
              </a:rPr>
              <a:t>Bias toward higher-ESG-quality, larger companies, lower weight of energy</a:t>
            </a:r>
          </a:p>
          <a:p>
            <a:pPr marL="156073" indent="-115972">
              <a:spcBef>
                <a:spcPts val="495"/>
              </a:spcBef>
              <a:buClr>
                <a:srgbClr val="E60000"/>
              </a:buClr>
              <a:buSzPct val="130000"/>
              <a:buFont typeface="Arial" panose="020B0604020202020204" pitchFamily="34" charset="0"/>
              <a:buChar char="•"/>
            </a:pPr>
            <a:r>
              <a:rPr lang="en-US" sz="1200" b="1" dirty="0">
                <a:latin typeface="Frutiger 45 Light" panose="020B0603020202020204" pitchFamily="34" charset="0"/>
              </a:rPr>
              <a:t>SI Fixed Income. </a:t>
            </a:r>
            <a:r>
              <a:rPr lang="en-US" sz="1200" dirty="0">
                <a:latin typeface="Frutiger 45 Light" panose="020B0603020202020204" pitchFamily="34" charset="0"/>
              </a:rPr>
              <a:t>SI approaches benefit from defensive high grade, green bond, and MDB exposure</a:t>
            </a:r>
          </a:p>
          <a:p>
            <a:pPr marL="156073" indent="-115972">
              <a:spcBef>
                <a:spcPts val="495"/>
              </a:spcBef>
              <a:buClr>
                <a:srgbClr val="E60000"/>
              </a:buClr>
              <a:buSzPct val="130000"/>
              <a:buFont typeface="Arial" panose="020B0604020202020204" pitchFamily="34" charset="0"/>
              <a:buChar char="•"/>
            </a:pPr>
            <a:r>
              <a:rPr lang="en-US" sz="1200" b="1" dirty="0">
                <a:latin typeface="Frutiger 45 Light" panose="020B0603020202020204" pitchFamily="34" charset="0"/>
              </a:rPr>
              <a:t>Risk Management. </a:t>
            </a:r>
            <a:r>
              <a:rPr lang="en-US" sz="1200" dirty="0">
                <a:latin typeface="Frutiger 45 Light" panose="020B0603020202020204" pitchFamily="34" charset="0"/>
              </a:rPr>
              <a:t>Environmental, social, and governance (ESG) considerations can highlight recognizable risks</a:t>
            </a:r>
          </a:p>
          <a:p>
            <a:pPr marL="156073" indent="-115972">
              <a:spcBef>
                <a:spcPts val="495"/>
              </a:spcBef>
              <a:buClr>
                <a:srgbClr val="E60000"/>
              </a:buClr>
              <a:buSzPct val="130000"/>
              <a:buFont typeface="Arial" panose="020B0604020202020204" pitchFamily="34" charset="0"/>
              <a:buChar char="•"/>
            </a:pPr>
            <a:endParaRPr lang="en-US" sz="1200" dirty="0">
              <a:latin typeface="Frutiger 45 Light" panose="020B0603020202020204" pitchFamily="34" charset="0"/>
            </a:endParaRPr>
          </a:p>
        </p:txBody>
      </p:sp>
      <p:graphicFrame>
        <p:nvGraphicFramePr>
          <p:cNvPr id="13" name="Chart 12" descr="{&quot;ChartDesign&quot;:{&quot;General&quot;:{&quot;FontName&quot;:&quot;Frutiger 45 Light&quot;,&quot;FontSize&quot;:10.0,&quot;FontColorRef&quot;:&quot;Black&quot;},&quot;Gridlines&quot;:{&quot;MajorHorizontal&quot;:false,&quot;MajorVertical&quot;:true,&quot;MinorHorizontal&quot;:false,&quot;MinorVertical&quot;:false,&quot;Weight&quot;:0.25,&quot;ColorRef&quot;:&quot;Black&quot;},&quot;Axis&quot;:{&quot;AxisLines&quot;:{&quot;Weight&quot;:0.0,&quot;ColorRef&quot;:&quot;Black&quot;,&quot;TickMarks&quot;:false},&quot;AxisText&quot;:{&quot;Rotation&quot;:null},&quot;SeriesOverlap&quot;:0.0,&quot;GapWidth&quot;:50.0},&quot;ChartTitle&quot;:{&quot;FontName&quot;:&quot;Frutiger 45 Light&quot;,&quot;FontSize&quot;:10.0,&quot;FontColorRef&quot;:&quot;Black&quot;},&quot;Legend&quot;:{&quot;Position&quot;:&quot;Bottom&quot;},&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kipBlankSeries&quot;:true},&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a:extLst>
              <a:ext uri="{FF2B5EF4-FFF2-40B4-BE49-F238E27FC236}">
                <a16:creationId xmlns:a16="http://schemas.microsoft.com/office/drawing/2014/main" id="{0947EEBB-37FC-4CB6-9202-B8FF24991A3F}"/>
              </a:ext>
            </a:extLst>
          </p:cNvPr>
          <p:cNvGraphicFramePr>
            <a:graphicFrameLocks/>
          </p:cNvGraphicFramePr>
          <p:nvPr>
            <p:extLst>
              <p:ext uri="{D42A27DB-BD31-4B8C-83A1-F6EECF244321}">
                <p14:modId xmlns:p14="http://schemas.microsoft.com/office/powerpoint/2010/main" val="2018522346"/>
              </p:ext>
            </p:extLst>
          </p:nvPr>
        </p:nvGraphicFramePr>
        <p:xfrm>
          <a:off x="470621" y="2095334"/>
          <a:ext cx="3924063" cy="2541746"/>
        </p:xfrm>
        <a:graphic>
          <a:graphicData uri="http://schemas.openxmlformats.org/drawingml/2006/chart">
            <c:chart xmlns:c="http://schemas.openxmlformats.org/drawingml/2006/chart" xmlns:r="http://schemas.openxmlformats.org/officeDocument/2006/relationships" r:id="rId4"/>
          </a:graphicData>
        </a:graphic>
      </p:graphicFrame>
      <p:grpSp>
        <p:nvGrpSpPr>
          <p:cNvPr id="11" name="Group 10">
            <a:extLst>
              <a:ext uri="{FF2B5EF4-FFF2-40B4-BE49-F238E27FC236}">
                <a16:creationId xmlns:a16="http://schemas.microsoft.com/office/drawing/2014/main" id="{26CBD01B-6C66-4E97-9F22-32BC7D549F78}"/>
              </a:ext>
            </a:extLst>
          </p:cNvPr>
          <p:cNvGrpSpPr/>
          <p:nvPr/>
        </p:nvGrpSpPr>
        <p:grpSpPr>
          <a:xfrm>
            <a:off x="4662640" y="2110095"/>
            <a:ext cx="4138459" cy="2656241"/>
            <a:chOff x="4624541" y="2272020"/>
            <a:chExt cx="3961872" cy="2551193"/>
          </a:xfrm>
        </p:grpSpPr>
        <p:pic>
          <p:nvPicPr>
            <p:cNvPr id="4" name="Picture 3" descr="A close up of a map&#10;&#10;Description automatically generated">
              <a:extLst>
                <a:ext uri="{FF2B5EF4-FFF2-40B4-BE49-F238E27FC236}">
                  <a16:creationId xmlns:a16="http://schemas.microsoft.com/office/drawing/2014/main" id="{0E86AEFA-FDB6-46BF-8A7E-DAEC92BF805F}"/>
                </a:ext>
              </a:extLst>
            </p:cNvPr>
            <p:cNvPicPr>
              <a:picLocks noChangeAspect="1"/>
            </p:cNvPicPr>
            <p:nvPr/>
          </p:nvPicPr>
          <p:blipFill rotWithShape="1">
            <a:blip r:embed="rId5">
              <a:alphaModFix/>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val="0"/>
                </a:ext>
              </a:extLst>
            </a:blip>
            <a:srcRect b="7442"/>
            <a:stretch/>
          </p:blipFill>
          <p:spPr>
            <a:xfrm>
              <a:off x="4624541" y="2272020"/>
              <a:ext cx="3961872" cy="2132385"/>
            </a:xfrm>
            <a:prstGeom prst="rect">
              <a:avLst/>
            </a:prstGeom>
          </p:spPr>
        </p:pic>
        <p:pic>
          <p:nvPicPr>
            <p:cNvPr id="6" name="Picture 5">
              <a:extLst>
                <a:ext uri="{FF2B5EF4-FFF2-40B4-BE49-F238E27FC236}">
                  <a16:creationId xmlns:a16="http://schemas.microsoft.com/office/drawing/2014/main" id="{B849CF63-F37D-4697-BB75-7A381E56C1E5}"/>
                </a:ext>
              </a:extLst>
            </p:cNvPr>
            <p:cNvPicPr>
              <a:picLocks noChangeAspect="1"/>
            </p:cNvPicPr>
            <p:nvPr/>
          </p:nvPicPr>
          <p:blipFill rotWithShape="1">
            <a:blip r:embed="rId7">
              <a:extLst>
                <a:ext uri="{BEBA8EAE-BF5A-486C-A8C5-ECC9F3942E4B}">
                  <a14:imgProps xmlns:a14="http://schemas.microsoft.com/office/drawing/2010/main">
                    <a14:imgLayer r:embed="rId8">
                      <a14:imgEffect>
                        <a14:sharpenSoften amount="25000"/>
                      </a14:imgEffect>
                    </a14:imgLayer>
                  </a14:imgProps>
                </a:ext>
                <a:ext uri="{28A0092B-C50C-407E-A947-70E740481C1C}">
                  <a14:useLocalDpi xmlns:a14="http://schemas.microsoft.com/office/drawing/2010/main" val="0"/>
                </a:ext>
              </a:extLst>
            </a:blip>
            <a:srcRect t="1" r="29517" b="10816"/>
            <a:stretch/>
          </p:blipFill>
          <p:spPr>
            <a:xfrm>
              <a:off x="4669831" y="4497356"/>
              <a:ext cx="3550244" cy="154901"/>
            </a:xfrm>
            <a:prstGeom prst="rect">
              <a:avLst/>
            </a:prstGeom>
          </p:spPr>
        </p:pic>
        <p:pic>
          <p:nvPicPr>
            <p:cNvPr id="16" name="Picture 15">
              <a:extLst>
                <a:ext uri="{FF2B5EF4-FFF2-40B4-BE49-F238E27FC236}">
                  <a16:creationId xmlns:a16="http://schemas.microsoft.com/office/drawing/2014/main" id="{D463A4E7-8C0B-494A-AD42-6E12662F5C8E}"/>
                </a:ext>
              </a:extLst>
            </p:cNvPr>
            <p:cNvPicPr>
              <a:picLocks noChangeAspect="1"/>
            </p:cNvPicPr>
            <p:nvPr/>
          </p:nvPicPr>
          <p:blipFill rotWithShape="1">
            <a:blip r:embed="rId7">
              <a:extLst>
                <a:ext uri="{BEBA8EAE-BF5A-486C-A8C5-ECC9F3942E4B}">
                  <a14:imgProps xmlns:a14="http://schemas.microsoft.com/office/drawing/2010/main">
                    <a14:imgLayer r:embed="rId8">
                      <a14:imgEffect>
                        <a14:sharpenSoften amount="25000"/>
                      </a14:imgEffect>
                    </a14:imgLayer>
                  </a14:imgProps>
                </a:ext>
                <a:ext uri="{28A0092B-C50C-407E-A947-70E740481C1C}">
                  <a14:useLocalDpi xmlns:a14="http://schemas.microsoft.com/office/drawing/2010/main" val="0"/>
                </a:ext>
              </a:extLst>
            </a:blip>
            <a:srcRect l="70676" t="-1" b="-1"/>
            <a:stretch/>
          </p:blipFill>
          <p:spPr>
            <a:xfrm>
              <a:off x="6502103" y="4652328"/>
              <a:ext cx="1453218" cy="170885"/>
            </a:xfrm>
            <a:prstGeom prst="rect">
              <a:avLst/>
            </a:prstGeom>
          </p:spPr>
        </p:pic>
      </p:grpSp>
    </p:spTree>
    <p:custDataLst>
      <p:tags r:id="rId1"/>
    </p:custDataLst>
    <p:extLst>
      <p:ext uri="{BB962C8B-B14F-4D97-AF65-F5344CB8AC3E}">
        <p14:creationId xmlns:p14="http://schemas.microsoft.com/office/powerpoint/2010/main" val="2265878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384" y="4"/>
            <a:ext cx="8761616" cy="642158"/>
          </a:xfrm>
        </p:spPr>
        <p:txBody>
          <a:bodyPr>
            <a:normAutofit fontScale="90000"/>
          </a:bodyPr>
          <a:lstStyle/>
          <a:p>
            <a:r>
              <a:rPr lang="en-US" sz="2400" dirty="0">
                <a:solidFill>
                  <a:schemeClr val="tx2"/>
                </a:solidFill>
              </a:rPr>
              <a:t>Diversification is key: </a:t>
            </a:r>
            <a:r>
              <a:rPr lang="en-US" sz="2400" dirty="0"/>
              <a:t>source new opportunities and consider new risks</a:t>
            </a:r>
          </a:p>
        </p:txBody>
      </p:sp>
      <p:sp>
        <p:nvSpPr>
          <p:cNvPr id="4" name="Rectangle 3"/>
          <p:cNvSpPr/>
          <p:nvPr/>
        </p:nvSpPr>
        <p:spPr>
          <a:xfrm>
            <a:off x="1224749" y="4749676"/>
            <a:ext cx="7236824" cy="307766"/>
          </a:xfrm>
          <a:prstGeom prst="rect">
            <a:avLst/>
          </a:prstGeom>
        </p:spPr>
        <p:txBody>
          <a:bodyPr wrap="square" lIns="91431" tIns="45715" rIns="91431" bIns="45715">
            <a:spAutoFit/>
          </a:bodyPr>
          <a:lstStyle/>
          <a:p>
            <a:r>
              <a:rPr lang="en-US" sz="700" dirty="0">
                <a:solidFill>
                  <a:srgbClr val="000000"/>
                </a:solidFill>
                <a:latin typeface="Frutiger 55 Roman" pitchFamily="34" charset="0"/>
                <a:ea typeface="Arial Unicode MS" pitchFamily="34" charset="-128"/>
                <a:cs typeface="Arial Unicode MS" pitchFamily="34" charset="-128"/>
              </a:rPr>
              <a:t>Sources: UBS. Example with a Balanced (D) portfolio. The above asset classes and allocations are indicative only and can be changed by UBS without notice. </a:t>
            </a:r>
            <a:br>
              <a:rPr lang="en-US" sz="700" dirty="0">
                <a:solidFill>
                  <a:srgbClr val="000000"/>
                </a:solidFill>
                <a:latin typeface="Frutiger 55 Roman" pitchFamily="34" charset="0"/>
                <a:ea typeface="Arial Unicode MS" pitchFamily="34" charset="-128"/>
                <a:cs typeface="Arial Unicode MS" pitchFamily="34" charset="-128"/>
              </a:rPr>
            </a:br>
            <a:r>
              <a:rPr lang="en-US" sz="700" dirty="0">
                <a:solidFill>
                  <a:srgbClr val="000000"/>
                </a:solidFill>
                <a:latin typeface="Frutiger 55 Roman" pitchFamily="34" charset="0"/>
                <a:ea typeface="Arial Unicode MS" pitchFamily="34" charset="-128"/>
                <a:cs typeface="Arial Unicode MS" pitchFamily="34" charset="-128"/>
              </a:rPr>
              <a:t>For illustrative purposes only. Please see important disclaimer at the end of the document. </a:t>
            </a:r>
          </a:p>
        </p:txBody>
      </p:sp>
      <p:grpSp>
        <p:nvGrpSpPr>
          <p:cNvPr id="6" name="Group 5"/>
          <p:cNvGrpSpPr/>
          <p:nvPr/>
        </p:nvGrpSpPr>
        <p:grpSpPr>
          <a:xfrm>
            <a:off x="919297" y="824925"/>
            <a:ext cx="7084789" cy="3917705"/>
            <a:chOff x="540804" y="1173130"/>
            <a:chExt cx="8062684" cy="4759964"/>
          </a:xfrm>
        </p:grpSpPr>
        <p:sp>
          <p:nvSpPr>
            <p:cNvPr id="7" name="TextBox 6"/>
            <p:cNvSpPr txBox="1"/>
            <p:nvPr/>
          </p:nvSpPr>
          <p:spPr>
            <a:xfrm>
              <a:off x="4660600" y="1185929"/>
              <a:ext cx="1296144" cy="246221"/>
            </a:xfrm>
            <a:prstGeom prst="rect">
              <a:avLst/>
            </a:prstGeom>
            <a:noFill/>
          </p:spPr>
          <p:txBody>
            <a:bodyPr wrap="square" lIns="91431" tIns="45715" rIns="91431" bIns="45715" rtlCol="0">
              <a:spAutoFit/>
            </a:bodyPr>
            <a:lstStyle/>
            <a:p>
              <a:r>
                <a:rPr lang="en-US" sz="1000" dirty="0">
                  <a:latin typeface="Frutiger 45 Light" panose="020B0603020202020204" pitchFamily="34" charset="0"/>
                </a:rPr>
                <a:t>Liquidity</a:t>
              </a:r>
              <a:r>
                <a:rPr lang="en-US" sz="1000" b="1" dirty="0">
                  <a:latin typeface="Frutiger 45 Light" panose="020B0603020202020204" pitchFamily="34" charset="0"/>
                </a:rPr>
                <a:t> </a:t>
              </a:r>
            </a:p>
          </p:txBody>
        </p:sp>
        <p:graphicFrame>
          <p:nvGraphicFramePr>
            <p:cNvPr id="8" name="Chart 7"/>
            <p:cNvGraphicFramePr>
              <a:graphicFrameLocks/>
            </p:cNvGraphicFramePr>
            <p:nvPr>
              <p:extLst>
                <p:ext uri="{D42A27DB-BD31-4B8C-83A1-F6EECF244321}">
                  <p14:modId xmlns:p14="http://schemas.microsoft.com/office/powerpoint/2010/main" val="3784090467"/>
                </p:ext>
              </p:extLst>
            </p:nvPr>
          </p:nvGraphicFramePr>
          <p:xfrm>
            <a:off x="2594950" y="1536602"/>
            <a:ext cx="3803368" cy="3029006"/>
          </p:xfrm>
          <a:graphic>
            <a:graphicData uri="http://schemas.openxmlformats.org/drawingml/2006/chart">
              <c:chart xmlns:c="http://schemas.openxmlformats.org/drawingml/2006/chart" xmlns:r="http://schemas.openxmlformats.org/officeDocument/2006/relationships" r:id="rId3"/>
            </a:graphicData>
          </a:graphic>
        </p:graphicFrame>
        <p:cxnSp>
          <p:nvCxnSpPr>
            <p:cNvPr id="9" name="Straight Connector 8"/>
            <p:cNvCxnSpPr/>
            <p:nvPr/>
          </p:nvCxnSpPr>
          <p:spPr>
            <a:xfrm flipV="1">
              <a:off x="4640985" y="1185928"/>
              <a:ext cx="75818" cy="35340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716804" y="1173130"/>
              <a:ext cx="80789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5612311" y="1475571"/>
              <a:ext cx="376054" cy="53981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5995985" y="1475571"/>
              <a:ext cx="252028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102205" y="1480451"/>
              <a:ext cx="2414060" cy="1308795"/>
            </a:xfrm>
            <a:prstGeom prst="rect">
              <a:avLst/>
            </a:prstGeom>
            <a:noFill/>
          </p:spPr>
          <p:txBody>
            <a:bodyPr wrap="square" lIns="91431" tIns="45715" rIns="91431" bIns="45715" rtlCol="0">
              <a:spAutoFit/>
            </a:bodyPr>
            <a:lstStyle/>
            <a:p>
              <a:r>
                <a:rPr lang="en-US" sz="1000" b="1" dirty="0">
                  <a:latin typeface="Frutiger 45 Light" panose="020B0603020202020204" pitchFamily="34" charset="0"/>
                </a:rPr>
                <a:t>Multilateral development bank bonds</a:t>
              </a:r>
              <a:endParaRPr lang="en-US" sz="700" dirty="0">
                <a:latin typeface="Frutiger 45 Light" panose="020B0603020202020204" pitchFamily="34" charset="0"/>
              </a:endParaRPr>
            </a:p>
            <a:p>
              <a:r>
                <a:rPr lang="en-US" sz="800" dirty="0">
                  <a:latin typeface="Frutiger 45 Light" panose="020B0603020202020204" pitchFamily="34" charset="0"/>
                </a:rPr>
                <a:t>Bonds issued by the multilateral development banks (MDB). MDBs are backed by multiple governments with the aim of financing sustainable economic development</a:t>
              </a:r>
            </a:p>
          </p:txBody>
        </p:sp>
        <p:cxnSp>
          <p:nvCxnSpPr>
            <p:cNvPr id="14" name="Straight Connector 13"/>
            <p:cNvCxnSpPr/>
            <p:nvPr/>
          </p:nvCxnSpPr>
          <p:spPr>
            <a:xfrm>
              <a:off x="6013894" y="2750327"/>
              <a:ext cx="2511896"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111730" y="2757585"/>
              <a:ext cx="2414060" cy="822666"/>
            </a:xfrm>
            <a:prstGeom prst="rect">
              <a:avLst/>
            </a:prstGeom>
            <a:noFill/>
          </p:spPr>
          <p:txBody>
            <a:bodyPr wrap="square" lIns="91431" tIns="45715" rIns="91431" bIns="45715" rtlCol="0">
              <a:spAutoFit/>
            </a:bodyPr>
            <a:lstStyle/>
            <a:p>
              <a:r>
                <a:rPr lang="en-US" sz="1000" b="1" dirty="0">
                  <a:latin typeface="Frutiger 45 Light" panose="020B0603020202020204" pitchFamily="34" charset="0"/>
                </a:rPr>
                <a:t>Green bonds</a:t>
              </a:r>
              <a:endParaRPr lang="en-US" sz="700" dirty="0">
                <a:latin typeface="Frutiger 45 Light" panose="020B0603020202020204" pitchFamily="34" charset="0"/>
              </a:endParaRPr>
            </a:p>
            <a:p>
              <a:r>
                <a:rPr lang="en-US" sz="800" dirty="0">
                  <a:latin typeface="Frutiger 45 Light" panose="020B0603020202020204" pitchFamily="34" charset="0"/>
                </a:rPr>
                <a:t>Bonds that finance environmental projects. Issues include corporations, municipalities, and development banks</a:t>
              </a:r>
            </a:p>
          </p:txBody>
        </p:sp>
        <p:cxnSp>
          <p:nvCxnSpPr>
            <p:cNvPr id="16" name="Straight Connector 15"/>
            <p:cNvCxnSpPr/>
            <p:nvPr/>
          </p:nvCxnSpPr>
          <p:spPr>
            <a:xfrm flipV="1">
              <a:off x="6083208" y="3945157"/>
              <a:ext cx="25202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832135" y="3770449"/>
              <a:ext cx="262214" cy="169946"/>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189428" y="3969297"/>
              <a:ext cx="2414060" cy="615543"/>
            </a:xfrm>
            <a:prstGeom prst="rect">
              <a:avLst/>
            </a:prstGeom>
            <a:noFill/>
          </p:spPr>
          <p:txBody>
            <a:bodyPr wrap="square" lIns="91431" tIns="45715" rIns="91431" bIns="45715" rtlCol="0">
              <a:spAutoFit/>
            </a:bodyPr>
            <a:lstStyle/>
            <a:p>
              <a:r>
                <a:rPr lang="en-US" sz="1000" b="1" dirty="0">
                  <a:latin typeface="Frutiger 45 Light" panose="020B0603020202020204" pitchFamily="34" charset="0"/>
                </a:rPr>
                <a:t>ESG leaders corporate bonds</a:t>
              </a:r>
              <a:endParaRPr lang="en-US" sz="700" dirty="0">
                <a:latin typeface="Frutiger 45 Light" panose="020B0603020202020204" pitchFamily="34" charset="0"/>
              </a:endParaRPr>
            </a:p>
            <a:p>
              <a:r>
                <a:rPr lang="en-US" sz="800" dirty="0">
                  <a:latin typeface="Frutiger 45 Light" panose="020B0603020202020204" pitchFamily="34" charset="0"/>
                </a:rPr>
                <a:t>Bonds issued by companies that manage a range of critical ESG issues and seize opportunities better than their competitors</a:t>
              </a:r>
            </a:p>
          </p:txBody>
        </p:sp>
        <p:cxnSp>
          <p:nvCxnSpPr>
            <p:cNvPr id="19" name="Straight Connector 18"/>
            <p:cNvCxnSpPr/>
            <p:nvPr/>
          </p:nvCxnSpPr>
          <p:spPr>
            <a:xfrm>
              <a:off x="5113326" y="4483214"/>
              <a:ext cx="132988" cy="27435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247492" y="4759789"/>
              <a:ext cx="3144792" cy="0"/>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257016" y="4773364"/>
              <a:ext cx="3346471" cy="738654"/>
            </a:xfrm>
            <a:prstGeom prst="rect">
              <a:avLst/>
            </a:prstGeom>
            <a:noFill/>
          </p:spPr>
          <p:txBody>
            <a:bodyPr wrap="square" lIns="91431" tIns="45715" rIns="91431" bIns="45715" rtlCol="0">
              <a:spAutoFit/>
            </a:bodyPr>
            <a:lstStyle/>
            <a:p>
              <a:r>
                <a:rPr lang="en-US" sz="1000" b="1" dirty="0">
                  <a:latin typeface="Frutiger 45 Light" panose="020B0603020202020204" pitchFamily="34" charset="0"/>
                </a:rPr>
                <a:t>ESG engagement high yield bonds</a:t>
              </a:r>
              <a:endParaRPr lang="en-US" sz="700" dirty="0">
                <a:latin typeface="Frutiger 45 Light" panose="020B0603020202020204" pitchFamily="34" charset="0"/>
              </a:endParaRPr>
            </a:p>
            <a:p>
              <a:r>
                <a:rPr lang="en-US" sz="800" dirty="0"/>
                <a:t>An approach where fund managers take active bond positions in issuers with credit ratings below BBB- in order to engage company management to improve their performance on ESG issues and opportunities</a:t>
              </a:r>
              <a:endParaRPr lang="en-US" sz="800" dirty="0">
                <a:latin typeface="Frutiger 45 Light" panose="020B0603020202020204" pitchFamily="34" charset="0"/>
              </a:endParaRPr>
            </a:p>
          </p:txBody>
        </p:sp>
        <p:cxnSp>
          <p:nvCxnSpPr>
            <p:cNvPr id="22" name="Straight Connector 21"/>
            <p:cNvCxnSpPr/>
            <p:nvPr/>
          </p:nvCxnSpPr>
          <p:spPr>
            <a:xfrm>
              <a:off x="572732" y="4781362"/>
              <a:ext cx="3322993" cy="0"/>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40804" y="4800412"/>
              <a:ext cx="2653273" cy="738654"/>
            </a:xfrm>
            <a:prstGeom prst="rect">
              <a:avLst/>
            </a:prstGeom>
            <a:noFill/>
          </p:spPr>
          <p:txBody>
            <a:bodyPr wrap="square" lIns="91431" tIns="45715" rIns="91431" bIns="45715" rtlCol="0">
              <a:spAutoFit/>
            </a:bodyPr>
            <a:lstStyle/>
            <a:p>
              <a:r>
                <a:rPr lang="en-US" sz="1000" b="1" dirty="0">
                  <a:latin typeface="Frutiger 45 Light" panose="020B0603020202020204" pitchFamily="34" charset="0"/>
                </a:rPr>
                <a:t>ESG thematic equities</a:t>
              </a:r>
              <a:endParaRPr lang="en-US" sz="700" dirty="0">
                <a:latin typeface="Frutiger 45 Light" panose="020B0603020202020204" pitchFamily="34" charset="0"/>
              </a:endParaRPr>
            </a:p>
            <a:p>
              <a:r>
                <a:rPr lang="en-US" sz="800" dirty="0">
                  <a:latin typeface="Frutiger 45 Light" panose="020B0603020202020204" pitchFamily="34" charset="0"/>
                </a:rPr>
                <a:t>Equity shares in companies that sell products and services that tackle a particular environmental or social challenge, and/or whose business are particularly good at managing a single ESG factor, such as gender equality</a:t>
              </a:r>
            </a:p>
          </p:txBody>
        </p:sp>
        <p:cxnSp>
          <p:nvCxnSpPr>
            <p:cNvPr id="24" name="Straight Connector 23"/>
            <p:cNvCxnSpPr/>
            <p:nvPr/>
          </p:nvCxnSpPr>
          <p:spPr>
            <a:xfrm flipH="1">
              <a:off x="3892909" y="4525336"/>
              <a:ext cx="201338" cy="2480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72732" y="3825737"/>
              <a:ext cx="2621344" cy="0"/>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40804" y="3836372"/>
              <a:ext cx="2477329" cy="615543"/>
            </a:xfrm>
            <a:prstGeom prst="rect">
              <a:avLst/>
            </a:prstGeom>
            <a:noFill/>
          </p:spPr>
          <p:txBody>
            <a:bodyPr wrap="square" lIns="91431" tIns="45715" rIns="91431" bIns="45715" rtlCol="0">
              <a:spAutoFit/>
            </a:bodyPr>
            <a:lstStyle/>
            <a:p>
              <a:r>
                <a:rPr lang="en-US" sz="1000" b="1" dirty="0">
                  <a:latin typeface="Frutiger 45 Light" panose="020B0603020202020204" pitchFamily="34" charset="0"/>
                </a:rPr>
                <a:t>ESG leaders equities</a:t>
              </a:r>
              <a:endParaRPr lang="en-US" sz="700" dirty="0">
                <a:latin typeface="Frutiger 45 Light" panose="020B0603020202020204" pitchFamily="34" charset="0"/>
              </a:endParaRPr>
            </a:p>
            <a:p>
              <a:r>
                <a:rPr lang="en-US" sz="800" dirty="0">
                  <a:latin typeface="Frutiger 45 Light" panose="020B0603020202020204" pitchFamily="34" charset="0"/>
                </a:rPr>
                <a:t>Equity shares in companies that manage a range of critical ESG issues and seize ESG opportunities better than their competitors</a:t>
              </a:r>
            </a:p>
          </p:txBody>
        </p:sp>
        <p:cxnSp>
          <p:nvCxnSpPr>
            <p:cNvPr id="27" name="Straight Connector 26"/>
            <p:cNvCxnSpPr/>
            <p:nvPr/>
          </p:nvCxnSpPr>
          <p:spPr>
            <a:xfrm>
              <a:off x="572733" y="2701326"/>
              <a:ext cx="2360967" cy="0"/>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40804" y="2701326"/>
              <a:ext cx="2280634" cy="615543"/>
            </a:xfrm>
            <a:prstGeom prst="rect">
              <a:avLst/>
            </a:prstGeom>
            <a:noFill/>
          </p:spPr>
          <p:txBody>
            <a:bodyPr wrap="square" lIns="91431" tIns="45715" rIns="91431" bIns="45715" rtlCol="0">
              <a:spAutoFit/>
            </a:bodyPr>
            <a:lstStyle/>
            <a:p>
              <a:r>
                <a:rPr lang="en-US" sz="1000" b="1" dirty="0">
                  <a:latin typeface="Frutiger 45 Light" panose="020B0603020202020204" pitchFamily="34" charset="0"/>
                </a:rPr>
                <a:t>ESG improvers equities</a:t>
              </a:r>
              <a:endParaRPr lang="en-US" sz="700" dirty="0">
                <a:latin typeface="Frutiger 45 Light" panose="020B0603020202020204" pitchFamily="34" charset="0"/>
              </a:endParaRPr>
            </a:p>
            <a:p>
              <a:r>
                <a:rPr lang="en-US" sz="800" dirty="0">
                  <a:latin typeface="Frutiger 45 Light" panose="020B0603020202020204" pitchFamily="34" charset="0"/>
                </a:rPr>
                <a:t>Equity shares in companies that are getting better at managing a range of critical ESG issues and opportunities</a:t>
              </a:r>
            </a:p>
          </p:txBody>
        </p:sp>
        <p:cxnSp>
          <p:nvCxnSpPr>
            <p:cNvPr id="29" name="Straight Connector 28"/>
            <p:cNvCxnSpPr/>
            <p:nvPr/>
          </p:nvCxnSpPr>
          <p:spPr>
            <a:xfrm>
              <a:off x="572732" y="1340768"/>
              <a:ext cx="2535620" cy="0"/>
            </a:xfrm>
            <a:prstGeom prst="line">
              <a:avLst/>
            </a:prstGeom>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40804" y="1359239"/>
              <a:ext cx="2621345" cy="972244"/>
            </a:xfrm>
            <a:prstGeom prst="rect">
              <a:avLst/>
            </a:prstGeom>
            <a:noFill/>
          </p:spPr>
          <p:txBody>
            <a:bodyPr wrap="square" lIns="91431" tIns="45715" rIns="91431" bIns="45715" rtlCol="0">
              <a:spAutoFit/>
            </a:bodyPr>
            <a:lstStyle/>
            <a:p>
              <a:r>
                <a:rPr lang="en-US" sz="1000" b="1" dirty="0">
                  <a:latin typeface="Frutiger 45 Light" panose="020B0603020202020204" pitchFamily="34" charset="0"/>
                </a:rPr>
                <a:t>ESG engagement equities</a:t>
              </a:r>
              <a:endParaRPr lang="en-US" sz="700" dirty="0">
                <a:latin typeface="Frutiger 45 Light" panose="020B0603020202020204" pitchFamily="34" charset="0"/>
              </a:endParaRPr>
            </a:p>
            <a:p>
              <a:r>
                <a:rPr lang="en-US" sz="800" dirty="0">
                  <a:latin typeface="Frutiger 45 Light" panose="020B0603020202020204" pitchFamily="34" charset="0"/>
                </a:rPr>
                <a:t>An approach where fund managers take active equity stakes in order to engage company management to improve their performance on ESG issues and opportunities</a:t>
              </a:r>
            </a:p>
          </p:txBody>
        </p:sp>
        <p:cxnSp>
          <p:nvCxnSpPr>
            <p:cNvPr id="31" name="Straight Connector 30"/>
            <p:cNvCxnSpPr/>
            <p:nvPr/>
          </p:nvCxnSpPr>
          <p:spPr>
            <a:xfrm flipH="1" flipV="1">
              <a:off x="3108353" y="1341318"/>
              <a:ext cx="400120" cy="562327"/>
            </a:xfrm>
            <a:prstGeom prst="line">
              <a:avLst/>
            </a:prstGeom>
          </p:spPr>
          <p:style>
            <a:lnRef idx="1">
              <a:schemeClr val="accent1"/>
            </a:lnRef>
            <a:fillRef idx="0">
              <a:schemeClr val="accent1"/>
            </a:fillRef>
            <a:effectRef idx="0">
              <a:schemeClr val="accent1"/>
            </a:effectRef>
            <a:fontRef idx="minor">
              <a:schemeClr val="tx1"/>
            </a:fontRef>
          </p:style>
        </p:cxnSp>
        <p:grpSp>
          <p:nvGrpSpPr>
            <p:cNvPr id="32" name="Group 31"/>
            <p:cNvGrpSpPr/>
            <p:nvPr/>
          </p:nvGrpSpPr>
          <p:grpSpPr>
            <a:xfrm>
              <a:off x="3634192" y="5713033"/>
              <a:ext cx="460054" cy="215444"/>
              <a:chOff x="3002452" y="5653628"/>
              <a:chExt cx="460054" cy="215444"/>
            </a:xfrm>
          </p:grpSpPr>
          <p:sp>
            <p:nvSpPr>
              <p:cNvPr id="39" name="Rectangle 38"/>
              <p:cNvSpPr/>
              <p:nvPr/>
            </p:nvSpPr>
            <p:spPr>
              <a:xfrm>
                <a:off x="3002452" y="5706968"/>
                <a:ext cx="91440" cy="91440"/>
              </a:xfrm>
              <a:prstGeom prst="rect">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0" name="TextBox 39"/>
              <p:cNvSpPr txBox="1"/>
              <p:nvPr/>
            </p:nvSpPr>
            <p:spPr>
              <a:xfrm>
                <a:off x="3059832" y="5653628"/>
                <a:ext cx="402674" cy="215444"/>
              </a:xfrm>
              <a:prstGeom prst="rect">
                <a:avLst/>
              </a:prstGeom>
              <a:noFill/>
            </p:spPr>
            <p:txBody>
              <a:bodyPr wrap="none" rtlCol="0">
                <a:spAutoFit/>
              </a:bodyPr>
              <a:lstStyle/>
              <a:p>
                <a:r>
                  <a:rPr lang="en-US" sz="800" dirty="0">
                    <a:latin typeface="Frutiger 45 Light" panose="020B0603020202020204" pitchFamily="34" charset="0"/>
                  </a:rPr>
                  <a:t>Cash</a:t>
                </a:r>
              </a:p>
            </p:txBody>
          </p:sp>
        </p:grpSp>
        <p:grpSp>
          <p:nvGrpSpPr>
            <p:cNvPr id="33" name="Group 32"/>
            <p:cNvGrpSpPr/>
            <p:nvPr/>
          </p:nvGrpSpPr>
          <p:grpSpPr>
            <a:xfrm>
              <a:off x="4421245" y="5709044"/>
              <a:ext cx="512954" cy="215444"/>
              <a:chOff x="3595308" y="5653628"/>
              <a:chExt cx="512954" cy="215444"/>
            </a:xfrm>
          </p:grpSpPr>
          <p:sp>
            <p:nvSpPr>
              <p:cNvPr id="37" name="Rectangle 36"/>
              <p:cNvSpPr/>
              <p:nvPr/>
            </p:nvSpPr>
            <p:spPr>
              <a:xfrm>
                <a:off x="3595308" y="5706968"/>
                <a:ext cx="91440" cy="91440"/>
              </a:xfrm>
              <a:prstGeom prst="rect">
                <a:avLst/>
              </a:prstGeom>
              <a:solidFill>
                <a:srgbClr val="6FB6DF"/>
              </a:solidFill>
              <a:ln w="19050">
                <a:solidFill>
                  <a:srgbClr val="6FB6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8" name="TextBox 37"/>
              <p:cNvSpPr txBox="1"/>
              <p:nvPr/>
            </p:nvSpPr>
            <p:spPr>
              <a:xfrm>
                <a:off x="3652688" y="5653628"/>
                <a:ext cx="455574" cy="215444"/>
              </a:xfrm>
              <a:prstGeom prst="rect">
                <a:avLst/>
              </a:prstGeom>
              <a:noFill/>
            </p:spPr>
            <p:txBody>
              <a:bodyPr wrap="none" rtlCol="0">
                <a:spAutoFit/>
              </a:bodyPr>
              <a:lstStyle/>
              <a:p>
                <a:r>
                  <a:rPr lang="en-US" sz="800" dirty="0">
                    <a:latin typeface="Frutiger 45 Light" panose="020B0603020202020204" pitchFamily="34" charset="0"/>
                  </a:rPr>
                  <a:t>Bonds</a:t>
                </a:r>
              </a:p>
            </p:txBody>
          </p:sp>
        </p:grpSp>
        <p:grpSp>
          <p:nvGrpSpPr>
            <p:cNvPr id="34" name="Group 33"/>
            <p:cNvGrpSpPr/>
            <p:nvPr/>
          </p:nvGrpSpPr>
          <p:grpSpPr>
            <a:xfrm>
              <a:off x="5257017" y="5717650"/>
              <a:ext cx="578677" cy="215444"/>
              <a:chOff x="5001435" y="5653628"/>
              <a:chExt cx="578677" cy="215444"/>
            </a:xfrm>
          </p:grpSpPr>
          <p:sp>
            <p:nvSpPr>
              <p:cNvPr id="35" name="Rectangle 34"/>
              <p:cNvSpPr/>
              <p:nvPr/>
            </p:nvSpPr>
            <p:spPr>
              <a:xfrm>
                <a:off x="5001435" y="5706968"/>
                <a:ext cx="91440" cy="91440"/>
              </a:xfrm>
              <a:prstGeom prst="rect">
                <a:avLst/>
              </a:prstGeom>
              <a:solidFill>
                <a:srgbClr val="A43725"/>
              </a:solidFill>
              <a:ln w="19050">
                <a:solidFill>
                  <a:srgbClr val="A437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6" name="TextBox 35"/>
              <p:cNvSpPr txBox="1"/>
              <p:nvPr/>
            </p:nvSpPr>
            <p:spPr>
              <a:xfrm>
                <a:off x="5058815" y="5653628"/>
                <a:ext cx="521297" cy="215444"/>
              </a:xfrm>
              <a:prstGeom prst="rect">
                <a:avLst/>
              </a:prstGeom>
              <a:noFill/>
            </p:spPr>
            <p:txBody>
              <a:bodyPr wrap="none" rtlCol="0">
                <a:spAutoFit/>
              </a:bodyPr>
              <a:lstStyle/>
              <a:p>
                <a:r>
                  <a:rPr lang="en-US" sz="800" dirty="0">
                    <a:latin typeface="Frutiger 45 Light" panose="020B0603020202020204" pitchFamily="34" charset="0"/>
                  </a:rPr>
                  <a:t>Equities</a:t>
                </a:r>
              </a:p>
            </p:txBody>
          </p:sp>
        </p:grpSp>
      </p:grpSp>
    </p:spTree>
    <p:extLst>
      <p:ext uri="{BB962C8B-B14F-4D97-AF65-F5344CB8AC3E}">
        <p14:creationId xmlns:p14="http://schemas.microsoft.com/office/powerpoint/2010/main" val="830641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1581" y="1658490"/>
            <a:ext cx="8354291" cy="1082732"/>
          </a:xfrm>
        </p:spPr>
        <p:txBody>
          <a:bodyPr/>
          <a:lstStyle/>
          <a:p>
            <a:r>
              <a:rPr lang="en-US" dirty="0"/>
              <a:t>Andrew Lee</a:t>
            </a:r>
          </a:p>
          <a:p>
            <a:r>
              <a:rPr lang="en-US" sz="2800" dirty="0"/>
              <a:t>Head of Sustainable and Impact Investing</a:t>
            </a:r>
          </a:p>
        </p:txBody>
      </p:sp>
      <p:sp>
        <p:nvSpPr>
          <p:cNvPr id="6" name="Rectangle 5"/>
          <p:cNvSpPr/>
          <p:nvPr/>
        </p:nvSpPr>
        <p:spPr>
          <a:xfrm>
            <a:off x="6714048" y="191757"/>
            <a:ext cx="2032387" cy="512717"/>
          </a:xfrm>
          <a:prstGeom prst="rect">
            <a:avLst/>
          </a:prstGeom>
        </p:spPr>
        <p:txBody>
          <a:bodyPr wrap="square" lIns="55618" tIns="27819" rIns="55618" bIns="27819"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lgn="r">
              <a:spcBef>
                <a:spcPts val="186"/>
              </a:spcBef>
              <a:spcAft>
                <a:spcPts val="0"/>
              </a:spcAft>
            </a:pPr>
            <a:r>
              <a:rPr lang="en-US" sz="1400" b="1" dirty="0">
                <a:solidFill>
                  <a:srgbClr val="000000"/>
                </a:solidFill>
                <a:latin typeface="Frutiger 45 Light" panose="020B0603020202020204" pitchFamily="34" charset="0"/>
                <a:ea typeface="Times New Roman"/>
                <a:cs typeface="Times New Roman"/>
              </a:rPr>
              <a:t>www.slido.com</a:t>
            </a:r>
            <a:endParaRPr lang="en-US" sz="1400" dirty="0">
              <a:solidFill>
                <a:prstClr val="black"/>
              </a:solidFill>
              <a:latin typeface="Frutiger 45 Light" panose="020B0603020202020204" pitchFamily="34" charset="0"/>
              <a:ea typeface="Times New Roman"/>
              <a:cs typeface="Times New Roman"/>
            </a:endParaRPr>
          </a:p>
          <a:p>
            <a:pPr algn="r">
              <a:spcBef>
                <a:spcPts val="186"/>
              </a:spcBef>
              <a:spcAft>
                <a:spcPts val="0"/>
              </a:spcAft>
            </a:pPr>
            <a:r>
              <a:rPr lang="en-US" sz="1400" dirty="0">
                <a:solidFill>
                  <a:srgbClr val="000000"/>
                </a:solidFill>
                <a:latin typeface="Frutiger 45 Light" panose="020B0603020202020204" pitchFamily="34" charset="0"/>
                <a:ea typeface="Times New Roman"/>
                <a:cs typeface="Times New Roman"/>
              </a:rPr>
              <a:t>Event code </a:t>
            </a:r>
            <a:r>
              <a:rPr lang="en-US" sz="1400" b="1" dirty="0">
                <a:solidFill>
                  <a:srgbClr val="000000"/>
                </a:solidFill>
                <a:latin typeface="Frutiger 45 Light" panose="020B0603020202020204" pitchFamily="34" charset="0"/>
                <a:ea typeface="Times New Roman"/>
                <a:cs typeface="Times New Roman"/>
              </a:rPr>
              <a:t>SI2020</a:t>
            </a:r>
          </a:p>
        </p:txBody>
      </p:sp>
    </p:spTree>
    <p:extLst>
      <p:ext uri="{BB962C8B-B14F-4D97-AF65-F5344CB8AC3E}">
        <p14:creationId xmlns:p14="http://schemas.microsoft.com/office/powerpoint/2010/main" val="2023413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GE HEADING"/>
          <p:cNvSpPr>
            <a:spLocks noGrp="1"/>
          </p:cNvSpPr>
          <p:nvPr>
            <p:ph type="title"/>
            <p:custDataLst>
              <p:tags r:id="rId2"/>
            </p:custDataLst>
          </p:nvPr>
        </p:nvSpPr>
        <p:spPr>
          <a:xfrm>
            <a:off x="382386" y="4"/>
            <a:ext cx="8599978" cy="642158"/>
          </a:xfrm>
        </p:spPr>
        <p:txBody>
          <a:bodyPr>
            <a:normAutofit/>
          </a:bodyPr>
          <a:lstStyle/>
          <a:p>
            <a:r>
              <a:rPr lang="en-US" sz="2400" dirty="0"/>
              <a:t>Beyond returns</a:t>
            </a:r>
            <a:endParaRPr lang="en-US" sz="2400" dirty="0">
              <a:solidFill>
                <a:srgbClr val="FF0000"/>
              </a:solidFill>
            </a:endParaRPr>
          </a:p>
        </p:txBody>
      </p:sp>
      <p:sp>
        <p:nvSpPr>
          <p:cNvPr id="12" name="Text Box 4"/>
          <p:cNvSpPr txBox="1">
            <a:spLocks noChangeArrowheads="1"/>
          </p:cNvSpPr>
          <p:nvPr/>
        </p:nvSpPr>
        <p:spPr bwMode="auto">
          <a:xfrm>
            <a:off x="2768724" y="4768200"/>
            <a:ext cx="5817466" cy="1106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defTabSz="631650">
              <a:spcBef>
                <a:spcPts val="0"/>
              </a:spcBef>
              <a:defRPr sz="6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r>
              <a:rPr lang="en-GB" sz="700" dirty="0"/>
              <a:t>Source: </a:t>
            </a:r>
            <a:r>
              <a:rPr sz="700" dirty="0"/>
              <a:t>UBS</a:t>
            </a:r>
            <a:r>
              <a:rPr lang="en-GB" sz="700" dirty="0"/>
              <a:t> as of September 2020</a:t>
            </a:r>
          </a:p>
          <a:p>
            <a:r>
              <a:rPr lang="en-US" sz="700" dirty="0"/>
              <a:t>Sources: 1) UBS Global Family Office Report 2020</a:t>
            </a:r>
          </a:p>
          <a:p>
            <a:endParaRPr lang="en-GB" sz="700" dirty="0"/>
          </a:p>
        </p:txBody>
      </p:sp>
      <p:sp>
        <p:nvSpPr>
          <p:cNvPr id="13" name="TextBox 12"/>
          <p:cNvSpPr txBox="1"/>
          <p:nvPr/>
        </p:nvSpPr>
        <p:spPr>
          <a:xfrm>
            <a:off x="706857" y="1907892"/>
            <a:ext cx="2839415" cy="1332689"/>
          </a:xfrm>
          <a:prstGeom prst="rect">
            <a:avLst/>
          </a:prstGeom>
          <a:noFill/>
        </p:spPr>
        <p:txBody>
          <a:bodyPr wrap="square" lIns="0" tIns="0" rIns="0" bIns="0" rtlCol="0">
            <a:noAutofit/>
          </a:bodyPr>
          <a:lstStyle/>
          <a:p>
            <a:pPr algn="ctr"/>
            <a:r>
              <a:rPr lang="de-CH" sz="3200" b="1" dirty="0">
                <a:solidFill>
                  <a:srgbClr val="E60000"/>
                </a:solidFill>
                <a:latin typeface="Frutiger 45 Light" panose="020B0603020202020204" pitchFamily="34" charset="0"/>
              </a:rPr>
              <a:t>62%</a:t>
            </a:r>
          </a:p>
          <a:p>
            <a:pPr algn="ctr"/>
            <a:r>
              <a:rPr lang="en-US" sz="1600" dirty="0">
                <a:latin typeface="Frutiger 45 Light" panose="020B0603020202020204" pitchFamily="34" charset="0"/>
              </a:rPr>
              <a:t>of UBS family office client believe impact investments are important for their legacy</a:t>
            </a:r>
            <a:r>
              <a:rPr lang="en-US" sz="1600" baseline="30000" dirty="0">
                <a:latin typeface="Frutiger 45 Light" panose="020B0603020202020204" pitchFamily="34" charset="0"/>
              </a:rPr>
              <a:t>1</a:t>
            </a:r>
          </a:p>
        </p:txBody>
      </p:sp>
      <p:sp>
        <p:nvSpPr>
          <p:cNvPr id="14" name="TextBox 13"/>
          <p:cNvSpPr txBox="1">
            <a:spLocks/>
          </p:cNvSpPr>
          <p:nvPr/>
        </p:nvSpPr>
        <p:spPr>
          <a:xfrm>
            <a:off x="4318611" y="1233890"/>
            <a:ext cx="4267579" cy="3680006"/>
          </a:xfrm>
          <a:prstGeom prst="rect">
            <a:avLst/>
          </a:prstGeom>
          <a:noFill/>
        </p:spPr>
        <p:txBody>
          <a:bodyPr wrap="square" lIns="0" tIns="0" rIns="0" bIns="0" rtlCol="0">
            <a:noAutofit/>
          </a:bodyPr>
          <a:lstStyle/>
          <a:p>
            <a:pPr marL="285722" indent="-285722">
              <a:lnSpc>
                <a:spcPct val="115000"/>
              </a:lnSpc>
              <a:spcBef>
                <a:spcPts val="0"/>
              </a:spcBef>
              <a:spcAft>
                <a:spcPts val="0"/>
              </a:spcAft>
              <a:buClr>
                <a:srgbClr val="C00000"/>
              </a:buClr>
              <a:buFont typeface="Wingdings" panose="05000000000000000000" pitchFamily="2" charset="2"/>
              <a:buChar char="§"/>
            </a:pPr>
            <a:r>
              <a:rPr lang="en-US" sz="1400" b="1" dirty="0">
                <a:latin typeface="Frutiger 45 Light" panose="020B0603020202020204" pitchFamily="34" charset="0"/>
                <a:ea typeface="Calibri" panose="020F0502020204030204" pitchFamily="34" charset="0"/>
                <a:cs typeface="Arial" panose="020B0604020202020204" pitchFamily="34" charset="0"/>
              </a:rPr>
              <a:t>Investors increasingly seek more than just financial performance</a:t>
            </a:r>
            <a:r>
              <a:rPr lang="en-US" sz="1400" dirty="0">
                <a:latin typeface="Frutiger 45 Light" panose="020B0603020202020204" pitchFamily="34" charset="0"/>
                <a:ea typeface="Calibri" panose="020F0502020204030204" pitchFamily="34" charset="0"/>
                <a:cs typeface="Arial" panose="020B0604020202020204" pitchFamily="34" charset="0"/>
              </a:rPr>
              <a:t>, wanting their capital to have a positive impact on society and the environment.</a:t>
            </a:r>
          </a:p>
          <a:p>
            <a:pPr marL="285722" indent="-285722">
              <a:lnSpc>
                <a:spcPct val="150000"/>
              </a:lnSpc>
              <a:spcBef>
                <a:spcPts val="0"/>
              </a:spcBef>
              <a:spcAft>
                <a:spcPts val="0"/>
              </a:spcAft>
              <a:buClr>
                <a:srgbClr val="C00000"/>
              </a:buClr>
              <a:buFont typeface="Wingdings" panose="05000000000000000000" pitchFamily="2" charset="2"/>
              <a:buChar char="§"/>
            </a:pPr>
            <a:endParaRPr lang="en-US" sz="1400" dirty="0">
              <a:latin typeface="Frutiger 45 Light" panose="020B0603020202020204" pitchFamily="34" charset="0"/>
              <a:ea typeface="Calibri" panose="020F0502020204030204" pitchFamily="34" charset="0"/>
              <a:cs typeface="Arial" panose="020B0604020202020204" pitchFamily="34" charset="0"/>
            </a:endParaRPr>
          </a:p>
          <a:p>
            <a:pPr marL="285722" indent="-285722">
              <a:lnSpc>
                <a:spcPct val="115000"/>
              </a:lnSpc>
              <a:spcBef>
                <a:spcPts val="0"/>
              </a:spcBef>
              <a:spcAft>
                <a:spcPts val="0"/>
              </a:spcAft>
              <a:buClr>
                <a:srgbClr val="C00000"/>
              </a:buClr>
              <a:buFont typeface="Wingdings" panose="05000000000000000000" pitchFamily="2" charset="2"/>
              <a:buChar char="§"/>
            </a:pPr>
            <a:r>
              <a:rPr lang="en-US" sz="1400" b="1" dirty="0">
                <a:latin typeface="Frutiger 45 Light" panose="020B0603020202020204" pitchFamily="34" charset="0"/>
                <a:ea typeface="Calibri" panose="020F0502020204030204" pitchFamily="34" charset="0"/>
                <a:cs typeface="Arial" panose="020B0604020202020204" pitchFamily="34" charset="0"/>
              </a:rPr>
              <a:t>Private investors have particular latitude </a:t>
            </a:r>
            <a:r>
              <a:rPr lang="en-US" sz="1400" dirty="0">
                <a:latin typeface="Frutiger 45 Light" panose="020B0603020202020204" pitchFamily="34" charset="0"/>
                <a:ea typeface="Calibri" panose="020F0502020204030204" pitchFamily="34" charset="0"/>
                <a:cs typeface="Arial" panose="020B0604020202020204" pitchFamily="34" charset="0"/>
              </a:rPr>
              <a:t>in determining what they consider important. </a:t>
            </a:r>
          </a:p>
          <a:p>
            <a:pPr marL="742876" lvl="1" indent="-285722">
              <a:lnSpc>
                <a:spcPct val="150000"/>
              </a:lnSpc>
              <a:spcBef>
                <a:spcPts val="0"/>
              </a:spcBef>
              <a:spcAft>
                <a:spcPts val="0"/>
              </a:spcAft>
              <a:buClr>
                <a:srgbClr val="C00000"/>
              </a:buClr>
              <a:buFont typeface="Wingdings" panose="05000000000000000000" pitchFamily="2" charset="2"/>
              <a:buChar char="§"/>
            </a:pPr>
            <a:endParaRPr lang="en-US" sz="1400" b="1" dirty="0">
              <a:latin typeface="Frutiger 45 Light" panose="020B0603020202020204" pitchFamily="34" charset="0"/>
              <a:ea typeface="Calibri" panose="020F0502020204030204" pitchFamily="34" charset="0"/>
              <a:cs typeface="Arial" panose="020B0604020202020204" pitchFamily="34" charset="0"/>
            </a:endParaRPr>
          </a:p>
          <a:p>
            <a:pPr marL="285722" indent="-285722">
              <a:lnSpc>
                <a:spcPct val="115000"/>
              </a:lnSpc>
              <a:spcBef>
                <a:spcPts val="0"/>
              </a:spcBef>
              <a:spcAft>
                <a:spcPts val="0"/>
              </a:spcAft>
              <a:buClr>
                <a:srgbClr val="C00000"/>
              </a:buClr>
              <a:buFont typeface="Wingdings" panose="05000000000000000000" pitchFamily="2" charset="2"/>
              <a:buChar char="§"/>
            </a:pPr>
            <a:r>
              <a:rPr lang="en-US" sz="1400" dirty="0">
                <a:latin typeface="Frutiger 45 Light" panose="020B0603020202020204" pitchFamily="34" charset="0"/>
                <a:ea typeface="Calibri" panose="020F0502020204030204" pitchFamily="34" charset="0"/>
                <a:cs typeface="Arial" panose="020B0604020202020204" pitchFamily="34" charset="0"/>
              </a:rPr>
              <a:t>Greater </a:t>
            </a:r>
            <a:r>
              <a:rPr lang="en-US" sz="1400" b="1" dirty="0">
                <a:latin typeface="Frutiger 45 Light" panose="020B0603020202020204" pitchFamily="34" charset="0"/>
                <a:ea typeface="Calibri" panose="020F0502020204030204" pitchFamily="34" charset="0"/>
                <a:cs typeface="Arial" panose="020B0604020202020204" pitchFamily="34" charset="0"/>
              </a:rPr>
              <a:t>transparency and accountability</a:t>
            </a:r>
            <a:r>
              <a:rPr lang="en-US" sz="1400" dirty="0">
                <a:latin typeface="Frutiger 45 Light" panose="020B0603020202020204" pitchFamily="34" charset="0"/>
                <a:ea typeface="Calibri" panose="020F0502020204030204" pitchFamily="34" charset="0"/>
                <a:cs typeface="Arial" panose="020B0604020202020204" pitchFamily="34" charset="0"/>
              </a:rPr>
              <a:t> is being demanded by all investors, whether they are in dedicated SI solutions or more traditional investment strategies.</a:t>
            </a:r>
          </a:p>
          <a:p>
            <a:pPr marL="457154" lvl="1">
              <a:lnSpc>
                <a:spcPct val="150000"/>
              </a:lnSpc>
              <a:spcBef>
                <a:spcPts val="0"/>
              </a:spcBef>
              <a:spcAft>
                <a:spcPts val="0"/>
              </a:spcAft>
              <a:buClr>
                <a:srgbClr val="C00000"/>
              </a:buClr>
            </a:pPr>
            <a:endParaRPr lang="en-US" sz="1200" b="1" dirty="0">
              <a:latin typeface="Frutiger 45 Light" panose="020B0603020202020204" pitchFamily="34" charset="0"/>
              <a:ea typeface="Calibri" panose="020F0502020204030204" pitchFamily="34" charset="0"/>
              <a:cs typeface="Arial" panose="020B0604020202020204" pitchFamily="34" charset="0"/>
            </a:endParaRPr>
          </a:p>
        </p:txBody>
      </p:sp>
      <p:sp>
        <p:nvSpPr>
          <p:cNvPr id="6" name="Rectangle 5"/>
          <p:cNvSpPr/>
          <p:nvPr/>
        </p:nvSpPr>
        <p:spPr>
          <a:xfrm>
            <a:off x="6714048" y="191757"/>
            <a:ext cx="2032387" cy="512717"/>
          </a:xfrm>
          <a:prstGeom prst="rect">
            <a:avLst/>
          </a:prstGeom>
        </p:spPr>
        <p:txBody>
          <a:bodyPr wrap="square" lIns="55618" tIns="27819" rIns="55618" bIns="27819"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lgn="r">
              <a:spcBef>
                <a:spcPts val="186"/>
              </a:spcBef>
              <a:spcAft>
                <a:spcPts val="0"/>
              </a:spcAft>
            </a:pPr>
            <a:r>
              <a:rPr lang="en-US" sz="1400" b="1" dirty="0">
                <a:solidFill>
                  <a:srgbClr val="000000"/>
                </a:solidFill>
                <a:latin typeface="Frutiger 45 Light" panose="020B0603020202020204" pitchFamily="34" charset="0"/>
                <a:ea typeface="Times New Roman"/>
                <a:cs typeface="Times New Roman"/>
              </a:rPr>
              <a:t>www.slido.com</a:t>
            </a:r>
            <a:endParaRPr lang="en-US" sz="1400" dirty="0">
              <a:solidFill>
                <a:prstClr val="black"/>
              </a:solidFill>
              <a:latin typeface="Frutiger 45 Light" panose="020B0603020202020204" pitchFamily="34" charset="0"/>
              <a:ea typeface="Times New Roman"/>
              <a:cs typeface="Times New Roman"/>
            </a:endParaRPr>
          </a:p>
          <a:p>
            <a:pPr algn="r">
              <a:spcBef>
                <a:spcPts val="186"/>
              </a:spcBef>
              <a:spcAft>
                <a:spcPts val="0"/>
              </a:spcAft>
            </a:pPr>
            <a:r>
              <a:rPr lang="en-US" sz="1400" dirty="0">
                <a:solidFill>
                  <a:srgbClr val="000000"/>
                </a:solidFill>
                <a:latin typeface="Frutiger 45 Light" panose="020B0603020202020204" pitchFamily="34" charset="0"/>
                <a:ea typeface="Times New Roman"/>
                <a:cs typeface="Times New Roman"/>
              </a:rPr>
              <a:t>Event code </a:t>
            </a:r>
            <a:r>
              <a:rPr lang="en-US" sz="1400" b="1" dirty="0">
                <a:solidFill>
                  <a:srgbClr val="000000"/>
                </a:solidFill>
                <a:latin typeface="Frutiger 45 Light" panose="020B0603020202020204" pitchFamily="34" charset="0"/>
                <a:ea typeface="Times New Roman"/>
                <a:cs typeface="Times New Roman"/>
              </a:rPr>
              <a:t>SI2020</a:t>
            </a:r>
          </a:p>
        </p:txBody>
      </p:sp>
    </p:spTree>
    <p:custDataLst>
      <p:tags r:id="rId1"/>
    </p:custDataLst>
    <p:extLst>
      <p:ext uri="{BB962C8B-B14F-4D97-AF65-F5344CB8AC3E}">
        <p14:creationId xmlns:p14="http://schemas.microsoft.com/office/powerpoint/2010/main" val="20686773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3"/>
  <p:tag name="LAST PRINTED" val="439136796875000E-10"/>
</p:tagLst>
</file>

<file path=ppt/tags/tag1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0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0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0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0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09.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1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1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1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1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2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0.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1.xml><?xml version="1.0" encoding="utf-8"?>
<p:tagLst xmlns:a="http://schemas.openxmlformats.org/drawingml/2006/main" xmlns:r="http://schemas.openxmlformats.org/officeDocument/2006/relationships" xmlns:p="http://schemas.openxmlformats.org/presentationml/2006/main">
  <p:tag name="SLIDE_TYPE" val="BODY"/>
</p:tagLst>
</file>

<file path=ppt/tags/tag13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3.xml><?xml version="1.0" encoding="utf-8"?>
<p:tagLst xmlns:a="http://schemas.openxmlformats.org/drawingml/2006/main" xmlns:r="http://schemas.openxmlformats.org/officeDocument/2006/relationships" xmlns:p="http://schemas.openxmlformats.org/presentationml/2006/main">
  <p:tag name="SLIDE_TYPE" val="BODY"/>
</p:tagLst>
</file>

<file path=ppt/tags/tag134.xml><?xml version="1.0" encoding="utf-8"?>
<p:tagLst xmlns:a="http://schemas.openxmlformats.org/drawingml/2006/main" xmlns:r="http://schemas.openxmlformats.org/officeDocument/2006/relationships" xmlns:p="http://schemas.openxmlformats.org/presentationml/2006/main">
  <p:tag name="SLIDE_TYPE" val="BODY"/>
</p:tagLst>
</file>

<file path=ppt/tags/tag13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6.xml><?xml version="1.0" encoding="utf-8"?>
<p:tagLst xmlns:a="http://schemas.openxmlformats.org/drawingml/2006/main" xmlns:r="http://schemas.openxmlformats.org/officeDocument/2006/relationships" xmlns:p="http://schemas.openxmlformats.org/presentationml/2006/main">
  <p:tag name="SLIDE_TYPE" val="BODY"/>
</p:tagLst>
</file>

<file path=ppt/tags/tag137.xml><?xml version="1.0" encoding="utf-8"?>
<p:tagLst xmlns:a="http://schemas.openxmlformats.org/drawingml/2006/main" xmlns:r="http://schemas.openxmlformats.org/officeDocument/2006/relationships" xmlns:p="http://schemas.openxmlformats.org/presentationml/2006/main">
  <p:tag name="SLIDE_TYPE" val="TOC"/>
</p:tagLst>
</file>

<file path=ppt/tags/tag1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4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5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6.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3.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6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7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7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7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7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33.84"/>
  <p:tag name="WIDTH" val="87.26456"/>
  <p:tag name="HEIGHT" val="31.89315"/>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8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8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9.xml><?xml version="1.0" encoding="utf-8"?>
<p:tagLst xmlns:a="http://schemas.openxmlformats.org/drawingml/2006/main" xmlns:r="http://schemas.openxmlformats.org/officeDocument/2006/relationships" xmlns:p="http://schemas.openxmlformats.org/presentationml/2006/main">
  <p:tag name="FONT STYLE" val="SANS SERIF"/>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2.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heme/theme1.xml><?xml version="1.0" encoding="utf-8"?>
<a:theme xmlns:a="http://schemas.openxmlformats.org/drawingml/2006/main" name="2_PresXpress_OnScreen_Theme">
  <a:themeElements>
    <a:clrScheme name="UBS Colorset">
      <a:dk1>
        <a:sysClr val="windowText" lastClr="000000"/>
      </a:dk1>
      <a:lt1>
        <a:sysClr val="window" lastClr="FFFFFF"/>
      </a:lt1>
      <a:dk2>
        <a:srgbClr val="E60000"/>
      </a:dk2>
      <a:lt2>
        <a:srgbClr val="FFFFFF"/>
      </a:lt2>
      <a:accent1>
        <a:srgbClr val="3692CA"/>
      </a:accent1>
      <a:accent2>
        <a:srgbClr val="C09979"/>
      </a:accent2>
      <a:accent3>
        <a:srgbClr val="4D3C2F"/>
      </a:accent3>
      <a:accent4>
        <a:srgbClr val="AFBCD5"/>
      </a:accent4>
      <a:accent5>
        <a:srgbClr val="759731"/>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38396EF9-1456-4C26-847A-906984625B92}">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
  <TotalTime>0</TotalTime>
  <Words>1558</Words>
  <Application>Microsoft Office PowerPoint</Application>
  <Paragraphs>116</Paragraphs>
  <Slides>12</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 Unicode MS</vt:lpstr>
      <vt:lpstr>Arial</vt:lpstr>
      <vt:lpstr>Frutiger 45 Light</vt:lpstr>
      <vt:lpstr>Frutiger 55 Roman</vt:lpstr>
      <vt:lpstr>Symbol</vt:lpstr>
      <vt:lpstr>UBSHeadline</vt:lpstr>
      <vt:lpstr>Wingdings</vt:lpstr>
      <vt:lpstr>2_PresXpress_OnScreen_Theme</vt:lpstr>
      <vt:lpstr>Sustainable investing: The time is now</vt:lpstr>
      <vt:lpstr>PowerPoint Presentation</vt:lpstr>
      <vt:lpstr>PowerPoint Presentation</vt:lpstr>
      <vt:lpstr>Sustainability matters</vt:lpstr>
      <vt:lpstr>PowerPoint Presentation</vt:lpstr>
      <vt:lpstr>SI Performance: Resilience through both bull and bear markets</vt:lpstr>
      <vt:lpstr>Diversification is key: source new opportunities and consider new risks</vt:lpstr>
      <vt:lpstr>PowerPoint Presentation</vt:lpstr>
      <vt:lpstr>Beyond returns</vt:lpstr>
      <vt:lpstr>Why now?</vt:lpstr>
      <vt:lpstr>PowerPoint Presentation</vt:lpstr>
      <vt:lpstr>PowerPoint Presentation</vt:lpstr>
    </vt:vector>
  </TitlesOfParts>
  <Company>UBS</Company>
  <LinksUpToDate>false</LinksUpToDate>
  <SharedDoc>false</SharedDoc>
  <HyperlinksChanged>false</HyperlinksChanged>
  <AppVersion>16.0000</AppVersion>
  <PresentationFormat>On-screen Show (16:9)</PresentationFormat>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Tan, Min-Lan</dc:creator>
  <cp:lastModifiedBy>Hahn, Mary-ZA</cp:lastModifiedBy>
  <cp:revision>1007</cp:revision>
  <cp:lastPrinted>2020-03-23T08:20:47Z</cp:lastPrinted>
  <dcterms:modified xsi:type="dcterms:W3CDTF">2020-09-12T18:10:07Z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3.3.02</vt:lpwstr>
  </property>
  <property fmtid="{D5CDD505-2E9C-101B-9397-08002B2CF9AE}" pid="8" name="CurrentAddinVersion">
    <vt:lpwstr>3.3.02</vt:lpwstr>
  </property>
  <property fmtid="{D5CDD505-2E9C-101B-9397-08002B2CF9AE}" pid="9" name="CreateDate">
    <vt:lpwstr>11/25/2015 4:51:53 PM</vt:lpwstr>
  </property>
  <property fmtid="{D5CDD505-2E9C-101B-9397-08002B2CF9AE}" pid="10" name="CreatedTemplateVersion">
    <vt:lpwstr>3.3.02</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4</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True</vt:lpwstr>
  </property>
  <property fmtid="{D5CDD505-2E9C-101B-9397-08002B2CF9AE}" pid="23" name="IDStampItems">
    <vt:lpwstr>15</vt:lpwstr>
  </property>
  <property fmtid="{D5CDD505-2E9C-101B-9397-08002B2CF9AE}" pid="24" name="TOC.Ppt">
    <vt:lpwstr>True</vt:lpwstr>
  </property>
  <property fmtid="{D5CDD505-2E9C-101B-9397-08002B2CF9AE}" pid="25" name="TocSecLevel1">
    <vt:lpwstr>1</vt:lpwstr>
  </property>
  <property fmtid="{D5CDD505-2E9C-101B-9397-08002B2CF9AE}" pid="26" name="TocSecLevel2">
    <vt:lpwstr>2</vt:lpwstr>
  </property>
  <property fmtid="{D5CDD505-2E9C-101B-9397-08002B2CF9AE}" pid="27" name="TocSecLevel3">
    <vt:lpwstr>3</vt:lpwstr>
  </property>
  <property fmtid="{D5CDD505-2E9C-101B-9397-08002B2CF9AE}" pid="28" name="TocApdxLevel1">
    <vt:lpwstr>4</vt:lpwstr>
  </property>
  <property fmtid="{D5CDD505-2E9C-101B-9397-08002B2CF9AE}" pid="29" name="TocApdxLevel2">
    <vt:lpwstr>5</vt:lpwstr>
  </property>
  <property fmtid="{D5CDD505-2E9C-101B-9397-08002B2CF9AE}" pid="30" name="TocApdxLevel3">
    <vt:lpwstr>6</vt:lpwstr>
  </property>
  <property fmtid="{D5CDD505-2E9C-101B-9397-08002B2CF9AE}" pid="31" name="SPageNumbering1.Ppt">
    <vt:lpwstr>True</vt:lpwstr>
  </property>
  <property fmtid="{D5CDD505-2E9C-101B-9397-08002B2CF9AE}" pid="32" name="SPageNumbering2.Ppt">
    <vt:lpwstr>False</vt:lpwstr>
  </property>
  <property fmtid="{D5CDD505-2E9C-101B-9397-08002B2CF9AE}" pid="33" name="SPageNumbering3.Ppt">
    <vt:lpwstr>False</vt:lpwstr>
  </property>
  <property fmtid="{D5CDD505-2E9C-101B-9397-08002B2CF9AE}" pid="34" name="APageNumbering1.Ppt">
    <vt:lpwstr>True</vt:lpwstr>
  </property>
  <property fmtid="{D5CDD505-2E9C-101B-9397-08002B2CF9AE}" pid="35" name="APageNumbering2.Ppt">
    <vt:lpwstr>False</vt:lpwstr>
  </property>
  <property fmtid="{D5CDD505-2E9C-101B-9397-08002B2CF9AE}" pid="36" name="APageNumbering3.Ppt">
    <vt:lpwstr>False</vt:lpwstr>
  </property>
  <property fmtid="{D5CDD505-2E9C-101B-9397-08002B2CF9AE}" pid="37" name="Language">
    <vt:lpwstr>1033</vt:lpwstr>
  </property>
  <property fmtid="{D5CDD505-2E9C-101B-9397-08002B2CF9AE}" pid="38" name="ContactPage.Ppt">
    <vt:lpwstr>True</vt:lpwstr>
  </property>
  <property fmtid="{D5CDD505-2E9C-101B-9397-08002B2CF9AE}" pid="39" name="CompanyName">
    <vt:lpwstr/>
  </property>
  <property fmtid="{D5CDD505-2E9C-101B-9397-08002B2CF9AE}" pid="40" name="CompanyNameExtension">
    <vt:lpwstr/>
  </property>
  <property fmtid="{D5CDD505-2E9C-101B-9397-08002B2CF9AE}" pid="41" name="CompanyDescriptor">
    <vt:lpwstr/>
  </property>
  <property fmtid="{D5CDD505-2E9C-101B-9397-08002B2CF9AE}" pid="42" name="CompanyType">
    <vt:lpwstr>0</vt:lpwstr>
  </property>
  <property fmtid="{D5CDD505-2E9C-101B-9397-08002B2CF9AE}" pid="43" name="BusinessUnit">
    <vt:lpwstr>UBSCC</vt:lpwstr>
  </property>
  <property fmtid="{D5CDD505-2E9C-101B-9397-08002B2CF9AE}" pid="44" name="Address.Office">
    <vt:lpwstr/>
  </property>
  <property fmtid="{D5CDD505-2E9C-101B-9397-08002B2CF9AE}" pid="45" name="Fax1.Office">
    <vt:lpwstr/>
  </property>
  <property fmtid="{D5CDD505-2E9C-101B-9397-08002B2CF9AE}" pid="46" name="Phone1.Office">
    <vt:lpwstr/>
  </property>
  <property fmtid="{D5CDD505-2E9C-101B-9397-08002B2CF9AE}" pid="47" name="CompanyID">
    <vt:lpwstr/>
  </property>
  <property fmtid="{D5CDD505-2E9C-101B-9397-08002B2CF9AE}" pid="48" name="CompanyLCID">
    <vt:lpwstr>0</vt:lpwstr>
  </property>
  <property fmtid="{D5CDD505-2E9C-101B-9397-08002B2CF9AE}" pid="49" name="AuthorInfoIncluded">
    <vt:lpwstr>False</vt:lpwstr>
  </property>
  <property fmtid="{D5CDD505-2E9C-101B-9397-08002B2CF9AE}" pid="50" name="AuthorInfoName">
    <vt:lpwstr/>
  </property>
  <property fmtid="{D5CDD505-2E9C-101B-9397-08002B2CF9AE}" pid="51" name="AuthorInfoDetails1">
    <vt:lpwstr/>
  </property>
  <property fmtid="{D5CDD505-2E9C-101B-9397-08002B2CF9AE}" pid="52" name="AuthorInfoDetails2">
    <vt:lpwstr/>
  </property>
  <property fmtid="{D5CDD505-2E9C-101B-9397-08002B2CF9AE}" pid="53" name="AuthorInfoEmail">
    <vt:lpwstr/>
  </property>
  <property fmtid="{D5CDD505-2E9C-101B-9397-08002B2CF9AE}" pid="54" name="AuthorInfoPhone">
    <vt:lpwstr/>
  </property>
  <property fmtid="{D5CDD505-2E9C-101B-9397-08002B2CF9AE}" pid="55" name="Endorsement">
    <vt:lpwstr/>
  </property>
  <property fmtid="{D5CDD505-2E9C-101B-9397-08002B2CF9AE}" pid="56" name="OnScreenShowPageNums">
    <vt:lpwstr>False</vt:lpwstr>
  </property>
  <property fmtid="{D5CDD505-2E9C-101B-9397-08002B2CF9AE}" pid="57" name="OnScreenTOCHyperlink">
    <vt:lpwstr>True</vt:lpwstr>
  </property>
  <property fmtid="{D5CDD505-2E9C-101B-9397-08002B2CF9AE}" pid="58" name="SectionDivider.Ppt">
    <vt:lpwstr>True</vt:lpwstr>
  </property>
  <property fmtid="{D5CDD505-2E9C-101B-9397-08002B2CF9AE}" pid="59" name="IDStampDateFormatID">
    <vt:lpwstr>F1</vt:lpwstr>
  </property>
  <property fmtid="{D5CDD505-2E9C-101B-9397-08002B2CF9AE}" pid="60" name="IDStampDateFormat-T">
    <vt:lpwstr>MMMM d, yyyy h:mm AM/PM</vt:lpwstr>
  </property>
  <property fmtid="{D5CDD505-2E9C-101B-9397-08002B2CF9AE}" pid="61" name="CalendarDateFormatID">
    <vt:lpwstr>F1</vt:lpwstr>
  </property>
  <property fmtid="{D5CDD505-2E9C-101B-9397-08002B2CF9AE}" pid="62" name="CalendarDateFormat-T">
    <vt:lpwstr>MMMM yyyy</vt:lpwstr>
  </property>
  <property fmtid="{D5CDD505-2E9C-101B-9397-08002B2CF9AE}" pid="63" name="CalendarStartDay">
    <vt:lpwstr>1</vt:lpwstr>
  </property>
  <property fmtid="{D5CDD505-2E9C-101B-9397-08002B2CF9AE}" pid="64" name="CoverPageDateFormatFilter">
    <vt:lpwstr>0</vt:lpwstr>
  </property>
  <property fmtid="{D5CDD505-2E9C-101B-9397-08002B2CF9AE}" pid="65" name="CoverPageDateFormatID">
    <vt:lpwstr>F1</vt:lpwstr>
  </property>
  <property fmtid="{D5CDD505-2E9C-101B-9397-08002B2CF9AE}" pid="66" name="CoverPageDateFormat-T">
    <vt:lpwstr>MMMM d, yyyy</vt:lpwstr>
  </property>
  <property fmtid="{D5CDD505-2E9C-101B-9397-08002B2CF9AE}" pid="67" name="DisclaimerPage.Ppt">
    <vt:lpwstr>False</vt:lpwstr>
  </property>
  <property fmtid="{D5CDD505-2E9C-101B-9397-08002B2CF9AE}" pid="68" name="DisclaimerID.Ppt">
    <vt:lpwstr>D1</vt:lpwstr>
  </property>
  <property fmtid="{D5CDD505-2E9C-101B-9397-08002B2CF9AE}" pid="69" name="UseInternalUBSFont.Office">
    <vt:lpwstr>True</vt:lpwstr>
  </property>
  <property fmtid="{D5CDD505-2E9C-101B-9397-08002B2CF9AE}" pid="70" name="EmbedFonts">
    <vt:lpwstr>False</vt:lpwstr>
  </property>
  <property fmtid="{D5CDD505-2E9C-101B-9397-08002B2CF9AE}" pid="71" name="TableSpacerBorder">
    <vt:lpwstr>False</vt:lpwstr>
  </property>
  <property fmtid="{D5CDD505-2E9C-101B-9397-08002B2CF9AE}" pid="72" name="Address-T">
    <vt:lpwstr>&lt;&lt;Address&gt;&gt;</vt:lpwstr>
  </property>
  <property fmtid="{D5CDD505-2E9C-101B-9397-08002B2CF9AE}" pid="73" name="AmountDealType-T">
    <vt:lpwstr>&lt;&lt;Amt./deal-Type&gt;&gt;</vt:lpwstr>
  </property>
  <property fmtid="{D5CDD505-2E9C-101B-9397-08002B2CF9AE}" pid="74" name="ContactDetails-T">
    <vt:lpwstr>&lt;&lt;Contact details&gt;&gt;</vt:lpwstr>
  </property>
  <property fmtid="{D5CDD505-2E9C-101B-9397-08002B2CF9AE}" pid="75" name="ContactName-T">
    <vt:lpwstr>&lt;&lt;Contact name&gt;&gt;</vt:lpwstr>
  </property>
  <property fmtid="{D5CDD505-2E9C-101B-9397-08002B2CF9AE}" pid="76" name="Date-T">
    <vt:lpwstr>&lt;&lt;Date&gt;&gt;</vt:lpwstr>
  </property>
  <property fmtid="{D5CDD505-2E9C-101B-9397-08002B2CF9AE}" pid="77" name="EMailAddress-T">
    <vt:lpwstr>&lt;&lt;Email address&gt;&gt;</vt:lpwstr>
  </property>
  <property fmtid="{D5CDD505-2E9C-101B-9397-08002B2CF9AE}" pid="78" name="LegalEntity-T">
    <vt:lpwstr>&lt;&lt;Legal entity&gt;&gt;</vt:lpwstr>
  </property>
  <property fmtid="{D5CDD505-2E9C-101B-9397-08002B2CF9AE}" pid="79" name="Logo-T">
    <vt:lpwstr>&lt;&lt;Logo&gt;&gt;</vt:lpwstr>
  </property>
  <property fmtid="{D5CDD505-2E9C-101B-9397-08002B2CF9AE}" pid="80" name="Summary-T">
    <vt:lpwstr>&lt;&lt;Summary&gt;&gt;</vt:lpwstr>
  </property>
  <property fmtid="{D5CDD505-2E9C-101B-9397-08002B2CF9AE}" pid="81" name="TableHeading-T">
    <vt:lpwstr>&lt;&lt;Table heading&gt;&gt;</vt:lpwstr>
  </property>
  <property fmtid="{D5CDD505-2E9C-101B-9397-08002B2CF9AE}" pid="82" name="TableSubheading-T">
    <vt:lpwstr>&lt;&lt;Table subheading&gt;&gt;</vt:lpwstr>
  </property>
  <property fmtid="{D5CDD505-2E9C-101B-9397-08002B2CF9AE}" pid="83" name="Subheading-T">
    <vt:lpwstr>&lt;&lt;Table subheading&gt;&gt;</vt:lpwstr>
  </property>
  <property fmtid="{D5CDD505-2E9C-101B-9397-08002B2CF9AE}" pid="84" name="TelephoneNumber-T">
    <vt:lpwstr>&lt;&lt;Telephone number&gt;&gt;</vt:lpwstr>
  </property>
  <property fmtid="{D5CDD505-2E9C-101B-9397-08002B2CF9AE}" pid="85" name="Text-T">
    <vt:lpwstr>&lt;&lt;Text&gt;&gt;</vt:lpwstr>
  </property>
  <property fmtid="{D5CDD505-2E9C-101B-9397-08002B2CF9AE}" pid="86" name="WebAddress-T">
    <vt:lpwstr>&lt;&lt;Web address</vt:lpwstr>
  </property>
  <property fmtid="{D5CDD505-2E9C-101B-9397-08002B2CF9AE}" pid="87" name="Year-T">
    <vt:lpwstr>&lt;&lt;Year&gt;&gt;</vt:lpwstr>
  </property>
  <property fmtid="{D5CDD505-2E9C-101B-9397-08002B2CF9AE}" pid="88" name="Appendix-T">
    <vt:lpwstr>Appendix</vt:lpwstr>
  </property>
  <property fmtid="{D5CDD505-2E9C-101B-9397-08002B2CF9AE}" pid="89" name="Appendices-T">
    <vt:lpwstr>Appendices</vt:lpwstr>
  </property>
  <property fmtid="{D5CDD505-2E9C-101B-9397-08002B2CF9AE}" pid="90" name="AwardTitle-T">
    <vt:lpwstr>&lt;&lt;Award title&gt;&gt;</vt:lpwstr>
  </property>
  <property fmtid="{D5CDD505-2E9C-101B-9397-08002B2CF9AE}" pid="91" name="AwardSubTitle-T">
    <vt:lpwstr>&lt;&lt;Award subtitle&gt;&gt;</vt:lpwstr>
  </property>
  <property fmtid="{D5CDD505-2E9C-101B-9397-08002B2CF9AE}" pid="92" name="BiographicalDetails-T">
    <vt:lpwstr>&lt;&lt;Biographical details&gt;&gt;</vt:lpwstr>
  </property>
  <property fmtid="{D5CDD505-2E9C-101B-9397-08002B2CF9AE}" pid="93" name="Conclusion-T">
    <vt:lpwstr>&lt;&lt;Conclusion&gt;&gt;</vt:lpwstr>
  </property>
  <property fmtid="{D5CDD505-2E9C-101B-9397-08002B2CF9AE}" pid="94" name="ContactInformation-T">
    <vt:lpwstr>Contact information</vt:lpwstr>
  </property>
  <property fmtid="{D5CDD505-2E9C-101B-9397-08002B2CF9AE}" pid="95" name="Continued-T">
    <vt:lpwstr>Continued</vt:lpwstr>
  </property>
  <property fmtid="{D5CDD505-2E9C-101B-9397-08002B2CF9AE}" pid="96" name="DividerTitle-T">
    <vt:lpwstr>&lt;&lt;Divider title&gt;&gt;</vt:lpwstr>
  </property>
  <property fmtid="{D5CDD505-2E9C-101B-9397-08002B2CF9AE}" pid="97" name="Draft-T">
    <vt:lpwstr>Draft</vt:lpwstr>
  </property>
  <property fmtid="{D5CDD505-2E9C-101B-9397-08002B2CF9AE}" pid="98" name="LayoutHeading-T">
    <vt:lpwstr>&lt;&lt;Layout heading&gt;&gt;</vt:lpwstr>
  </property>
  <property fmtid="{D5CDD505-2E9C-101B-9397-08002B2CF9AE}" pid="99" name="MessageText-T">
    <vt:lpwstr>&lt;&lt;Message&gt;&gt;</vt:lpwstr>
  </property>
  <property fmtid="{D5CDD505-2E9C-101B-9397-08002B2CF9AE}" pid="100" name="Name-T">
    <vt:lpwstr>&lt;&lt;Name&gt;&gt;</vt:lpwstr>
  </property>
  <property fmtid="{D5CDD505-2E9C-101B-9397-08002B2CF9AE}" pid="101" name="Notes-T">
    <vt:lpwstr>Notes</vt:lpwstr>
  </property>
  <property fmtid="{D5CDD505-2E9C-101B-9397-08002B2CF9AE}" pid="102" name="PageHeading-T">
    <vt:lpwstr>&lt;&lt;Page heading&gt;&gt;</vt:lpwstr>
  </property>
  <property fmtid="{D5CDD505-2E9C-101B-9397-08002B2CF9AE}" pid="103" name="PresentationTitle-T">
    <vt:lpwstr>&lt;&lt;Presentation title&gt;&gt;</vt:lpwstr>
  </property>
  <property fmtid="{D5CDD505-2E9C-101B-9397-08002B2CF9AE}" pid="104" name="PresentationSubTitle-T">
    <vt:lpwstr>&lt;&lt;Presentation subtitle&gt;&gt;</vt:lpwstr>
  </property>
  <property fmtid="{D5CDD505-2E9C-101B-9397-08002B2CF9AE}" pid="105" name="PresentationPresenter-T">
    <vt:lpwstr>&lt;&lt;Presentation presenter&gt;&gt;</vt:lpwstr>
  </property>
  <property fmtid="{D5CDD505-2E9C-101B-9397-08002B2CF9AE}" pid="106" name="PresPresenterFunction-T">
    <vt:lpwstr>&lt;&lt;Presenter function&gt;&gt;</vt:lpwstr>
  </property>
  <property fmtid="{D5CDD505-2E9C-101B-9397-08002B2CF9AE}" pid="107" name="Quote-T">
    <vt:lpwstr>&lt;&lt;Quote&gt;&gt;</vt:lpwstr>
  </property>
  <property fmtid="{D5CDD505-2E9C-101B-9397-08002B2CF9AE}" pid="108" name="QuoteSource-T">
    <vt:lpwstr>&lt;&lt;Quote source&gt;&gt;</vt:lpwstr>
  </property>
  <property fmtid="{D5CDD505-2E9C-101B-9397-08002B2CF9AE}" pid="109" name="Section-T">
    <vt:lpwstr>Section</vt:lpwstr>
  </property>
  <property fmtid="{D5CDD505-2E9C-101B-9397-08002B2CF9AE}" pid="110" name="Sections-T">
    <vt:lpwstr>Sections</vt:lpwstr>
  </property>
  <property fmtid="{D5CDD505-2E9C-101B-9397-08002B2CF9AE}" pid="111" name="Source-T">
    <vt:lpwstr>Source</vt:lpwstr>
  </property>
  <property fmtid="{D5CDD505-2E9C-101B-9397-08002B2CF9AE}" pid="112" name="Subappendix-T">
    <vt:lpwstr>Subappendix</vt:lpwstr>
  </property>
  <property fmtid="{D5CDD505-2E9C-101B-9397-08002B2CF9AE}" pid="113" name="Subsection-T">
    <vt:lpwstr>Subsection</vt:lpwstr>
  </property>
  <property fmtid="{D5CDD505-2E9C-101B-9397-08002B2CF9AE}" pid="114" name="Subsubappendix-T">
    <vt:lpwstr>Subsubappendix</vt:lpwstr>
  </property>
  <property fmtid="{D5CDD505-2E9C-101B-9397-08002B2CF9AE}" pid="115" name="Subsubsection-T">
    <vt:lpwstr>Subsubsection</vt:lpwstr>
  </property>
  <property fmtid="{D5CDD505-2E9C-101B-9397-08002B2CF9AE}" pid="116" name="TableOfContents-T">
    <vt:lpwstr>Table of contents</vt:lpwstr>
  </property>
  <property fmtid="{D5CDD505-2E9C-101B-9397-08002B2CF9AE}" pid="117" name="Title-T">
    <vt:lpwstr>&lt;&lt;Title&gt;&gt;</vt:lpwstr>
  </property>
  <property fmtid="{D5CDD505-2E9C-101B-9397-08002B2CF9AE}" pid="118" name="Security-T">
    <vt:lpwstr>Confidential</vt:lpwstr>
  </property>
  <property fmtid="{D5CDD505-2E9C-101B-9397-08002B2CF9AE}" pid="119" name="Month1">
    <vt:lpwstr>January</vt:lpwstr>
  </property>
  <property fmtid="{D5CDD505-2E9C-101B-9397-08002B2CF9AE}" pid="120" name="Month2">
    <vt:lpwstr>February</vt:lpwstr>
  </property>
  <property fmtid="{D5CDD505-2E9C-101B-9397-08002B2CF9AE}" pid="121" name="Month3">
    <vt:lpwstr>March</vt:lpwstr>
  </property>
  <property fmtid="{D5CDD505-2E9C-101B-9397-08002B2CF9AE}" pid="122" name="Month4">
    <vt:lpwstr>April</vt:lpwstr>
  </property>
  <property fmtid="{D5CDD505-2E9C-101B-9397-08002B2CF9AE}" pid="123" name="Month5">
    <vt:lpwstr>May</vt:lpwstr>
  </property>
  <property fmtid="{D5CDD505-2E9C-101B-9397-08002B2CF9AE}" pid="124" name="Month6">
    <vt:lpwstr>June</vt:lpwstr>
  </property>
  <property fmtid="{D5CDD505-2E9C-101B-9397-08002B2CF9AE}" pid="125" name="Month7">
    <vt:lpwstr>July</vt:lpwstr>
  </property>
  <property fmtid="{D5CDD505-2E9C-101B-9397-08002B2CF9AE}" pid="126" name="Month8">
    <vt:lpwstr>August</vt:lpwstr>
  </property>
  <property fmtid="{D5CDD505-2E9C-101B-9397-08002B2CF9AE}" pid="127" name="Month9">
    <vt:lpwstr>September</vt:lpwstr>
  </property>
  <property fmtid="{D5CDD505-2E9C-101B-9397-08002B2CF9AE}" pid="128" name="Month10">
    <vt:lpwstr>October</vt:lpwstr>
  </property>
  <property fmtid="{D5CDD505-2E9C-101B-9397-08002B2CF9AE}" pid="129" name="Month11">
    <vt:lpwstr>November</vt:lpwstr>
  </property>
  <property fmtid="{D5CDD505-2E9C-101B-9397-08002B2CF9AE}" pid="130" name="Month12">
    <vt:lpwstr>December</vt:lpwstr>
  </property>
  <property fmtid="{D5CDD505-2E9C-101B-9397-08002B2CF9AE}" pid="131" name="D1">
    <vt:lpwstr>S</vt:lpwstr>
  </property>
  <property fmtid="{D5CDD505-2E9C-101B-9397-08002B2CF9AE}" pid="132" name="D2">
    <vt:lpwstr>M</vt:lpwstr>
  </property>
  <property fmtid="{D5CDD505-2E9C-101B-9397-08002B2CF9AE}" pid="133" name="D3">
    <vt:lpwstr>T</vt:lpwstr>
  </property>
  <property fmtid="{D5CDD505-2E9C-101B-9397-08002B2CF9AE}" pid="134" name="D4">
    <vt:lpwstr>W</vt:lpwstr>
  </property>
  <property fmtid="{D5CDD505-2E9C-101B-9397-08002B2CF9AE}" pid="135" name="D5">
    <vt:lpwstr>T</vt:lpwstr>
  </property>
  <property fmtid="{D5CDD505-2E9C-101B-9397-08002B2CF9AE}" pid="136" name="D6">
    <vt:lpwstr>F</vt:lpwstr>
  </property>
  <property fmtid="{D5CDD505-2E9C-101B-9397-08002B2CF9AE}" pid="137" name="D7">
    <vt:lpwstr>S</vt:lpwstr>
  </property>
  <property fmtid="{D5CDD505-2E9C-101B-9397-08002B2CF9AE}" pid="138" name="Chart_Num_Categories_On_XAxis">
    <vt:lpwstr>6</vt:lpwstr>
  </property>
  <property fmtid="{D5CDD505-2E9C-101B-9397-08002B2CF9AE}" pid="139" name="Chart_Annotation_Add_Date">
    <vt:lpwstr>True</vt:lpwstr>
  </property>
  <property fmtid="{D5CDD505-2E9C-101B-9397-08002B2CF9AE}" pid="140" name="Chart_Annotation_Date_Bold">
    <vt:lpwstr>True</vt:lpwstr>
  </property>
  <property fmtid="{D5CDD505-2E9C-101B-9397-08002B2CF9AE}" pid="141" name="Chart_Annotation_Date_Format">
    <vt:lpwstr>F1</vt:lpwstr>
  </property>
  <property fmtid="{D5CDD505-2E9C-101B-9397-08002B2CF9AE}" pid="142" name="Chart_Pie_Chart_Labels">
    <vt:lpwstr>True</vt:lpwstr>
  </property>
  <property fmtid="{D5CDD505-2E9C-101B-9397-08002B2CF9AE}" pid="143" name="Chart_Pie_Chart_Legend">
    <vt:lpwstr>False</vt:lpwstr>
  </property>
  <property fmtid="{D5CDD505-2E9C-101B-9397-08002B2CF9AE}" pid="144" name="Chart_Average_Translated-T">
    <vt:lpwstr>Average</vt:lpwstr>
  </property>
  <property fmtid="{D5CDD505-2E9C-101B-9397-08002B2CF9AE}" pid="145" name="Chart_Share_PX-T">
    <vt:lpwstr>Stock price</vt:lpwstr>
  </property>
  <property fmtid="{D5CDD505-2E9C-101B-9397-08002B2CF9AE}" pid="146" name="Chart_Stock_Volume_XAxis-T">
    <vt:lpwstr>Closing date</vt:lpwstr>
  </property>
  <property fmtid="{D5CDD505-2E9C-101B-9397-08002B2CF9AE}" pid="147" name="Chart_Volume_Label-T">
    <vt:lpwstr>Volume (000s)</vt:lpwstr>
  </property>
  <property fmtid="{D5CDD505-2E9C-101B-9397-08002B2CF9AE}" pid="148" name="Chart_Thick_Lines">
    <vt:lpwstr>False</vt:lpwstr>
  </property>
  <property fmtid="{D5CDD505-2E9C-101B-9397-08002B2CF9AE}" pid="149" name="Chart_Show_Gridlines">
    <vt:lpwstr>True</vt:lpwstr>
  </property>
  <property fmtid="{D5CDD505-2E9C-101B-9397-08002B2CF9AE}" pid="150" name="Chart_Show_YAxis">
    <vt:lpwstr>False</vt:lpwstr>
  </property>
  <property fmtid="{D5CDD505-2E9C-101B-9397-08002B2CF9AE}" pid="151" name="Chart_Use_Stack_White_Border">
    <vt:lpwstr>True</vt:lpwstr>
  </property>
  <property fmtid="{D5CDD505-2E9C-101B-9397-08002B2CF9AE}" pid="152" name="Chart_Use_Dash_Style">
    <vt:lpwstr>False</vt:lpwstr>
  </property>
  <property fmtid="{D5CDD505-2E9C-101B-9397-08002B2CF9AE}" pid="153" name="_IQPDocumentId">
    <vt:lpwstr>90fdf5cf-d2ee-4752-afa9-b55eaa6e16a5</vt:lpwstr>
  </property>
  <property fmtid="{D5CDD505-2E9C-101B-9397-08002B2CF9AE}" pid="154" name="DateFormat.Ppt">
    <vt:lpwstr>F1</vt:lpwstr>
  </property>
  <property fmtid="{D5CDD505-2E9C-101B-9397-08002B2CF9AE}" pid="155" name="DraftStamp.Ppt">
    <vt:bool>false</vt:bool>
  </property>
  <property fmtid="{D5CDD505-2E9C-101B-9397-08002B2CF9AE}" pid="156" name="IQP_Classification">
    <vt:lpwstr>Off|Off|Confidential|Locations: Global|Had CID</vt:lpwstr>
  </property>
  <property fmtid="{D5CDD505-2E9C-101B-9397-08002B2CF9AE}" pid="157" name="_SIProp12DataClass+887a1375-7cd4-44a3-ad24-f215f9f1a6ed">
    <vt:lpwstr>v=1.2&gt;I=887a1375-7cd4-44a3-ad24-f215f9f1a6ed&amp;N=Locations%3a+Global&amp;V=1.3&amp;U=System&amp;D=System&amp;A=Associated&amp;H=False</vt:lpwstr>
  </property>
  <property fmtid="{D5CDD505-2E9C-101B-9397-08002B2CF9AE}" pid="158" name="_SIProp12DataClass+b0297065-a65c-4286-9d63-f0400298c942">
    <vt:lpwstr>v=1.2&gt;I=b0297065-a65c-4286-9d63-f0400298c942&amp;N=Had+CID&amp;V=1.3&amp;U=UBSPROD%5ct612379&amp;D=UBSPROD%5ct440028&amp;A=Associated&amp;H=True</vt:lpwstr>
  </property>
  <property fmtid="{D5CDD505-2E9C-101B-9397-08002B2CF9AE}" pid="159" name="_SIProp12DataClass+6d062c3a-efeb-4cbc-aad9-5246ccbdd86a">
    <vt:lpwstr>v=1.2&gt;I=6d062c3a-efeb-4cbc-aad9-5246ccbdd86a&amp;N=Off&amp;V=1.3&amp;U=UBSPROD%5ct621266&amp;D=Giesinger%2c+Daniel&amp;A=Associated&amp;H=True</vt:lpwstr>
  </property>
  <property fmtid="{D5CDD505-2E9C-101B-9397-08002B2CF9AE}" pid="160" name="_SIProp12DataClass+837b4857-8dcc-464f-823f-79557438fac1">
    <vt:lpwstr>v=1.2&gt;I=837b4857-8dcc-464f-823f-79557438fac1&amp;N=Confidential&amp;V=1.3&amp;U=UBSPROD%5ct621266&amp;D=UBSPROD%5clapinska&amp;A=Associated&amp;H=True</vt:lpwstr>
  </property>
  <property fmtid="{D5CDD505-2E9C-101B-9397-08002B2CF9AE}" pid="161" name="_SIProp12DataClass+6298365e-5d9f-41f1-b1d8-f6ada1657f69">
    <vt:lpwstr>v=1.2&gt;I=6298365e-5d9f-41f1-b1d8-f6ada1657f69&amp;N=Off&amp;V=1.3&amp;U=System&amp;D=System&amp;A=Associated&amp;H=False</vt:lpwstr>
  </property>
  <property fmtid="{D5CDD505-2E9C-101B-9397-08002B2CF9AE}" pid="162" name="IQPDataClasses">
    <vt:lpwstr>Had CID</vt:lpwstr>
  </property>
  <property fmtid="{D5CDD505-2E9C-101B-9397-08002B2CF9AE}" pid="163" name="PresPrint4x3OnScreen">
    <vt:bool>true</vt:bool>
  </property>
</Properties>
</file>