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notesSlides/notesSlide1.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2.xml" ContentType="application/vnd.openxmlformats-officedocument.presentationml.notesSlide+xml"/>
  <Override PartName="/ppt/tags/tag142.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4.xml" ContentType="application/vnd.openxmlformats-officedocument.presentationml.notesSlide+xml"/>
  <Override PartName="/ppt/charts/chart5.xml" ContentType="application/vnd.openxmlformats-officedocument.drawingml.chart+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5.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6.xml" ContentType="application/vnd.openxmlformats-officedocument.presentationml.notesSlide+xml"/>
  <Override PartName="/ppt/tags/tag149.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4"/>
  </p:notesMasterIdLst>
  <p:handoutMasterIdLst>
    <p:handoutMasterId r:id="rId25"/>
  </p:handoutMasterIdLst>
  <p:sldIdLst>
    <p:sldId id="381" r:id="rId7"/>
    <p:sldId id="485" r:id="rId8"/>
    <p:sldId id="488" r:id="rId9"/>
    <p:sldId id="498" r:id="rId10"/>
    <p:sldId id="499" r:id="rId11"/>
    <p:sldId id="486" r:id="rId12"/>
    <p:sldId id="489" r:id="rId13"/>
    <p:sldId id="491" r:id="rId14"/>
    <p:sldId id="492" r:id="rId15"/>
    <p:sldId id="493" r:id="rId16"/>
    <p:sldId id="494" r:id="rId17"/>
    <p:sldId id="495" r:id="rId18"/>
    <p:sldId id="490" r:id="rId19"/>
    <p:sldId id="496" r:id="rId20"/>
    <p:sldId id="497" r:id="rId21"/>
    <p:sldId id="487" r:id="rId22"/>
    <p:sldId id="452" r:id="rId23"/>
  </p:sldIdLst>
  <p:sldSz cx="13404850" cy="7543800"/>
  <p:notesSz cx="6858000" cy="9926638"/>
  <p:custDataLst>
    <p:tags r:id="rId26"/>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85"/>
            <p14:sldId id="488"/>
            <p14:sldId id="498"/>
            <p14:sldId id="499"/>
            <p14:sldId id="486"/>
            <p14:sldId id="489"/>
            <p14:sldId id="491"/>
            <p14:sldId id="492"/>
            <p14:sldId id="493"/>
            <p14:sldId id="494"/>
            <p14:sldId id="495"/>
            <p14:sldId id="490"/>
            <p14:sldId id="496"/>
            <p14:sldId id="497"/>
            <p14:sldId id="487"/>
            <p14:sldId id="452"/>
          </p14:sldIdLst>
        </p14:section>
      </p14:sectionLst>
    </p:ext>
    <p:ext uri="{EFAFB233-063F-42B5-8137-9DF3F51BA10A}">
      <p15:sldGuideLst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guide id="13" orient="horz" pos="3827">
          <p15:clr>
            <a:srgbClr val="A4A3A4"/>
          </p15:clr>
        </p15:guide>
        <p15:guide id="14" orient="horz" pos="546">
          <p15:clr>
            <a:srgbClr val="A4A3A4"/>
          </p15:clr>
        </p15:guide>
        <p15:guide id="15" orient="horz" pos="3538">
          <p15:clr>
            <a:srgbClr val="A4A3A4"/>
          </p15:clr>
        </p15:guide>
        <p15:guide id="16" orient="horz" pos="1816">
          <p15:clr>
            <a:srgbClr val="A4A3A4"/>
          </p15:clr>
        </p15:guide>
        <p15:guide id="17" orient="horz" pos="1283">
          <p15:clr>
            <a:srgbClr val="A4A3A4"/>
          </p15:clr>
        </p15:guide>
        <p15:guide id="18" orient="horz" pos="2744">
          <p15:clr>
            <a:srgbClr val="A4A3A4"/>
          </p15:clr>
        </p15:guide>
        <p15:guide id="19" orient="horz" pos="2825">
          <p15:clr>
            <a:srgbClr val="A4A3A4"/>
          </p15:clr>
        </p15:guide>
        <p15:guide id="20" pos="4520">
          <p15:clr>
            <a:srgbClr val="A4A3A4"/>
          </p15:clr>
        </p15:guide>
        <p15:guide id="21" pos="355">
          <p15:clr>
            <a:srgbClr val="A4A3A4"/>
          </p15:clr>
        </p15:guide>
        <p15:guide id="22" pos="5931">
          <p15:clr>
            <a:srgbClr val="A4A3A4"/>
          </p15:clr>
        </p15:guide>
      </p15:sldGuideLst>
    </p:ext>
    <p:ext uri="{2D200454-40CA-4A62-9FC3-DE9A4176ACB9}">
      <p15:notesGuideLst xmlns:p15="http://schemas.microsoft.com/office/powerpoint/2012/main">
        <p15:guide id="1" orient="horz" pos="2923">
          <p15:clr>
            <a:srgbClr val="A4A3A4"/>
          </p15:clr>
        </p15:guide>
        <p15:guide id="2" pos="2203">
          <p15:clr>
            <a:srgbClr val="A4A3A4"/>
          </p15:clr>
        </p15:guide>
        <p15:guide id="3" orient="horz" pos="3126">
          <p15:clr>
            <a:srgbClr val="A4A3A4"/>
          </p15:clr>
        </p15:guide>
        <p15:guide id="4" pos="2160">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0000"/>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varScale="1">
        <p:scale>
          <a:sx n="89" d="100"/>
          <a:sy n="89" d="100"/>
        </p:scale>
        <p:origin x="66" y="90"/>
      </p:cViewPr>
      <p:guideLst>
        <p:guide orient="horz" pos="4579"/>
        <p:guide orient="horz" pos="686"/>
        <p:guide orient="horz" pos="539"/>
        <p:guide orient="horz" pos="343"/>
        <p:guide orient="horz" pos="4164"/>
        <p:guide orient="horz" pos="2559"/>
        <p:guide orient="horz" pos="1176"/>
        <p:guide orient="horz" pos="944"/>
        <p:guide orient="horz" pos="2785"/>
        <p:guide pos="4222"/>
        <p:guide pos="354"/>
        <p:guide pos="8067"/>
        <p:guide orient="horz" pos="3827"/>
        <p:guide orient="horz" pos="546"/>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2923"/>
        <p:guide pos="2203"/>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nycroot\data\EQUITIES\RESEARCH\WEALTHMGMT\STRATEGY\WMR%20Americas\GTP\Liam%20Ryan\Election%20Metrics\Copy%20of%20Election%20Watch%20investments%20figures%201+4_LR.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nycroot\data\EQUITIES\RESEARCH\WEALTHMGMT\STRATEGY\WMR%20Americas\GTP\Liam%20Ryan\Election%20Metrics\Copy%20of%20Election%20Watch%20investments%20figures%201+4_LR.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nycroot\data\EQUITIES\RESEARCH\WEALTHMGMT\STRATEGY\WMR%20Americas\GTP\Liam%20Ryan\Election%20Metrics\Powerpoint%20Election%20Metrics%20Update%207.20.20.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nycroot\data\EQUITIES\RESEARCH\WEALTHMGMT\STRATEGY\WMR%20Americas\GTP\Liam%20Ryan\Election%20Metrics\Powerpoint%20Election%20Metrics%20Update%207.20.20.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nycroot\data\EQUITIES\RESEARCH\WEALTHMGMT\STRATEGY\WMR%20Americas\GTP\Liam%20Ryan\Election%20Metrics\Powerpoint%20Election%20Metrics%20Update%207.20.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1111111111111112E-2"/>
          <c:y val="1.8518518518518517E-2"/>
          <c:w val="0.96944444444444444"/>
          <c:h val="0.875"/>
        </c:manualLayout>
      </c:layout>
      <c:lineChart>
        <c:grouping val="standard"/>
        <c:varyColors val="0"/>
        <c:ser>
          <c:idx val="0"/>
          <c:order val="0"/>
          <c:tx>
            <c:v>VIX Index</c:v>
          </c:tx>
          <c:spPr>
            <a:ln w="19050">
              <a:solidFill>
                <a:srgbClr val="AEB0B3"/>
              </a:solidFill>
              <a:prstDash val="solid"/>
            </a:ln>
          </c:spPr>
          <c:marker>
            <c:symbol val="none"/>
          </c:marker>
          <c:cat>
            <c:numRef>
              <c:f>'Fig 4'!$F$7:$F$152</c:f>
              <c:numCache>
                <c:formatCode>m/d/yyyy</c:formatCode>
                <c:ptCount val="146"/>
                <c:pt idx="0">
                  <c:v>39994</c:v>
                </c:pt>
                <c:pt idx="1">
                  <c:v>40025</c:v>
                </c:pt>
                <c:pt idx="2">
                  <c:v>40056</c:v>
                </c:pt>
                <c:pt idx="3">
                  <c:v>40086</c:v>
                </c:pt>
                <c:pt idx="4">
                  <c:v>40116</c:v>
                </c:pt>
                <c:pt idx="5">
                  <c:v>40147</c:v>
                </c:pt>
                <c:pt idx="6">
                  <c:v>40178</c:v>
                </c:pt>
                <c:pt idx="7">
                  <c:v>40207</c:v>
                </c:pt>
                <c:pt idx="8">
                  <c:v>40235</c:v>
                </c:pt>
                <c:pt idx="9">
                  <c:v>40268</c:v>
                </c:pt>
                <c:pt idx="10">
                  <c:v>40298</c:v>
                </c:pt>
                <c:pt idx="11">
                  <c:v>40329</c:v>
                </c:pt>
                <c:pt idx="12">
                  <c:v>40359</c:v>
                </c:pt>
                <c:pt idx="13">
                  <c:v>40389</c:v>
                </c:pt>
                <c:pt idx="14">
                  <c:v>40421</c:v>
                </c:pt>
                <c:pt idx="15">
                  <c:v>40451</c:v>
                </c:pt>
                <c:pt idx="16">
                  <c:v>40480</c:v>
                </c:pt>
                <c:pt idx="17">
                  <c:v>40512</c:v>
                </c:pt>
                <c:pt idx="18">
                  <c:v>40543</c:v>
                </c:pt>
                <c:pt idx="19">
                  <c:v>40574</c:v>
                </c:pt>
                <c:pt idx="20">
                  <c:v>40602</c:v>
                </c:pt>
                <c:pt idx="21">
                  <c:v>40633</c:v>
                </c:pt>
                <c:pt idx="22">
                  <c:v>40662</c:v>
                </c:pt>
                <c:pt idx="23">
                  <c:v>40694</c:v>
                </c:pt>
                <c:pt idx="24">
                  <c:v>40724</c:v>
                </c:pt>
                <c:pt idx="25">
                  <c:v>40753</c:v>
                </c:pt>
                <c:pt idx="26">
                  <c:v>40786</c:v>
                </c:pt>
                <c:pt idx="27">
                  <c:v>40816</c:v>
                </c:pt>
                <c:pt idx="28">
                  <c:v>40847</c:v>
                </c:pt>
                <c:pt idx="29">
                  <c:v>40877</c:v>
                </c:pt>
                <c:pt idx="30">
                  <c:v>40907</c:v>
                </c:pt>
                <c:pt idx="31">
                  <c:v>40939</c:v>
                </c:pt>
                <c:pt idx="32">
                  <c:v>40968</c:v>
                </c:pt>
                <c:pt idx="33">
                  <c:v>40998</c:v>
                </c:pt>
                <c:pt idx="34">
                  <c:v>41029</c:v>
                </c:pt>
                <c:pt idx="35">
                  <c:v>41060</c:v>
                </c:pt>
                <c:pt idx="36">
                  <c:v>41089</c:v>
                </c:pt>
                <c:pt idx="37">
                  <c:v>41121</c:v>
                </c:pt>
                <c:pt idx="38">
                  <c:v>41152</c:v>
                </c:pt>
                <c:pt idx="39">
                  <c:v>41180</c:v>
                </c:pt>
                <c:pt idx="40">
                  <c:v>41213</c:v>
                </c:pt>
                <c:pt idx="41">
                  <c:v>41243</c:v>
                </c:pt>
                <c:pt idx="42">
                  <c:v>41274</c:v>
                </c:pt>
                <c:pt idx="43">
                  <c:v>41305</c:v>
                </c:pt>
                <c:pt idx="44">
                  <c:v>41333</c:v>
                </c:pt>
                <c:pt idx="45">
                  <c:v>41362</c:v>
                </c:pt>
                <c:pt idx="46">
                  <c:v>41394</c:v>
                </c:pt>
                <c:pt idx="47">
                  <c:v>41425</c:v>
                </c:pt>
                <c:pt idx="48">
                  <c:v>41453</c:v>
                </c:pt>
                <c:pt idx="49">
                  <c:v>41486</c:v>
                </c:pt>
                <c:pt idx="50">
                  <c:v>41516</c:v>
                </c:pt>
                <c:pt idx="51">
                  <c:v>41547</c:v>
                </c:pt>
                <c:pt idx="52">
                  <c:v>41578</c:v>
                </c:pt>
                <c:pt idx="53">
                  <c:v>41607</c:v>
                </c:pt>
                <c:pt idx="54">
                  <c:v>41639</c:v>
                </c:pt>
                <c:pt idx="55">
                  <c:v>41670</c:v>
                </c:pt>
                <c:pt idx="56">
                  <c:v>41698</c:v>
                </c:pt>
                <c:pt idx="57">
                  <c:v>41729</c:v>
                </c:pt>
                <c:pt idx="58">
                  <c:v>41759</c:v>
                </c:pt>
                <c:pt idx="59">
                  <c:v>41789</c:v>
                </c:pt>
                <c:pt idx="60">
                  <c:v>41820</c:v>
                </c:pt>
                <c:pt idx="61">
                  <c:v>41851</c:v>
                </c:pt>
                <c:pt idx="62">
                  <c:v>41880</c:v>
                </c:pt>
                <c:pt idx="63">
                  <c:v>41912</c:v>
                </c:pt>
                <c:pt idx="64">
                  <c:v>41943</c:v>
                </c:pt>
                <c:pt idx="65">
                  <c:v>41971</c:v>
                </c:pt>
                <c:pt idx="66">
                  <c:v>42004</c:v>
                </c:pt>
                <c:pt idx="67">
                  <c:v>42034</c:v>
                </c:pt>
                <c:pt idx="68">
                  <c:v>42062</c:v>
                </c:pt>
                <c:pt idx="69">
                  <c:v>42094</c:v>
                </c:pt>
                <c:pt idx="70">
                  <c:v>42124</c:v>
                </c:pt>
                <c:pt idx="71">
                  <c:v>42153</c:v>
                </c:pt>
                <c:pt idx="72">
                  <c:v>42185</c:v>
                </c:pt>
                <c:pt idx="73">
                  <c:v>42216</c:v>
                </c:pt>
                <c:pt idx="74">
                  <c:v>42247</c:v>
                </c:pt>
                <c:pt idx="75">
                  <c:v>42277</c:v>
                </c:pt>
                <c:pt idx="76">
                  <c:v>42307</c:v>
                </c:pt>
                <c:pt idx="77">
                  <c:v>42338</c:v>
                </c:pt>
                <c:pt idx="78">
                  <c:v>42369</c:v>
                </c:pt>
                <c:pt idx="79">
                  <c:v>42398</c:v>
                </c:pt>
                <c:pt idx="80">
                  <c:v>42429</c:v>
                </c:pt>
                <c:pt idx="81">
                  <c:v>42460</c:v>
                </c:pt>
                <c:pt idx="82">
                  <c:v>42489</c:v>
                </c:pt>
                <c:pt idx="83">
                  <c:v>42521</c:v>
                </c:pt>
                <c:pt idx="84">
                  <c:v>42551</c:v>
                </c:pt>
                <c:pt idx="85">
                  <c:v>42580</c:v>
                </c:pt>
                <c:pt idx="86">
                  <c:v>42613</c:v>
                </c:pt>
                <c:pt idx="87">
                  <c:v>42643</c:v>
                </c:pt>
                <c:pt idx="88">
                  <c:v>42674</c:v>
                </c:pt>
                <c:pt idx="89">
                  <c:v>42704</c:v>
                </c:pt>
                <c:pt idx="90">
                  <c:v>42734</c:v>
                </c:pt>
                <c:pt idx="91">
                  <c:v>42766</c:v>
                </c:pt>
                <c:pt idx="92">
                  <c:v>42794</c:v>
                </c:pt>
                <c:pt idx="93">
                  <c:v>42825</c:v>
                </c:pt>
                <c:pt idx="94">
                  <c:v>42853</c:v>
                </c:pt>
                <c:pt idx="95">
                  <c:v>42886</c:v>
                </c:pt>
                <c:pt idx="96">
                  <c:v>42916</c:v>
                </c:pt>
                <c:pt idx="97">
                  <c:v>42947</c:v>
                </c:pt>
                <c:pt idx="98">
                  <c:v>42978</c:v>
                </c:pt>
                <c:pt idx="99">
                  <c:v>43007</c:v>
                </c:pt>
                <c:pt idx="100">
                  <c:v>43039</c:v>
                </c:pt>
                <c:pt idx="101">
                  <c:v>43069</c:v>
                </c:pt>
                <c:pt idx="102">
                  <c:v>43098</c:v>
                </c:pt>
                <c:pt idx="103">
                  <c:v>43131</c:v>
                </c:pt>
                <c:pt idx="104">
                  <c:v>43159</c:v>
                </c:pt>
                <c:pt idx="105">
                  <c:v>43189</c:v>
                </c:pt>
                <c:pt idx="106">
                  <c:v>43220</c:v>
                </c:pt>
                <c:pt idx="107">
                  <c:v>43251</c:v>
                </c:pt>
                <c:pt idx="108">
                  <c:v>43280</c:v>
                </c:pt>
                <c:pt idx="109">
                  <c:v>43312</c:v>
                </c:pt>
                <c:pt idx="110">
                  <c:v>43343</c:v>
                </c:pt>
                <c:pt idx="111">
                  <c:v>43371</c:v>
                </c:pt>
                <c:pt idx="112">
                  <c:v>43404</c:v>
                </c:pt>
                <c:pt idx="113">
                  <c:v>43434</c:v>
                </c:pt>
                <c:pt idx="114">
                  <c:v>43465</c:v>
                </c:pt>
                <c:pt idx="115">
                  <c:v>43496</c:v>
                </c:pt>
                <c:pt idx="116">
                  <c:v>43524</c:v>
                </c:pt>
                <c:pt idx="117">
                  <c:v>43553</c:v>
                </c:pt>
                <c:pt idx="118">
                  <c:v>43585</c:v>
                </c:pt>
                <c:pt idx="119">
                  <c:v>43616</c:v>
                </c:pt>
                <c:pt idx="120">
                  <c:v>43644</c:v>
                </c:pt>
                <c:pt idx="121">
                  <c:v>43677</c:v>
                </c:pt>
                <c:pt idx="122">
                  <c:v>43707</c:v>
                </c:pt>
                <c:pt idx="123">
                  <c:v>43738</c:v>
                </c:pt>
                <c:pt idx="124">
                  <c:v>43769</c:v>
                </c:pt>
                <c:pt idx="125">
                  <c:v>43798</c:v>
                </c:pt>
                <c:pt idx="126">
                  <c:v>43830</c:v>
                </c:pt>
                <c:pt idx="127">
                  <c:v>43861</c:v>
                </c:pt>
                <c:pt idx="128">
                  <c:v>43889</c:v>
                </c:pt>
                <c:pt idx="129">
                  <c:v>43921</c:v>
                </c:pt>
                <c:pt idx="130">
                  <c:v>43951</c:v>
                </c:pt>
                <c:pt idx="131">
                  <c:v>43980</c:v>
                </c:pt>
                <c:pt idx="132">
                  <c:v>44011</c:v>
                </c:pt>
                <c:pt idx="133" formatCode="mmm\-yy">
                  <c:v>44032</c:v>
                </c:pt>
                <c:pt idx="134" formatCode="mmm\-yy">
                  <c:v>44044</c:v>
                </c:pt>
                <c:pt idx="135" formatCode="mmm\-yy">
                  <c:v>44075</c:v>
                </c:pt>
                <c:pt idx="136" formatCode="mmm\-yy">
                  <c:v>44105</c:v>
                </c:pt>
                <c:pt idx="137" formatCode="mmm\-yy">
                  <c:v>44136</c:v>
                </c:pt>
                <c:pt idx="138" formatCode="mmm\-yy">
                  <c:v>44166</c:v>
                </c:pt>
                <c:pt idx="139" formatCode="mmm\-yy">
                  <c:v>44197</c:v>
                </c:pt>
                <c:pt idx="140" formatCode="mmm\-yy">
                  <c:v>44228</c:v>
                </c:pt>
                <c:pt idx="141" formatCode="mmm\-yy">
                  <c:v>44256</c:v>
                </c:pt>
                <c:pt idx="142" formatCode="mmm\-yy">
                  <c:v>44287</c:v>
                </c:pt>
                <c:pt idx="143" formatCode="mmm\-yy">
                  <c:v>44317</c:v>
                </c:pt>
                <c:pt idx="144" formatCode="mmm\-yy">
                  <c:v>44348</c:v>
                </c:pt>
                <c:pt idx="145" formatCode="mmm\-yy">
                  <c:v>44378</c:v>
                </c:pt>
              </c:numCache>
            </c:numRef>
          </c:cat>
          <c:val>
            <c:numRef>
              <c:f>'Fig 4'!$G$7:$G$152</c:f>
              <c:numCache>
                <c:formatCode>General</c:formatCode>
                <c:ptCount val="146"/>
                <c:pt idx="0">
                  <c:v>26.35</c:v>
                </c:pt>
                <c:pt idx="1">
                  <c:v>25.92</c:v>
                </c:pt>
                <c:pt idx="2">
                  <c:v>26.01</c:v>
                </c:pt>
                <c:pt idx="3">
                  <c:v>25.61</c:v>
                </c:pt>
                <c:pt idx="4">
                  <c:v>30.69</c:v>
                </c:pt>
                <c:pt idx="5">
                  <c:v>24.51</c:v>
                </c:pt>
                <c:pt idx="6">
                  <c:v>21.68</c:v>
                </c:pt>
                <c:pt idx="7">
                  <c:v>24.62</c:v>
                </c:pt>
                <c:pt idx="8">
                  <c:v>19.5</c:v>
                </c:pt>
                <c:pt idx="9">
                  <c:v>17.59</c:v>
                </c:pt>
                <c:pt idx="10">
                  <c:v>22.05</c:v>
                </c:pt>
                <c:pt idx="11">
                  <c:v>32.07</c:v>
                </c:pt>
                <c:pt idx="12">
                  <c:v>34.54</c:v>
                </c:pt>
                <c:pt idx="13">
                  <c:v>23.5</c:v>
                </c:pt>
                <c:pt idx="14">
                  <c:v>26.05</c:v>
                </c:pt>
                <c:pt idx="15">
                  <c:v>23.7</c:v>
                </c:pt>
                <c:pt idx="16">
                  <c:v>21.2</c:v>
                </c:pt>
                <c:pt idx="17">
                  <c:v>23.54</c:v>
                </c:pt>
                <c:pt idx="18">
                  <c:v>17.75</c:v>
                </c:pt>
                <c:pt idx="19">
                  <c:v>19.53</c:v>
                </c:pt>
                <c:pt idx="20">
                  <c:v>18.350000000000001</c:v>
                </c:pt>
                <c:pt idx="21">
                  <c:v>17.739999999999998</c:v>
                </c:pt>
                <c:pt idx="22">
                  <c:v>14.75</c:v>
                </c:pt>
                <c:pt idx="23">
                  <c:v>15.45</c:v>
                </c:pt>
                <c:pt idx="24">
                  <c:v>16.52</c:v>
                </c:pt>
                <c:pt idx="25">
                  <c:v>25.25</c:v>
                </c:pt>
                <c:pt idx="26">
                  <c:v>31.62</c:v>
                </c:pt>
                <c:pt idx="27">
                  <c:v>42.96</c:v>
                </c:pt>
                <c:pt idx="28">
                  <c:v>29.96</c:v>
                </c:pt>
                <c:pt idx="29">
                  <c:v>27.8</c:v>
                </c:pt>
                <c:pt idx="30">
                  <c:v>23.4</c:v>
                </c:pt>
                <c:pt idx="31">
                  <c:v>19.440000000000001</c:v>
                </c:pt>
                <c:pt idx="32">
                  <c:v>18.43</c:v>
                </c:pt>
                <c:pt idx="33">
                  <c:v>15.5</c:v>
                </c:pt>
                <c:pt idx="34">
                  <c:v>17.149999999999999</c:v>
                </c:pt>
                <c:pt idx="35">
                  <c:v>24.06</c:v>
                </c:pt>
                <c:pt idx="36">
                  <c:v>17.079999999999998</c:v>
                </c:pt>
                <c:pt idx="37">
                  <c:v>18.93</c:v>
                </c:pt>
                <c:pt idx="38">
                  <c:v>17.47</c:v>
                </c:pt>
                <c:pt idx="39">
                  <c:v>15.73</c:v>
                </c:pt>
                <c:pt idx="40">
                  <c:v>18.600000000000001</c:v>
                </c:pt>
                <c:pt idx="41">
                  <c:v>15.87</c:v>
                </c:pt>
                <c:pt idx="42">
                  <c:v>18.02</c:v>
                </c:pt>
                <c:pt idx="43">
                  <c:v>14.28</c:v>
                </c:pt>
                <c:pt idx="44">
                  <c:v>15.51</c:v>
                </c:pt>
                <c:pt idx="45">
                  <c:v>12.7</c:v>
                </c:pt>
                <c:pt idx="46">
                  <c:v>13.52</c:v>
                </c:pt>
                <c:pt idx="47">
                  <c:v>16.3</c:v>
                </c:pt>
                <c:pt idx="48">
                  <c:v>16.86</c:v>
                </c:pt>
                <c:pt idx="49">
                  <c:v>13.45</c:v>
                </c:pt>
                <c:pt idx="50">
                  <c:v>17.010000000000002</c:v>
                </c:pt>
                <c:pt idx="51">
                  <c:v>16.600000000000001</c:v>
                </c:pt>
                <c:pt idx="52">
                  <c:v>13.75</c:v>
                </c:pt>
                <c:pt idx="53">
                  <c:v>13.7</c:v>
                </c:pt>
                <c:pt idx="54">
                  <c:v>13.72</c:v>
                </c:pt>
                <c:pt idx="55">
                  <c:v>18.41</c:v>
                </c:pt>
                <c:pt idx="56">
                  <c:v>14</c:v>
                </c:pt>
                <c:pt idx="57">
                  <c:v>13.88</c:v>
                </c:pt>
                <c:pt idx="58">
                  <c:v>13.41</c:v>
                </c:pt>
                <c:pt idx="59">
                  <c:v>11.4</c:v>
                </c:pt>
                <c:pt idx="60">
                  <c:v>11.57</c:v>
                </c:pt>
                <c:pt idx="61">
                  <c:v>16.95</c:v>
                </c:pt>
                <c:pt idx="62">
                  <c:v>11.98</c:v>
                </c:pt>
                <c:pt idx="63">
                  <c:v>16.309999999999999</c:v>
                </c:pt>
                <c:pt idx="64">
                  <c:v>14.03</c:v>
                </c:pt>
                <c:pt idx="65">
                  <c:v>13.33</c:v>
                </c:pt>
                <c:pt idx="66">
                  <c:v>19.2</c:v>
                </c:pt>
                <c:pt idx="67">
                  <c:v>20.97</c:v>
                </c:pt>
                <c:pt idx="68">
                  <c:v>13.34</c:v>
                </c:pt>
                <c:pt idx="69">
                  <c:v>15.29</c:v>
                </c:pt>
                <c:pt idx="70">
                  <c:v>14.55</c:v>
                </c:pt>
                <c:pt idx="71">
                  <c:v>13.84</c:v>
                </c:pt>
                <c:pt idx="72">
                  <c:v>18.23</c:v>
                </c:pt>
                <c:pt idx="73">
                  <c:v>12.12</c:v>
                </c:pt>
                <c:pt idx="74">
                  <c:v>28.43</c:v>
                </c:pt>
                <c:pt idx="75">
                  <c:v>24.5</c:v>
                </c:pt>
                <c:pt idx="76">
                  <c:v>15.07</c:v>
                </c:pt>
                <c:pt idx="77">
                  <c:v>16.13</c:v>
                </c:pt>
                <c:pt idx="78">
                  <c:v>18.21</c:v>
                </c:pt>
                <c:pt idx="79">
                  <c:v>20.2</c:v>
                </c:pt>
                <c:pt idx="80">
                  <c:v>20.55</c:v>
                </c:pt>
                <c:pt idx="81">
                  <c:v>13.95</c:v>
                </c:pt>
                <c:pt idx="82">
                  <c:v>15.7</c:v>
                </c:pt>
                <c:pt idx="83">
                  <c:v>14.19</c:v>
                </c:pt>
                <c:pt idx="84">
                  <c:v>15.63</c:v>
                </c:pt>
                <c:pt idx="85">
                  <c:v>11.87</c:v>
                </c:pt>
                <c:pt idx="86">
                  <c:v>13.42</c:v>
                </c:pt>
                <c:pt idx="87">
                  <c:v>13.29</c:v>
                </c:pt>
                <c:pt idx="88">
                  <c:v>17.059999999999999</c:v>
                </c:pt>
                <c:pt idx="89">
                  <c:v>13.33</c:v>
                </c:pt>
                <c:pt idx="90">
                  <c:v>14.04</c:v>
                </c:pt>
                <c:pt idx="91">
                  <c:v>11.99</c:v>
                </c:pt>
                <c:pt idx="92">
                  <c:v>12.92</c:v>
                </c:pt>
                <c:pt idx="93">
                  <c:v>12.37</c:v>
                </c:pt>
                <c:pt idx="94">
                  <c:v>10.82</c:v>
                </c:pt>
                <c:pt idx="95">
                  <c:v>10.41</c:v>
                </c:pt>
                <c:pt idx="96">
                  <c:v>11.18</c:v>
                </c:pt>
                <c:pt idx="97">
                  <c:v>10.26</c:v>
                </c:pt>
                <c:pt idx="98">
                  <c:v>10.59</c:v>
                </c:pt>
                <c:pt idx="99">
                  <c:v>9.51</c:v>
                </c:pt>
                <c:pt idx="100">
                  <c:v>10.18</c:v>
                </c:pt>
                <c:pt idx="101">
                  <c:v>11.28</c:v>
                </c:pt>
                <c:pt idx="102">
                  <c:v>11.04</c:v>
                </c:pt>
                <c:pt idx="103">
                  <c:v>13.54</c:v>
                </c:pt>
                <c:pt idx="104">
                  <c:v>19.850000000000001</c:v>
                </c:pt>
                <c:pt idx="105">
                  <c:v>19.97</c:v>
                </c:pt>
                <c:pt idx="106">
                  <c:v>15.93</c:v>
                </c:pt>
                <c:pt idx="107">
                  <c:v>15.43</c:v>
                </c:pt>
                <c:pt idx="108">
                  <c:v>16.09</c:v>
                </c:pt>
                <c:pt idx="109">
                  <c:v>12.83</c:v>
                </c:pt>
                <c:pt idx="110">
                  <c:v>12.86</c:v>
                </c:pt>
                <c:pt idx="111">
                  <c:v>12.12</c:v>
                </c:pt>
                <c:pt idx="112">
                  <c:v>21.23</c:v>
                </c:pt>
                <c:pt idx="113">
                  <c:v>18.07</c:v>
                </c:pt>
                <c:pt idx="114">
                  <c:v>25.42</c:v>
                </c:pt>
                <c:pt idx="115">
                  <c:v>16.57</c:v>
                </c:pt>
                <c:pt idx="116">
                  <c:v>14.78</c:v>
                </c:pt>
                <c:pt idx="117">
                  <c:v>13.71</c:v>
                </c:pt>
                <c:pt idx="118">
                  <c:v>13.12</c:v>
                </c:pt>
                <c:pt idx="119">
                  <c:v>18.71</c:v>
                </c:pt>
                <c:pt idx="120">
                  <c:v>15.08</c:v>
                </c:pt>
                <c:pt idx="121">
                  <c:v>16.12</c:v>
                </c:pt>
                <c:pt idx="122">
                  <c:v>18.98</c:v>
                </c:pt>
                <c:pt idx="123">
                  <c:v>16.239999999999998</c:v>
                </c:pt>
                <c:pt idx="124">
                  <c:v>13.22</c:v>
                </c:pt>
                <c:pt idx="125">
                  <c:v>12.62</c:v>
                </c:pt>
                <c:pt idx="126">
                  <c:v>13.78</c:v>
                </c:pt>
                <c:pt idx="127">
                  <c:v>18.84</c:v>
                </c:pt>
                <c:pt idx="128">
                  <c:v>40.11</c:v>
                </c:pt>
                <c:pt idx="129">
                  <c:v>53.54</c:v>
                </c:pt>
                <c:pt idx="130">
                  <c:v>34.15</c:v>
                </c:pt>
                <c:pt idx="131">
                  <c:v>27.51</c:v>
                </c:pt>
                <c:pt idx="132">
                  <c:v>32.869999999999997</c:v>
                </c:pt>
                <c:pt idx="133">
                  <c:v>24.46</c:v>
                </c:pt>
              </c:numCache>
            </c:numRef>
          </c:val>
          <c:smooth val="0"/>
          <c:extLst>
            <c:ext xmlns:c16="http://schemas.microsoft.com/office/drawing/2014/chart" uri="{C3380CC4-5D6E-409C-BE32-E72D297353CC}">
              <c16:uniqueId val="{00000000-3B40-4DCE-84CD-A1D0A805942C}"/>
            </c:ext>
          </c:extLst>
        </c:ser>
        <c:ser>
          <c:idx val="1"/>
          <c:order val="1"/>
          <c:tx>
            <c:v>VIX Futures Implied Path</c:v>
          </c:tx>
          <c:spPr>
            <a:ln w="19050">
              <a:solidFill>
                <a:schemeClr val="accent6"/>
              </a:solidFill>
              <a:prstDash val="solid"/>
            </a:ln>
          </c:spPr>
          <c:marker>
            <c:symbol val="none"/>
          </c:marker>
          <c:cat>
            <c:numRef>
              <c:f>'Fig 4'!$F$7:$F$152</c:f>
              <c:numCache>
                <c:formatCode>m/d/yyyy</c:formatCode>
                <c:ptCount val="146"/>
                <c:pt idx="0">
                  <c:v>39994</c:v>
                </c:pt>
                <c:pt idx="1">
                  <c:v>40025</c:v>
                </c:pt>
                <c:pt idx="2">
                  <c:v>40056</c:v>
                </c:pt>
                <c:pt idx="3">
                  <c:v>40086</c:v>
                </c:pt>
                <c:pt idx="4">
                  <c:v>40116</c:v>
                </c:pt>
                <c:pt idx="5">
                  <c:v>40147</c:v>
                </c:pt>
                <c:pt idx="6">
                  <c:v>40178</c:v>
                </c:pt>
                <c:pt idx="7">
                  <c:v>40207</c:v>
                </c:pt>
                <c:pt idx="8">
                  <c:v>40235</c:v>
                </c:pt>
                <c:pt idx="9">
                  <c:v>40268</c:v>
                </c:pt>
                <c:pt idx="10">
                  <c:v>40298</c:v>
                </c:pt>
                <c:pt idx="11">
                  <c:v>40329</c:v>
                </c:pt>
                <c:pt idx="12">
                  <c:v>40359</c:v>
                </c:pt>
                <c:pt idx="13">
                  <c:v>40389</c:v>
                </c:pt>
                <c:pt idx="14">
                  <c:v>40421</c:v>
                </c:pt>
                <c:pt idx="15">
                  <c:v>40451</c:v>
                </c:pt>
                <c:pt idx="16">
                  <c:v>40480</c:v>
                </c:pt>
                <c:pt idx="17">
                  <c:v>40512</c:v>
                </c:pt>
                <c:pt idx="18">
                  <c:v>40543</c:v>
                </c:pt>
                <c:pt idx="19">
                  <c:v>40574</c:v>
                </c:pt>
                <c:pt idx="20">
                  <c:v>40602</c:v>
                </c:pt>
                <c:pt idx="21">
                  <c:v>40633</c:v>
                </c:pt>
                <c:pt idx="22">
                  <c:v>40662</c:v>
                </c:pt>
                <c:pt idx="23">
                  <c:v>40694</c:v>
                </c:pt>
                <c:pt idx="24">
                  <c:v>40724</c:v>
                </c:pt>
                <c:pt idx="25">
                  <c:v>40753</c:v>
                </c:pt>
                <c:pt idx="26">
                  <c:v>40786</c:v>
                </c:pt>
                <c:pt idx="27">
                  <c:v>40816</c:v>
                </c:pt>
                <c:pt idx="28">
                  <c:v>40847</c:v>
                </c:pt>
                <c:pt idx="29">
                  <c:v>40877</c:v>
                </c:pt>
                <c:pt idx="30">
                  <c:v>40907</c:v>
                </c:pt>
                <c:pt idx="31">
                  <c:v>40939</c:v>
                </c:pt>
                <c:pt idx="32">
                  <c:v>40968</c:v>
                </c:pt>
                <c:pt idx="33">
                  <c:v>40998</c:v>
                </c:pt>
                <c:pt idx="34">
                  <c:v>41029</c:v>
                </c:pt>
                <c:pt idx="35">
                  <c:v>41060</c:v>
                </c:pt>
                <c:pt idx="36">
                  <c:v>41089</c:v>
                </c:pt>
                <c:pt idx="37">
                  <c:v>41121</c:v>
                </c:pt>
                <c:pt idx="38">
                  <c:v>41152</c:v>
                </c:pt>
                <c:pt idx="39">
                  <c:v>41180</c:v>
                </c:pt>
                <c:pt idx="40">
                  <c:v>41213</c:v>
                </c:pt>
                <c:pt idx="41">
                  <c:v>41243</c:v>
                </c:pt>
                <c:pt idx="42">
                  <c:v>41274</c:v>
                </c:pt>
                <c:pt idx="43">
                  <c:v>41305</c:v>
                </c:pt>
                <c:pt idx="44">
                  <c:v>41333</c:v>
                </c:pt>
                <c:pt idx="45">
                  <c:v>41362</c:v>
                </c:pt>
                <c:pt idx="46">
                  <c:v>41394</c:v>
                </c:pt>
                <c:pt idx="47">
                  <c:v>41425</c:v>
                </c:pt>
                <c:pt idx="48">
                  <c:v>41453</c:v>
                </c:pt>
                <c:pt idx="49">
                  <c:v>41486</c:v>
                </c:pt>
                <c:pt idx="50">
                  <c:v>41516</c:v>
                </c:pt>
                <c:pt idx="51">
                  <c:v>41547</c:v>
                </c:pt>
                <c:pt idx="52">
                  <c:v>41578</c:v>
                </c:pt>
                <c:pt idx="53">
                  <c:v>41607</c:v>
                </c:pt>
                <c:pt idx="54">
                  <c:v>41639</c:v>
                </c:pt>
                <c:pt idx="55">
                  <c:v>41670</c:v>
                </c:pt>
                <c:pt idx="56">
                  <c:v>41698</c:v>
                </c:pt>
                <c:pt idx="57">
                  <c:v>41729</c:v>
                </c:pt>
                <c:pt idx="58">
                  <c:v>41759</c:v>
                </c:pt>
                <c:pt idx="59">
                  <c:v>41789</c:v>
                </c:pt>
                <c:pt idx="60">
                  <c:v>41820</c:v>
                </c:pt>
                <c:pt idx="61">
                  <c:v>41851</c:v>
                </c:pt>
                <c:pt idx="62">
                  <c:v>41880</c:v>
                </c:pt>
                <c:pt idx="63">
                  <c:v>41912</c:v>
                </c:pt>
                <c:pt idx="64">
                  <c:v>41943</c:v>
                </c:pt>
                <c:pt idx="65">
                  <c:v>41971</c:v>
                </c:pt>
                <c:pt idx="66">
                  <c:v>42004</c:v>
                </c:pt>
                <c:pt idx="67">
                  <c:v>42034</c:v>
                </c:pt>
                <c:pt idx="68">
                  <c:v>42062</c:v>
                </c:pt>
                <c:pt idx="69">
                  <c:v>42094</c:v>
                </c:pt>
                <c:pt idx="70">
                  <c:v>42124</c:v>
                </c:pt>
                <c:pt idx="71">
                  <c:v>42153</c:v>
                </c:pt>
                <c:pt idx="72">
                  <c:v>42185</c:v>
                </c:pt>
                <c:pt idx="73">
                  <c:v>42216</c:v>
                </c:pt>
                <c:pt idx="74">
                  <c:v>42247</c:v>
                </c:pt>
                <c:pt idx="75">
                  <c:v>42277</c:v>
                </c:pt>
                <c:pt idx="76">
                  <c:v>42307</c:v>
                </c:pt>
                <c:pt idx="77">
                  <c:v>42338</c:v>
                </c:pt>
                <c:pt idx="78">
                  <c:v>42369</c:v>
                </c:pt>
                <c:pt idx="79">
                  <c:v>42398</c:v>
                </c:pt>
                <c:pt idx="80">
                  <c:v>42429</c:v>
                </c:pt>
                <c:pt idx="81">
                  <c:v>42460</c:v>
                </c:pt>
                <c:pt idx="82">
                  <c:v>42489</c:v>
                </c:pt>
                <c:pt idx="83">
                  <c:v>42521</c:v>
                </c:pt>
                <c:pt idx="84">
                  <c:v>42551</c:v>
                </c:pt>
                <c:pt idx="85">
                  <c:v>42580</c:v>
                </c:pt>
                <c:pt idx="86">
                  <c:v>42613</c:v>
                </c:pt>
                <c:pt idx="87">
                  <c:v>42643</c:v>
                </c:pt>
                <c:pt idx="88">
                  <c:v>42674</c:v>
                </c:pt>
                <c:pt idx="89">
                  <c:v>42704</c:v>
                </c:pt>
                <c:pt idx="90">
                  <c:v>42734</c:v>
                </c:pt>
                <c:pt idx="91">
                  <c:v>42766</c:v>
                </c:pt>
                <c:pt idx="92">
                  <c:v>42794</c:v>
                </c:pt>
                <c:pt idx="93">
                  <c:v>42825</c:v>
                </c:pt>
                <c:pt idx="94">
                  <c:v>42853</c:v>
                </c:pt>
                <c:pt idx="95">
                  <c:v>42886</c:v>
                </c:pt>
                <c:pt idx="96">
                  <c:v>42916</c:v>
                </c:pt>
                <c:pt idx="97">
                  <c:v>42947</c:v>
                </c:pt>
                <c:pt idx="98">
                  <c:v>42978</c:v>
                </c:pt>
                <c:pt idx="99">
                  <c:v>43007</c:v>
                </c:pt>
                <c:pt idx="100">
                  <c:v>43039</c:v>
                </c:pt>
                <c:pt idx="101">
                  <c:v>43069</c:v>
                </c:pt>
                <c:pt idx="102">
                  <c:v>43098</c:v>
                </c:pt>
                <c:pt idx="103">
                  <c:v>43131</c:v>
                </c:pt>
                <c:pt idx="104">
                  <c:v>43159</c:v>
                </c:pt>
                <c:pt idx="105">
                  <c:v>43189</c:v>
                </c:pt>
                <c:pt idx="106">
                  <c:v>43220</c:v>
                </c:pt>
                <c:pt idx="107">
                  <c:v>43251</c:v>
                </c:pt>
                <c:pt idx="108">
                  <c:v>43280</c:v>
                </c:pt>
                <c:pt idx="109">
                  <c:v>43312</c:v>
                </c:pt>
                <c:pt idx="110">
                  <c:v>43343</c:v>
                </c:pt>
                <c:pt idx="111">
                  <c:v>43371</c:v>
                </c:pt>
                <c:pt idx="112">
                  <c:v>43404</c:v>
                </c:pt>
                <c:pt idx="113">
                  <c:v>43434</c:v>
                </c:pt>
                <c:pt idx="114">
                  <c:v>43465</c:v>
                </c:pt>
                <c:pt idx="115">
                  <c:v>43496</c:v>
                </c:pt>
                <c:pt idx="116">
                  <c:v>43524</c:v>
                </c:pt>
                <c:pt idx="117">
                  <c:v>43553</c:v>
                </c:pt>
                <c:pt idx="118">
                  <c:v>43585</c:v>
                </c:pt>
                <c:pt idx="119">
                  <c:v>43616</c:v>
                </c:pt>
                <c:pt idx="120">
                  <c:v>43644</c:v>
                </c:pt>
                <c:pt idx="121">
                  <c:v>43677</c:v>
                </c:pt>
                <c:pt idx="122">
                  <c:v>43707</c:v>
                </c:pt>
                <c:pt idx="123">
                  <c:v>43738</c:v>
                </c:pt>
                <c:pt idx="124">
                  <c:v>43769</c:v>
                </c:pt>
                <c:pt idx="125">
                  <c:v>43798</c:v>
                </c:pt>
                <c:pt idx="126">
                  <c:v>43830</c:v>
                </c:pt>
                <c:pt idx="127">
                  <c:v>43861</c:v>
                </c:pt>
                <c:pt idx="128">
                  <c:v>43889</c:v>
                </c:pt>
                <c:pt idx="129">
                  <c:v>43921</c:v>
                </c:pt>
                <c:pt idx="130">
                  <c:v>43951</c:v>
                </c:pt>
                <c:pt idx="131">
                  <c:v>43980</c:v>
                </c:pt>
                <c:pt idx="132">
                  <c:v>44011</c:v>
                </c:pt>
                <c:pt idx="133" formatCode="mmm\-yy">
                  <c:v>44032</c:v>
                </c:pt>
                <c:pt idx="134" formatCode="mmm\-yy">
                  <c:v>44044</c:v>
                </c:pt>
                <c:pt idx="135" formatCode="mmm\-yy">
                  <c:v>44075</c:v>
                </c:pt>
                <c:pt idx="136" formatCode="mmm\-yy">
                  <c:v>44105</c:v>
                </c:pt>
                <c:pt idx="137" formatCode="mmm\-yy">
                  <c:v>44136</c:v>
                </c:pt>
                <c:pt idx="138" formatCode="mmm\-yy">
                  <c:v>44166</c:v>
                </c:pt>
                <c:pt idx="139" formatCode="mmm\-yy">
                  <c:v>44197</c:v>
                </c:pt>
                <c:pt idx="140" formatCode="mmm\-yy">
                  <c:v>44228</c:v>
                </c:pt>
                <c:pt idx="141" formatCode="mmm\-yy">
                  <c:v>44256</c:v>
                </c:pt>
                <c:pt idx="142" formatCode="mmm\-yy">
                  <c:v>44287</c:v>
                </c:pt>
                <c:pt idx="143" formatCode="mmm\-yy">
                  <c:v>44317</c:v>
                </c:pt>
                <c:pt idx="144" formatCode="mmm\-yy">
                  <c:v>44348</c:v>
                </c:pt>
                <c:pt idx="145" formatCode="mmm\-yy">
                  <c:v>44378</c:v>
                </c:pt>
              </c:numCache>
            </c:numRef>
          </c:cat>
          <c:val>
            <c:numRef>
              <c:f>'Fig 4'!$H$7:$H$152</c:f>
              <c:numCache>
                <c:formatCode>General</c:formatCode>
                <c:ptCount val="146"/>
                <c:pt idx="134">
                  <c:v>28.975000000000001</c:v>
                </c:pt>
                <c:pt idx="135">
                  <c:v>30.175000000000001</c:v>
                </c:pt>
                <c:pt idx="136">
                  <c:v>32.424999999999997</c:v>
                </c:pt>
                <c:pt idx="137">
                  <c:v>30.475000000000001</c:v>
                </c:pt>
                <c:pt idx="138">
                  <c:v>28.95</c:v>
                </c:pt>
                <c:pt idx="139">
                  <c:v>29</c:v>
                </c:pt>
                <c:pt idx="140">
                  <c:v>28.5</c:v>
                </c:pt>
                <c:pt idx="141">
                  <c:v>28.024999999999999</c:v>
                </c:pt>
              </c:numCache>
            </c:numRef>
          </c:val>
          <c:smooth val="0"/>
          <c:extLst>
            <c:ext xmlns:c16="http://schemas.microsoft.com/office/drawing/2014/chart" uri="{C3380CC4-5D6E-409C-BE32-E72D297353CC}">
              <c16:uniqueId val="{00000001-3B40-4DCE-84CD-A1D0A805942C}"/>
            </c:ext>
          </c:extLst>
        </c:ser>
        <c:dLbls>
          <c:showLegendKey val="0"/>
          <c:showVal val="0"/>
          <c:showCatName val="0"/>
          <c:showSerName val="0"/>
          <c:showPercent val="0"/>
          <c:showBubbleSize val="0"/>
        </c:dLbls>
        <c:smooth val="0"/>
        <c:axId val="697931264"/>
        <c:axId val="697932800"/>
      </c:lineChart>
      <c:dateAx>
        <c:axId val="697931264"/>
        <c:scaling>
          <c:orientation val="minMax"/>
        </c:scaling>
        <c:delete val="0"/>
        <c:axPos val="b"/>
        <c:numFmt formatCode="yyyy" sourceLinked="0"/>
        <c:majorTickMark val="none"/>
        <c:minorTickMark val="none"/>
        <c:tickLblPos val="low"/>
        <c:spPr>
          <a:ln w="1905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697932800"/>
        <c:crosses val="autoZero"/>
        <c:auto val="1"/>
        <c:lblOffset val="100"/>
        <c:baseTimeUnit val="days"/>
        <c:majorUnit val="2"/>
        <c:majorTimeUnit val="years"/>
      </c:dateAx>
      <c:valAx>
        <c:axId val="697932800"/>
        <c:scaling>
          <c:orientation val="minMax"/>
        </c:scaling>
        <c:delete val="0"/>
        <c:axPos val="l"/>
        <c:numFmt formatCode="#,##0;\ \(#,##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697931264"/>
        <c:crosses val="autoZero"/>
        <c:crossBetween val="midCat"/>
      </c:valAx>
      <c:spPr>
        <a:noFill/>
        <a:ln w="25400">
          <a:noFill/>
        </a:ln>
      </c:spPr>
    </c:plotArea>
    <c:legend>
      <c:legendPos val="b"/>
      <c:overlay val="0"/>
      <c:spPr>
        <a:noFill/>
        <a:ln w="25400">
          <a:noFill/>
        </a:ln>
        <a:effectLst/>
      </c:spPr>
      <c:txPr>
        <a:bodyPr/>
        <a:lstStyle/>
        <a:p>
          <a:pPr>
            <a:defRPr sz="10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'Fig 1'!$B$2</c:f>
              <c:strCache>
                <c:ptCount val="1"/>
                <c:pt idx="0">
                  <c:v>Monthly Global Policy Uncertainty Index</c:v>
                </c:pt>
              </c:strCache>
            </c:strRef>
          </c:tx>
          <c:spPr>
            <a:ln w="19050" cap="rnd">
              <a:solidFill>
                <a:srgbClr val="CFBD9B"/>
              </a:solidFill>
              <a:round/>
            </a:ln>
            <a:effectLst/>
          </c:spPr>
          <c:marker>
            <c:symbol val="none"/>
          </c:marker>
          <c:cat>
            <c:numRef>
              <c:f>'Fig 1'!$A$3:$A$284</c:f>
              <c:numCache>
                <c:formatCode>m/d/yyyy</c:formatCode>
                <c:ptCount val="282"/>
                <c:pt idx="0">
                  <c:v>35461</c:v>
                </c:pt>
                <c:pt idx="1">
                  <c:v>35489</c:v>
                </c:pt>
                <c:pt idx="2">
                  <c:v>35520</c:v>
                </c:pt>
                <c:pt idx="3">
                  <c:v>35550</c:v>
                </c:pt>
                <c:pt idx="4">
                  <c:v>35581</c:v>
                </c:pt>
                <c:pt idx="5">
                  <c:v>35611</c:v>
                </c:pt>
                <c:pt idx="6">
                  <c:v>35642</c:v>
                </c:pt>
                <c:pt idx="7">
                  <c:v>35673</c:v>
                </c:pt>
                <c:pt idx="8">
                  <c:v>35703</c:v>
                </c:pt>
                <c:pt idx="9">
                  <c:v>35734</c:v>
                </c:pt>
                <c:pt idx="10">
                  <c:v>35764</c:v>
                </c:pt>
                <c:pt idx="11">
                  <c:v>35795</c:v>
                </c:pt>
                <c:pt idx="12">
                  <c:v>35826</c:v>
                </c:pt>
                <c:pt idx="13">
                  <c:v>35854</c:v>
                </c:pt>
                <c:pt idx="14">
                  <c:v>35885</c:v>
                </c:pt>
                <c:pt idx="15">
                  <c:v>35915</c:v>
                </c:pt>
                <c:pt idx="16">
                  <c:v>35946</c:v>
                </c:pt>
                <c:pt idx="17">
                  <c:v>35976</c:v>
                </c:pt>
                <c:pt idx="18">
                  <c:v>36007</c:v>
                </c:pt>
                <c:pt idx="19">
                  <c:v>36038</c:v>
                </c:pt>
                <c:pt idx="20">
                  <c:v>36068</c:v>
                </c:pt>
                <c:pt idx="21">
                  <c:v>36099</c:v>
                </c:pt>
                <c:pt idx="22">
                  <c:v>36129</c:v>
                </c:pt>
                <c:pt idx="23">
                  <c:v>36160</c:v>
                </c:pt>
                <c:pt idx="24">
                  <c:v>36191</c:v>
                </c:pt>
                <c:pt idx="25">
                  <c:v>36219</c:v>
                </c:pt>
                <c:pt idx="26">
                  <c:v>36250</c:v>
                </c:pt>
                <c:pt idx="27">
                  <c:v>36280</c:v>
                </c:pt>
                <c:pt idx="28">
                  <c:v>36311</c:v>
                </c:pt>
                <c:pt idx="29">
                  <c:v>36341</c:v>
                </c:pt>
                <c:pt idx="30">
                  <c:v>36372</c:v>
                </c:pt>
                <c:pt idx="31">
                  <c:v>36403</c:v>
                </c:pt>
                <c:pt idx="32">
                  <c:v>36433</c:v>
                </c:pt>
                <c:pt idx="33">
                  <c:v>36464</c:v>
                </c:pt>
                <c:pt idx="34">
                  <c:v>36494</c:v>
                </c:pt>
                <c:pt idx="35">
                  <c:v>36525</c:v>
                </c:pt>
                <c:pt idx="36">
                  <c:v>36556</c:v>
                </c:pt>
                <c:pt idx="37">
                  <c:v>36585</c:v>
                </c:pt>
                <c:pt idx="38">
                  <c:v>36616</c:v>
                </c:pt>
                <c:pt idx="39">
                  <c:v>36646</c:v>
                </c:pt>
                <c:pt idx="40">
                  <c:v>36677</c:v>
                </c:pt>
                <c:pt idx="41">
                  <c:v>36707</c:v>
                </c:pt>
                <c:pt idx="42">
                  <c:v>36738</c:v>
                </c:pt>
                <c:pt idx="43">
                  <c:v>36769</c:v>
                </c:pt>
                <c:pt idx="44">
                  <c:v>36799</c:v>
                </c:pt>
                <c:pt idx="45">
                  <c:v>36830</c:v>
                </c:pt>
                <c:pt idx="46">
                  <c:v>36860</c:v>
                </c:pt>
                <c:pt idx="47">
                  <c:v>36891</c:v>
                </c:pt>
                <c:pt idx="48">
                  <c:v>36922</c:v>
                </c:pt>
                <c:pt idx="49">
                  <c:v>36950</c:v>
                </c:pt>
                <c:pt idx="50">
                  <c:v>36981</c:v>
                </c:pt>
                <c:pt idx="51">
                  <c:v>37011</c:v>
                </c:pt>
                <c:pt idx="52">
                  <c:v>37042</c:v>
                </c:pt>
                <c:pt idx="53">
                  <c:v>37072</c:v>
                </c:pt>
                <c:pt idx="54">
                  <c:v>37103</c:v>
                </c:pt>
                <c:pt idx="55">
                  <c:v>37134</c:v>
                </c:pt>
                <c:pt idx="56">
                  <c:v>37164</c:v>
                </c:pt>
                <c:pt idx="57">
                  <c:v>37195</c:v>
                </c:pt>
                <c:pt idx="58">
                  <c:v>37225</c:v>
                </c:pt>
                <c:pt idx="59">
                  <c:v>37256</c:v>
                </c:pt>
                <c:pt idx="60">
                  <c:v>37287</c:v>
                </c:pt>
                <c:pt idx="61">
                  <c:v>37315</c:v>
                </c:pt>
                <c:pt idx="62">
                  <c:v>37346</c:v>
                </c:pt>
                <c:pt idx="63">
                  <c:v>37376</c:v>
                </c:pt>
                <c:pt idx="64">
                  <c:v>37407</c:v>
                </c:pt>
                <c:pt idx="65">
                  <c:v>37437</c:v>
                </c:pt>
                <c:pt idx="66">
                  <c:v>37468</c:v>
                </c:pt>
                <c:pt idx="67">
                  <c:v>37499</c:v>
                </c:pt>
                <c:pt idx="68">
                  <c:v>37529</c:v>
                </c:pt>
                <c:pt idx="69">
                  <c:v>37560</c:v>
                </c:pt>
                <c:pt idx="70">
                  <c:v>37590</c:v>
                </c:pt>
                <c:pt idx="71">
                  <c:v>37621</c:v>
                </c:pt>
                <c:pt idx="72">
                  <c:v>37652</c:v>
                </c:pt>
                <c:pt idx="73">
                  <c:v>37680</c:v>
                </c:pt>
                <c:pt idx="74">
                  <c:v>37711</c:v>
                </c:pt>
                <c:pt idx="75">
                  <c:v>37741</c:v>
                </c:pt>
                <c:pt idx="76">
                  <c:v>37772</c:v>
                </c:pt>
                <c:pt idx="77">
                  <c:v>37802</c:v>
                </c:pt>
                <c:pt idx="78">
                  <c:v>37833</c:v>
                </c:pt>
                <c:pt idx="79">
                  <c:v>37864</c:v>
                </c:pt>
                <c:pt idx="80">
                  <c:v>37894</c:v>
                </c:pt>
                <c:pt idx="81">
                  <c:v>37925</c:v>
                </c:pt>
                <c:pt idx="82">
                  <c:v>37955</c:v>
                </c:pt>
                <c:pt idx="83">
                  <c:v>37986</c:v>
                </c:pt>
                <c:pt idx="84">
                  <c:v>38017</c:v>
                </c:pt>
                <c:pt idx="85">
                  <c:v>38046</c:v>
                </c:pt>
                <c:pt idx="86">
                  <c:v>38077</c:v>
                </c:pt>
                <c:pt idx="87">
                  <c:v>38107</c:v>
                </c:pt>
                <c:pt idx="88">
                  <c:v>38138</c:v>
                </c:pt>
                <c:pt idx="89">
                  <c:v>38168</c:v>
                </c:pt>
                <c:pt idx="90">
                  <c:v>38199</c:v>
                </c:pt>
                <c:pt idx="91">
                  <c:v>38230</c:v>
                </c:pt>
                <c:pt idx="92">
                  <c:v>38260</c:v>
                </c:pt>
                <c:pt idx="93">
                  <c:v>38291</c:v>
                </c:pt>
                <c:pt idx="94">
                  <c:v>38321</c:v>
                </c:pt>
                <c:pt idx="95">
                  <c:v>38352</c:v>
                </c:pt>
                <c:pt idx="96">
                  <c:v>38383</c:v>
                </c:pt>
                <c:pt idx="97">
                  <c:v>38411</c:v>
                </c:pt>
                <c:pt idx="98">
                  <c:v>38442</c:v>
                </c:pt>
                <c:pt idx="99">
                  <c:v>38472</c:v>
                </c:pt>
                <c:pt idx="100">
                  <c:v>38503</c:v>
                </c:pt>
                <c:pt idx="101">
                  <c:v>38533</c:v>
                </c:pt>
                <c:pt idx="102">
                  <c:v>38564</c:v>
                </c:pt>
                <c:pt idx="103">
                  <c:v>38595</c:v>
                </c:pt>
                <c:pt idx="104">
                  <c:v>38625</c:v>
                </c:pt>
                <c:pt idx="105">
                  <c:v>38656</c:v>
                </c:pt>
                <c:pt idx="106">
                  <c:v>38686</c:v>
                </c:pt>
                <c:pt idx="107">
                  <c:v>38717</c:v>
                </c:pt>
                <c:pt idx="108">
                  <c:v>38748</c:v>
                </c:pt>
                <c:pt idx="109">
                  <c:v>38776</c:v>
                </c:pt>
                <c:pt idx="110">
                  <c:v>38807</c:v>
                </c:pt>
                <c:pt idx="111">
                  <c:v>38837</c:v>
                </c:pt>
                <c:pt idx="112">
                  <c:v>38868</c:v>
                </c:pt>
                <c:pt idx="113">
                  <c:v>38898</c:v>
                </c:pt>
                <c:pt idx="114">
                  <c:v>38929</c:v>
                </c:pt>
                <c:pt idx="115">
                  <c:v>38960</c:v>
                </c:pt>
                <c:pt idx="116">
                  <c:v>38990</c:v>
                </c:pt>
                <c:pt idx="117">
                  <c:v>39021</c:v>
                </c:pt>
                <c:pt idx="118">
                  <c:v>39051</c:v>
                </c:pt>
                <c:pt idx="119">
                  <c:v>39082</c:v>
                </c:pt>
                <c:pt idx="120">
                  <c:v>39113</c:v>
                </c:pt>
                <c:pt idx="121">
                  <c:v>39141</c:v>
                </c:pt>
                <c:pt idx="122">
                  <c:v>39172</c:v>
                </c:pt>
                <c:pt idx="123">
                  <c:v>39202</c:v>
                </c:pt>
                <c:pt idx="124">
                  <c:v>39233</c:v>
                </c:pt>
                <c:pt idx="125">
                  <c:v>39263</c:v>
                </c:pt>
                <c:pt idx="126">
                  <c:v>39294</c:v>
                </c:pt>
                <c:pt idx="127">
                  <c:v>39325</c:v>
                </c:pt>
                <c:pt idx="128">
                  <c:v>39355</c:v>
                </c:pt>
                <c:pt idx="129">
                  <c:v>39386</c:v>
                </c:pt>
                <c:pt idx="130">
                  <c:v>39416</c:v>
                </c:pt>
                <c:pt idx="131">
                  <c:v>39447</c:v>
                </c:pt>
                <c:pt idx="132">
                  <c:v>39478</c:v>
                </c:pt>
                <c:pt idx="133">
                  <c:v>39507</c:v>
                </c:pt>
                <c:pt idx="134">
                  <c:v>39538</c:v>
                </c:pt>
                <c:pt idx="135">
                  <c:v>39568</c:v>
                </c:pt>
                <c:pt idx="136">
                  <c:v>39599</c:v>
                </c:pt>
                <c:pt idx="137">
                  <c:v>39629</c:v>
                </c:pt>
                <c:pt idx="138">
                  <c:v>39660</c:v>
                </c:pt>
                <c:pt idx="139">
                  <c:v>39691</c:v>
                </c:pt>
                <c:pt idx="140">
                  <c:v>39721</c:v>
                </c:pt>
                <c:pt idx="141">
                  <c:v>39752</c:v>
                </c:pt>
                <c:pt idx="142">
                  <c:v>39782</c:v>
                </c:pt>
                <c:pt idx="143">
                  <c:v>39813</c:v>
                </c:pt>
                <c:pt idx="144">
                  <c:v>39844</c:v>
                </c:pt>
                <c:pt idx="145">
                  <c:v>39872</c:v>
                </c:pt>
                <c:pt idx="146">
                  <c:v>39903</c:v>
                </c:pt>
                <c:pt idx="147">
                  <c:v>39933</c:v>
                </c:pt>
                <c:pt idx="148">
                  <c:v>39964</c:v>
                </c:pt>
                <c:pt idx="149">
                  <c:v>39994</c:v>
                </c:pt>
                <c:pt idx="150">
                  <c:v>40025</c:v>
                </c:pt>
                <c:pt idx="151">
                  <c:v>40056</c:v>
                </c:pt>
                <c:pt idx="152">
                  <c:v>40086</c:v>
                </c:pt>
                <c:pt idx="153">
                  <c:v>40117</c:v>
                </c:pt>
                <c:pt idx="154">
                  <c:v>40147</c:v>
                </c:pt>
                <c:pt idx="155">
                  <c:v>40178</c:v>
                </c:pt>
                <c:pt idx="156">
                  <c:v>40209</c:v>
                </c:pt>
                <c:pt idx="157">
                  <c:v>40237</c:v>
                </c:pt>
                <c:pt idx="158">
                  <c:v>40268</c:v>
                </c:pt>
                <c:pt idx="159">
                  <c:v>40298</c:v>
                </c:pt>
                <c:pt idx="160">
                  <c:v>40329</c:v>
                </c:pt>
                <c:pt idx="161">
                  <c:v>40359</c:v>
                </c:pt>
                <c:pt idx="162">
                  <c:v>40390</c:v>
                </c:pt>
                <c:pt idx="163">
                  <c:v>40421</c:v>
                </c:pt>
                <c:pt idx="164">
                  <c:v>40451</c:v>
                </c:pt>
                <c:pt idx="165">
                  <c:v>40482</c:v>
                </c:pt>
                <c:pt idx="166">
                  <c:v>40512</c:v>
                </c:pt>
                <c:pt idx="167">
                  <c:v>40543</c:v>
                </c:pt>
                <c:pt idx="168">
                  <c:v>40574</c:v>
                </c:pt>
                <c:pt idx="169">
                  <c:v>40602</c:v>
                </c:pt>
                <c:pt idx="170">
                  <c:v>40633</c:v>
                </c:pt>
                <c:pt idx="171">
                  <c:v>40663</c:v>
                </c:pt>
                <c:pt idx="172">
                  <c:v>40694</c:v>
                </c:pt>
                <c:pt idx="173">
                  <c:v>40724</c:v>
                </c:pt>
                <c:pt idx="174">
                  <c:v>40755</c:v>
                </c:pt>
                <c:pt idx="175">
                  <c:v>40786</c:v>
                </c:pt>
                <c:pt idx="176">
                  <c:v>40816</c:v>
                </c:pt>
                <c:pt idx="177">
                  <c:v>40847</c:v>
                </c:pt>
                <c:pt idx="178">
                  <c:v>40877</c:v>
                </c:pt>
                <c:pt idx="179">
                  <c:v>40908</c:v>
                </c:pt>
                <c:pt idx="180">
                  <c:v>40939</c:v>
                </c:pt>
                <c:pt idx="181">
                  <c:v>40968</c:v>
                </c:pt>
                <c:pt idx="182">
                  <c:v>40999</c:v>
                </c:pt>
                <c:pt idx="183">
                  <c:v>41029</c:v>
                </c:pt>
                <c:pt idx="184">
                  <c:v>41060</c:v>
                </c:pt>
                <c:pt idx="185">
                  <c:v>41090</c:v>
                </c:pt>
                <c:pt idx="186">
                  <c:v>41121</c:v>
                </c:pt>
                <c:pt idx="187">
                  <c:v>41152</c:v>
                </c:pt>
                <c:pt idx="188">
                  <c:v>41182</c:v>
                </c:pt>
                <c:pt idx="189">
                  <c:v>41213</c:v>
                </c:pt>
                <c:pt idx="190">
                  <c:v>41243</c:v>
                </c:pt>
                <c:pt idx="191">
                  <c:v>41274</c:v>
                </c:pt>
                <c:pt idx="192">
                  <c:v>41305</c:v>
                </c:pt>
                <c:pt idx="193">
                  <c:v>41333</c:v>
                </c:pt>
                <c:pt idx="194">
                  <c:v>41364</c:v>
                </c:pt>
                <c:pt idx="195">
                  <c:v>41394</c:v>
                </c:pt>
                <c:pt idx="196">
                  <c:v>41425</c:v>
                </c:pt>
                <c:pt idx="197">
                  <c:v>41455</c:v>
                </c:pt>
                <c:pt idx="198">
                  <c:v>41486</c:v>
                </c:pt>
                <c:pt idx="199">
                  <c:v>41517</c:v>
                </c:pt>
                <c:pt idx="200">
                  <c:v>41547</c:v>
                </c:pt>
                <c:pt idx="201">
                  <c:v>41578</c:v>
                </c:pt>
                <c:pt idx="202">
                  <c:v>41608</c:v>
                </c:pt>
                <c:pt idx="203">
                  <c:v>41639</c:v>
                </c:pt>
                <c:pt idx="204">
                  <c:v>41670</c:v>
                </c:pt>
                <c:pt idx="205">
                  <c:v>41698</c:v>
                </c:pt>
                <c:pt idx="206">
                  <c:v>41729</c:v>
                </c:pt>
                <c:pt idx="207">
                  <c:v>41759</c:v>
                </c:pt>
                <c:pt idx="208">
                  <c:v>41790</c:v>
                </c:pt>
                <c:pt idx="209">
                  <c:v>41820</c:v>
                </c:pt>
                <c:pt idx="210">
                  <c:v>41851</c:v>
                </c:pt>
                <c:pt idx="211">
                  <c:v>41882</c:v>
                </c:pt>
                <c:pt idx="212">
                  <c:v>41912</c:v>
                </c:pt>
                <c:pt idx="213">
                  <c:v>41943</c:v>
                </c:pt>
                <c:pt idx="214">
                  <c:v>41973</c:v>
                </c:pt>
                <c:pt idx="215">
                  <c:v>42004</c:v>
                </c:pt>
                <c:pt idx="216">
                  <c:v>42035</c:v>
                </c:pt>
                <c:pt idx="217">
                  <c:v>42063</c:v>
                </c:pt>
                <c:pt idx="218">
                  <c:v>42094</c:v>
                </c:pt>
                <c:pt idx="219">
                  <c:v>42124</c:v>
                </c:pt>
                <c:pt idx="220">
                  <c:v>42155</c:v>
                </c:pt>
                <c:pt idx="221">
                  <c:v>42185</c:v>
                </c:pt>
                <c:pt idx="222">
                  <c:v>42216</c:v>
                </c:pt>
                <c:pt idx="223">
                  <c:v>42247</c:v>
                </c:pt>
                <c:pt idx="224">
                  <c:v>42277</c:v>
                </c:pt>
                <c:pt idx="225">
                  <c:v>42308</c:v>
                </c:pt>
                <c:pt idx="226">
                  <c:v>42338</c:v>
                </c:pt>
                <c:pt idx="227">
                  <c:v>42369</c:v>
                </c:pt>
                <c:pt idx="228">
                  <c:v>42400</c:v>
                </c:pt>
                <c:pt idx="229">
                  <c:v>42429</c:v>
                </c:pt>
                <c:pt idx="230">
                  <c:v>42460</c:v>
                </c:pt>
                <c:pt idx="231">
                  <c:v>42490</c:v>
                </c:pt>
                <c:pt idx="232">
                  <c:v>42521</c:v>
                </c:pt>
                <c:pt idx="233">
                  <c:v>42551</c:v>
                </c:pt>
                <c:pt idx="234">
                  <c:v>42582</c:v>
                </c:pt>
                <c:pt idx="235">
                  <c:v>42613</c:v>
                </c:pt>
                <c:pt idx="236">
                  <c:v>42643</c:v>
                </c:pt>
                <c:pt idx="237">
                  <c:v>42674</c:v>
                </c:pt>
                <c:pt idx="238">
                  <c:v>42704</c:v>
                </c:pt>
                <c:pt idx="239">
                  <c:v>42735</c:v>
                </c:pt>
                <c:pt idx="240">
                  <c:v>42766</c:v>
                </c:pt>
                <c:pt idx="241">
                  <c:v>42794</c:v>
                </c:pt>
                <c:pt idx="242">
                  <c:v>42825</c:v>
                </c:pt>
                <c:pt idx="243">
                  <c:v>42855</c:v>
                </c:pt>
                <c:pt idx="244">
                  <c:v>42886</c:v>
                </c:pt>
                <c:pt idx="245">
                  <c:v>42916</c:v>
                </c:pt>
                <c:pt idx="246">
                  <c:v>42947</c:v>
                </c:pt>
                <c:pt idx="247">
                  <c:v>42978</c:v>
                </c:pt>
                <c:pt idx="248">
                  <c:v>43008</c:v>
                </c:pt>
                <c:pt idx="249">
                  <c:v>43039</c:v>
                </c:pt>
                <c:pt idx="250">
                  <c:v>43069</c:v>
                </c:pt>
                <c:pt idx="251">
                  <c:v>43100</c:v>
                </c:pt>
                <c:pt idx="252">
                  <c:v>43131</c:v>
                </c:pt>
                <c:pt idx="253">
                  <c:v>43159</c:v>
                </c:pt>
                <c:pt idx="254">
                  <c:v>43190</c:v>
                </c:pt>
                <c:pt idx="255">
                  <c:v>43220</c:v>
                </c:pt>
                <c:pt idx="256">
                  <c:v>43251</c:v>
                </c:pt>
                <c:pt idx="257">
                  <c:v>43281</c:v>
                </c:pt>
                <c:pt idx="258">
                  <c:v>43312</c:v>
                </c:pt>
                <c:pt idx="259">
                  <c:v>43343</c:v>
                </c:pt>
                <c:pt idx="260">
                  <c:v>43373</c:v>
                </c:pt>
                <c:pt idx="261">
                  <c:v>43404</c:v>
                </c:pt>
                <c:pt idx="262">
                  <c:v>43434</c:v>
                </c:pt>
                <c:pt idx="263">
                  <c:v>43465</c:v>
                </c:pt>
                <c:pt idx="264">
                  <c:v>43496</c:v>
                </c:pt>
                <c:pt idx="265">
                  <c:v>43524</c:v>
                </c:pt>
                <c:pt idx="266">
                  <c:v>43555</c:v>
                </c:pt>
                <c:pt idx="267">
                  <c:v>43585</c:v>
                </c:pt>
                <c:pt idx="268">
                  <c:v>43616</c:v>
                </c:pt>
                <c:pt idx="269">
                  <c:v>43646</c:v>
                </c:pt>
                <c:pt idx="270">
                  <c:v>43677</c:v>
                </c:pt>
                <c:pt idx="271">
                  <c:v>43708</c:v>
                </c:pt>
                <c:pt idx="272">
                  <c:v>43738</c:v>
                </c:pt>
                <c:pt idx="273">
                  <c:v>43769</c:v>
                </c:pt>
                <c:pt idx="274">
                  <c:v>43799</c:v>
                </c:pt>
                <c:pt idx="275">
                  <c:v>43830</c:v>
                </c:pt>
                <c:pt idx="276">
                  <c:v>43861</c:v>
                </c:pt>
                <c:pt idx="277">
                  <c:v>43890</c:v>
                </c:pt>
                <c:pt idx="278">
                  <c:v>43921</c:v>
                </c:pt>
                <c:pt idx="279">
                  <c:v>43951</c:v>
                </c:pt>
                <c:pt idx="280">
                  <c:v>43982</c:v>
                </c:pt>
                <c:pt idx="281">
                  <c:v>44012</c:v>
                </c:pt>
              </c:numCache>
            </c:numRef>
          </c:cat>
          <c:val>
            <c:numRef>
              <c:f>'Fig 1'!$B$3:$B$284</c:f>
              <c:numCache>
                <c:formatCode>General</c:formatCode>
                <c:ptCount val="282"/>
                <c:pt idx="0">
                  <c:v>77.106585491519255</c:v>
                </c:pt>
                <c:pt idx="1">
                  <c:v>79.515244297147333</c:v>
                </c:pt>
                <c:pt idx="2">
                  <c:v>68.719341156400645</c:v>
                </c:pt>
                <c:pt idx="3">
                  <c:v>74.048709140248405</c:v>
                </c:pt>
                <c:pt idx="4">
                  <c:v>72.408739136980614</c:v>
                </c:pt>
                <c:pt idx="5">
                  <c:v>79.301010868299784</c:v>
                </c:pt>
                <c:pt idx="6">
                  <c:v>64.122599689514487</c:v>
                </c:pt>
                <c:pt idx="7">
                  <c:v>63.727978345084786</c:v>
                </c:pt>
                <c:pt idx="8">
                  <c:v>67.11337244588637</c:v>
                </c:pt>
                <c:pt idx="9">
                  <c:v>81.068435509095977</c:v>
                </c:pt>
                <c:pt idx="10">
                  <c:v>94.679535727754086</c:v>
                </c:pt>
                <c:pt idx="11">
                  <c:v>106.70100454406735</c:v>
                </c:pt>
                <c:pt idx="12">
                  <c:v>97.57670339847833</c:v>
                </c:pt>
                <c:pt idx="13">
                  <c:v>86.013115018929099</c:v>
                </c:pt>
                <c:pt idx="14">
                  <c:v>89.186255575135462</c:v>
                </c:pt>
                <c:pt idx="15">
                  <c:v>79.654019699511096</c:v>
                </c:pt>
                <c:pt idx="16">
                  <c:v>86.223950214913259</c:v>
                </c:pt>
                <c:pt idx="17">
                  <c:v>85.714137777161227</c:v>
                </c:pt>
                <c:pt idx="18">
                  <c:v>102.41661429513393</c:v>
                </c:pt>
                <c:pt idx="19">
                  <c:v>115.83079738787242</c:v>
                </c:pt>
                <c:pt idx="20">
                  <c:v>146.10185398351445</c:v>
                </c:pt>
                <c:pt idx="21">
                  <c:v>118.85979142379725</c:v>
                </c:pt>
                <c:pt idx="22">
                  <c:v>98.282142398124876</c:v>
                </c:pt>
                <c:pt idx="23">
                  <c:v>93.837887721526542</c:v>
                </c:pt>
                <c:pt idx="24">
                  <c:v>99.165589517297335</c:v>
                </c:pt>
                <c:pt idx="25">
                  <c:v>80.68578287915642</c:v>
                </c:pt>
                <c:pt idx="26">
                  <c:v>65.135426074718382</c:v>
                </c:pt>
                <c:pt idx="27">
                  <c:v>64.350262764441169</c:v>
                </c:pt>
                <c:pt idx="28">
                  <c:v>70.202926899731111</c:v>
                </c:pt>
                <c:pt idx="29">
                  <c:v>72.189793238636497</c:v>
                </c:pt>
                <c:pt idx="30">
                  <c:v>72.432820898361683</c:v>
                </c:pt>
                <c:pt idx="31">
                  <c:v>63.477893589532499</c:v>
                </c:pt>
                <c:pt idx="32">
                  <c:v>69.829550772691022</c:v>
                </c:pt>
                <c:pt idx="33">
                  <c:v>66.31878855920553</c:v>
                </c:pt>
                <c:pt idx="34">
                  <c:v>68.461376524445413</c:v>
                </c:pt>
                <c:pt idx="35">
                  <c:v>61.99938792269959</c:v>
                </c:pt>
                <c:pt idx="36">
                  <c:v>65.336691019065128</c:v>
                </c:pt>
                <c:pt idx="37">
                  <c:v>60.824188606173948</c:v>
                </c:pt>
                <c:pt idx="38">
                  <c:v>61.497402605544501</c:v>
                </c:pt>
                <c:pt idx="39">
                  <c:v>64.621496662625759</c:v>
                </c:pt>
                <c:pt idx="40">
                  <c:v>87.413734146316841</c:v>
                </c:pt>
                <c:pt idx="41">
                  <c:v>90.407973947258427</c:v>
                </c:pt>
                <c:pt idx="42">
                  <c:v>65.911462494836556</c:v>
                </c:pt>
                <c:pt idx="43">
                  <c:v>54.393370822157664</c:v>
                </c:pt>
                <c:pt idx="44">
                  <c:v>60.934207908280591</c:v>
                </c:pt>
                <c:pt idx="45">
                  <c:v>69.650502076346697</c:v>
                </c:pt>
                <c:pt idx="46">
                  <c:v>109.82238687548782</c:v>
                </c:pt>
                <c:pt idx="47">
                  <c:v>102.01665606635714</c:v>
                </c:pt>
                <c:pt idx="48">
                  <c:v>101.38450805613901</c:v>
                </c:pt>
                <c:pt idx="49">
                  <c:v>99.815259927374697</c:v>
                </c:pt>
                <c:pt idx="50">
                  <c:v>112.0680027173032</c:v>
                </c:pt>
                <c:pt idx="51">
                  <c:v>109.34059895870331</c:v>
                </c:pt>
                <c:pt idx="52">
                  <c:v>86.164587802212111</c:v>
                </c:pt>
                <c:pt idx="53">
                  <c:v>73.886457120900801</c:v>
                </c:pt>
                <c:pt idx="54">
                  <c:v>99.009137997124199</c:v>
                </c:pt>
                <c:pt idx="55">
                  <c:v>84.483568046482574</c:v>
                </c:pt>
                <c:pt idx="56">
                  <c:v>182.27826906040735</c:v>
                </c:pt>
                <c:pt idx="57">
                  <c:v>173.69590096664206</c:v>
                </c:pt>
                <c:pt idx="58">
                  <c:v>127.0491025615481</c:v>
                </c:pt>
                <c:pt idx="59">
                  <c:v>110.4930356330842</c:v>
                </c:pt>
                <c:pt idx="60">
                  <c:v>109.21281617148901</c:v>
                </c:pt>
                <c:pt idx="61">
                  <c:v>90.271262233723078</c:v>
                </c:pt>
                <c:pt idx="62">
                  <c:v>79.112637689468727</c:v>
                </c:pt>
                <c:pt idx="63">
                  <c:v>83.795744223896335</c:v>
                </c:pt>
                <c:pt idx="64">
                  <c:v>79.670565859265082</c:v>
                </c:pt>
                <c:pt idx="65">
                  <c:v>94.480116121758385</c:v>
                </c:pt>
                <c:pt idx="66">
                  <c:v>101.79459819553162</c:v>
                </c:pt>
                <c:pt idx="67">
                  <c:v>109.05247327458599</c:v>
                </c:pt>
                <c:pt idx="68">
                  <c:v>123.93123609021879</c:v>
                </c:pt>
                <c:pt idx="69">
                  <c:v>118.17015589208573</c:v>
                </c:pt>
                <c:pt idx="70">
                  <c:v>122.93927865982886</c:v>
                </c:pt>
                <c:pt idx="71">
                  <c:v>118.94289027091737</c:v>
                </c:pt>
                <c:pt idx="72">
                  <c:v>131.15828338777683</c:v>
                </c:pt>
                <c:pt idx="73">
                  <c:v>139.06773547026469</c:v>
                </c:pt>
                <c:pt idx="74">
                  <c:v>172.06563026559184</c:v>
                </c:pt>
                <c:pt idx="75">
                  <c:v>135.90539852605676</c:v>
                </c:pt>
                <c:pt idx="76">
                  <c:v>106.1182295383378</c:v>
                </c:pt>
                <c:pt idx="77">
                  <c:v>89.06623036319391</c:v>
                </c:pt>
                <c:pt idx="78">
                  <c:v>79.492446700868427</c:v>
                </c:pt>
                <c:pt idx="79">
                  <c:v>69.055385464358082</c:v>
                </c:pt>
                <c:pt idx="80">
                  <c:v>81.034831968102736</c:v>
                </c:pt>
                <c:pt idx="81">
                  <c:v>75.772535201758316</c:v>
                </c:pt>
                <c:pt idx="82">
                  <c:v>74.176010499777689</c:v>
                </c:pt>
                <c:pt idx="83">
                  <c:v>73.602155629811932</c:v>
                </c:pt>
                <c:pt idx="84">
                  <c:v>72.674612146305222</c:v>
                </c:pt>
                <c:pt idx="85">
                  <c:v>70.572568447450479</c:v>
                </c:pt>
                <c:pt idx="86">
                  <c:v>77.381526098557913</c:v>
                </c:pt>
                <c:pt idx="87">
                  <c:v>74.978195207473405</c:v>
                </c:pt>
                <c:pt idx="88">
                  <c:v>90.550263454919019</c:v>
                </c:pt>
                <c:pt idx="89">
                  <c:v>75.451926100114449</c:v>
                </c:pt>
                <c:pt idx="90">
                  <c:v>73.374857991856572</c:v>
                </c:pt>
                <c:pt idx="91">
                  <c:v>68.002473203738674</c:v>
                </c:pt>
                <c:pt idx="92">
                  <c:v>77.628712094695118</c:v>
                </c:pt>
                <c:pt idx="93">
                  <c:v>88.275259647583695</c:v>
                </c:pt>
                <c:pt idx="94">
                  <c:v>84.24540263114794</c:v>
                </c:pt>
                <c:pt idx="95">
                  <c:v>65.215741486950364</c:v>
                </c:pt>
                <c:pt idx="96">
                  <c:v>58.161034805460623</c:v>
                </c:pt>
                <c:pt idx="97">
                  <c:v>53.684719301764162</c:v>
                </c:pt>
                <c:pt idx="98">
                  <c:v>53.370979440317043</c:v>
                </c:pt>
                <c:pt idx="99">
                  <c:v>69.720969998771068</c:v>
                </c:pt>
                <c:pt idx="100">
                  <c:v>69.044072558683041</c:v>
                </c:pt>
                <c:pt idx="101">
                  <c:v>69.284862729362331</c:v>
                </c:pt>
                <c:pt idx="102">
                  <c:v>61.317360083214055</c:v>
                </c:pt>
                <c:pt idx="103">
                  <c:v>61.719223912522217</c:v>
                </c:pt>
                <c:pt idx="104">
                  <c:v>91.998575933300913</c:v>
                </c:pt>
                <c:pt idx="105">
                  <c:v>64.414732031135017</c:v>
                </c:pt>
                <c:pt idx="106">
                  <c:v>66.399702052825759</c:v>
                </c:pt>
                <c:pt idx="107">
                  <c:v>60.601867703763872</c:v>
                </c:pt>
                <c:pt idx="108">
                  <c:v>68.024233989042926</c:v>
                </c:pt>
                <c:pt idx="109">
                  <c:v>56.522240107435707</c:v>
                </c:pt>
                <c:pt idx="110">
                  <c:v>58.217082821620622</c:v>
                </c:pt>
                <c:pt idx="111">
                  <c:v>71.882465211143682</c:v>
                </c:pt>
                <c:pt idx="112">
                  <c:v>62.649238827375669</c:v>
                </c:pt>
                <c:pt idx="113">
                  <c:v>73.118462858619239</c:v>
                </c:pt>
                <c:pt idx="114">
                  <c:v>67.26785634986733</c:v>
                </c:pt>
                <c:pt idx="115">
                  <c:v>57.475649054068448</c:v>
                </c:pt>
                <c:pt idx="116">
                  <c:v>58.129147928433433</c:v>
                </c:pt>
                <c:pt idx="117">
                  <c:v>58.834339190892024</c:v>
                </c:pt>
                <c:pt idx="118">
                  <c:v>56.646925550905749</c:v>
                </c:pt>
                <c:pt idx="119">
                  <c:v>55.550724699861327</c:v>
                </c:pt>
                <c:pt idx="120">
                  <c:v>63.638814606418137</c:v>
                </c:pt>
                <c:pt idx="121">
                  <c:v>53.65392214746327</c:v>
                </c:pt>
                <c:pt idx="122">
                  <c:v>62.391926284456837</c:v>
                </c:pt>
                <c:pt idx="123">
                  <c:v>58.172682675894613</c:v>
                </c:pt>
                <c:pt idx="124">
                  <c:v>55.912875375969627</c:v>
                </c:pt>
                <c:pt idx="125">
                  <c:v>56.691055372467844</c:v>
                </c:pt>
                <c:pt idx="126">
                  <c:v>48.368986158845161</c:v>
                </c:pt>
                <c:pt idx="127">
                  <c:v>76.410379854369438</c:v>
                </c:pt>
                <c:pt idx="128">
                  <c:v>97.526714842981789</c:v>
                </c:pt>
                <c:pt idx="129">
                  <c:v>78.018948384059357</c:v>
                </c:pt>
                <c:pt idx="130">
                  <c:v>82.657036371235137</c:v>
                </c:pt>
                <c:pt idx="131">
                  <c:v>93.366086279136951</c:v>
                </c:pt>
                <c:pt idx="132">
                  <c:v>132.37812629506999</c:v>
                </c:pt>
                <c:pt idx="133">
                  <c:v>99.630022861641592</c:v>
                </c:pt>
                <c:pt idx="134">
                  <c:v>114.43331861882383</c:v>
                </c:pt>
                <c:pt idx="135">
                  <c:v>90.090319070335241</c:v>
                </c:pt>
                <c:pt idx="136">
                  <c:v>75.80986130516429</c:v>
                </c:pt>
                <c:pt idx="137">
                  <c:v>86.534747651561659</c:v>
                </c:pt>
                <c:pt idx="138">
                  <c:v>92.137031583249566</c:v>
                </c:pt>
                <c:pt idx="139">
                  <c:v>88.870667086968908</c:v>
                </c:pt>
                <c:pt idx="140">
                  <c:v>164.20263147017735</c:v>
                </c:pt>
                <c:pt idx="141">
                  <c:v>201.29763767208257</c:v>
                </c:pt>
                <c:pt idx="142">
                  <c:v>141.03651446430464</c:v>
                </c:pt>
                <c:pt idx="143">
                  <c:v>144.10585751152971</c:v>
                </c:pt>
                <c:pt idx="144">
                  <c:v>145.16161158169973</c:v>
                </c:pt>
                <c:pt idx="145">
                  <c:v>148.78865910631856</c:v>
                </c:pt>
                <c:pt idx="146">
                  <c:v>130.93138357129627</c:v>
                </c:pt>
                <c:pt idx="147">
                  <c:v>102.26494156266885</c:v>
                </c:pt>
                <c:pt idx="148">
                  <c:v>101.7558256385597</c:v>
                </c:pt>
                <c:pt idx="149">
                  <c:v>107.23918925578982</c:v>
                </c:pt>
                <c:pt idx="150">
                  <c:v>99.295969114223183</c:v>
                </c:pt>
                <c:pt idx="151">
                  <c:v>96.449770920676727</c:v>
                </c:pt>
                <c:pt idx="152">
                  <c:v>98.906759232269167</c:v>
                </c:pt>
                <c:pt idx="153">
                  <c:v>85.483061285757529</c:v>
                </c:pt>
                <c:pt idx="154">
                  <c:v>97.556689730346108</c:v>
                </c:pt>
                <c:pt idx="155">
                  <c:v>97.211051357534629</c:v>
                </c:pt>
                <c:pt idx="156">
                  <c:v>111.63141547373343</c:v>
                </c:pt>
                <c:pt idx="157">
                  <c:v>108.93205608401315</c:v>
                </c:pt>
                <c:pt idx="158">
                  <c:v>104.36714854904712</c:v>
                </c:pt>
                <c:pt idx="159">
                  <c:v>101.9283775168854</c:v>
                </c:pt>
                <c:pt idx="160">
                  <c:v>145.3384456453513</c:v>
                </c:pt>
                <c:pt idx="161">
                  <c:v>130.30354702564412</c:v>
                </c:pt>
                <c:pt idx="162">
                  <c:v>138.56877878459912</c:v>
                </c:pt>
                <c:pt idx="163">
                  <c:v>118.5959988986085</c:v>
                </c:pt>
                <c:pt idx="164">
                  <c:v>130.39083701209782</c:v>
                </c:pt>
                <c:pt idx="165">
                  <c:v>120.61960279957763</c:v>
                </c:pt>
                <c:pt idx="166">
                  <c:v>124.49143184217112</c:v>
                </c:pt>
                <c:pt idx="167">
                  <c:v>126.43568911028753</c:v>
                </c:pt>
                <c:pt idx="168">
                  <c:v>108.0369591698049</c:v>
                </c:pt>
                <c:pt idx="169">
                  <c:v>91.438717221648432</c:v>
                </c:pt>
                <c:pt idx="170">
                  <c:v>123.5178329913637</c:v>
                </c:pt>
                <c:pt idx="171">
                  <c:v>112.18004269909051</c:v>
                </c:pt>
                <c:pt idx="172">
                  <c:v>86.818486908048826</c:v>
                </c:pt>
                <c:pt idx="173">
                  <c:v>114.74593109912932</c:v>
                </c:pt>
                <c:pt idx="174">
                  <c:v>152.24019002231839</c:v>
                </c:pt>
                <c:pt idx="175">
                  <c:v>210.33948766101881</c:v>
                </c:pt>
                <c:pt idx="176">
                  <c:v>186.8571929483852</c:v>
                </c:pt>
                <c:pt idx="177">
                  <c:v>161.51725704185012</c:v>
                </c:pt>
                <c:pt idx="178">
                  <c:v>193.57904429555364</c:v>
                </c:pt>
                <c:pt idx="179">
                  <c:v>176.9089040101511</c:v>
                </c:pt>
                <c:pt idx="180">
                  <c:v>157.58638928845772</c:v>
                </c:pt>
                <c:pt idx="181">
                  <c:v>138.74059387095249</c:v>
                </c:pt>
                <c:pt idx="182">
                  <c:v>131.16389275511219</c:v>
                </c:pt>
                <c:pt idx="183">
                  <c:v>123.43287807377517</c:v>
                </c:pt>
                <c:pt idx="184">
                  <c:v>156.05690644148771</c:v>
                </c:pt>
                <c:pt idx="185">
                  <c:v>183.84280351649164</c:v>
                </c:pt>
                <c:pt idx="186">
                  <c:v>155.1178536737749</c:v>
                </c:pt>
                <c:pt idx="187">
                  <c:v>119.85625062153638</c:v>
                </c:pt>
                <c:pt idx="188">
                  <c:v>148.3042362372106</c:v>
                </c:pt>
                <c:pt idx="189">
                  <c:v>154.99509007401198</c:v>
                </c:pt>
                <c:pt idx="190">
                  <c:v>169.52978412567964</c:v>
                </c:pt>
                <c:pt idx="191">
                  <c:v>164.76070014840278</c:v>
                </c:pt>
                <c:pt idx="192">
                  <c:v>163.9923575829423</c:v>
                </c:pt>
                <c:pt idx="193">
                  <c:v>122.49782096910859</c:v>
                </c:pt>
                <c:pt idx="194">
                  <c:v>137.92290765785276</c:v>
                </c:pt>
                <c:pt idx="195">
                  <c:v>130.96522474111083</c:v>
                </c:pt>
                <c:pt idx="196">
                  <c:v>103.75345185407943</c:v>
                </c:pt>
                <c:pt idx="197">
                  <c:v>117.62652512173058</c:v>
                </c:pt>
                <c:pt idx="198">
                  <c:v>106.12829280820119</c:v>
                </c:pt>
                <c:pt idx="199">
                  <c:v>115.74641844128433</c:v>
                </c:pt>
                <c:pt idx="200">
                  <c:v>129.64026252818192</c:v>
                </c:pt>
                <c:pt idx="201">
                  <c:v>154.40999198176559</c:v>
                </c:pt>
                <c:pt idx="202">
                  <c:v>93.996857655820875</c:v>
                </c:pt>
                <c:pt idx="203">
                  <c:v>114.93342163369098</c:v>
                </c:pt>
                <c:pt idx="204">
                  <c:v>108.46592284668024</c:v>
                </c:pt>
                <c:pt idx="205">
                  <c:v>95.653072559754378</c:v>
                </c:pt>
                <c:pt idx="206">
                  <c:v>110.18992108337549</c:v>
                </c:pt>
                <c:pt idx="207">
                  <c:v>98.423652289128583</c:v>
                </c:pt>
                <c:pt idx="208">
                  <c:v>101.10099768329555</c:v>
                </c:pt>
                <c:pt idx="209">
                  <c:v>84.198024399143989</c:v>
                </c:pt>
                <c:pt idx="210">
                  <c:v>90.16004750995279</c:v>
                </c:pt>
                <c:pt idx="211">
                  <c:v>96.36913884811085</c:v>
                </c:pt>
                <c:pt idx="212">
                  <c:v>119.42670177026501</c:v>
                </c:pt>
                <c:pt idx="213">
                  <c:v>115.85032184282881</c:v>
                </c:pt>
                <c:pt idx="214">
                  <c:v>110.1983454273079</c:v>
                </c:pt>
                <c:pt idx="215">
                  <c:v>108.68697453530017</c:v>
                </c:pt>
                <c:pt idx="216">
                  <c:v>132.5108867487595</c:v>
                </c:pt>
                <c:pt idx="217">
                  <c:v>109.4294175372315</c:v>
                </c:pt>
                <c:pt idx="218">
                  <c:v>101.47604754414911</c:v>
                </c:pt>
                <c:pt idx="219">
                  <c:v>98.76281688173006</c:v>
                </c:pt>
                <c:pt idx="220">
                  <c:v>103.45224111652851</c:v>
                </c:pt>
                <c:pt idx="221">
                  <c:v>114.85411768593826</c:v>
                </c:pt>
                <c:pt idx="222">
                  <c:v>126.0100656639346</c:v>
                </c:pt>
                <c:pt idx="223">
                  <c:v>128.20229266205419</c:v>
                </c:pt>
                <c:pt idx="224">
                  <c:v>170.0203175107826</c:v>
                </c:pt>
                <c:pt idx="225">
                  <c:v>121.70517468887601</c:v>
                </c:pt>
                <c:pt idx="226">
                  <c:v>98.806256683094446</c:v>
                </c:pt>
                <c:pt idx="227">
                  <c:v>110.68286299212059</c:v>
                </c:pt>
                <c:pt idx="228">
                  <c:v>146.62522328155615</c:v>
                </c:pt>
                <c:pt idx="229">
                  <c:v>151.45537995152088</c:v>
                </c:pt>
                <c:pt idx="230">
                  <c:v>161.8845252879166</c:v>
                </c:pt>
                <c:pt idx="231">
                  <c:v>140.6344055217929</c:v>
                </c:pt>
                <c:pt idx="232">
                  <c:v>128.73196235965932</c:v>
                </c:pt>
                <c:pt idx="233">
                  <c:v>236.48390884547291</c:v>
                </c:pt>
                <c:pt idx="234">
                  <c:v>228.47105290039406</c:v>
                </c:pt>
                <c:pt idx="235">
                  <c:v>139.72276550318361</c:v>
                </c:pt>
                <c:pt idx="236">
                  <c:v>145.22943173674852</c:v>
                </c:pt>
                <c:pt idx="237">
                  <c:v>130.71965751723704</c:v>
                </c:pt>
                <c:pt idx="238">
                  <c:v>244.25262080541344</c:v>
                </c:pt>
                <c:pt idx="239">
                  <c:v>217.02255990831142</c:v>
                </c:pt>
                <c:pt idx="240">
                  <c:v>259.04312000741635</c:v>
                </c:pt>
                <c:pt idx="241">
                  <c:v>196.53395547887715</c:v>
                </c:pt>
                <c:pt idx="242">
                  <c:v>228.08889501600274</c:v>
                </c:pt>
                <c:pt idx="243">
                  <c:v>175.51182957431269</c:v>
                </c:pt>
                <c:pt idx="244">
                  <c:v>160.81553719327115</c:v>
                </c:pt>
                <c:pt idx="245">
                  <c:v>164.7719641744892</c:v>
                </c:pt>
                <c:pt idx="246">
                  <c:v>143.37054927684159</c:v>
                </c:pt>
                <c:pt idx="247">
                  <c:v>136.98465844459949</c:v>
                </c:pt>
                <c:pt idx="248">
                  <c:v>152.1652408961163</c:v>
                </c:pt>
                <c:pt idx="249">
                  <c:v>145.68318018449091</c:v>
                </c:pt>
                <c:pt idx="250">
                  <c:v>151.70886551803332</c:v>
                </c:pt>
                <c:pt idx="251">
                  <c:v>145.44213898465324</c:v>
                </c:pt>
                <c:pt idx="252">
                  <c:v>147.11056759887379</c:v>
                </c:pt>
                <c:pt idx="253">
                  <c:v>121.00080746713282</c:v>
                </c:pt>
                <c:pt idx="254">
                  <c:v>162.75235083429337</c:v>
                </c:pt>
                <c:pt idx="255">
                  <c:v>151.73887493025194</c:v>
                </c:pt>
                <c:pt idx="256">
                  <c:v>170.58233487285864</c:v>
                </c:pt>
                <c:pt idx="257">
                  <c:v>172.14240274624566</c:v>
                </c:pt>
                <c:pt idx="258">
                  <c:v>213.62313466644918</c:v>
                </c:pt>
                <c:pt idx="259">
                  <c:v>173.78649892088134</c:v>
                </c:pt>
                <c:pt idx="260">
                  <c:v>188.09433206004735</c:v>
                </c:pt>
                <c:pt idx="261">
                  <c:v>213.1202535930633</c:v>
                </c:pt>
                <c:pt idx="262">
                  <c:v>237.86052523076705</c:v>
                </c:pt>
                <c:pt idx="263">
                  <c:v>259.89333126027429</c:v>
                </c:pt>
                <c:pt idx="264">
                  <c:v>254.15764320181816</c:v>
                </c:pt>
                <c:pt idx="265">
                  <c:v>199.48078094211829</c:v>
                </c:pt>
                <c:pt idx="266">
                  <c:v>242.05153982926632</c:v>
                </c:pt>
                <c:pt idx="267">
                  <c:v>185.01069729884071</c:v>
                </c:pt>
                <c:pt idx="268">
                  <c:v>231.83068798090605</c:v>
                </c:pt>
                <c:pt idx="269">
                  <c:v>304.39590166248752</c:v>
                </c:pt>
                <c:pt idx="270">
                  <c:v>251.94393303251243</c:v>
                </c:pt>
                <c:pt idx="271">
                  <c:v>306.82987816834134</c:v>
                </c:pt>
                <c:pt idx="272">
                  <c:v>263.87584081745007</c:v>
                </c:pt>
                <c:pt idx="273">
                  <c:v>250.01722043400974</c:v>
                </c:pt>
                <c:pt idx="274">
                  <c:v>244.55223678891286</c:v>
                </c:pt>
                <c:pt idx="275">
                  <c:v>253.05821346861322</c:v>
                </c:pt>
                <c:pt idx="276">
                  <c:v>217.29892091234851</c:v>
                </c:pt>
                <c:pt idx="277">
                  <c:v>223.01012392369867</c:v>
                </c:pt>
                <c:pt idx="278">
                  <c:v>348.55485930511782</c:v>
                </c:pt>
                <c:pt idx="279">
                  <c:v>351.71118373811953</c:v>
                </c:pt>
                <c:pt idx="280">
                  <c:v>419.46311382843015</c:v>
                </c:pt>
                <c:pt idx="281">
                  <c:v>329.86</c:v>
                </c:pt>
              </c:numCache>
            </c:numRef>
          </c:val>
          <c:smooth val="0"/>
          <c:extLst>
            <c:ext xmlns:c16="http://schemas.microsoft.com/office/drawing/2014/chart" uri="{C3380CC4-5D6E-409C-BE32-E72D297353CC}">
              <c16:uniqueId val="{00000000-40C5-4779-A021-7CFCD9801E76}"/>
            </c:ext>
          </c:extLst>
        </c:ser>
        <c:dLbls>
          <c:showLegendKey val="0"/>
          <c:showVal val="0"/>
          <c:showCatName val="0"/>
          <c:showSerName val="0"/>
          <c:showPercent val="0"/>
          <c:showBubbleSize val="0"/>
        </c:dLbls>
        <c:smooth val="0"/>
        <c:axId val="697950208"/>
        <c:axId val="697951744"/>
      </c:lineChart>
      <c:dateAx>
        <c:axId val="697950208"/>
        <c:scaling>
          <c:orientation val="minMax"/>
          <c:max val="44348"/>
        </c:scaling>
        <c:delete val="0"/>
        <c:axPos val="b"/>
        <c:numFmt formatCode="yyyy" sourceLinked="0"/>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697951744"/>
        <c:crosses val="autoZero"/>
        <c:auto val="1"/>
        <c:lblOffset val="100"/>
        <c:baseTimeUnit val="months"/>
        <c:majorUnit val="3"/>
        <c:majorTimeUnit val="years"/>
      </c:dateAx>
      <c:valAx>
        <c:axId val="697951744"/>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6979502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1.1111111111111112E-2"/>
          <c:y val="1.8518518518518517E-2"/>
          <c:w val="0.96944444444444444"/>
          <c:h val="0.875"/>
        </c:manualLayout>
      </c:layout>
      <c:lineChart>
        <c:grouping val="standard"/>
        <c:varyColors val="0"/>
        <c:ser>
          <c:idx val="0"/>
          <c:order val="0"/>
          <c:tx>
            <c:strRef>
              <c:f>'Approval Ratings'!$B$1</c:f>
              <c:strCache>
                <c:ptCount val="1"/>
                <c:pt idx="0">
                  <c:v>Approval</c:v>
                </c:pt>
              </c:strCache>
            </c:strRef>
          </c:tx>
          <c:spPr>
            <a:ln>
              <a:solidFill>
                <a:srgbClr val="76625C"/>
              </a:solidFill>
            </a:ln>
          </c:spPr>
          <c:marker>
            <c:symbol val="none"/>
          </c:marker>
          <c:dLbls>
            <c:dLbl>
              <c:idx val="164"/>
              <c:layout>
                <c:manualLayout>
                  <c:x val="-1.7004634478885834E-16"/>
                  <c:y val="4.1269841269841269E-2"/>
                </c:manualLayout>
              </c:layout>
              <c:numFmt formatCode="0.0%" sourceLinked="0"/>
              <c:spPr>
                <a:noFill/>
                <a:ln>
                  <a:noFill/>
                </a:ln>
                <a:effectLst/>
              </c:spPr>
              <c:txPr>
                <a:bodyPr wrap="square" lIns="38100" tIns="19050" rIns="38100" bIns="19050" anchor="ctr">
                  <a:spAutoFit/>
                </a:bodyPr>
                <a:lstStyle/>
                <a:p>
                  <a:pPr>
                    <a:defRPr sz="1200"/>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4EC-4BF1-B7FE-B2BA2C2C32BF}"/>
                </c:ext>
              </c:extLst>
            </c:dLbl>
            <c:spPr>
              <a:noFill/>
              <a:ln>
                <a:noFill/>
              </a:ln>
              <a:effectLst/>
            </c:spPr>
            <c:txPr>
              <a:bodyPr wrap="square" lIns="38100" tIns="19050" rIns="38100" bIns="19050" anchor="ctr">
                <a:spAutoFit/>
              </a:bodyPr>
              <a:lstStyle/>
              <a:p>
                <a:pPr>
                  <a:defRPr sz="1200"/>
                </a:pPr>
                <a:endParaRPr lang="en-US"/>
              </a:p>
            </c:txPr>
            <c:showLegendKey val="0"/>
            <c:showVal val="0"/>
            <c:showCatName val="0"/>
            <c:showSerName val="0"/>
            <c:showPercent val="0"/>
            <c:showBubbleSize val="0"/>
            <c:extLst>
              <c:ext xmlns:c15="http://schemas.microsoft.com/office/drawing/2012/chart" uri="{CE6537A1-D6FC-4f65-9D91-7224C49458BB}">
                <c15:showLeaderLines val="1"/>
              </c:ext>
            </c:extLst>
          </c:dLbls>
          <c:cat>
            <c:numRef>
              <c:f>'Approval Ratings'!$A$2:$A$166</c:f>
              <c:numCache>
                <c:formatCode>m/d/yyyy</c:formatCode>
                <c:ptCount val="165"/>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43856</c:v>
                </c:pt>
                <c:pt idx="19">
                  <c:v>43857</c:v>
                </c:pt>
                <c:pt idx="20">
                  <c:v>43858</c:v>
                </c:pt>
                <c:pt idx="21">
                  <c:v>43859</c:v>
                </c:pt>
                <c:pt idx="22">
                  <c:v>43860</c:v>
                </c:pt>
                <c:pt idx="23">
                  <c:v>43861</c:v>
                </c:pt>
                <c:pt idx="24">
                  <c:v>43862</c:v>
                </c:pt>
                <c:pt idx="25">
                  <c:v>43863</c:v>
                </c:pt>
                <c:pt idx="26">
                  <c:v>43864</c:v>
                </c:pt>
                <c:pt idx="27">
                  <c:v>43865</c:v>
                </c:pt>
                <c:pt idx="28">
                  <c:v>43866</c:v>
                </c:pt>
                <c:pt idx="29">
                  <c:v>43867</c:v>
                </c:pt>
                <c:pt idx="30">
                  <c:v>43868</c:v>
                </c:pt>
                <c:pt idx="31">
                  <c:v>43871</c:v>
                </c:pt>
                <c:pt idx="32">
                  <c:v>43872</c:v>
                </c:pt>
                <c:pt idx="33">
                  <c:v>43873</c:v>
                </c:pt>
                <c:pt idx="34">
                  <c:v>43874</c:v>
                </c:pt>
                <c:pt idx="35">
                  <c:v>43877</c:v>
                </c:pt>
                <c:pt idx="36">
                  <c:v>43878</c:v>
                </c:pt>
                <c:pt idx="37">
                  <c:v>43879</c:v>
                </c:pt>
                <c:pt idx="38">
                  <c:v>43880</c:v>
                </c:pt>
                <c:pt idx="39">
                  <c:v>43881</c:v>
                </c:pt>
                <c:pt idx="40">
                  <c:v>43882</c:v>
                </c:pt>
                <c:pt idx="41">
                  <c:v>43885</c:v>
                </c:pt>
                <c:pt idx="42">
                  <c:v>43886</c:v>
                </c:pt>
                <c:pt idx="43">
                  <c:v>43887</c:v>
                </c:pt>
                <c:pt idx="44">
                  <c:v>43888</c:v>
                </c:pt>
                <c:pt idx="45">
                  <c:v>43889</c:v>
                </c:pt>
                <c:pt idx="46">
                  <c:v>43890</c:v>
                </c:pt>
                <c:pt idx="47">
                  <c:v>43892</c:v>
                </c:pt>
                <c:pt idx="48">
                  <c:v>43893</c:v>
                </c:pt>
                <c:pt idx="49">
                  <c:v>43894</c:v>
                </c:pt>
                <c:pt idx="50">
                  <c:v>43895</c:v>
                </c:pt>
                <c:pt idx="51">
                  <c:v>43896</c:v>
                </c:pt>
                <c:pt idx="52">
                  <c:v>43899</c:v>
                </c:pt>
                <c:pt idx="53">
                  <c:v>43900</c:v>
                </c:pt>
                <c:pt idx="54">
                  <c:v>43901</c:v>
                </c:pt>
                <c:pt idx="55">
                  <c:v>43902</c:v>
                </c:pt>
                <c:pt idx="56">
                  <c:v>43903</c:v>
                </c:pt>
                <c:pt idx="57">
                  <c:v>43905</c:v>
                </c:pt>
                <c:pt idx="58">
                  <c:v>43906</c:v>
                </c:pt>
                <c:pt idx="59">
                  <c:v>43907</c:v>
                </c:pt>
                <c:pt idx="60">
                  <c:v>43908</c:v>
                </c:pt>
                <c:pt idx="61">
                  <c:v>43909</c:v>
                </c:pt>
                <c:pt idx="62">
                  <c:v>43910</c:v>
                </c:pt>
                <c:pt idx="63">
                  <c:v>43913</c:v>
                </c:pt>
                <c:pt idx="64">
                  <c:v>43914</c:v>
                </c:pt>
                <c:pt idx="65">
                  <c:v>43915</c:v>
                </c:pt>
                <c:pt idx="66">
                  <c:v>43916</c:v>
                </c:pt>
                <c:pt idx="67">
                  <c:v>43917</c:v>
                </c:pt>
                <c:pt idx="68">
                  <c:v>43919</c:v>
                </c:pt>
                <c:pt idx="69">
                  <c:v>43920</c:v>
                </c:pt>
                <c:pt idx="70">
                  <c:v>43921</c:v>
                </c:pt>
                <c:pt idx="71">
                  <c:v>43922</c:v>
                </c:pt>
                <c:pt idx="72">
                  <c:v>43923</c:v>
                </c:pt>
                <c:pt idx="73">
                  <c:v>43926</c:v>
                </c:pt>
                <c:pt idx="74">
                  <c:v>43927</c:v>
                </c:pt>
                <c:pt idx="75">
                  <c:v>43928</c:v>
                </c:pt>
                <c:pt idx="76">
                  <c:v>43929</c:v>
                </c:pt>
                <c:pt idx="77">
                  <c:v>43930</c:v>
                </c:pt>
                <c:pt idx="78">
                  <c:v>43931</c:v>
                </c:pt>
                <c:pt idx="79">
                  <c:v>43933</c:v>
                </c:pt>
                <c:pt idx="80">
                  <c:v>43934</c:v>
                </c:pt>
                <c:pt idx="81">
                  <c:v>43935</c:v>
                </c:pt>
                <c:pt idx="82">
                  <c:v>43936</c:v>
                </c:pt>
                <c:pt idx="83">
                  <c:v>43937</c:v>
                </c:pt>
                <c:pt idx="84">
                  <c:v>43940</c:v>
                </c:pt>
                <c:pt idx="85">
                  <c:v>43941</c:v>
                </c:pt>
                <c:pt idx="86">
                  <c:v>43942</c:v>
                </c:pt>
                <c:pt idx="87">
                  <c:v>43943</c:v>
                </c:pt>
                <c:pt idx="88">
                  <c:v>43944</c:v>
                </c:pt>
                <c:pt idx="89">
                  <c:v>43945</c:v>
                </c:pt>
                <c:pt idx="90">
                  <c:v>43948</c:v>
                </c:pt>
                <c:pt idx="91">
                  <c:v>43949</c:v>
                </c:pt>
                <c:pt idx="92">
                  <c:v>43950</c:v>
                </c:pt>
                <c:pt idx="93">
                  <c:v>43951</c:v>
                </c:pt>
                <c:pt idx="94">
                  <c:v>43952</c:v>
                </c:pt>
                <c:pt idx="95">
                  <c:v>43955</c:v>
                </c:pt>
                <c:pt idx="96">
                  <c:v>43956</c:v>
                </c:pt>
                <c:pt idx="97">
                  <c:v>43957</c:v>
                </c:pt>
                <c:pt idx="98">
                  <c:v>43958</c:v>
                </c:pt>
                <c:pt idx="99">
                  <c:v>43959</c:v>
                </c:pt>
                <c:pt idx="100">
                  <c:v>43962</c:v>
                </c:pt>
                <c:pt idx="101">
                  <c:v>43963</c:v>
                </c:pt>
                <c:pt idx="102">
                  <c:v>43964</c:v>
                </c:pt>
                <c:pt idx="103">
                  <c:v>43965</c:v>
                </c:pt>
                <c:pt idx="104">
                  <c:v>43966</c:v>
                </c:pt>
                <c:pt idx="105">
                  <c:v>43969</c:v>
                </c:pt>
                <c:pt idx="106">
                  <c:v>43970</c:v>
                </c:pt>
                <c:pt idx="107">
                  <c:v>43971</c:v>
                </c:pt>
                <c:pt idx="108">
                  <c:v>43972</c:v>
                </c:pt>
                <c:pt idx="109">
                  <c:v>43973</c:v>
                </c:pt>
                <c:pt idx="110">
                  <c:v>43977</c:v>
                </c:pt>
                <c:pt idx="111">
                  <c:v>43978</c:v>
                </c:pt>
                <c:pt idx="112">
                  <c:v>43979</c:v>
                </c:pt>
                <c:pt idx="113">
                  <c:v>43980</c:v>
                </c:pt>
                <c:pt idx="114">
                  <c:v>43982</c:v>
                </c:pt>
                <c:pt idx="115">
                  <c:v>43983</c:v>
                </c:pt>
                <c:pt idx="116">
                  <c:v>43984</c:v>
                </c:pt>
                <c:pt idx="117">
                  <c:v>43985</c:v>
                </c:pt>
                <c:pt idx="118">
                  <c:v>43986</c:v>
                </c:pt>
                <c:pt idx="119">
                  <c:v>43987</c:v>
                </c:pt>
                <c:pt idx="120">
                  <c:v>43988</c:v>
                </c:pt>
                <c:pt idx="121">
                  <c:v>43989</c:v>
                </c:pt>
                <c:pt idx="122">
                  <c:v>43990</c:v>
                </c:pt>
                <c:pt idx="123">
                  <c:v>43991</c:v>
                </c:pt>
                <c:pt idx="124">
                  <c:v>43992</c:v>
                </c:pt>
                <c:pt idx="125">
                  <c:v>43993</c:v>
                </c:pt>
                <c:pt idx="126">
                  <c:v>43994</c:v>
                </c:pt>
                <c:pt idx="127">
                  <c:v>43995</c:v>
                </c:pt>
                <c:pt idx="128">
                  <c:v>43996</c:v>
                </c:pt>
                <c:pt idx="129">
                  <c:v>43997</c:v>
                </c:pt>
                <c:pt idx="130">
                  <c:v>43998</c:v>
                </c:pt>
                <c:pt idx="131">
                  <c:v>43999</c:v>
                </c:pt>
                <c:pt idx="132">
                  <c:v>44000</c:v>
                </c:pt>
                <c:pt idx="133">
                  <c:v>44001</c:v>
                </c:pt>
                <c:pt idx="134">
                  <c:v>44002</c:v>
                </c:pt>
                <c:pt idx="135">
                  <c:v>44003</c:v>
                </c:pt>
                <c:pt idx="136">
                  <c:v>44004</c:v>
                </c:pt>
                <c:pt idx="137">
                  <c:v>44005</c:v>
                </c:pt>
                <c:pt idx="138">
                  <c:v>44006</c:v>
                </c:pt>
                <c:pt idx="139">
                  <c:v>44007</c:v>
                </c:pt>
                <c:pt idx="140">
                  <c:v>44008</c:v>
                </c:pt>
                <c:pt idx="141">
                  <c:v>44009</c:v>
                </c:pt>
                <c:pt idx="142">
                  <c:v>44010</c:v>
                </c:pt>
                <c:pt idx="143">
                  <c:v>44011</c:v>
                </c:pt>
                <c:pt idx="144">
                  <c:v>44012</c:v>
                </c:pt>
                <c:pt idx="145">
                  <c:v>44013</c:v>
                </c:pt>
                <c:pt idx="146">
                  <c:v>44014</c:v>
                </c:pt>
                <c:pt idx="147">
                  <c:v>44015</c:v>
                </c:pt>
                <c:pt idx="148">
                  <c:v>44016</c:v>
                </c:pt>
                <c:pt idx="149">
                  <c:v>44017</c:v>
                </c:pt>
                <c:pt idx="150">
                  <c:v>44018</c:v>
                </c:pt>
                <c:pt idx="151">
                  <c:v>44019</c:v>
                </c:pt>
                <c:pt idx="152">
                  <c:v>44020</c:v>
                </c:pt>
                <c:pt idx="153">
                  <c:v>44021</c:v>
                </c:pt>
                <c:pt idx="154">
                  <c:v>44022</c:v>
                </c:pt>
                <c:pt idx="155">
                  <c:v>44023</c:v>
                </c:pt>
                <c:pt idx="156">
                  <c:v>44024</c:v>
                </c:pt>
                <c:pt idx="157">
                  <c:v>44025</c:v>
                </c:pt>
                <c:pt idx="158">
                  <c:v>44026</c:v>
                </c:pt>
                <c:pt idx="159">
                  <c:v>44027</c:v>
                </c:pt>
                <c:pt idx="160">
                  <c:v>44028</c:v>
                </c:pt>
                <c:pt idx="161">
                  <c:v>44029</c:v>
                </c:pt>
                <c:pt idx="162">
                  <c:v>44030</c:v>
                </c:pt>
                <c:pt idx="163">
                  <c:v>44031</c:v>
                </c:pt>
                <c:pt idx="164">
                  <c:v>44032</c:v>
                </c:pt>
              </c:numCache>
            </c:numRef>
          </c:cat>
          <c:val>
            <c:numRef>
              <c:f>'Approval Ratings'!$B$2:$B$166</c:f>
              <c:numCache>
                <c:formatCode>0.00%</c:formatCode>
                <c:ptCount val="165"/>
                <c:pt idx="0">
                  <c:v>0.42499999999999999</c:v>
                </c:pt>
                <c:pt idx="1">
                  <c:v>0.40500000000000003</c:v>
                </c:pt>
                <c:pt idx="2">
                  <c:v>0.42</c:v>
                </c:pt>
                <c:pt idx="3">
                  <c:v>0.42</c:v>
                </c:pt>
                <c:pt idx="4">
                  <c:v>0.40666666666666662</c:v>
                </c:pt>
                <c:pt idx="5">
                  <c:v>0.41749999999999998</c:v>
                </c:pt>
                <c:pt idx="6">
                  <c:v>0.41499999999999998</c:v>
                </c:pt>
                <c:pt idx="7">
                  <c:v>0.42333333333333334</c:v>
                </c:pt>
                <c:pt idx="8">
                  <c:v>0.41888888888888887</c:v>
                </c:pt>
                <c:pt idx="9">
                  <c:v>0.42</c:v>
                </c:pt>
                <c:pt idx="10">
                  <c:v>0.42</c:v>
                </c:pt>
                <c:pt idx="11">
                  <c:v>0.41666666666666663</c:v>
                </c:pt>
                <c:pt idx="12">
                  <c:v>0.41249999999999998</c:v>
                </c:pt>
                <c:pt idx="13">
                  <c:v>0.44</c:v>
                </c:pt>
                <c:pt idx="14">
                  <c:v>0.41</c:v>
                </c:pt>
                <c:pt idx="15">
                  <c:v>0.42499999999999999</c:v>
                </c:pt>
                <c:pt idx="16">
                  <c:v>0.45350000000000001</c:v>
                </c:pt>
                <c:pt idx="17">
                  <c:v>0.43285714285714283</c:v>
                </c:pt>
                <c:pt idx="18">
                  <c:v>0.44333333333333336</c:v>
                </c:pt>
                <c:pt idx="19">
                  <c:v>0.41</c:v>
                </c:pt>
                <c:pt idx="20">
                  <c:v>0.42</c:v>
                </c:pt>
                <c:pt idx="21">
                  <c:v>0.41499999999999998</c:v>
                </c:pt>
                <c:pt idx="22">
                  <c:v>0.41888888888888887</c:v>
                </c:pt>
                <c:pt idx="23">
                  <c:v>0.42749999999999999</c:v>
                </c:pt>
                <c:pt idx="24">
                  <c:v>0.43</c:v>
                </c:pt>
                <c:pt idx="25">
                  <c:v>0.46</c:v>
                </c:pt>
                <c:pt idx="26">
                  <c:v>0.42599999999999999</c:v>
                </c:pt>
                <c:pt idx="27">
                  <c:v>0.44</c:v>
                </c:pt>
                <c:pt idx="28">
                  <c:v>0.42200000000000004</c:v>
                </c:pt>
                <c:pt idx="29">
                  <c:v>0.44500000000000001</c:v>
                </c:pt>
                <c:pt idx="30">
                  <c:v>0.42</c:v>
                </c:pt>
                <c:pt idx="31">
                  <c:v>0.42833333333333334</c:v>
                </c:pt>
                <c:pt idx="32">
                  <c:v>0.41499999999999998</c:v>
                </c:pt>
                <c:pt idx="33">
                  <c:v>0.42666666666666664</c:v>
                </c:pt>
                <c:pt idx="34">
                  <c:v>0.41499999999999998</c:v>
                </c:pt>
                <c:pt idx="35">
                  <c:v>0.46</c:v>
                </c:pt>
                <c:pt idx="36">
                  <c:v>0.43285714285714283</c:v>
                </c:pt>
                <c:pt idx="37">
                  <c:v>0.45666666666666667</c:v>
                </c:pt>
                <c:pt idx="38">
                  <c:v>0.43454545454545451</c:v>
                </c:pt>
                <c:pt idx="39">
                  <c:v>0.43285714285714283</c:v>
                </c:pt>
                <c:pt idx="40">
                  <c:v>0.39</c:v>
                </c:pt>
                <c:pt idx="41">
                  <c:v>0.42666666666666664</c:v>
                </c:pt>
                <c:pt idx="42">
                  <c:v>0.41666666666666663</c:v>
                </c:pt>
                <c:pt idx="43">
                  <c:v>0.42428571428571432</c:v>
                </c:pt>
                <c:pt idx="44">
                  <c:v>0.42549999999999999</c:v>
                </c:pt>
                <c:pt idx="45">
                  <c:v>0.47</c:v>
                </c:pt>
                <c:pt idx="46">
                  <c:v>0.42333333333333334</c:v>
                </c:pt>
                <c:pt idx="47">
                  <c:v>0.4325</c:v>
                </c:pt>
                <c:pt idx="48">
                  <c:v>0.44</c:v>
                </c:pt>
                <c:pt idx="49">
                  <c:v>0.42799999999999999</c:v>
                </c:pt>
                <c:pt idx="50">
                  <c:v>0.42700000000000005</c:v>
                </c:pt>
                <c:pt idx="51">
                  <c:v>0.42749999999999999</c:v>
                </c:pt>
                <c:pt idx="52">
                  <c:v>0.434</c:v>
                </c:pt>
                <c:pt idx="53">
                  <c:v>0.42</c:v>
                </c:pt>
                <c:pt idx="54">
                  <c:v>0.42899999999999999</c:v>
                </c:pt>
                <c:pt idx="55">
                  <c:v>0.42399999999999999</c:v>
                </c:pt>
                <c:pt idx="56">
                  <c:v>0.42</c:v>
                </c:pt>
                <c:pt idx="57">
                  <c:v>0.46</c:v>
                </c:pt>
                <c:pt idx="58">
                  <c:v>0.43625000000000003</c:v>
                </c:pt>
                <c:pt idx="59">
                  <c:v>0.43625000000000003</c:v>
                </c:pt>
                <c:pt idx="60">
                  <c:v>0.44500000000000001</c:v>
                </c:pt>
                <c:pt idx="61">
                  <c:v>0.46500000000000002</c:v>
                </c:pt>
                <c:pt idx="62">
                  <c:v>0.42685714285714288</c:v>
                </c:pt>
                <c:pt idx="63">
                  <c:v>0.45700000000000002</c:v>
                </c:pt>
                <c:pt idx="64">
                  <c:v>0.45</c:v>
                </c:pt>
                <c:pt idx="65">
                  <c:v>0.45799999999999996</c:v>
                </c:pt>
                <c:pt idx="66">
                  <c:v>0.45666666666666667</c:v>
                </c:pt>
                <c:pt idx="67">
                  <c:v>0.46</c:v>
                </c:pt>
                <c:pt idx="68">
                  <c:v>0.435</c:v>
                </c:pt>
                <c:pt idx="69">
                  <c:v>0.42</c:v>
                </c:pt>
                <c:pt idx="70">
                  <c:v>0.44666666666666666</c:v>
                </c:pt>
                <c:pt idx="71">
                  <c:v>0.46500000000000002</c:v>
                </c:pt>
                <c:pt idx="72">
                  <c:v>0.434</c:v>
                </c:pt>
                <c:pt idx="73">
                  <c:v>0.45</c:v>
                </c:pt>
                <c:pt idx="74">
                  <c:v>0.44142857142857145</c:v>
                </c:pt>
                <c:pt idx="75">
                  <c:v>0.44</c:v>
                </c:pt>
                <c:pt idx="76">
                  <c:v>0.441</c:v>
                </c:pt>
                <c:pt idx="77">
                  <c:v>0.43571428571428572</c:v>
                </c:pt>
                <c:pt idx="78">
                  <c:v>0.44714285714285718</c:v>
                </c:pt>
                <c:pt idx="79">
                  <c:v>0.43</c:v>
                </c:pt>
                <c:pt idx="80">
                  <c:v>0.44858333333333328</c:v>
                </c:pt>
                <c:pt idx="81">
                  <c:v>0.45250000000000001</c:v>
                </c:pt>
                <c:pt idx="82">
                  <c:v>0.45200000000000001</c:v>
                </c:pt>
                <c:pt idx="83">
                  <c:v>0.4385</c:v>
                </c:pt>
                <c:pt idx="84">
                  <c:v>0.46</c:v>
                </c:pt>
                <c:pt idx="85">
                  <c:v>0.44191666666666662</c:v>
                </c:pt>
                <c:pt idx="86">
                  <c:v>0.42</c:v>
                </c:pt>
                <c:pt idx="87">
                  <c:v>0.44222222222222224</c:v>
                </c:pt>
                <c:pt idx="88">
                  <c:v>0.45300000000000007</c:v>
                </c:pt>
                <c:pt idx="89">
                  <c:v>0.45</c:v>
                </c:pt>
                <c:pt idx="90">
                  <c:v>0.442</c:v>
                </c:pt>
                <c:pt idx="91">
                  <c:v>0.4367272727272728</c:v>
                </c:pt>
                <c:pt idx="92">
                  <c:v>0.43</c:v>
                </c:pt>
                <c:pt idx="93">
                  <c:v>0.45557142857142857</c:v>
                </c:pt>
                <c:pt idx="94">
                  <c:v>0.44799999999999995</c:v>
                </c:pt>
                <c:pt idx="95">
                  <c:v>0.44911111111111118</c:v>
                </c:pt>
                <c:pt idx="96">
                  <c:v>0.43666666666666665</c:v>
                </c:pt>
                <c:pt idx="97">
                  <c:v>0.45399999999999996</c:v>
                </c:pt>
                <c:pt idx="98">
                  <c:v>0.436</c:v>
                </c:pt>
                <c:pt idx="99">
                  <c:v>0.43</c:v>
                </c:pt>
                <c:pt idx="100">
                  <c:v>0.43669230769230771</c:v>
                </c:pt>
                <c:pt idx="101">
                  <c:v>0.43111111111111117</c:v>
                </c:pt>
                <c:pt idx="102">
                  <c:v>0.44</c:v>
                </c:pt>
                <c:pt idx="103">
                  <c:v>0.44474999999999992</c:v>
                </c:pt>
                <c:pt idx="104">
                  <c:v>0.45666666666666667</c:v>
                </c:pt>
                <c:pt idx="105">
                  <c:v>0.42833333333333334</c:v>
                </c:pt>
                <c:pt idx="106">
                  <c:v>0.42799999999999999</c:v>
                </c:pt>
                <c:pt idx="107">
                  <c:v>0.43166666666666664</c:v>
                </c:pt>
                <c:pt idx="108">
                  <c:v>0.41875000000000001</c:v>
                </c:pt>
                <c:pt idx="109">
                  <c:v>0.41560000000000002</c:v>
                </c:pt>
                <c:pt idx="110">
                  <c:v>0.43613333333333337</c:v>
                </c:pt>
                <c:pt idx="111">
                  <c:v>0.43</c:v>
                </c:pt>
                <c:pt idx="112">
                  <c:v>0.43166666666666664</c:v>
                </c:pt>
                <c:pt idx="113">
                  <c:v>0.41111111111111115</c:v>
                </c:pt>
                <c:pt idx="114">
                  <c:v>0.44333333333333336</c:v>
                </c:pt>
                <c:pt idx="115">
                  <c:v>0.42633333333333334</c:v>
                </c:pt>
                <c:pt idx="116">
                  <c:v>0.41333333333333333</c:v>
                </c:pt>
                <c:pt idx="117">
                  <c:v>0.42</c:v>
                </c:pt>
                <c:pt idx="118">
                  <c:v>0.42</c:v>
                </c:pt>
                <c:pt idx="119">
                  <c:v>0.41600000000000004</c:v>
                </c:pt>
                <c:pt idx="120">
                  <c:v>0.41600000000000004</c:v>
                </c:pt>
                <c:pt idx="121">
                  <c:v>0.41600000000000004</c:v>
                </c:pt>
                <c:pt idx="122">
                  <c:v>0.41100000000000003</c:v>
                </c:pt>
                <c:pt idx="123">
                  <c:v>0.41100000000000003</c:v>
                </c:pt>
                <c:pt idx="124">
                  <c:v>0.41100000000000003</c:v>
                </c:pt>
                <c:pt idx="125">
                  <c:v>0.40899999999999997</c:v>
                </c:pt>
                <c:pt idx="126">
                  <c:v>0.41100000000000003</c:v>
                </c:pt>
                <c:pt idx="127">
                  <c:v>0.41100000000000003</c:v>
                </c:pt>
                <c:pt idx="128">
                  <c:v>0.41100000000000003</c:v>
                </c:pt>
                <c:pt idx="129">
                  <c:v>0.40799999999999997</c:v>
                </c:pt>
                <c:pt idx="130">
                  <c:v>0.40799999999999997</c:v>
                </c:pt>
                <c:pt idx="131">
                  <c:v>0.40799999999999997</c:v>
                </c:pt>
                <c:pt idx="132">
                  <c:v>0.41399999999999998</c:v>
                </c:pt>
                <c:pt idx="133">
                  <c:v>0.41399999999999998</c:v>
                </c:pt>
                <c:pt idx="134">
                  <c:v>0.41399999999999998</c:v>
                </c:pt>
                <c:pt idx="135">
                  <c:v>0.41399999999999998</c:v>
                </c:pt>
                <c:pt idx="136">
                  <c:v>0.41399999999999998</c:v>
                </c:pt>
                <c:pt idx="137">
                  <c:v>0.41</c:v>
                </c:pt>
                <c:pt idx="138">
                  <c:v>0.40600000000000003</c:v>
                </c:pt>
                <c:pt idx="139">
                  <c:v>0.40600000000000003</c:v>
                </c:pt>
                <c:pt idx="140">
                  <c:v>0.40600000000000003</c:v>
                </c:pt>
                <c:pt idx="141">
                  <c:v>0.40600000000000003</c:v>
                </c:pt>
                <c:pt idx="142">
                  <c:v>0.40600000000000003</c:v>
                </c:pt>
                <c:pt idx="143">
                  <c:v>0.40500000000000003</c:v>
                </c:pt>
                <c:pt idx="144">
                  <c:v>0.40500000000000003</c:v>
                </c:pt>
                <c:pt idx="145">
                  <c:v>0.40500000000000003</c:v>
                </c:pt>
                <c:pt idx="146">
                  <c:v>0.40700000000000003</c:v>
                </c:pt>
                <c:pt idx="147">
                  <c:v>0.40700000000000003</c:v>
                </c:pt>
                <c:pt idx="148">
                  <c:v>0.40699999999999997</c:v>
                </c:pt>
                <c:pt idx="149">
                  <c:v>0.40700000000000003</c:v>
                </c:pt>
                <c:pt idx="150">
                  <c:v>0.40700000000000003</c:v>
                </c:pt>
                <c:pt idx="151">
                  <c:v>0.40700000000000003</c:v>
                </c:pt>
                <c:pt idx="152">
                  <c:v>0.40400000000000003</c:v>
                </c:pt>
                <c:pt idx="153">
                  <c:v>0.40100000000000002</c:v>
                </c:pt>
                <c:pt idx="154">
                  <c:v>0.40100000000000002</c:v>
                </c:pt>
                <c:pt idx="155">
                  <c:v>0.40100000000000002</c:v>
                </c:pt>
                <c:pt idx="156">
                  <c:v>0.40399999999999997</c:v>
                </c:pt>
                <c:pt idx="157">
                  <c:v>0.40399999999999997</c:v>
                </c:pt>
                <c:pt idx="158">
                  <c:v>0.40299999999999997</c:v>
                </c:pt>
                <c:pt idx="159">
                  <c:v>0.40299999999999997</c:v>
                </c:pt>
                <c:pt idx="160">
                  <c:v>0.40299999999999997</c:v>
                </c:pt>
                <c:pt idx="161">
                  <c:v>0.40299999999999997</c:v>
                </c:pt>
                <c:pt idx="162">
                  <c:v>0.40200000000000002</c:v>
                </c:pt>
                <c:pt idx="163">
                  <c:v>0.40500000000000003</c:v>
                </c:pt>
                <c:pt idx="164">
                  <c:v>0.40500000000000003</c:v>
                </c:pt>
              </c:numCache>
            </c:numRef>
          </c:val>
          <c:smooth val="0"/>
          <c:extLst>
            <c:ext xmlns:c16="http://schemas.microsoft.com/office/drawing/2014/chart" uri="{C3380CC4-5D6E-409C-BE32-E72D297353CC}">
              <c16:uniqueId val="{00000001-24EC-4BF1-B7FE-B2BA2C2C32BF}"/>
            </c:ext>
          </c:extLst>
        </c:ser>
        <c:ser>
          <c:idx val="1"/>
          <c:order val="1"/>
          <c:tx>
            <c:strRef>
              <c:f>'Approval Ratings'!$C$1</c:f>
              <c:strCache>
                <c:ptCount val="1"/>
                <c:pt idx="0">
                  <c:v>Disapproval</c:v>
                </c:pt>
              </c:strCache>
            </c:strRef>
          </c:tx>
          <c:spPr>
            <a:ln>
              <a:solidFill>
                <a:srgbClr val="F1D9B9"/>
              </a:solidFill>
            </a:ln>
          </c:spPr>
          <c:marker>
            <c:symbol val="none"/>
          </c:marker>
          <c:dLbls>
            <c:dLbl>
              <c:idx val="164"/>
              <c:layout>
                <c:manualLayout>
                  <c:x val="-1.7004634478885834E-16"/>
                  <c:y val="3.80952380952380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4EC-4BF1-B7FE-B2BA2C2C32BF}"/>
                </c:ext>
              </c:extLst>
            </c:dLbl>
            <c:numFmt formatCode="0.0%" sourceLinked="0"/>
            <c:spPr>
              <a:noFill/>
              <a:ln>
                <a:noFill/>
              </a:ln>
              <a:effectLst/>
            </c:spPr>
            <c:txPr>
              <a:bodyPr wrap="square" lIns="38100" tIns="19050" rIns="38100" bIns="19050" anchor="ctr">
                <a:spAutoFit/>
              </a:bodyPr>
              <a:lstStyle/>
              <a:p>
                <a:pPr>
                  <a:defRPr sz="1200"/>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'Approval Ratings'!$A$2:$A$166</c:f>
              <c:numCache>
                <c:formatCode>m/d/yyyy</c:formatCode>
                <c:ptCount val="165"/>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43856</c:v>
                </c:pt>
                <c:pt idx="19">
                  <c:v>43857</c:v>
                </c:pt>
                <c:pt idx="20">
                  <c:v>43858</c:v>
                </c:pt>
                <c:pt idx="21">
                  <c:v>43859</c:v>
                </c:pt>
                <c:pt idx="22">
                  <c:v>43860</c:v>
                </c:pt>
                <c:pt idx="23">
                  <c:v>43861</c:v>
                </c:pt>
                <c:pt idx="24">
                  <c:v>43862</c:v>
                </c:pt>
                <c:pt idx="25">
                  <c:v>43863</c:v>
                </c:pt>
                <c:pt idx="26">
                  <c:v>43864</c:v>
                </c:pt>
                <c:pt idx="27">
                  <c:v>43865</c:v>
                </c:pt>
                <c:pt idx="28">
                  <c:v>43866</c:v>
                </c:pt>
                <c:pt idx="29">
                  <c:v>43867</c:v>
                </c:pt>
                <c:pt idx="30">
                  <c:v>43868</c:v>
                </c:pt>
                <c:pt idx="31">
                  <c:v>43871</c:v>
                </c:pt>
                <c:pt idx="32">
                  <c:v>43872</c:v>
                </c:pt>
                <c:pt idx="33">
                  <c:v>43873</c:v>
                </c:pt>
                <c:pt idx="34">
                  <c:v>43874</c:v>
                </c:pt>
                <c:pt idx="35">
                  <c:v>43877</c:v>
                </c:pt>
                <c:pt idx="36">
                  <c:v>43878</c:v>
                </c:pt>
                <c:pt idx="37">
                  <c:v>43879</c:v>
                </c:pt>
                <c:pt idx="38">
                  <c:v>43880</c:v>
                </c:pt>
                <c:pt idx="39">
                  <c:v>43881</c:v>
                </c:pt>
                <c:pt idx="40">
                  <c:v>43882</c:v>
                </c:pt>
                <c:pt idx="41">
                  <c:v>43885</c:v>
                </c:pt>
                <c:pt idx="42">
                  <c:v>43886</c:v>
                </c:pt>
                <c:pt idx="43">
                  <c:v>43887</c:v>
                </c:pt>
                <c:pt idx="44">
                  <c:v>43888</c:v>
                </c:pt>
                <c:pt idx="45">
                  <c:v>43889</c:v>
                </c:pt>
                <c:pt idx="46">
                  <c:v>43890</c:v>
                </c:pt>
                <c:pt idx="47">
                  <c:v>43892</c:v>
                </c:pt>
                <c:pt idx="48">
                  <c:v>43893</c:v>
                </c:pt>
                <c:pt idx="49">
                  <c:v>43894</c:v>
                </c:pt>
                <c:pt idx="50">
                  <c:v>43895</c:v>
                </c:pt>
                <c:pt idx="51">
                  <c:v>43896</c:v>
                </c:pt>
                <c:pt idx="52">
                  <c:v>43899</c:v>
                </c:pt>
                <c:pt idx="53">
                  <c:v>43900</c:v>
                </c:pt>
                <c:pt idx="54">
                  <c:v>43901</c:v>
                </c:pt>
                <c:pt idx="55">
                  <c:v>43902</c:v>
                </c:pt>
                <c:pt idx="56">
                  <c:v>43903</c:v>
                </c:pt>
                <c:pt idx="57">
                  <c:v>43905</c:v>
                </c:pt>
                <c:pt idx="58">
                  <c:v>43906</c:v>
                </c:pt>
                <c:pt idx="59">
                  <c:v>43907</c:v>
                </c:pt>
                <c:pt idx="60">
                  <c:v>43908</c:v>
                </c:pt>
                <c:pt idx="61">
                  <c:v>43909</c:v>
                </c:pt>
                <c:pt idx="62">
                  <c:v>43910</c:v>
                </c:pt>
                <c:pt idx="63">
                  <c:v>43913</c:v>
                </c:pt>
                <c:pt idx="64">
                  <c:v>43914</c:v>
                </c:pt>
                <c:pt idx="65">
                  <c:v>43915</c:v>
                </c:pt>
                <c:pt idx="66">
                  <c:v>43916</c:v>
                </c:pt>
                <c:pt idx="67">
                  <c:v>43917</c:v>
                </c:pt>
                <c:pt idx="68">
                  <c:v>43919</c:v>
                </c:pt>
                <c:pt idx="69">
                  <c:v>43920</c:v>
                </c:pt>
                <c:pt idx="70">
                  <c:v>43921</c:v>
                </c:pt>
                <c:pt idx="71">
                  <c:v>43922</c:v>
                </c:pt>
                <c:pt idx="72">
                  <c:v>43923</c:v>
                </c:pt>
                <c:pt idx="73">
                  <c:v>43926</c:v>
                </c:pt>
                <c:pt idx="74">
                  <c:v>43927</c:v>
                </c:pt>
                <c:pt idx="75">
                  <c:v>43928</c:v>
                </c:pt>
                <c:pt idx="76">
                  <c:v>43929</c:v>
                </c:pt>
                <c:pt idx="77">
                  <c:v>43930</c:v>
                </c:pt>
                <c:pt idx="78">
                  <c:v>43931</c:v>
                </c:pt>
                <c:pt idx="79">
                  <c:v>43933</c:v>
                </c:pt>
                <c:pt idx="80">
                  <c:v>43934</c:v>
                </c:pt>
                <c:pt idx="81">
                  <c:v>43935</c:v>
                </c:pt>
                <c:pt idx="82">
                  <c:v>43936</c:v>
                </c:pt>
                <c:pt idx="83">
                  <c:v>43937</c:v>
                </c:pt>
                <c:pt idx="84">
                  <c:v>43940</c:v>
                </c:pt>
                <c:pt idx="85">
                  <c:v>43941</c:v>
                </c:pt>
                <c:pt idx="86">
                  <c:v>43942</c:v>
                </c:pt>
                <c:pt idx="87">
                  <c:v>43943</c:v>
                </c:pt>
                <c:pt idx="88">
                  <c:v>43944</c:v>
                </c:pt>
                <c:pt idx="89">
                  <c:v>43945</c:v>
                </c:pt>
                <c:pt idx="90">
                  <c:v>43948</c:v>
                </c:pt>
                <c:pt idx="91">
                  <c:v>43949</c:v>
                </c:pt>
                <c:pt idx="92">
                  <c:v>43950</c:v>
                </c:pt>
                <c:pt idx="93">
                  <c:v>43951</c:v>
                </c:pt>
                <c:pt idx="94">
                  <c:v>43952</c:v>
                </c:pt>
                <c:pt idx="95">
                  <c:v>43955</c:v>
                </c:pt>
                <c:pt idx="96">
                  <c:v>43956</c:v>
                </c:pt>
                <c:pt idx="97">
                  <c:v>43957</c:v>
                </c:pt>
                <c:pt idx="98">
                  <c:v>43958</c:v>
                </c:pt>
                <c:pt idx="99">
                  <c:v>43959</c:v>
                </c:pt>
                <c:pt idx="100">
                  <c:v>43962</c:v>
                </c:pt>
                <c:pt idx="101">
                  <c:v>43963</c:v>
                </c:pt>
                <c:pt idx="102">
                  <c:v>43964</c:v>
                </c:pt>
                <c:pt idx="103">
                  <c:v>43965</c:v>
                </c:pt>
                <c:pt idx="104">
                  <c:v>43966</c:v>
                </c:pt>
                <c:pt idx="105">
                  <c:v>43969</c:v>
                </c:pt>
                <c:pt idx="106">
                  <c:v>43970</c:v>
                </c:pt>
                <c:pt idx="107">
                  <c:v>43971</c:v>
                </c:pt>
                <c:pt idx="108">
                  <c:v>43972</c:v>
                </c:pt>
                <c:pt idx="109">
                  <c:v>43973</c:v>
                </c:pt>
                <c:pt idx="110">
                  <c:v>43977</c:v>
                </c:pt>
                <c:pt idx="111">
                  <c:v>43978</c:v>
                </c:pt>
                <c:pt idx="112">
                  <c:v>43979</c:v>
                </c:pt>
                <c:pt idx="113">
                  <c:v>43980</c:v>
                </c:pt>
                <c:pt idx="114">
                  <c:v>43982</c:v>
                </c:pt>
                <c:pt idx="115">
                  <c:v>43983</c:v>
                </c:pt>
                <c:pt idx="116">
                  <c:v>43984</c:v>
                </c:pt>
                <c:pt idx="117">
                  <c:v>43985</c:v>
                </c:pt>
                <c:pt idx="118">
                  <c:v>43986</c:v>
                </c:pt>
                <c:pt idx="119">
                  <c:v>43987</c:v>
                </c:pt>
                <c:pt idx="120">
                  <c:v>43988</c:v>
                </c:pt>
                <c:pt idx="121">
                  <c:v>43989</c:v>
                </c:pt>
                <c:pt idx="122">
                  <c:v>43990</c:v>
                </c:pt>
                <c:pt idx="123">
                  <c:v>43991</c:v>
                </c:pt>
                <c:pt idx="124">
                  <c:v>43992</c:v>
                </c:pt>
                <c:pt idx="125">
                  <c:v>43993</c:v>
                </c:pt>
                <c:pt idx="126">
                  <c:v>43994</c:v>
                </c:pt>
                <c:pt idx="127">
                  <c:v>43995</c:v>
                </c:pt>
                <c:pt idx="128">
                  <c:v>43996</c:v>
                </c:pt>
                <c:pt idx="129">
                  <c:v>43997</c:v>
                </c:pt>
                <c:pt idx="130">
                  <c:v>43998</c:v>
                </c:pt>
                <c:pt idx="131">
                  <c:v>43999</c:v>
                </c:pt>
                <c:pt idx="132">
                  <c:v>44000</c:v>
                </c:pt>
                <c:pt idx="133">
                  <c:v>44001</c:v>
                </c:pt>
                <c:pt idx="134">
                  <c:v>44002</c:v>
                </c:pt>
                <c:pt idx="135">
                  <c:v>44003</c:v>
                </c:pt>
                <c:pt idx="136">
                  <c:v>44004</c:v>
                </c:pt>
                <c:pt idx="137">
                  <c:v>44005</c:v>
                </c:pt>
                <c:pt idx="138">
                  <c:v>44006</c:v>
                </c:pt>
                <c:pt idx="139">
                  <c:v>44007</c:v>
                </c:pt>
                <c:pt idx="140">
                  <c:v>44008</c:v>
                </c:pt>
                <c:pt idx="141">
                  <c:v>44009</c:v>
                </c:pt>
                <c:pt idx="142">
                  <c:v>44010</c:v>
                </c:pt>
                <c:pt idx="143">
                  <c:v>44011</c:v>
                </c:pt>
                <c:pt idx="144">
                  <c:v>44012</c:v>
                </c:pt>
                <c:pt idx="145">
                  <c:v>44013</c:v>
                </c:pt>
                <c:pt idx="146">
                  <c:v>44014</c:v>
                </c:pt>
                <c:pt idx="147">
                  <c:v>44015</c:v>
                </c:pt>
                <c:pt idx="148">
                  <c:v>44016</c:v>
                </c:pt>
                <c:pt idx="149">
                  <c:v>44017</c:v>
                </c:pt>
                <c:pt idx="150">
                  <c:v>44018</c:v>
                </c:pt>
                <c:pt idx="151">
                  <c:v>44019</c:v>
                </c:pt>
                <c:pt idx="152">
                  <c:v>44020</c:v>
                </c:pt>
                <c:pt idx="153">
                  <c:v>44021</c:v>
                </c:pt>
                <c:pt idx="154">
                  <c:v>44022</c:v>
                </c:pt>
                <c:pt idx="155">
                  <c:v>44023</c:v>
                </c:pt>
                <c:pt idx="156">
                  <c:v>44024</c:v>
                </c:pt>
                <c:pt idx="157">
                  <c:v>44025</c:v>
                </c:pt>
                <c:pt idx="158">
                  <c:v>44026</c:v>
                </c:pt>
                <c:pt idx="159">
                  <c:v>44027</c:v>
                </c:pt>
                <c:pt idx="160">
                  <c:v>44028</c:v>
                </c:pt>
                <c:pt idx="161">
                  <c:v>44029</c:v>
                </c:pt>
                <c:pt idx="162">
                  <c:v>44030</c:v>
                </c:pt>
                <c:pt idx="163">
                  <c:v>44031</c:v>
                </c:pt>
                <c:pt idx="164">
                  <c:v>44032</c:v>
                </c:pt>
              </c:numCache>
            </c:numRef>
          </c:cat>
          <c:val>
            <c:numRef>
              <c:f>'Approval Ratings'!$C$2:$C$166</c:f>
              <c:numCache>
                <c:formatCode>0.00%</c:formatCode>
                <c:ptCount val="165"/>
                <c:pt idx="0">
                  <c:v>0.52</c:v>
                </c:pt>
                <c:pt idx="1">
                  <c:v>0.54500000000000004</c:v>
                </c:pt>
                <c:pt idx="2">
                  <c:v>0.53</c:v>
                </c:pt>
                <c:pt idx="3">
                  <c:v>0.52625</c:v>
                </c:pt>
                <c:pt idx="4">
                  <c:v>0.54666666666666663</c:v>
                </c:pt>
                <c:pt idx="5">
                  <c:v>0.53249999999999997</c:v>
                </c:pt>
                <c:pt idx="6">
                  <c:v>0.53500000000000003</c:v>
                </c:pt>
                <c:pt idx="7">
                  <c:v>0.52666666666666662</c:v>
                </c:pt>
                <c:pt idx="8">
                  <c:v>0.52888888888888885</c:v>
                </c:pt>
                <c:pt idx="9">
                  <c:v>0.53500000000000003</c:v>
                </c:pt>
                <c:pt idx="10">
                  <c:v>0.52888888888888885</c:v>
                </c:pt>
                <c:pt idx="11">
                  <c:v>0.53666666666666663</c:v>
                </c:pt>
                <c:pt idx="12">
                  <c:v>0.54249999999999998</c:v>
                </c:pt>
                <c:pt idx="13">
                  <c:v>0.52333333333333332</c:v>
                </c:pt>
                <c:pt idx="14">
                  <c:v>0.54857142857142849</c:v>
                </c:pt>
                <c:pt idx="15">
                  <c:v>0.52833333333333332</c:v>
                </c:pt>
                <c:pt idx="16">
                  <c:v>0.499</c:v>
                </c:pt>
                <c:pt idx="17">
                  <c:v>0.52428571428571435</c:v>
                </c:pt>
                <c:pt idx="18">
                  <c:v>0.52666666666666662</c:v>
                </c:pt>
                <c:pt idx="19">
                  <c:v>0.52333333333333332</c:v>
                </c:pt>
                <c:pt idx="20">
                  <c:v>0.53666666666666663</c:v>
                </c:pt>
                <c:pt idx="21">
                  <c:v>0.53500000000000003</c:v>
                </c:pt>
                <c:pt idx="22">
                  <c:v>0.53888888888888886</c:v>
                </c:pt>
                <c:pt idx="23">
                  <c:v>0.52749999999999997</c:v>
                </c:pt>
                <c:pt idx="24">
                  <c:v>0.54</c:v>
                </c:pt>
                <c:pt idx="25">
                  <c:v>0.51</c:v>
                </c:pt>
                <c:pt idx="26">
                  <c:v>0.53949999999999998</c:v>
                </c:pt>
                <c:pt idx="27">
                  <c:v>0.52333333333333332</c:v>
                </c:pt>
                <c:pt idx="28">
                  <c:v>0.53400000000000003</c:v>
                </c:pt>
                <c:pt idx="29">
                  <c:v>0.52</c:v>
                </c:pt>
                <c:pt idx="30">
                  <c:v>0.53</c:v>
                </c:pt>
                <c:pt idx="31">
                  <c:v>0.51722222222222225</c:v>
                </c:pt>
                <c:pt idx="32">
                  <c:v>0.53500000000000003</c:v>
                </c:pt>
                <c:pt idx="33">
                  <c:v>0.53</c:v>
                </c:pt>
                <c:pt idx="34">
                  <c:v>0.55500000000000005</c:v>
                </c:pt>
                <c:pt idx="35">
                  <c:v>0.52</c:v>
                </c:pt>
                <c:pt idx="36">
                  <c:v>0.50857142857142856</c:v>
                </c:pt>
                <c:pt idx="37">
                  <c:v>0.49433333333333335</c:v>
                </c:pt>
                <c:pt idx="38">
                  <c:v>0.51454545454545453</c:v>
                </c:pt>
                <c:pt idx="39">
                  <c:v>0.52857142857142858</c:v>
                </c:pt>
                <c:pt idx="40">
                  <c:v>0.56999999999999995</c:v>
                </c:pt>
                <c:pt idx="41">
                  <c:v>0.54</c:v>
                </c:pt>
                <c:pt idx="42">
                  <c:v>0.53</c:v>
                </c:pt>
                <c:pt idx="43">
                  <c:v>0.5357142857142857</c:v>
                </c:pt>
                <c:pt idx="44">
                  <c:v>0.53449999999999998</c:v>
                </c:pt>
                <c:pt idx="45">
                  <c:v>0.52</c:v>
                </c:pt>
                <c:pt idx="46">
                  <c:v>0.52583333333333337</c:v>
                </c:pt>
                <c:pt idx="47">
                  <c:v>0.54249999999999998</c:v>
                </c:pt>
                <c:pt idx="48">
                  <c:v>0.52500000000000002</c:v>
                </c:pt>
                <c:pt idx="49">
                  <c:v>0.52</c:v>
                </c:pt>
                <c:pt idx="50">
                  <c:v>0.52900000000000003</c:v>
                </c:pt>
                <c:pt idx="51">
                  <c:v>0.53749999999999998</c:v>
                </c:pt>
                <c:pt idx="52">
                  <c:v>0.52900000000000003</c:v>
                </c:pt>
                <c:pt idx="53">
                  <c:v>0.54500000000000004</c:v>
                </c:pt>
                <c:pt idx="54">
                  <c:v>0.52500000000000002</c:v>
                </c:pt>
                <c:pt idx="55">
                  <c:v>0.52400000000000002</c:v>
                </c:pt>
                <c:pt idx="56">
                  <c:v>0.53</c:v>
                </c:pt>
                <c:pt idx="57">
                  <c:v>0.51</c:v>
                </c:pt>
                <c:pt idx="58">
                  <c:v>0.52749999999999997</c:v>
                </c:pt>
                <c:pt idx="59">
                  <c:v>0.51749999999999996</c:v>
                </c:pt>
                <c:pt idx="60">
                  <c:v>0.53249999999999997</c:v>
                </c:pt>
                <c:pt idx="61">
                  <c:v>0.5</c:v>
                </c:pt>
                <c:pt idx="62">
                  <c:v>0.53285714285714281</c:v>
                </c:pt>
                <c:pt idx="63">
                  <c:v>0.496</c:v>
                </c:pt>
                <c:pt idx="64">
                  <c:v>0.51200000000000001</c:v>
                </c:pt>
                <c:pt idx="65">
                  <c:v>0.50800000000000001</c:v>
                </c:pt>
                <c:pt idx="66">
                  <c:v>0.5066666666666666</c:v>
                </c:pt>
                <c:pt idx="67">
                  <c:v>0.50249999999999995</c:v>
                </c:pt>
                <c:pt idx="68">
                  <c:v>0.52500000000000002</c:v>
                </c:pt>
                <c:pt idx="69">
                  <c:v>0.51500000000000001</c:v>
                </c:pt>
                <c:pt idx="70">
                  <c:v>0.51583333333333337</c:v>
                </c:pt>
                <c:pt idx="71">
                  <c:v>0.49125000000000002</c:v>
                </c:pt>
                <c:pt idx="72">
                  <c:v>0.52600000000000002</c:v>
                </c:pt>
                <c:pt idx="73">
                  <c:v>0.51500000000000001</c:v>
                </c:pt>
                <c:pt idx="74">
                  <c:v>0.51142857142857145</c:v>
                </c:pt>
                <c:pt idx="75">
                  <c:v>0.54</c:v>
                </c:pt>
                <c:pt idx="76">
                  <c:v>0.51</c:v>
                </c:pt>
                <c:pt idx="77">
                  <c:v>0.51714285714285713</c:v>
                </c:pt>
                <c:pt idx="78">
                  <c:v>0.51714285714285713</c:v>
                </c:pt>
                <c:pt idx="79">
                  <c:v>0.52</c:v>
                </c:pt>
                <c:pt idx="80">
                  <c:v>0.53550000000000009</c:v>
                </c:pt>
                <c:pt idx="81">
                  <c:v>0.51749999999999996</c:v>
                </c:pt>
                <c:pt idx="82">
                  <c:v>0.51200000000000001</c:v>
                </c:pt>
                <c:pt idx="83">
                  <c:v>0.53549999999999998</c:v>
                </c:pt>
                <c:pt idx="84">
                  <c:v>0.51</c:v>
                </c:pt>
                <c:pt idx="85">
                  <c:v>0.52975000000000005</c:v>
                </c:pt>
                <c:pt idx="86">
                  <c:v>0.53249999999999997</c:v>
                </c:pt>
                <c:pt idx="87">
                  <c:v>0.51444444444444448</c:v>
                </c:pt>
                <c:pt idx="88">
                  <c:v>0.53</c:v>
                </c:pt>
                <c:pt idx="89">
                  <c:v>0.498</c:v>
                </c:pt>
                <c:pt idx="90">
                  <c:v>0.53500000000000003</c:v>
                </c:pt>
                <c:pt idx="91">
                  <c:v>0.52181818181818185</c:v>
                </c:pt>
                <c:pt idx="92">
                  <c:v>0.52400000000000002</c:v>
                </c:pt>
                <c:pt idx="93">
                  <c:v>0.52300000000000002</c:v>
                </c:pt>
                <c:pt idx="94">
                  <c:v>0.49</c:v>
                </c:pt>
                <c:pt idx="95">
                  <c:v>0.52200000000000002</c:v>
                </c:pt>
                <c:pt idx="96">
                  <c:v>0.50777777777777777</c:v>
                </c:pt>
                <c:pt idx="97">
                  <c:v>0.51400000000000001</c:v>
                </c:pt>
                <c:pt idx="98">
                  <c:v>0.54400000000000004</c:v>
                </c:pt>
                <c:pt idx="99">
                  <c:v>0.52</c:v>
                </c:pt>
                <c:pt idx="100">
                  <c:v>0.52869230769230768</c:v>
                </c:pt>
                <c:pt idx="101">
                  <c:v>0.52777777777777779</c:v>
                </c:pt>
                <c:pt idx="102">
                  <c:v>0.52666666666666662</c:v>
                </c:pt>
                <c:pt idx="103">
                  <c:v>0.53749999999999998</c:v>
                </c:pt>
                <c:pt idx="104">
                  <c:v>0.5066666666666666</c:v>
                </c:pt>
                <c:pt idx="105">
                  <c:v>0.56166666666666665</c:v>
                </c:pt>
                <c:pt idx="106">
                  <c:v>0.53</c:v>
                </c:pt>
                <c:pt idx="107">
                  <c:v>0.52500000000000002</c:v>
                </c:pt>
                <c:pt idx="108">
                  <c:v>0.55000000000000004</c:v>
                </c:pt>
                <c:pt idx="109">
                  <c:v>0.5544</c:v>
                </c:pt>
                <c:pt idx="110">
                  <c:v>0.5298666666666666</c:v>
                </c:pt>
                <c:pt idx="111">
                  <c:v>0.53</c:v>
                </c:pt>
                <c:pt idx="112">
                  <c:v>0.55500000000000005</c:v>
                </c:pt>
                <c:pt idx="113">
                  <c:v>0.51666666666666661</c:v>
                </c:pt>
                <c:pt idx="114">
                  <c:v>0.52666666666666662</c:v>
                </c:pt>
                <c:pt idx="115">
                  <c:v>0.54874999999999996</c:v>
                </c:pt>
                <c:pt idx="116">
                  <c:v>0.55500000000000005</c:v>
                </c:pt>
                <c:pt idx="117">
                  <c:v>0.53799999999999992</c:v>
                </c:pt>
                <c:pt idx="118">
                  <c:v>0.53799999999999992</c:v>
                </c:pt>
                <c:pt idx="119">
                  <c:v>0.53900000000000003</c:v>
                </c:pt>
                <c:pt idx="120">
                  <c:v>0.53900000000000003</c:v>
                </c:pt>
                <c:pt idx="121">
                  <c:v>0.53900000000000003</c:v>
                </c:pt>
                <c:pt idx="122">
                  <c:v>0.54700000000000004</c:v>
                </c:pt>
                <c:pt idx="123">
                  <c:v>0.54799999999999993</c:v>
                </c:pt>
                <c:pt idx="124">
                  <c:v>0.54799999999999993</c:v>
                </c:pt>
                <c:pt idx="125">
                  <c:v>0.54799999999999993</c:v>
                </c:pt>
                <c:pt idx="126">
                  <c:v>0.54600000000000004</c:v>
                </c:pt>
                <c:pt idx="127">
                  <c:v>0.54600000000000004</c:v>
                </c:pt>
                <c:pt idx="128">
                  <c:v>0.54600000000000004</c:v>
                </c:pt>
                <c:pt idx="129">
                  <c:v>0.55100000000000005</c:v>
                </c:pt>
                <c:pt idx="130">
                  <c:v>0.55100000000000005</c:v>
                </c:pt>
                <c:pt idx="131">
                  <c:v>0.55299999999999994</c:v>
                </c:pt>
                <c:pt idx="132">
                  <c:v>0.55200000000000005</c:v>
                </c:pt>
                <c:pt idx="133">
                  <c:v>0.55200000000000005</c:v>
                </c:pt>
                <c:pt idx="134">
                  <c:v>0.55200000000000005</c:v>
                </c:pt>
                <c:pt idx="135">
                  <c:v>0.55200000000000005</c:v>
                </c:pt>
                <c:pt idx="136">
                  <c:v>0.55200000000000005</c:v>
                </c:pt>
                <c:pt idx="137">
                  <c:v>0.55299999999999994</c:v>
                </c:pt>
                <c:pt idx="138">
                  <c:v>0.55399999999999994</c:v>
                </c:pt>
                <c:pt idx="139">
                  <c:v>0.55200000000000005</c:v>
                </c:pt>
                <c:pt idx="140">
                  <c:v>0.56100000000000005</c:v>
                </c:pt>
                <c:pt idx="141">
                  <c:v>0.56100000000000005</c:v>
                </c:pt>
                <c:pt idx="142">
                  <c:v>0.56100000000000005</c:v>
                </c:pt>
                <c:pt idx="143">
                  <c:v>0.56000000000000005</c:v>
                </c:pt>
                <c:pt idx="144">
                  <c:v>0.56000000000000005</c:v>
                </c:pt>
                <c:pt idx="145">
                  <c:v>0.56100000000000005</c:v>
                </c:pt>
                <c:pt idx="146">
                  <c:v>0.55899999999999994</c:v>
                </c:pt>
                <c:pt idx="147">
                  <c:v>0.55899999999999994</c:v>
                </c:pt>
                <c:pt idx="148">
                  <c:v>0.55899999999999994</c:v>
                </c:pt>
                <c:pt idx="149">
                  <c:v>0.55899999999999994</c:v>
                </c:pt>
                <c:pt idx="150">
                  <c:v>0.55899999999999994</c:v>
                </c:pt>
                <c:pt idx="151">
                  <c:v>0.55899999999999994</c:v>
                </c:pt>
                <c:pt idx="152">
                  <c:v>0.55799999999999994</c:v>
                </c:pt>
                <c:pt idx="153">
                  <c:v>0.55899999999999994</c:v>
                </c:pt>
                <c:pt idx="154">
                  <c:v>0.55899999999999994</c:v>
                </c:pt>
                <c:pt idx="155">
                  <c:v>0.55799999999999994</c:v>
                </c:pt>
                <c:pt idx="156">
                  <c:v>0.55600000000000005</c:v>
                </c:pt>
                <c:pt idx="157">
                  <c:v>0.55600000000000005</c:v>
                </c:pt>
                <c:pt idx="158">
                  <c:v>0.55600000000000005</c:v>
                </c:pt>
                <c:pt idx="159">
                  <c:v>0.55600000000000005</c:v>
                </c:pt>
                <c:pt idx="160">
                  <c:v>0.55600000000000005</c:v>
                </c:pt>
                <c:pt idx="161">
                  <c:v>0.55600000000000005</c:v>
                </c:pt>
                <c:pt idx="162">
                  <c:v>0.55700000000000005</c:v>
                </c:pt>
                <c:pt idx="163">
                  <c:v>0.55500000000000005</c:v>
                </c:pt>
                <c:pt idx="164">
                  <c:v>0.55600000000000005</c:v>
                </c:pt>
              </c:numCache>
            </c:numRef>
          </c:val>
          <c:smooth val="0"/>
          <c:extLst>
            <c:ext xmlns:c16="http://schemas.microsoft.com/office/drawing/2014/chart" uri="{C3380CC4-5D6E-409C-BE32-E72D297353CC}">
              <c16:uniqueId val="{00000003-24EC-4BF1-B7FE-B2BA2C2C32BF}"/>
            </c:ext>
          </c:extLst>
        </c:ser>
        <c:dLbls>
          <c:showLegendKey val="0"/>
          <c:showVal val="0"/>
          <c:showCatName val="0"/>
          <c:showSerName val="0"/>
          <c:showPercent val="0"/>
          <c:showBubbleSize val="0"/>
        </c:dLbls>
        <c:smooth val="0"/>
        <c:axId val="698084352"/>
        <c:axId val="698163968"/>
      </c:lineChart>
      <c:dateAx>
        <c:axId val="698084352"/>
        <c:scaling>
          <c:orientation val="minMax"/>
        </c:scaling>
        <c:delete val="0"/>
        <c:axPos val="b"/>
        <c:numFmt formatCode="mmm" sourceLinked="0"/>
        <c:majorTickMark val="none"/>
        <c:minorTickMark val="none"/>
        <c:tickLblPos val="low"/>
        <c:spPr>
          <a:ln w="19050">
            <a:solidFill>
              <a:srgbClr val="000000"/>
            </a:solidFill>
            <a:prstDash val="solid"/>
          </a:ln>
        </c:spPr>
        <c:txPr>
          <a:bodyPr rot="0" vert="horz"/>
          <a:lstStyle/>
          <a:p>
            <a:pPr>
              <a:defRPr sz="1200"/>
            </a:pPr>
            <a:endParaRPr lang="en-US"/>
          </a:p>
        </c:txPr>
        <c:crossAx val="698163968"/>
        <c:crosses val="autoZero"/>
        <c:auto val="1"/>
        <c:lblOffset val="100"/>
        <c:baseTimeUnit val="days"/>
        <c:majorUnit val="1"/>
        <c:majorTimeUnit val="months"/>
      </c:dateAx>
      <c:valAx>
        <c:axId val="698163968"/>
        <c:scaling>
          <c:orientation val="minMax"/>
          <c:max val="0.60000000000000009"/>
          <c:min val="0.35000000000000003"/>
        </c:scaling>
        <c:delete val="0"/>
        <c:axPos val="l"/>
        <c:majorGridlines>
          <c:spPr>
            <a:ln w="3175">
              <a:noFill/>
              <a:prstDash val="solid"/>
            </a:ln>
          </c:spPr>
        </c:majorGridlines>
        <c:numFmt formatCode="0%" sourceLinked="0"/>
        <c:majorTickMark val="none"/>
        <c:minorTickMark val="none"/>
        <c:tickLblPos val="nextTo"/>
        <c:spPr>
          <a:ln w="25400">
            <a:noFill/>
          </a:ln>
        </c:spPr>
        <c:txPr>
          <a:bodyPr/>
          <a:lstStyle/>
          <a:p>
            <a:pPr>
              <a:defRPr sz="1200"/>
            </a:pPr>
            <a:endParaRPr lang="en-US"/>
          </a:p>
        </c:txPr>
        <c:crossAx val="698084352"/>
        <c:crosses val="autoZero"/>
        <c:crossBetween val="midCat"/>
        <c:majorUnit val="5.000000000000001E-2"/>
      </c:valAx>
      <c:spPr>
        <a:noFill/>
        <a:ln w="25400">
          <a:noFill/>
        </a:ln>
      </c:spPr>
    </c:plotArea>
    <c:legend>
      <c:legendPos val="b"/>
      <c:overlay val="0"/>
      <c:spPr>
        <a:noFill/>
        <a:ln w="25400">
          <a:noFill/>
        </a:ln>
      </c:spPr>
      <c:txPr>
        <a:bodyPr/>
        <a:lstStyle/>
        <a:p>
          <a:pPr>
            <a:defRPr baseline="0"/>
          </a:pPr>
          <a:endParaRPr lang="en-US"/>
        </a:p>
      </c:txPr>
    </c:legend>
    <c:plotVisOnly val="1"/>
    <c:dispBlanksAs val="gap"/>
    <c:showDLblsOverMax val="0"/>
  </c:chart>
  <c:spPr>
    <a:solidFill>
      <a:srgbClr val="FFFFFF"/>
    </a:solidFill>
    <a:ln w="9525">
      <a:noFill/>
    </a:ln>
  </c:spPr>
  <c:txPr>
    <a:bodyPr/>
    <a:lstStyle/>
    <a:p>
      <a:pPr>
        <a:defRPr sz="1050" baseline="0">
          <a:latin typeface="Frutiger 45 Light" panose="020B0603020202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'Election Polls'!$C$1</c:f>
              <c:strCache>
                <c:ptCount val="1"/>
                <c:pt idx="0">
                  <c:v>Biden</c:v>
                </c:pt>
              </c:strCache>
            </c:strRef>
          </c:tx>
          <c:spPr>
            <a:ln w="19050" cap="rnd">
              <a:solidFill>
                <a:srgbClr val="76625C"/>
              </a:solidFill>
              <a:round/>
            </a:ln>
            <a:effectLst/>
          </c:spPr>
          <c:marker>
            <c:symbol val="none"/>
          </c:marker>
          <c:dLbls>
            <c:dLbl>
              <c:idx val="136"/>
              <c:layout>
                <c:manualLayout>
                  <c:x val="-2.4783147459729203E-3"/>
                  <c:y val="6.98510416022968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296-4317-B59D-21676BEE87E8}"/>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'Election Polls'!$B$2:$B$138</c:f>
              <c:numCache>
                <c:formatCode>m/d/yyyy</c:formatCode>
                <c:ptCount val="137"/>
                <c:pt idx="0">
                  <c:v>43895</c:v>
                </c:pt>
                <c:pt idx="1">
                  <c:v>43896</c:v>
                </c:pt>
                <c:pt idx="2">
                  <c:v>43897</c:v>
                </c:pt>
                <c:pt idx="3">
                  <c:v>43898</c:v>
                </c:pt>
                <c:pt idx="4">
                  <c:v>43899</c:v>
                </c:pt>
                <c:pt idx="5">
                  <c:v>43900</c:v>
                </c:pt>
                <c:pt idx="6">
                  <c:v>43901</c:v>
                </c:pt>
                <c:pt idx="7">
                  <c:v>43902</c:v>
                </c:pt>
                <c:pt idx="8">
                  <c:v>43903</c:v>
                </c:pt>
                <c:pt idx="9">
                  <c:v>43904</c:v>
                </c:pt>
                <c:pt idx="10">
                  <c:v>43905</c:v>
                </c:pt>
                <c:pt idx="11">
                  <c:v>43906</c:v>
                </c:pt>
                <c:pt idx="12">
                  <c:v>43907</c:v>
                </c:pt>
                <c:pt idx="13">
                  <c:v>43908</c:v>
                </c:pt>
                <c:pt idx="14">
                  <c:v>43909</c:v>
                </c:pt>
                <c:pt idx="15">
                  <c:v>43910</c:v>
                </c:pt>
                <c:pt idx="16">
                  <c:v>43911</c:v>
                </c:pt>
                <c:pt idx="17">
                  <c:v>43912</c:v>
                </c:pt>
                <c:pt idx="18">
                  <c:v>43913</c:v>
                </c:pt>
                <c:pt idx="19">
                  <c:v>43914</c:v>
                </c:pt>
                <c:pt idx="20">
                  <c:v>43915</c:v>
                </c:pt>
                <c:pt idx="21">
                  <c:v>43916</c:v>
                </c:pt>
                <c:pt idx="22">
                  <c:v>43917</c:v>
                </c:pt>
                <c:pt idx="23">
                  <c:v>43918</c:v>
                </c:pt>
                <c:pt idx="24">
                  <c:v>43919</c:v>
                </c:pt>
                <c:pt idx="25">
                  <c:v>43920</c:v>
                </c:pt>
                <c:pt idx="26">
                  <c:v>43921</c:v>
                </c:pt>
                <c:pt idx="27">
                  <c:v>43922</c:v>
                </c:pt>
                <c:pt idx="28">
                  <c:v>43923</c:v>
                </c:pt>
                <c:pt idx="29">
                  <c:v>43924</c:v>
                </c:pt>
                <c:pt idx="30">
                  <c:v>43925</c:v>
                </c:pt>
                <c:pt idx="31">
                  <c:v>43926</c:v>
                </c:pt>
                <c:pt idx="32">
                  <c:v>43927</c:v>
                </c:pt>
                <c:pt idx="33">
                  <c:v>43928</c:v>
                </c:pt>
                <c:pt idx="34">
                  <c:v>43929</c:v>
                </c:pt>
                <c:pt idx="35">
                  <c:v>43930</c:v>
                </c:pt>
                <c:pt idx="36">
                  <c:v>43931</c:v>
                </c:pt>
                <c:pt idx="37">
                  <c:v>43932</c:v>
                </c:pt>
                <c:pt idx="38">
                  <c:v>43933</c:v>
                </c:pt>
                <c:pt idx="39">
                  <c:v>43934</c:v>
                </c:pt>
                <c:pt idx="40">
                  <c:v>43935</c:v>
                </c:pt>
                <c:pt idx="41">
                  <c:v>43936</c:v>
                </c:pt>
                <c:pt idx="42">
                  <c:v>43937</c:v>
                </c:pt>
                <c:pt idx="43">
                  <c:v>43938</c:v>
                </c:pt>
                <c:pt idx="44">
                  <c:v>43939</c:v>
                </c:pt>
                <c:pt idx="45">
                  <c:v>43940</c:v>
                </c:pt>
                <c:pt idx="46">
                  <c:v>43941</c:v>
                </c:pt>
                <c:pt idx="47">
                  <c:v>43942</c:v>
                </c:pt>
                <c:pt idx="48">
                  <c:v>43943</c:v>
                </c:pt>
                <c:pt idx="49">
                  <c:v>43944</c:v>
                </c:pt>
                <c:pt idx="50">
                  <c:v>43945</c:v>
                </c:pt>
                <c:pt idx="51">
                  <c:v>43946</c:v>
                </c:pt>
                <c:pt idx="52">
                  <c:v>43947</c:v>
                </c:pt>
                <c:pt idx="53">
                  <c:v>43948</c:v>
                </c:pt>
                <c:pt idx="54">
                  <c:v>43949</c:v>
                </c:pt>
                <c:pt idx="55">
                  <c:v>43950</c:v>
                </c:pt>
                <c:pt idx="56">
                  <c:v>43951</c:v>
                </c:pt>
                <c:pt idx="57">
                  <c:v>43952</c:v>
                </c:pt>
                <c:pt idx="58">
                  <c:v>43953</c:v>
                </c:pt>
                <c:pt idx="59">
                  <c:v>43954</c:v>
                </c:pt>
                <c:pt idx="60">
                  <c:v>43955</c:v>
                </c:pt>
                <c:pt idx="61">
                  <c:v>43956</c:v>
                </c:pt>
                <c:pt idx="62">
                  <c:v>43957</c:v>
                </c:pt>
                <c:pt idx="63">
                  <c:v>43958</c:v>
                </c:pt>
                <c:pt idx="64">
                  <c:v>43959</c:v>
                </c:pt>
                <c:pt idx="65">
                  <c:v>43960</c:v>
                </c:pt>
                <c:pt idx="66">
                  <c:v>43961</c:v>
                </c:pt>
                <c:pt idx="67">
                  <c:v>43962</c:v>
                </c:pt>
                <c:pt idx="68">
                  <c:v>43963</c:v>
                </c:pt>
                <c:pt idx="69">
                  <c:v>43964</c:v>
                </c:pt>
                <c:pt idx="70">
                  <c:v>43965</c:v>
                </c:pt>
                <c:pt idx="71">
                  <c:v>43966</c:v>
                </c:pt>
                <c:pt idx="72">
                  <c:v>43967</c:v>
                </c:pt>
                <c:pt idx="73">
                  <c:v>43968</c:v>
                </c:pt>
                <c:pt idx="74">
                  <c:v>43969</c:v>
                </c:pt>
                <c:pt idx="75">
                  <c:v>43970</c:v>
                </c:pt>
                <c:pt idx="76">
                  <c:v>43971</c:v>
                </c:pt>
                <c:pt idx="77">
                  <c:v>43972</c:v>
                </c:pt>
                <c:pt idx="78">
                  <c:v>43973</c:v>
                </c:pt>
                <c:pt idx="79">
                  <c:v>43974</c:v>
                </c:pt>
                <c:pt idx="80">
                  <c:v>43975</c:v>
                </c:pt>
                <c:pt idx="81">
                  <c:v>43976</c:v>
                </c:pt>
                <c:pt idx="82">
                  <c:v>43977</c:v>
                </c:pt>
                <c:pt idx="83">
                  <c:v>43978</c:v>
                </c:pt>
                <c:pt idx="84">
                  <c:v>43979</c:v>
                </c:pt>
                <c:pt idx="85">
                  <c:v>43980</c:v>
                </c:pt>
                <c:pt idx="86">
                  <c:v>43981</c:v>
                </c:pt>
                <c:pt idx="87">
                  <c:v>43982</c:v>
                </c:pt>
                <c:pt idx="88">
                  <c:v>43983</c:v>
                </c:pt>
                <c:pt idx="89">
                  <c:v>43984</c:v>
                </c:pt>
                <c:pt idx="90">
                  <c:v>43985</c:v>
                </c:pt>
                <c:pt idx="91">
                  <c:v>43986</c:v>
                </c:pt>
                <c:pt idx="92">
                  <c:v>43987</c:v>
                </c:pt>
                <c:pt idx="93">
                  <c:v>43988</c:v>
                </c:pt>
                <c:pt idx="94">
                  <c:v>43989</c:v>
                </c:pt>
                <c:pt idx="95">
                  <c:v>43990</c:v>
                </c:pt>
                <c:pt idx="96">
                  <c:v>43991</c:v>
                </c:pt>
                <c:pt idx="97">
                  <c:v>43992</c:v>
                </c:pt>
                <c:pt idx="98">
                  <c:v>43993</c:v>
                </c:pt>
                <c:pt idx="99">
                  <c:v>43994</c:v>
                </c:pt>
                <c:pt idx="100">
                  <c:v>43995</c:v>
                </c:pt>
                <c:pt idx="101">
                  <c:v>43996</c:v>
                </c:pt>
                <c:pt idx="102">
                  <c:v>43997</c:v>
                </c:pt>
                <c:pt idx="103">
                  <c:v>43998</c:v>
                </c:pt>
                <c:pt idx="104">
                  <c:v>43999</c:v>
                </c:pt>
                <c:pt idx="105">
                  <c:v>44000</c:v>
                </c:pt>
                <c:pt idx="106">
                  <c:v>44001</c:v>
                </c:pt>
                <c:pt idx="107">
                  <c:v>44002</c:v>
                </c:pt>
                <c:pt idx="108">
                  <c:v>44003</c:v>
                </c:pt>
                <c:pt idx="109">
                  <c:v>44004</c:v>
                </c:pt>
                <c:pt idx="110">
                  <c:v>44005</c:v>
                </c:pt>
                <c:pt idx="111">
                  <c:v>44006</c:v>
                </c:pt>
                <c:pt idx="112">
                  <c:v>44007</c:v>
                </c:pt>
                <c:pt idx="113">
                  <c:v>44008</c:v>
                </c:pt>
                <c:pt idx="114">
                  <c:v>44009</c:v>
                </c:pt>
                <c:pt idx="115">
                  <c:v>44010</c:v>
                </c:pt>
                <c:pt idx="116">
                  <c:v>44011</c:v>
                </c:pt>
                <c:pt idx="117">
                  <c:v>44012</c:v>
                </c:pt>
                <c:pt idx="118">
                  <c:v>44013</c:v>
                </c:pt>
                <c:pt idx="119">
                  <c:v>44014</c:v>
                </c:pt>
                <c:pt idx="120">
                  <c:v>44015</c:v>
                </c:pt>
                <c:pt idx="121">
                  <c:v>44016</c:v>
                </c:pt>
                <c:pt idx="122">
                  <c:v>44017</c:v>
                </c:pt>
                <c:pt idx="123">
                  <c:v>44018</c:v>
                </c:pt>
                <c:pt idx="124">
                  <c:v>44019</c:v>
                </c:pt>
                <c:pt idx="125">
                  <c:v>44020</c:v>
                </c:pt>
                <c:pt idx="126">
                  <c:v>44021</c:v>
                </c:pt>
                <c:pt idx="127">
                  <c:v>44022</c:v>
                </c:pt>
                <c:pt idx="128">
                  <c:v>44023</c:v>
                </c:pt>
                <c:pt idx="129">
                  <c:v>44024</c:v>
                </c:pt>
                <c:pt idx="130">
                  <c:v>44025</c:v>
                </c:pt>
                <c:pt idx="131">
                  <c:v>44026</c:v>
                </c:pt>
                <c:pt idx="132">
                  <c:v>44027</c:v>
                </c:pt>
                <c:pt idx="133">
                  <c:v>44028</c:v>
                </c:pt>
                <c:pt idx="134">
                  <c:v>44029</c:v>
                </c:pt>
                <c:pt idx="135">
                  <c:v>44030</c:v>
                </c:pt>
                <c:pt idx="136">
                  <c:v>44031</c:v>
                </c:pt>
              </c:numCache>
            </c:numRef>
          </c:cat>
          <c:val>
            <c:numRef>
              <c:f>'Election Polls'!$C$2:$C$138</c:f>
              <c:numCache>
                <c:formatCode>0%</c:formatCode>
                <c:ptCount val="137"/>
                <c:pt idx="0">
                  <c:v>0.4</c:v>
                </c:pt>
                <c:pt idx="1">
                  <c:v>0.39</c:v>
                </c:pt>
                <c:pt idx="2">
                  <c:v>0.44</c:v>
                </c:pt>
                <c:pt idx="3">
                  <c:v>0.43</c:v>
                </c:pt>
                <c:pt idx="4">
                  <c:v>0.44</c:v>
                </c:pt>
                <c:pt idx="5">
                  <c:v>0.46</c:v>
                </c:pt>
                <c:pt idx="6">
                  <c:v>0.47</c:v>
                </c:pt>
                <c:pt idx="7">
                  <c:v>0.47</c:v>
                </c:pt>
                <c:pt idx="8">
                  <c:v>0.49</c:v>
                </c:pt>
                <c:pt idx="9">
                  <c:v>0.45</c:v>
                </c:pt>
                <c:pt idx="10">
                  <c:v>0.45</c:v>
                </c:pt>
                <c:pt idx="11">
                  <c:v>0.46</c:v>
                </c:pt>
                <c:pt idx="12">
                  <c:v>0.49</c:v>
                </c:pt>
                <c:pt idx="13">
                  <c:v>0.47</c:v>
                </c:pt>
                <c:pt idx="14">
                  <c:v>0.47</c:v>
                </c:pt>
                <c:pt idx="15">
                  <c:v>0.46</c:v>
                </c:pt>
                <c:pt idx="16">
                  <c:v>0.47</c:v>
                </c:pt>
                <c:pt idx="17">
                  <c:v>0.48</c:v>
                </c:pt>
                <c:pt idx="18">
                  <c:v>0.47</c:v>
                </c:pt>
                <c:pt idx="19">
                  <c:v>0.46</c:v>
                </c:pt>
                <c:pt idx="20">
                  <c:v>0.44</c:v>
                </c:pt>
                <c:pt idx="21">
                  <c:v>0.42</c:v>
                </c:pt>
                <c:pt idx="22">
                  <c:v>0.41</c:v>
                </c:pt>
                <c:pt idx="23">
                  <c:v>0.39</c:v>
                </c:pt>
                <c:pt idx="24">
                  <c:v>0.39</c:v>
                </c:pt>
                <c:pt idx="25">
                  <c:v>0.41</c:v>
                </c:pt>
                <c:pt idx="26">
                  <c:v>0.42</c:v>
                </c:pt>
                <c:pt idx="27">
                  <c:v>0.41</c:v>
                </c:pt>
                <c:pt idx="28">
                  <c:v>0.41</c:v>
                </c:pt>
                <c:pt idx="29">
                  <c:v>0.41</c:v>
                </c:pt>
                <c:pt idx="30">
                  <c:v>0.42</c:v>
                </c:pt>
                <c:pt idx="31">
                  <c:v>0.44</c:v>
                </c:pt>
                <c:pt idx="32">
                  <c:v>0.44</c:v>
                </c:pt>
                <c:pt idx="33">
                  <c:v>0.44</c:v>
                </c:pt>
                <c:pt idx="34">
                  <c:v>0.43</c:v>
                </c:pt>
                <c:pt idx="35">
                  <c:v>0.44</c:v>
                </c:pt>
                <c:pt idx="36">
                  <c:v>0.44</c:v>
                </c:pt>
                <c:pt idx="37">
                  <c:v>0.44</c:v>
                </c:pt>
                <c:pt idx="38">
                  <c:v>0.44</c:v>
                </c:pt>
                <c:pt idx="39">
                  <c:v>0.43</c:v>
                </c:pt>
                <c:pt idx="40">
                  <c:v>0.44</c:v>
                </c:pt>
                <c:pt idx="41">
                  <c:v>0.45</c:v>
                </c:pt>
                <c:pt idx="42">
                  <c:v>0.45</c:v>
                </c:pt>
                <c:pt idx="43">
                  <c:v>0.45</c:v>
                </c:pt>
                <c:pt idx="44">
                  <c:v>0.45</c:v>
                </c:pt>
                <c:pt idx="45">
                  <c:v>0.44</c:v>
                </c:pt>
                <c:pt idx="46">
                  <c:v>0.45</c:v>
                </c:pt>
                <c:pt idx="47">
                  <c:v>0.44</c:v>
                </c:pt>
                <c:pt idx="48">
                  <c:v>0.45</c:v>
                </c:pt>
                <c:pt idx="49">
                  <c:v>0.45</c:v>
                </c:pt>
                <c:pt idx="50">
                  <c:v>0.46</c:v>
                </c:pt>
                <c:pt idx="51">
                  <c:v>0.46</c:v>
                </c:pt>
                <c:pt idx="52">
                  <c:v>0.44</c:v>
                </c:pt>
                <c:pt idx="53">
                  <c:v>0.46</c:v>
                </c:pt>
                <c:pt idx="54">
                  <c:v>0.43</c:v>
                </c:pt>
                <c:pt idx="55">
                  <c:v>0.44</c:v>
                </c:pt>
                <c:pt idx="56">
                  <c:v>0.43</c:v>
                </c:pt>
                <c:pt idx="57">
                  <c:v>0.44</c:v>
                </c:pt>
                <c:pt idx="58">
                  <c:v>0.43</c:v>
                </c:pt>
                <c:pt idx="59">
                  <c:v>0.44</c:v>
                </c:pt>
                <c:pt idx="60">
                  <c:v>0.44</c:v>
                </c:pt>
                <c:pt idx="61">
                  <c:v>0.44</c:v>
                </c:pt>
                <c:pt idx="62">
                  <c:v>0.44</c:v>
                </c:pt>
                <c:pt idx="63">
                  <c:v>0.43</c:v>
                </c:pt>
                <c:pt idx="64">
                  <c:v>0.44</c:v>
                </c:pt>
                <c:pt idx="65">
                  <c:v>0.44</c:v>
                </c:pt>
                <c:pt idx="66">
                  <c:v>0.44</c:v>
                </c:pt>
                <c:pt idx="67">
                  <c:v>0.43</c:v>
                </c:pt>
                <c:pt idx="68">
                  <c:v>0.43</c:v>
                </c:pt>
                <c:pt idx="69">
                  <c:v>0.44</c:v>
                </c:pt>
                <c:pt idx="70">
                  <c:v>0.43</c:v>
                </c:pt>
                <c:pt idx="71">
                  <c:v>0.44</c:v>
                </c:pt>
                <c:pt idx="72">
                  <c:v>0.44</c:v>
                </c:pt>
                <c:pt idx="73">
                  <c:v>0.44</c:v>
                </c:pt>
                <c:pt idx="74">
                  <c:v>0.43</c:v>
                </c:pt>
                <c:pt idx="75">
                  <c:v>0.44</c:v>
                </c:pt>
                <c:pt idx="76">
                  <c:v>0.44</c:v>
                </c:pt>
                <c:pt idx="77">
                  <c:v>0.46</c:v>
                </c:pt>
                <c:pt idx="78">
                  <c:v>0.46</c:v>
                </c:pt>
                <c:pt idx="79">
                  <c:v>0.48</c:v>
                </c:pt>
                <c:pt idx="80">
                  <c:v>0.48</c:v>
                </c:pt>
                <c:pt idx="81">
                  <c:v>0.48</c:v>
                </c:pt>
                <c:pt idx="82">
                  <c:v>0.47</c:v>
                </c:pt>
                <c:pt idx="83">
                  <c:v>0.47</c:v>
                </c:pt>
                <c:pt idx="84">
                  <c:v>0.48</c:v>
                </c:pt>
                <c:pt idx="85">
                  <c:v>0.49</c:v>
                </c:pt>
                <c:pt idx="86">
                  <c:v>0.49</c:v>
                </c:pt>
                <c:pt idx="87">
                  <c:v>0.5</c:v>
                </c:pt>
                <c:pt idx="88">
                  <c:v>0.5</c:v>
                </c:pt>
                <c:pt idx="89">
                  <c:v>0.52</c:v>
                </c:pt>
                <c:pt idx="90">
                  <c:v>0.54</c:v>
                </c:pt>
                <c:pt idx="91">
                  <c:v>0.55000000000000004</c:v>
                </c:pt>
                <c:pt idx="92">
                  <c:v>0.54</c:v>
                </c:pt>
                <c:pt idx="93">
                  <c:v>0.54</c:v>
                </c:pt>
                <c:pt idx="94">
                  <c:v>0.54</c:v>
                </c:pt>
                <c:pt idx="95">
                  <c:v>0.55000000000000004</c:v>
                </c:pt>
                <c:pt idx="96">
                  <c:v>0.56000000000000005</c:v>
                </c:pt>
                <c:pt idx="97">
                  <c:v>0.56999999999999995</c:v>
                </c:pt>
                <c:pt idx="98">
                  <c:v>0.56999999999999995</c:v>
                </c:pt>
                <c:pt idx="99">
                  <c:v>0.57999999999999996</c:v>
                </c:pt>
                <c:pt idx="100">
                  <c:v>0.57999999999999996</c:v>
                </c:pt>
                <c:pt idx="101">
                  <c:v>0.57999999999999996</c:v>
                </c:pt>
                <c:pt idx="102">
                  <c:v>0.59</c:v>
                </c:pt>
                <c:pt idx="103">
                  <c:v>0.56999999999999995</c:v>
                </c:pt>
                <c:pt idx="104">
                  <c:v>0.56999999999999995</c:v>
                </c:pt>
                <c:pt idx="105">
                  <c:v>0.57999999999999996</c:v>
                </c:pt>
                <c:pt idx="106">
                  <c:v>0.56999999999999995</c:v>
                </c:pt>
                <c:pt idx="107">
                  <c:v>0.56999999999999995</c:v>
                </c:pt>
                <c:pt idx="108">
                  <c:v>0.56999999999999995</c:v>
                </c:pt>
                <c:pt idx="109">
                  <c:v>0.56999999999999995</c:v>
                </c:pt>
                <c:pt idx="110">
                  <c:v>0.56999999999999995</c:v>
                </c:pt>
                <c:pt idx="111">
                  <c:v>0.59</c:v>
                </c:pt>
                <c:pt idx="112">
                  <c:v>0.61</c:v>
                </c:pt>
                <c:pt idx="113">
                  <c:v>0.61</c:v>
                </c:pt>
                <c:pt idx="114">
                  <c:v>0.62</c:v>
                </c:pt>
                <c:pt idx="115">
                  <c:v>0.62</c:v>
                </c:pt>
                <c:pt idx="116">
                  <c:v>0.61</c:v>
                </c:pt>
                <c:pt idx="117">
                  <c:v>0.61</c:v>
                </c:pt>
                <c:pt idx="118">
                  <c:v>0.61</c:v>
                </c:pt>
                <c:pt idx="119">
                  <c:v>0.61</c:v>
                </c:pt>
                <c:pt idx="120">
                  <c:v>0.62</c:v>
                </c:pt>
                <c:pt idx="121">
                  <c:v>0.61</c:v>
                </c:pt>
                <c:pt idx="122">
                  <c:v>0.6</c:v>
                </c:pt>
                <c:pt idx="123">
                  <c:v>0.6</c:v>
                </c:pt>
                <c:pt idx="124">
                  <c:v>0.6</c:v>
                </c:pt>
                <c:pt idx="125">
                  <c:v>0.6</c:v>
                </c:pt>
                <c:pt idx="126">
                  <c:v>0.6</c:v>
                </c:pt>
                <c:pt idx="127">
                  <c:v>0.61</c:v>
                </c:pt>
                <c:pt idx="128">
                  <c:v>0.61</c:v>
                </c:pt>
                <c:pt idx="129">
                  <c:v>0.62</c:v>
                </c:pt>
                <c:pt idx="130">
                  <c:v>0.62</c:v>
                </c:pt>
                <c:pt idx="131">
                  <c:v>0.62</c:v>
                </c:pt>
                <c:pt idx="132">
                  <c:v>0.61</c:v>
                </c:pt>
                <c:pt idx="133">
                  <c:v>0.61</c:v>
                </c:pt>
                <c:pt idx="134">
                  <c:v>0.62</c:v>
                </c:pt>
                <c:pt idx="135">
                  <c:v>0.62</c:v>
                </c:pt>
                <c:pt idx="136">
                  <c:v>0.62</c:v>
                </c:pt>
              </c:numCache>
            </c:numRef>
          </c:val>
          <c:smooth val="0"/>
          <c:extLst>
            <c:ext xmlns:c16="http://schemas.microsoft.com/office/drawing/2014/chart" uri="{C3380CC4-5D6E-409C-BE32-E72D297353CC}">
              <c16:uniqueId val="{00000001-6296-4317-B59D-21676BEE87E8}"/>
            </c:ext>
          </c:extLst>
        </c:ser>
        <c:ser>
          <c:idx val="1"/>
          <c:order val="1"/>
          <c:tx>
            <c:strRef>
              <c:f>'Election Polls'!$D$1</c:f>
              <c:strCache>
                <c:ptCount val="1"/>
                <c:pt idx="0">
                  <c:v>Trump</c:v>
                </c:pt>
              </c:strCache>
            </c:strRef>
          </c:tx>
          <c:spPr>
            <a:ln w="19050" cap="rnd">
              <a:solidFill>
                <a:srgbClr val="F1D9B9"/>
              </a:solidFill>
              <a:round/>
            </a:ln>
            <a:effectLst/>
          </c:spPr>
          <c:marker>
            <c:symbol val="none"/>
          </c:marker>
          <c:dLbls>
            <c:dLbl>
              <c:idx val="136"/>
              <c:layout>
                <c:manualLayout>
                  <c:x val="0"/>
                  <c:y val="-6.16332720020267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296-4317-B59D-21676BEE87E8}"/>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'Election Polls'!$B$2:$B$138</c:f>
              <c:numCache>
                <c:formatCode>m/d/yyyy</c:formatCode>
                <c:ptCount val="137"/>
                <c:pt idx="0">
                  <c:v>43895</c:v>
                </c:pt>
                <c:pt idx="1">
                  <c:v>43896</c:v>
                </c:pt>
                <c:pt idx="2">
                  <c:v>43897</c:v>
                </c:pt>
                <c:pt idx="3">
                  <c:v>43898</c:v>
                </c:pt>
                <c:pt idx="4">
                  <c:v>43899</c:v>
                </c:pt>
                <c:pt idx="5">
                  <c:v>43900</c:v>
                </c:pt>
                <c:pt idx="6">
                  <c:v>43901</c:v>
                </c:pt>
                <c:pt idx="7">
                  <c:v>43902</c:v>
                </c:pt>
                <c:pt idx="8">
                  <c:v>43903</c:v>
                </c:pt>
                <c:pt idx="9">
                  <c:v>43904</c:v>
                </c:pt>
                <c:pt idx="10">
                  <c:v>43905</c:v>
                </c:pt>
                <c:pt idx="11">
                  <c:v>43906</c:v>
                </c:pt>
                <c:pt idx="12">
                  <c:v>43907</c:v>
                </c:pt>
                <c:pt idx="13">
                  <c:v>43908</c:v>
                </c:pt>
                <c:pt idx="14">
                  <c:v>43909</c:v>
                </c:pt>
                <c:pt idx="15">
                  <c:v>43910</c:v>
                </c:pt>
                <c:pt idx="16">
                  <c:v>43911</c:v>
                </c:pt>
                <c:pt idx="17">
                  <c:v>43912</c:v>
                </c:pt>
                <c:pt idx="18">
                  <c:v>43913</c:v>
                </c:pt>
                <c:pt idx="19">
                  <c:v>43914</c:v>
                </c:pt>
                <c:pt idx="20">
                  <c:v>43915</c:v>
                </c:pt>
                <c:pt idx="21">
                  <c:v>43916</c:v>
                </c:pt>
                <c:pt idx="22">
                  <c:v>43917</c:v>
                </c:pt>
                <c:pt idx="23">
                  <c:v>43918</c:v>
                </c:pt>
                <c:pt idx="24">
                  <c:v>43919</c:v>
                </c:pt>
                <c:pt idx="25">
                  <c:v>43920</c:v>
                </c:pt>
                <c:pt idx="26">
                  <c:v>43921</c:v>
                </c:pt>
                <c:pt idx="27">
                  <c:v>43922</c:v>
                </c:pt>
                <c:pt idx="28">
                  <c:v>43923</c:v>
                </c:pt>
                <c:pt idx="29">
                  <c:v>43924</c:v>
                </c:pt>
                <c:pt idx="30">
                  <c:v>43925</c:v>
                </c:pt>
                <c:pt idx="31">
                  <c:v>43926</c:v>
                </c:pt>
                <c:pt idx="32">
                  <c:v>43927</c:v>
                </c:pt>
                <c:pt idx="33">
                  <c:v>43928</c:v>
                </c:pt>
                <c:pt idx="34">
                  <c:v>43929</c:v>
                </c:pt>
                <c:pt idx="35">
                  <c:v>43930</c:v>
                </c:pt>
                <c:pt idx="36">
                  <c:v>43931</c:v>
                </c:pt>
                <c:pt idx="37">
                  <c:v>43932</c:v>
                </c:pt>
                <c:pt idx="38">
                  <c:v>43933</c:v>
                </c:pt>
                <c:pt idx="39">
                  <c:v>43934</c:v>
                </c:pt>
                <c:pt idx="40">
                  <c:v>43935</c:v>
                </c:pt>
                <c:pt idx="41">
                  <c:v>43936</c:v>
                </c:pt>
                <c:pt idx="42">
                  <c:v>43937</c:v>
                </c:pt>
                <c:pt idx="43">
                  <c:v>43938</c:v>
                </c:pt>
                <c:pt idx="44">
                  <c:v>43939</c:v>
                </c:pt>
                <c:pt idx="45">
                  <c:v>43940</c:v>
                </c:pt>
                <c:pt idx="46">
                  <c:v>43941</c:v>
                </c:pt>
                <c:pt idx="47">
                  <c:v>43942</c:v>
                </c:pt>
                <c:pt idx="48">
                  <c:v>43943</c:v>
                </c:pt>
                <c:pt idx="49">
                  <c:v>43944</c:v>
                </c:pt>
                <c:pt idx="50">
                  <c:v>43945</c:v>
                </c:pt>
                <c:pt idx="51">
                  <c:v>43946</c:v>
                </c:pt>
                <c:pt idx="52">
                  <c:v>43947</c:v>
                </c:pt>
                <c:pt idx="53">
                  <c:v>43948</c:v>
                </c:pt>
                <c:pt idx="54">
                  <c:v>43949</c:v>
                </c:pt>
                <c:pt idx="55">
                  <c:v>43950</c:v>
                </c:pt>
                <c:pt idx="56">
                  <c:v>43951</c:v>
                </c:pt>
                <c:pt idx="57">
                  <c:v>43952</c:v>
                </c:pt>
                <c:pt idx="58">
                  <c:v>43953</c:v>
                </c:pt>
                <c:pt idx="59">
                  <c:v>43954</c:v>
                </c:pt>
                <c:pt idx="60">
                  <c:v>43955</c:v>
                </c:pt>
                <c:pt idx="61">
                  <c:v>43956</c:v>
                </c:pt>
                <c:pt idx="62">
                  <c:v>43957</c:v>
                </c:pt>
                <c:pt idx="63">
                  <c:v>43958</c:v>
                </c:pt>
                <c:pt idx="64">
                  <c:v>43959</c:v>
                </c:pt>
                <c:pt idx="65">
                  <c:v>43960</c:v>
                </c:pt>
                <c:pt idx="66">
                  <c:v>43961</c:v>
                </c:pt>
                <c:pt idx="67">
                  <c:v>43962</c:v>
                </c:pt>
                <c:pt idx="68">
                  <c:v>43963</c:v>
                </c:pt>
                <c:pt idx="69">
                  <c:v>43964</c:v>
                </c:pt>
                <c:pt idx="70">
                  <c:v>43965</c:v>
                </c:pt>
                <c:pt idx="71">
                  <c:v>43966</c:v>
                </c:pt>
                <c:pt idx="72">
                  <c:v>43967</c:v>
                </c:pt>
                <c:pt idx="73">
                  <c:v>43968</c:v>
                </c:pt>
                <c:pt idx="74">
                  <c:v>43969</c:v>
                </c:pt>
                <c:pt idx="75">
                  <c:v>43970</c:v>
                </c:pt>
                <c:pt idx="76">
                  <c:v>43971</c:v>
                </c:pt>
                <c:pt idx="77">
                  <c:v>43972</c:v>
                </c:pt>
                <c:pt idx="78">
                  <c:v>43973</c:v>
                </c:pt>
                <c:pt idx="79">
                  <c:v>43974</c:v>
                </c:pt>
                <c:pt idx="80">
                  <c:v>43975</c:v>
                </c:pt>
                <c:pt idx="81">
                  <c:v>43976</c:v>
                </c:pt>
                <c:pt idx="82">
                  <c:v>43977</c:v>
                </c:pt>
                <c:pt idx="83">
                  <c:v>43978</c:v>
                </c:pt>
                <c:pt idx="84">
                  <c:v>43979</c:v>
                </c:pt>
                <c:pt idx="85">
                  <c:v>43980</c:v>
                </c:pt>
                <c:pt idx="86">
                  <c:v>43981</c:v>
                </c:pt>
                <c:pt idx="87">
                  <c:v>43982</c:v>
                </c:pt>
                <c:pt idx="88">
                  <c:v>43983</c:v>
                </c:pt>
                <c:pt idx="89">
                  <c:v>43984</c:v>
                </c:pt>
                <c:pt idx="90">
                  <c:v>43985</c:v>
                </c:pt>
                <c:pt idx="91">
                  <c:v>43986</c:v>
                </c:pt>
                <c:pt idx="92">
                  <c:v>43987</c:v>
                </c:pt>
                <c:pt idx="93">
                  <c:v>43988</c:v>
                </c:pt>
                <c:pt idx="94">
                  <c:v>43989</c:v>
                </c:pt>
                <c:pt idx="95">
                  <c:v>43990</c:v>
                </c:pt>
                <c:pt idx="96">
                  <c:v>43991</c:v>
                </c:pt>
                <c:pt idx="97">
                  <c:v>43992</c:v>
                </c:pt>
                <c:pt idx="98">
                  <c:v>43993</c:v>
                </c:pt>
                <c:pt idx="99">
                  <c:v>43994</c:v>
                </c:pt>
                <c:pt idx="100">
                  <c:v>43995</c:v>
                </c:pt>
                <c:pt idx="101">
                  <c:v>43996</c:v>
                </c:pt>
                <c:pt idx="102">
                  <c:v>43997</c:v>
                </c:pt>
                <c:pt idx="103">
                  <c:v>43998</c:v>
                </c:pt>
                <c:pt idx="104">
                  <c:v>43999</c:v>
                </c:pt>
                <c:pt idx="105">
                  <c:v>44000</c:v>
                </c:pt>
                <c:pt idx="106">
                  <c:v>44001</c:v>
                </c:pt>
                <c:pt idx="107">
                  <c:v>44002</c:v>
                </c:pt>
                <c:pt idx="108">
                  <c:v>44003</c:v>
                </c:pt>
                <c:pt idx="109">
                  <c:v>44004</c:v>
                </c:pt>
                <c:pt idx="110">
                  <c:v>44005</c:v>
                </c:pt>
                <c:pt idx="111">
                  <c:v>44006</c:v>
                </c:pt>
                <c:pt idx="112">
                  <c:v>44007</c:v>
                </c:pt>
                <c:pt idx="113">
                  <c:v>44008</c:v>
                </c:pt>
                <c:pt idx="114">
                  <c:v>44009</c:v>
                </c:pt>
                <c:pt idx="115">
                  <c:v>44010</c:v>
                </c:pt>
                <c:pt idx="116">
                  <c:v>44011</c:v>
                </c:pt>
                <c:pt idx="117">
                  <c:v>44012</c:v>
                </c:pt>
                <c:pt idx="118">
                  <c:v>44013</c:v>
                </c:pt>
                <c:pt idx="119">
                  <c:v>44014</c:v>
                </c:pt>
                <c:pt idx="120">
                  <c:v>44015</c:v>
                </c:pt>
                <c:pt idx="121">
                  <c:v>44016</c:v>
                </c:pt>
                <c:pt idx="122">
                  <c:v>44017</c:v>
                </c:pt>
                <c:pt idx="123">
                  <c:v>44018</c:v>
                </c:pt>
                <c:pt idx="124">
                  <c:v>44019</c:v>
                </c:pt>
                <c:pt idx="125">
                  <c:v>44020</c:v>
                </c:pt>
                <c:pt idx="126">
                  <c:v>44021</c:v>
                </c:pt>
                <c:pt idx="127">
                  <c:v>44022</c:v>
                </c:pt>
                <c:pt idx="128">
                  <c:v>44023</c:v>
                </c:pt>
                <c:pt idx="129">
                  <c:v>44024</c:v>
                </c:pt>
                <c:pt idx="130">
                  <c:v>44025</c:v>
                </c:pt>
                <c:pt idx="131">
                  <c:v>44026</c:v>
                </c:pt>
                <c:pt idx="132">
                  <c:v>44027</c:v>
                </c:pt>
                <c:pt idx="133">
                  <c:v>44028</c:v>
                </c:pt>
                <c:pt idx="134">
                  <c:v>44029</c:v>
                </c:pt>
                <c:pt idx="135">
                  <c:v>44030</c:v>
                </c:pt>
                <c:pt idx="136">
                  <c:v>44031</c:v>
                </c:pt>
              </c:numCache>
            </c:numRef>
          </c:cat>
          <c:val>
            <c:numRef>
              <c:f>'Election Polls'!$D$2:$D$138</c:f>
              <c:numCache>
                <c:formatCode>0%</c:formatCode>
                <c:ptCount val="137"/>
                <c:pt idx="0">
                  <c:v>0.56000000000000005</c:v>
                </c:pt>
                <c:pt idx="1">
                  <c:v>0.53</c:v>
                </c:pt>
                <c:pt idx="2">
                  <c:v>0.53</c:v>
                </c:pt>
                <c:pt idx="3">
                  <c:v>0.53</c:v>
                </c:pt>
                <c:pt idx="4">
                  <c:v>0.5</c:v>
                </c:pt>
                <c:pt idx="5">
                  <c:v>0.5</c:v>
                </c:pt>
                <c:pt idx="6">
                  <c:v>0.5</c:v>
                </c:pt>
                <c:pt idx="7">
                  <c:v>0.5</c:v>
                </c:pt>
                <c:pt idx="8">
                  <c:v>0.45</c:v>
                </c:pt>
                <c:pt idx="9">
                  <c:v>0.48</c:v>
                </c:pt>
                <c:pt idx="10">
                  <c:v>0.46</c:v>
                </c:pt>
                <c:pt idx="11">
                  <c:v>0.46</c:v>
                </c:pt>
                <c:pt idx="12">
                  <c:v>0.45</c:v>
                </c:pt>
                <c:pt idx="13">
                  <c:v>0.45</c:v>
                </c:pt>
                <c:pt idx="14">
                  <c:v>0.46</c:v>
                </c:pt>
                <c:pt idx="15">
                  <c:v>0.45</c:v>
                </c:pt>
                <c:pt idx="16">
                  <c:v>0.47</c:v>
                </c:pt>
                <c:pt idx="17">
                  <c:v>0.46</c:v>
                </c:pt>
                <c:pt idx="18">
                  <c:v>0.46</c:v>
                </c:pt>
                <c:pt idx="19">
                  <c:v>0.47</c:v>
                </c:pt>
                <c:pt idx="20">
                  <c:v>0.48</c:v>
                </c:pt>
                <c:pt idx="21">
                  <c:v>0.49</c:v>
                </c:pt>
                <c:pt idx="22">
                  <c:v>0.49</c:v>
                </c:pt>
                <c:pt idx="23">
                  <c:v>0.5</c:v>
                </c:pt>
                <c:pt idx="24">
                  <c:v>0.51</c:v>
                </c:pt>
                <c:pt idx="25">
                  <c:v>0.51</c:v>
                </c:pt>
                <c:pt idx="26">
                  <c:v>0.5</c:v>
                </c:pt>
                <c:pt idx="27">
                  <c:v>0.5</c:v>
                </c:pt>
                <c:pt idx="28">
                  <c:v>0.49</c:v>
                </c:pt>
                <c:pt idx="29">
                  <c:v>0.49</c:v>
                </c:pt>
                <c:pt idx="30">
                  <c:v>0.48</c:v>
                </c:pt>
                <c:pt idx="31">
                  <c:v>0.48</c:v>
                </c:pt>
                <c:pt idx="32">
                  <c:v>0.48</c:v>
                </c:pt>
                <c:pt idx="33">
                  <c:v>0.49</c:v>
                </c:pt>
                <c:pt idx="34">
                  <c:v>0.49</c:v>
                </c:pt>
                <c:pt idx="35">
                  <c:v>0.51</c:v>
                </c:pt>
                <c:pt idx="36">
                  <c:v>0.51</c:v>
                </c:pt>
                <c:pt idx="37">
                  <c:v>0.5</c:v>
                </c:pt>
                <c:pt idx="38">
                  <c:v>0.51</c:v>
                </c:pt>
                <c:pt idx="39">
                  <c:v>0.51</c:v>
                </c:pt>
                <c:pt idx="40">
                  <c:v>0.5</c:v>
                </c:pt>
                <c:pt idx="41">
                  <c:v>0.51</c:v>
                </c:pt>
                <c:pt idx="42">
                  <c:v>0.5</c:v>
                </c:pt>
                <c:pt idx="43">
                  <c:v>0.5</c:v>
                </c:pt>
                <c:pt idx="44">
                  <c:v>0.51</c:v>
                </c:pt>
                <c:pt idx="45">
                  <c:v>0.5</c:v>
                </c:pt>
                <c:pt idx="46">
                  <c:v>0.5</c:v>
                </c:pt>
                <c:pt idx="47">
                  <c:v>0.5</c:v>
                </c:pt>
                <c:pt idx="48">
                  <c:v>0.51</c:v>
                </c:pt>
                <c:pt idx="49">
                  <c:v>0.51</c:v>
                </c:pt>
                <c:pt idx="50">
                  <c:v>0.5</c:v>
                </c:pt>
                <c:pt idx="51">
                  <c:v>0.5</c:v>
                </c:pt>
                <c:pt idx="52">
                  <c:v>0.49</c:v>
                </c:pt>
                <c:pt idx="53">
                  <c:v>0.5</c:v>
                </c:pt>
                <c:pt idx="54">
                  <c:v>0.48</c:v>
                </c:pt>
                <c:pt idx="55">
                  <c:v>0.5</c:v>
                </c:pt>
                <c:pt idx="56">
                  <c:v>0.5</c:v>
                </c:pt>
                <c:pt idx="57">
                  <c:v>0.49</c:v>
                </c:pt>
                <c:pt idx="58">
                  <c:v>0.5</c:v>
                </c:pt>
                <c:pt idx="59">
                  <c:v>0.49</c:v>
                </c:pt>
                <c:pt idx="60">
                  <c:v>0.49</c:v>
                </c:pt>
                <c:pt idx="61">
                  <c:v>0.49</c:v>
                </c:pt>
                <c:pt idx="62">
                  <c:v>0.49</c:v>
                </c:pt>
                <c:pt idx="63">
                  <c:v>0.49</c:v>
                </c:pt>
                <c:pt idx="64">
                  <c:v>0.49</c:v>
                </c:pt>
                <c:pt idx="65">
                  <c:v>0.49</c:v>
                </c:pt>
                <c:pt idx="66">
                  <c:v>0.5</c:v>
                </c:pt>
                <c:pt idx="67">
                  <c:v>0.49</c:v>
                </c:pt>
                <c:pt idx="68">
                  <c:v>0.49</c:v>
                </c:pt>
                <c:pt idx="69">
                  <c:v>0.49</c:v>
                </c:pt>
                <c:pt idx="70">
                  <c:v>0.5</c:v>
                </c:pt>
                <c:pt idx="71">
                  <c:v>0.49</c:v>
                </c:pt>
                <c:pt idx="72">
                  <c:v>0.49</c:v>
                </c:pt>
                <c:pt idx="73">
                  <c:v>0.49</c:v>
                </c:pt>
                <c:pt idx="74">
                  <c:v>0.49</c:v>
                </c:pt>
                <c:pt idx="75">
                  <c:v>0.49</c:v>
                </c:pt>
                <c:pt idx="76">
                  <c:v>0.5</c:v>
                </c:pt>
                <c:pt idx="77">
                  <c:v>0.49</c:v>
                </c:pt>
                <c:pt idx="78">
                  <c:v>0.49</c:v>
                </c:pt>
                <c:pt idx="79">
                  <c:v>0.49</c:v>
                </c:pt>
                <c:pt idx="80">
                  <c:v>0.5</c:v>
                </c:pt>
                <c:pt idx="81">
                  <c:v>0.49</c:v>
                </c:pt>
                <c:pt idx="82">
                  <c:v>0.5</c:v>
                </c:pt>
                <c:pt idx="83">
                  <c:v>0.49</c:v>
                </c:pt>
                <c:pt idx="84">
                  <c:v>0.49</c:v>
                </c:pt>
                <c:pt idx="85">
                  <c:v>0.49</c:v>
                </c:pt>
                <c:pt idx="86">
                  <c:v>0.49</c:v>
                </c:pt>
                <c:pt idx="87">
                  <c:v>0.49</c:v>
                </c:pt>
                <c:pt idx="88">
                  <c:v>0.49</c:v>
                </c:pt>
                <c:pt idx="89">
                  <c:v>0.48</c:v>
                </c:pt>
                <c:pt idx="90">
                  <c:v>0.45</c:v>
                </c:pt>
                <c:pt idx="91">
                  <c:v>0.46</c:v>
                </c:pt>
                <c:pt idx="92">
                  <c:v>0.47</c:v>
                </c:pt>
                <c:pt idx="93">
                  <c:v>0.47</c:v>
                </c:pt>
                <c:pt idx="94">
                  <c:v>0.46</c:v>
                </c:pt>
                <c:pt idx="95">
                  <c:v>0.46</c:v>
                </c:pt>
                <c:pt idx="96">
                  <c:v>0.44</c:v>
                </c:pt>
                <c:pt idx="97">
                  <c:v>0.44</c:v>
                </c:pt>
                <c:pt idx="98">
                  <c:v>0.44</c:v>
                </c:pt>
                <c:pt idx="99">
                  <c:v>0.42</c:v>
                </c:pt>
                <c:pt idx="100">
                  <c:v>0.43</c:v>
                </c:pt>
                <c:pt idx="101">
                  <c:v>0.43</c:v>
                </c:pt>
                <c:pt idx="102">
                  <c:v>0.43</c:v>
                </c:pt>
                <c:pt idx="103">
                  <c:v>0.44</c:v>
                </c:pt>
                <c:pt idx="104">
                  <c:v>0.43</c:v>
                </c:pt>
                <c:pt idx="105">
                  <c:v>0.43</c:v>
                </c:pt>
                <c:pt idx="106">
                  <c:v>0.44</c:v>
                </c:pt>
                <c:pt idx="107">
                  <c:v>0.44</c:v>
                </c:pt>
                <c:pt idx="108">
                  <c:v>0.44</c:v>
                </c:pt>
                <c:pt idx="109">
                  <c:v>0.44</c:v>
                </c:pt>
                <c:pt idx="110">
                  <c:v>0.43</c:v>
                </c:pt>
                <c:pt idx="111">
                  <c:v>0.42</c:v>
                </c:pt>
                <c:pt idx="112">
                  <c:v>0.4</c:v>
                </c:pt>
                <c:pt idx="113">
                  <c:v>0.4</c:v>
                </c:pt>
                <c:pt idx="114">
                  <c:v>0.39</c:v>
                </c:pt>
                <c:pt idx="115">
                  <c:v>0.39</c:v>
                </c:pt>
                <c:pt idx="116">
                  <c:v>0.39</c:v>
                </c:pt>
                <c:pt idx="117">
                  <c:v>0.38</c:v>
                </c:pt>
                <c:pt idx="118">
                  <c:v>0.39</c:v>
                </c:pt>
                <c:pt idx="119">
                  <c:v>0.39</c:v>
                </c:pt>
                <c:pt idx="120">
                  <c:v>0.4</c:v>
                </c:pt>
                <c:pt idx="121">
                  <c:v>0.41</c:v>
                </c:pt>
                <c:pt idx="122">
                  <c:v>0.4</c:v>
                </c:pt>
                <c:pt idx="123">
                  <c:v>0.41</c:v>
                </c:pt>
                <c:pt idx="124">
                  <c:v>0.42</c:v>
                </c:pt>
                <c:pt idx="125">
                  <c:v>0.42</c:v>
                </c:pt>
                <c:pt idx="126">
                  <c:v>0.41</c:v>
                </c:pt>
                <c:pt idx="127">
                  <c:v>0.4</c:v>
                </c:pt>
                <c:pt idx="128">
                  <c:v>0.41</c:v>
                </c:pt>
                <c:pt idx="129">
                  <c:v>0.4</c:v>
                </c:pt>
                <c:pt idx="130">
                  <c:v>0.4</c:v>
                </c:pt>
                <c:pt idx="131">
                  <c:v>0.41</c:v>
                </c:pt>
                <c:pt idx="132">
                  <c:v>0.41</c:v>
                </c:pt>
                <c:pt idx="133">
                  <c:v>0.41</c:v>
                </c:pt>
                <c:pt idx="134">
                  <c:v>0.4</c:v>
                </c:pt>
                <c:pt idx="135">
                  <c:v>0.38</c:v>
                </c:pt>
                <c:pt idx="136">
                  <c:v>0.39</c:v>
                </c:pt>
              </c:numCache>
            </c:numRef>
          </c:val>
          <c:smooth val="0"/>
          <c:extLst>
            <c:ext xmlns:c16="http://schemas.microsoft.com/office/drawing/2014/chart" uri="{C3380CC4-5D6E-409C-BE32-E72D297353CC}">
              <c16:uniqueId val="{00000003-6296-4317-B59D-21676BEE87E8}"/>
            </c:ext>
          </c:extLst>
        </c:ser>
        <c:dLbls>
          <c:showLegendKey val="0"/>
          <c:showVal val="0"/>
          <c:showCatName val="0"/>
          <c:showSerName val="0"/>
          <c:showPercent val="0"/>
          <c:showBubbleSize val="0"/>
        </c:dLbls>
        <c:smooth val="0"/>
        <c:axId val="698213504"/>
        <c:axId val="698215040"/>
      </c:lineChart>
      <c:dateAx>
        <c:axId val="698213504"/>
        <c:scaling>
          <c:orientation val="minMax"/>
          <c:min val="43895"/>
        </c:scaling>
        <c:delete val="0"/>
        <c:axPos val="b"/>
        <c:numFmt formatCode="mmm" sourceLinked="0"/>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98215040"/>
        <c:crosses val="autoZero"/>
        <c:auto val="1"/>
        <c:lblOffset val="100"/>
        <c:baseTimeUnit val="days"/>
        <c:majorUnit val="1"/>
        <c:majorTimeUnit val="months"/>
      </c:dateAx>
      <c:valAx>
        <c:axId val="698215040"/>
        <c:scaling>
          <c:orientation val="minMax"/>
          <c:max val="0.65000000000000013"/>
          <c:min val="0.35000000000000003"/>
        </c:scaling>
        <c:delete val="0"/>
        <c:axPos val="l"/>
        <c:majorGridlines>
          <c:spPr>
            <a:ln w="9525" cap="flat" cmpd="sng" algn="ctr">
              <a:no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9821350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50" baseline="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'Power of Congress'!$B$1</c:f>
              <c:strCache>
                <c:ptCount val="1"/>
                <c:pt idx="0">
                  <c:v>D House D Senate</c:v>
                </c:pt>
              </c:strCache>
            </c:strRef>
          </c:tx>
          <c:spPr>
            <a:ln w="28575" cap="rnd">
              <a:solidFill>
                <a:srgbClr val="A43725"/>
              </a:solidFill>
              <a:round/>
            </a:ln>
            <a:effectLst/>
          </c:spPr>
          <c:marker>
            <c:symbol val="none"/>
          </c:marker>
          <c:dLbls>
            <c:dLbl>
              <c:idx val="103"/>
              <c:layout>
                <c:manualLayout>
                  <c:x val="-7.4349442379183974E-3"/>
                  <c:y val="4.519773280148618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EB5-4109-A831-88A09FFEB6F3}"/>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Frutiger 45 Light" panose="020B0603020202020204" pitchFamily="34" charset="0"/>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'Power of Congress'!$A$2:$A$105</c:f>
              <c:numCache>
                <c:formatCode>m/d/yyyy</c:formatCode>
                <c:ptCount val="104"/>
                <c:pt idx="0">
                  <c:v>43928</c:v>
                </c:pt>
                <c:pt idx="1">
                  <c:v>43929</c:v>
                </c:pt>
                <c:pt idx="2">
                  <c:v>43930</c:v>
                </c:pt>
                <c:pt idx="3">
                  <c:v>43931</c:v>
                </c:pt>
                <c:pt idx="4">
                  <c:v>43932</c:v>
                </c:pt>
                <c:pt idx="5">
                  <c:v>43933</c:v>
                </c:pt>
                <c:pt idx="6">
                  <c:v>43934</c:v>
                </c:pt>
                <c:pt idx="7">
                  <c:v>43935</c:v>
                </c:pt>
                <c:pt idx="8">
                  <c:v>43936</c:v>
                </c:pt>
                <c:pt idx="9">
                  <c:v>43937</c:v>
                </c:pt>
                <c:pt idx="10">
                  <c:v>43938</c:v>
                </c:pt>
                <c:pt idx="11">
                  <c:v>43939</c:v>
                </c:pt>
                <c:pt idx="12">
                  <c:v>43940</c:v>
                </c:pt>
                <c:pt idx="13">
                  <c:v>43941</c:v>
                </c:pt>
                <c:pt idx="14">
                  <c:v>43942</c:v>
                </c:pt>
                <c:pt idx="15">
                  <c:v>43943</c:v>
                </c:pt>
                <c:pt idx="16">
                  <c:v>43944</c:v>
                </c:pt>
                <c:pt idx="17">
                  <c:v>43945</c:v>
                </c:pt>
                <c:pt idx="18">
                  <c:v>43946</c:v>
                </c:pt>
                <c:pt idx="19">
                  <c:v>43947</c:v>
                </c:pt>
                <c:pt idx="20">
                  <c:v>43948</c:v>
                </c:pt>
                <c:pt idx="21">
                  <c:v>43949</c:v>
                </c:pt>
                <c:pt idx="22">
                  <c:v>43950</c:v>
                </c:pt>
                <c:pt idx="23">
                  <c:v>43951</c:v>
                </c:pt>
                <c:pt idx="24">
                  <c:v>43952</c:v>
                </c:pt>
                <c:pt idx="25">
                  <c:v>43953</c:v>
                </c:pt>
                <c:pt idx="26">
                  <c:v>43954</c:v>
                </c:pt>
                <c:pt idx="27">
                  <c:v>43955</c:v>
                </c:pt>
                <c:pt idx="28">
                  <c:v>43956</c:v>
                </c:pt>
                <c:pt idx="29">
                  <c:v>43957</c:v>
                </c:pt>
                <c:pt idx="30">
                  <c:v>43958</c:v>
                </c:pt>
                <c:pt idx="31">
                  <c:v>43959</c:v>
                </c:pt>
                <c:pt idx="32">
                  <c:v>43960</c:v>
                </c:pt>
                <c:pt idx="33">
                  <c:v>43961</c:v>
                </c:pt>
                <c:pt idx="34">
                  <c:v>43962</c:v>
                </c:pt>
                <c:pt idx="35">
                  <c:v>43963</c:v>
                </c:pt>
                <c:pt idx="36">
                  <c:v>43964</c:v>
                </c:pt>
                <c:pt idx="37">
                  <c:v>43965</c:v>
                </c:pt>
                <c:pt idx="38">
                  <c:v>43966</c:v>
                </c:pt>
                <c:pt idx="39">
                  <c:v>43967</c:v>
                </c:pt>
                <c:pt idx="40">
                  <c:v>43968</c:v>
                </c:pt>
                <c:pt idx="41">
                  <c:v>43969</c:v>
                </c:pt>
                <c:pt idx="42">
                  <c:v>43970</c:v>
                </c:pt>
                <c:pt idx="43">
                  <c:v>43971</c:v>
                </c:pt>
                <c:pt idx="44">
                  <c:v>43972</c:v>
                </c:pt>
                <c:pt idx="45">
                  <c:v>43973</c:v>
                </c:pt>
                <c:pt idx="46">
                  <c:v>43974</c:v>
                </c:pt>
                <c:pt idx="47">
                  <c:v>43975</c:v>
                </c:pt>
                <c:pt idx="48">
                  <c:v>43976</c:v>
                </c:pt>
                <c:pt idx="49">
                  <c:v>43977</c:v>
                </c:pt>
                <c:pt idx="50">
                  <c:v>43978</c:v>
                </c:pt>
                <c:pt idx="51">
                  <c:v>43979</c:v>
                </c:pt>
                <c:pt idx="52">
                  <c:v>43980</c:v>
                </c:pt>
                <c:pt idx="53">
                  <c:v>43981</c:v>
                </c:pt>
                <c:pt idx="54">
                  <c:v>43982</c:v>
                </c:pt>
                <c:pt idx="55">
                  <c:v>43983</c:v>
                </c:pt>
                <c:pt idx="56">
                  <c:v>43984</c:v>
                </c:pt>
                <c:pt idx="57">
                  <c:v>43985</c:v>
                </c:pt>
                <c:pt idx="58">
                  <c:v>43986</c:v>
                </c:pt>
                <c:pt idx="59">
                  <c:v>43987</c:v>
                </c:pt>
                <c:pt idx="60">
                  <c:v>43988</c:v>
                </c:pt>
                <c:pt idx="61">
                  <c:v>43989</c:v>
                </c:pt>
                <c:pt idx="62">
                  <c:v>43990</c:v>
                </c:pt>
                <c:pt idx="63">
                  <c:v>43991</c:v>
                </c:pt>
                <c:pt idx="64">
                  <c:v>43992</c:v>
                </c:pt>
                <c:pt idx="65">
                  <c:v>43993</c:v>
                </c:pt>
                <c:pt idx="66">
                  <c:v>43994</c:v>
                </c:pt>
                <c:pt idx="67">
                  <c:v>43995</c:v>
                </c:pt>
                <c:pt idx="68">
                  <c:v>43996</c:v>
                </c:pt>
                <c:pt idx="69">
                  <c:v>43997</c:v>
                </c:pt>
                <c:pt idx="70">
                  <c:v>43998</c:v>
                </c:pt>
                <c:pt idx="71">
                  <c:v>43999</c:v>
                </c:pt>
                <c:pt idx="72">
                  <c:v>44000</c:v>
                </c:pt>
                <c:pt idx="73">
                  <c:v>44001</c:v>
                </c:pt>
                <c:pt idx="74">
                  <c:v>44002</c:v>
                </c:pt>
                <c:pt idx="75">
                  <c:v>44003</c:v>
                </c:pt>
                <c:pt idx="76">
                  <c:v>44004</c:v>
                </c:pt>
                <c:pt idx="77">
                  <c:v>44005</c:v>
                </c:pt>
                <c:pt idx="78">
                  <c:v>44006</c:v>
                </c:pt>
                <c:pt idx="79">
                  <c:v>44007</c:v>
                </c:pt>
                <c:pt idx="80">
                  <c:v>44008</c:v>
                </c:pt>
                <c:pt idx="81">
                  <c:v>44009</c:v>
                </c:pt>
                <c:pt idx="82">
                  <c:v>44010</c:v>
                </c:pt>
                <c:pt idx="83">
                  <c:v>44011</c:v>
                </c:pt>
                <c:pt idx="84">
                  <c:v>44012</c:v>
                </c:pt>
                <c:pt idx="85">
                  <c:v>44013</c:v>
                </c:pt>
                <c:pt idx="86">
                  <c:v>44014</c:v>
                </c:pt>
                <c:pt idx="87">
                  <c:v>44015</c:v>
                </c:pt>
                <c:pt idx="88">
                  <c:v>44016</c:v>
                </c:pt>
                <c:pt idx="89">
                  <c:v>44017</c:v>
                </c:pt>
                <c:pt idx="90">
                  <c:v>44018</c:v>
                </c:pt>
                <c:pt idx="91">
                  <c:v>44019</c:v>
                </c:pt>
                <c:pt idx="92">
                  <c:v>44020</c:v>
                </c:pt>
                <c:pt idx="93">
                  <c:v>44021</c:v>
                </c:pt>
                <c:pt idx="94">
                  <c:v>44022</c:v>
                </c:pt>
                <c:pt idx="95">
                  <c:v>44023</c:v>
                </c:pt>
                <c:pt idx="96">
                  <c:v>44024</c:v>
                </c:pt>
                <c:pt idx="97">
                  <c:v>44025</c:v>
                </c:pt>
                <c:pt idx="98">
                  <c:v>44026</c:v>
                </c:pt>
                <c:pt idx="99">
                  <c:v>44027</c:v>
                </c:pt>
                <c:pt idx="100">
                  <c:v>44028</c:v>
                </c:pt>
                <c:pt idx="101">
                  <c:v>44029</c:v>
                </c:pt>
                <c:pt idx="102">
                  <c:v>44030</c:v>
                </c:pt>
                <c:pt idx="103">
                  <c:v>44031</c:v>
                </c:pt>
              </c:numCache>
            </c:numRef>
          </c:cat>
          <c:val>
            <c:numRef>
              <c:f>'Power of Congress'!$B$2:$B$105</c:f>
              <c:numCache>
                <c:formatCode>0%</c:formatCode>
                <c:ptCount val="104"/>
                <c:pt idx="0">
                  <c:v>0.39</c:v>
                </c:pt>
                <c:pt idx="1">
                  <c:v>0.38</c:v>
                </c:pt>
                <c:pt idx="2">
                  <c:v>0.38</c:v>
                </c:pt>
                <c:pt idx="3">
                  <c:v>0.38</c:v>
                </c:pt>
                <c:pt idx="4">
                  <c:v>0.38</c:v>
                </c:pt>
                <c:pt idx="5">
                  <c:v>0.38</c:v>
                </c:pt>
                <c:pt idx="6">
                  <c:v>0.39</c:v>
                </c:pt>
                <c:pt idx="7">
                  <c:v>0.39</c:v>
                </c:pt>
                <c:pt idx="8">
                  <c:v>0.4</c:v>
                </c:pt>
                <c:pt idx="9">
                  <c:v>0.39</c:v>
                </c:pt>
                <c:pt idx="10">
                  <c:v>0.39</c:v>
                </c:pt>
                <c:pt idx="11">
                  <c:v>0.4</c:v>
                </c:pt>
                <c:pt idx="12">
                  <c:v>0.4</c:v>
                </c:pt>
                <c:pt idx="13">
                  <c:v>0.41</c:v>
                </c:pt>
                <c:pt idx="14">
                  <c:v>0.41</c:v>
                </c:pt>
                <c:pt idx="15">
                  <c:v>0.42</c:v>
                </c:pt>
                <c:pt idx="16">
                  <c:v>0.41</c:v>
                </c:pt>
                <c:pt idx="17">
                  <c:v>0.42</c:v>
                </c:pt>
                <c:pt idx="18">
                  <c:v>0.41</c:v>
                </c:pt>
                <c:pt idx="19">
                  <c:v>0.43</c:v>
                </c:pt>
                <c:pt idx="20">
                  <c:v>0.43</c:v>
                </c:pt>
                <c:pt idx="21">
                  <c:v>0.44</c:v>
                </c:pt>
                <c:pt idx="22">
                  <c:v>0.44</c:v>
                </c:pt>
                <c:pt idx="23">
                  <c:v>0.44</c:v>
                </c:pt>
                <c:pt idx="24">
                  <c:v>0.45</c:v>
                </c:pt>
                <c:pt idx="25">
                  <c:v>0.45</c:v>
                </c:pt>
                <c:pt idx="26">
                  <c:v>0.44</c:v>
                </c:pt>
                <c:pt idx="27">
                  <c:v>0.44</c:v>
                </c:pt>
                <c:pt idx="28">
                  <c:v>0.45</c:v>
                </c:pt>
                <c:pt idx="29">
                  <c:v>0.46</c:v>
                </c:pt>
                <c:pt idx="30">
                  <c:v>0.45</c:v>
                </c:pt>
                <c:pt idx="31">
                  <c:v>0.46</c:v>
                </c:pt>
                <c:pt idx="32">
                  <c:v>0.46</c:v>
                </c:pt>
                <c:pt idx="33">
                  <c:v>0.47</c:v>
                </c:pt>
                <c:pt idx="34">
                  <c:v>0.45</c:v>
                </c:pt>
                <c:pt idx="35">
                  <c:v>0.47</c:v>
                </c:pt>
                <c:pt idx="36">
                  <c:v>0.46</c:v>
                </c:pt>
                <c:pt idx="37">
                  <c:v>0.46</c:v>
                </c:pt>
                <c:pt idx="38">
                  <c:v>0.47</c:v>
                </c:pt>
                <c:pt idx="39">
                  <c:v>0.47</c:v>
                </c:pt>
                <c:pt idx="40">
                  <c:v>0.47</c:v>
                </c:pt>
                <c:pt idx="41">
                  <c:v>0.46</c:v>
                </c:pt>
                <c:pt idx="42">
                  <c:v>0.44</c:v>
                </c:pt>
                <c:pt idx="43">
                  <c:v>0.46</c:v>
                </c:pt>
                <c:pt idx="44">
                  <c:v>0.45</c:v>
                </c:pt>
                <c:pt idx="45">
                  <c:v>0.46</c:v>
                </c:pt>
                <c:pt idx="46">
                  <c:v>0.46</c:v>
                </c:pt>
                <c:pt idx="47">
                  <c:v>0.47</c:v>
                </c:pt>
                <c:pt idx="48">
                  <c:v>0.48</c:v>
                </c:pt>
                <c:pt idx="49">
                  <c:v>0.46</c:v>
                </c:pt>
                <c:pt idx="50">
                  <c:v>0.47</c:v>
                </c:pt>
                <c:pt idx="51">
                  <c:v>0.49</c:v>
                </c:pt>
                <c:pt idx="52">
                  <c:v>0.49</c:v>
                </c:pt>
                <c:pt idx="53">
                  <c:v>0.48</c:v>
                </c:pt>
                <c:pt idx="54">
                  <c:v>0.48</c:v>
                </c:pt>
                <c:pt idx="55">
                  <c:v>0.48</c:v>
                </c:pt>
                <c:pt idx="56">
                  <c:v>0.48</c:v>
                </c:pt>
                <c:pt idx="57">
                  <c:v>0.5</c:v>
                </c:pt>
                <c:pt idx="58">
                  <c:v>0.54</c:v>
                </c:pt>
                <c:pt idx="59">
                  <c:v>0.54</c:v>
                </c:pt>
                <c:pt idx="60">
                  <c:v>0.51</c:v>
                </c:pt>
                <c:pt idx="61">
                  <c:v>0.52</c:v>
                </c:pt>
                <c:pt idx="62">
                  <c:v>0.53</c:v>
                </c:pt>
                <c:pt idx="63">
                  <c:v>0.54</c:v>
                </c:pt>
                <c:pt idx="64">
                  <c:v>0.56999999999999995</c:v>
                </c:pt>
                <c:pt idx="65">
                  <c:v>0.56999999999999995</c:v>
                </c:pt>
                <c:pt idx="66">
                  <c:v>0.56000000000000005</c:v>
                </c:pt>
                <c:pt idx="67">
                  <c:v>0.56999999999999995</c:v>
                </c:pt>
                <c:pt idx="68">
                  <c:v>0.57999999999999996</c:v>
                </c:pt>
                <c:pt idx="69">
                  <c:v>0.59</c:v>
                </c:pt>
                <c:pt idx="70">
                  <c:v>0.61</c:v>
                </c:pt>
                <c:pt idx="71">
                  <c:v>0.6</c:v>
                </c:pt>
                <c:pt idx="72">
                  <c:v>0.59</c:v>
                </c:pt>
                <c:pt idx="73">
                  <c:v>0.56999999999999995</c:v>
                </c:pt>
                <c:pt idx="74">
                  <c:v>0.57999999999999996</c:v>
                </c:pt>
                <c:pt idx="75">
                  <c:v>0.57999999999999996</c:v>
                </c:pt>
                <c:pt idx="76">
                  <c:v>0.56999999999999995</c:v>
                </c:pt>
                <c:pt idx="77">
                  <c:v>0.56999999999999995</c:v>
                </c:pt>
                <c:pt idx="78">
                  <c:v>0.56000000000000005</c:v>
                </c:pt>
                <c:pt idx="79">
                  <c:v>0.57999999999999996</c:v>
                </c:pt>
                <c:pt idx="80">
                  <c:v>0.57999999999999996</c:v>
                </c:pt>
                <c:pt idx="81">
                  <c:v>0.59</c:v>
                </c:pt>
                <c:pt idx="82">
                  <c:v>0.57999999999999996</c:v>
                </c:pt>
                <c:pt idx="83">
                  <c:v>0.57999999999999996</c:v>
                </c:pt>
                <c:pt idx="84">
                  <c:v>0.59</c:v>
                </c:pt>
                <c:pt idx="85">
                  <c:v>0.61</c:v>
                </c:pt>
                <c:pt idx="86">
                  <c:v>0.62</c:v>
                </c:pt>
                <c:pt idx="87">
                  <c:v>0.62</c:v>
                </c:pt>
                <c:pt idx="88">
                  <c:v>0.61</c:v>
                </c:pt>
                <c:pt idx="89">
                  <c:v>0.62</c:v>
                </c:pt>
                <c:pt idx="90">
                  <c:v>0.61</c:v>
                </c:pt>
                <c:pt idx="91">
                  <c:v>0.62</c:v>
                </c:pt>
                <c:pt idx="92">
                  <c:v>0.62</c:v>
                </c:pt>
                <c:pt idx="93">
                  <c:v>0.62</c:v>
                </c:pt>
                <c:pt idx="94">
                  <c:v>0.61</c:v>
                </c:pt>
                <c:pt idx="95">
                  <c:v>0.62</c:v>
                </c:pt>
                <c:pt idx="96">
                  <c:v>0.62</c:v>
                </c:pt>
                <c:pt idx="97">
                  <c:v>0.62</c:v>
                </c:pt>
                <c:pt idx="98">
                  <c:v>0.61</c:v>
                </c:pt>
                <c:pt idx="99">
                  <c:v>0.62</c:v>
                </c:pt>
                <c:pt idx="100">
                  <c:v>0.62</c:v>
                </c:pt>
                <c:pt idx="101">
                  <c:v>0.62</c:v>
                </c:pt>
                <c:pt idx="102">
                  <c:v>0.62</c:v>
                </c:pt>
                <c:pt idx="103">
                  <c:v>0.61</c:v>
                </c:pt>
              </c:numCache>
            </c:numRef>
          </c:val>
          <c:smooth val="0"/>
          <c:extLst>
            <c:ext xmlns:c16="http://schemas.microsoft.com/office/drawing/2014/chart" uri="{C3380CC4-5D6E-409C-BE32-E72D297353CC}">
              <c16:uniqueId val="{00000001-CEB5-4109-A831-88A09FFEB6F3}"/>
            </c:ext>
          </c:extLst>
        </c:ser>
        <c:ser>
          <c:idx val="1"/>
          <c:order val="1"/>
          <c:tx>
            <c:strRef>
              <c:f>'Power of Congress'!$C$1</c:f>
              <c:strCache>
                <c:ptCount val="1"/>
                <c:pt idx="0">
                  <c:v>D House R Senate</c:v>
                </c:pt>
              </c:strCache>
            </c:strRef>
          </c:tx>
          <c:spPr>
            <a:ln w="19050" cap="rnd">
              <a:solidFill>
                <a:srgbClr val="76625C"/>
              </a:solidFill>
              <a:round/>
            </a:ln>
            <a:effectLst/>
          </c:spPr>
          <c:marker>
            <c:symbol val="none"/>
          </c:marker>
          <c:dLbls>
            <c:dLbl>
              <c:idx val="103"/>
              <c:layout>
                <c:manualLayout>
                  <c:x val="-4.9566294919454771E-3"/>
                  <c:y val="-3.28710784010808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EB5-4109-A831-88A09FFEB6F3}"/>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Frutiger 45 Light" panose="020B0603020202020204" pitchFamily="34" charset="0"/>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'Power of Congress'!$A$2:$A$105</c:f>
              <c:numCache>
                <c:formatCode>m/d/yyyy</c:formatCode>
                <c:ptCount val="104"/>
                <c:pt idx="0">
                  <c:v>43928</c:v>
                </c:pt>
                <c:pt idx="1">
                  <c:v>43929</c:v>
                </c:pt>
                <c:pt idx="2">
                  <c:v>43930</c:v>
                </c:pt>
                <c:pt idx="3">
                  <c:v>43931</c:v>
                </c:pt>
                <c:pt idx="4">
                  <c:v>43932</c:v>
                </c:pt>
                <c:pt idx="5">
                  <c:v>43933</c:v>
                </c:pt>
                <c:pt idx="6">
                  <c:v>43934</c:v>
                </c:pt>
                <c:pt idx="7">
                  <c:v>43935</c:v>
                </c:pt>
                <c:pt idx="8">
                  <c:v>43936</c:v>
                </c:pt>
                <c:pt idx="9">
                  <c:v>43937</c:v>
                </c:pt>
                <c:pt idx="10">
                  <c:v>43938</c:v>
                </c:pt>
                <c:pt idx="11">
                  <c:v>43939</c:v>
                </c:pt>
                <c:pt idx="12">
                  <c:v>43940</c:v>
                </c:pt>
                <c:pt idx="13">
                  <c:v>43941</c:v>
                </c:pt>
                <c:pt idx="14">
                  <c:v>43942</c:v>
                </c:pt>
                <c:pt idx="15">
                  <c:v>43943</c:v>
                </c:pt>
                <c:pt idx="16">
                  <c:v>43944</c:v>
                </c:pt>
                <c:pt idx="17">
                  <c:v>43945</c:v>
                </c:pt>
                <c:pt idx="18">
                  <c:v>43946</c:v>
                </c:pt>
                <c:pt idx="19">
                  <c:v>43947</c:v>
                </c:pt>
                <c:pt idx="20">
                  <c:v>43948</c:v>
                </c:pt>
                <c:pt idx="21">
                  <c:v>43949</c:v>
                </c:pt>
                <c:pt idx="22">
                  <c:v>43950</c:v>
                </c:pt>
                <c:pt idx="23">
                  <c:v>43951</c:v>
                </c:pt>
                <c:pt idx="24">
                  <c:v>43952</c:v>
                </c:pt>
                <c:pt idx="25">
                  <c:v>43953</c:v>
                </c:pt>
                <c:pt idx="26">
                  <c:v>43954</c:v>
                </c:pt>
                <c:pt idx="27">
                  <c:v>43955</c:v>
                </c:pt>
                <c:pt idx="28">
                  <c:v>43956</c:v>
                </c:pt>
                <c:pt idx="29">
                  <c:v>43957</c:v>
                </c:pt>
                <c:pt idx="30">
                  <c:v>43958</c:v>
                </c:pt>
                <c:pt idx="31">
                  <c:v>43959</c:v>
                </c:pt>
                <c:pt idx="32">
                  <c:v>43960</c:v>
                </c:pt>
                <c:pt idx="33">
                  <c:v>43961</c:v>
                </c:pt>
                <c:pt idx="34">
                  <c:v>43962</c:v>
                </c:pt>
                <c:pt idx="35">
                  <c:v>43963</c:v>
                </c:pt>
                <c:pt idx="36">
                  <c:v>43964</c:v>
                </c:pt>
                <c:pt idx="37">
                  <c:v>43965</c:v>
                </c:pt>
                <c:pt idx="38">
                  <c:v>43966</c:v>
                </c:pt>
                <c:pt idx="39">
                  <c:v>43967</c:v>
                </c:pt>
                <c:pt idx="40">
                  <c:v>43968</c:v>
                </c:pt>
                <c:pt idx="41">
                  <c:v>43969</c:v>
                </c:pt>
                <c:pt idx="42">
                  <c:v>43970</c:v>
                </c:pt>
                <c:pt idx="43">
                  <c:v>43971</c:v>
                </c:pt>
                <c:pt idx="44">
                  <c:v>43972</c:v>
                </c:pt>
                <c:pt idx="45">
                  <c:v>43973</c:v>
                </c:pt>
                <c:pt idx="46">
                  <c:v>43974</c:v>
                </c:pt>
                <c:pt idx="47">
                  <c:v>43975</c:v>
                </c:pt>
                <c:pt idx="48">
                  <c:v>43976</c:v>
                </c:pt>
                <c:pt idx="49">
                  <c:v>43977</c:v>
                </c:pt>
                <c:pt idx="50">
                  <c:v>43978</c:v>
                </c:pt>
                <c:pt idx="51">
                  <c:v>43979</c:v>
                </c:pt>
                <c:pt idx="52">
                  <c:v>43980</c:v>
                </c:pt>
                <c:pt idx="53">
                  <c:v>43981</c:v>
                </c:pt>
                <c:pt idx="54">
                  <c:v>43982</c:v>
                </c:pt>
                <c:pt idx="55">
                  <c:v>43983</c:v>
                </c:pt>
                <c:pt idx="56">
                  <c:v>43984</c:v>
                </c:pt>
                <c:pt idx="57">
                  <c:v>43985</c:v>
                </c:pt>
                <c:pt idx="58">
                  <c:v>43986</c:v>
                </c:pt>
                <c:pt idx="59">
                  <c:v>43987</c:v>
                </c:pt>
                <c:pt idx="60">
                  <c:v>43988</c:v>
                </c:pt>
                <c:pt idx="61">
                  <c:v>43989</c:v>
                </c:pt>
                <c:pt idx="62">
                  <c:v>43990</c:v>
                </c:pt>
                <c:pt idx="63">
                  <c:v>43991</c:v>
                </c:pt>
                <c:pt idx="64">
                  <c:v>43992</c:v>
                </c:pt>
                <c:pt idx="65">
                  <c:v>43993</c:v>
                </c:pt>
                <c:pt idx="66">
                  <c:v>43994</c:v>
                </c:pt>
                <c:pt idx="67">
                  <c:v>43995</c:v>
                </c:pt>
                <c:pt idx="68">
                  <c:v>43996</c:v>
                </c:pt>
                <c:pt idx="69">
                  <c:v>43997</c:v>
                </c:pt>
                <c:pt idx="70">
                  <c:v>43998</c:v>
                </c:pt>
                <c:pt idx="71">
                  <c:v>43999</c:v>
                </c:pt>
                <c:pt idx="72">
                  <c:v>44000</c:v>
                </c:pt>
                <c:pt idx="73">
                  <c:v>44001</c:v>
                </c:pt>
                <c:pt idx="74">
                  <c:v>44002</c:v>
                </c:pt>
                <c:pt idx="75">
                  <c:v>44003</c:v>
                </c:pt>
                <c:pt idx="76">
                  <c:v>44004</c:v>
                </c:pt>
                <c:pt idx="77">
                  <c:v>44005</c:v>
                </c:pt>
                <c:pt idx="78">
                  <c:v>44006</c:v>
                </c:pt>
                <c:pt idx="79">
                  <c:v>44007</c:v>
                </c:pt>
                <c:pt idx="80">
                  <c:v>44008</c:v>
                </c:pt>
                <c:pt idx="81">
                  <c:v>44009</c:v>
                </c:pt>
                <c:pt idx="82">
                  <c:v>44010</c:v>
                </c:pt>
                <c:pt idx="83">
                  <c:v>44011</c:v>
                </c:pt>
                <c:pt idx="84">
                  <c:v>44012</c:v>
                </c:pt>
                <c:pt idx="85">
                  <c:v>44013</c:v>
                </c:pt>
                <c:pt idx="86">
                  <c:v>44014</c:v>
                </c:pt>
                <c:pt idx="87">
                  <c:v>44015</c:v>
                </c:pt>
                <c:pt idx="88">
                  <c:v>44016</c:v>
                </c:pt>
                <c:pt idx="89">
                  <c:v>44017</c:v>
                </c:pt>
                <c:pt idx="90">
                  <c:v>44018</c:v>
                </c:pt>
                <c:pt idx="91">
                  <c:v>44019</c:v>
                </c:pt>
                <c:pt idx="92">
                  <c:v>44020</c:v>
                </c:pt>
                <c:pt idx="93">
                  <c:v>44021</c:v>
                </c:pt>
                <c:pt idx="94">
                  <c:v>44022</c:v>
                </c:pt>
                <c:pt idx="95">
                  <c:v>44023</c:v>
                </c:pt>
                <c:pt idx="96">
                  <c:v>44024</c:v>
                </c:pt>
                <c:pt idx="97">
                  <c:v>44025</c:v>
                </c:pt>
                <c:pt idx="98">
                  <c:v>44026</c:v>
                </c:pt>
                <c:pt idx="99">
                  <c:v>44027</c:v>
                </c:pt>
                <c:pt idx="100">
                  <c:v>44028</c:v>
                </c:pt>
                <c:pt idx="101">
                  <c:v>44029</c:v>
                </c:pt>
                <c:pt idx="102">
                  <c:v>44030</c:v>
                </c:pt>
                <c:pt idx="103">
                  <c:v>44031</c:v>
                </c:pt>
              </c:numCache>
            </c:numRef>
          </c:cat>
          <c:val>
            <c:numRef>
              <c:f>'Power of Congress'!$C$2:$C$105</c:f>
              <c:numCache>
                <c:formatCode>0%</c:formatCode>
                <c:ptCount val="104"/>
                <c:pt idx="0">
                  <c:v>0.4</c:v>
                </c:pt>
                <c:pt idx="1">
                  <c:v>0.41</c:v>
                </c:pt>
                <c:pt idx="2">
                  <c:v>0.41</c:v>
                </c:pt>
                <c:pt idx="3">
                  <c:v>0.42</c:v>
                </c:pt>
                <c:pt idx="4">
                  <c:v>0.42</c:v>
                </c:pt>
                <c:pt idx="5">
                  <c:v>0.41</c:v>
                </c:pt>
                <c:pt idx="6">
                  <c:v>0.43</c:v>
                </c:pt>
                <c:pt idx="7">
                  <c:v>0.41</c:v>
                </c:pt>
                <c:pt idx="8">
                  <c:v>0.41</c:v>
                </c:pt>
                <c:pt idx="9">
                  <c:v>0.42</c:v>
                </c:pt>
                <c:pt idx="10">
                  <c:v>0.41</c:v>
                </c:pt>
                <c:pt idx="11">
                  <c:v>0.42</c:v>
                </c:pt>
                <c:pt idx="12">
                  <c:v>0.42</c:v>
                </c:pt>
                <c:pt idx="13">
                  <c:v>0.41</c:v>
                </c:pt>
                <c:pt idx="14">
                  <c:v>0.41</c:v>
                </c:pt>
                <c:pt idx="15">
                  <c:v>0.41</c:v>
                </c:pt>
                <c:pt idx="16">
                  <c:v>0.42</c:v>
                </c:pt>
                <c:pt idx="17">
                  <c:v>0.41</c:v>
                </c:pt>
                <c:pt idx="18">
                  <c:v>0.43</c:v>
                </c:pt>
                <c:pt idx="19">
                  <c:v>0.41</c:v>
                </c:pt>
                <c:pt idx="20">
                  <c:v>0.41</c:v>
                </c:pt>
                <c:pt idx="21">
                  <c:v>0.41</c:v>
                </c:pt>
                <c:pt idx="22">
                  <c:v>0.41</c:v>
                </c:pt>
                <c:pt idx="23">
                  <c:v>0.41</c:v>
                </c:pt>
                <c:pt idx="24">
                  <c:v>0.4</c:v>
                </c:pt>
                <c:pt idx="25">
                  <c:v>0.41</c:v>
                </c:pt>
                <c:pt idx="26">
                  <c:v>0.41</c:v>
                </c:pt>
                <c:pt idx="27">
                  <c:v>0.4</c:v>
                </c:pt>
                <c:pt idx="28">
                  <c:v>0.4</c:v>
                </c:pt>
                <c:pt idx="29">
                  <c:v>0.41</c:v>
                </c:pt>
                <c:pt idx="30">
                  <c:v>0.41</c:v>
                </c:pt>
                <c:pt idx="31">
                  <c:v>0.4</c:v>
                </c:pt>
                <c:pt idx="32">
                  <c:v>0.4</c:v>
                </c:pt>
                <c:pt idx="33">
                  <c:v>0.39</c:v>
                </c:pt>
                <c:pt idx="34">
                  <c:v>0.4</c:v>
                </c:pt>
                <c:pt idx="35">
                  <c:v>0.39</c:v>
                </c:pt>
                <c:pt idx="36">
                  <c:v>0.38</c:v>
                </c:pt>
                <c:pt idx="37">
                  <c:v>0.39</c:v>
                </c:pt>
                <c:pt idx="38">
                  <c:v>0.4</c:v>
                </c:pt>
                <c:pt idx="39">
                  <c:v>0.39</c:v>
                </c:pt>
                <c:pt idx="40">
                  <c:v>0.38</c:v>
                </c:pt>
                <c:pt idx="41">
                  <c:v>0.4</c:v>
                </c:pt>
                <c:pt idx="42">
                  <c:v>0.4</c:v>
                </c:pt>
                <c:pt idx="43">
                  <c:v>0.39</c:v>
                </c:pt>
                <c:pt idx="44">
                  <c:v>0.4</c:v>
                </c:pt>
                <c:pt idx="45">
                  <c:v>0.39</c:v>
                </c:pt>
                <c:pt idx="46">
                  <c:v>0.39</c:v>
                </c:pt>
                <c:pt idx="47">
                  <c:v>0.39</c:v>
                </c:pt>
                <c:pt idx="48">
                  <c:v>0.4</c:v>
                </c:pt>
                <c:pt idx="49">
                  <c:v>0.39</c:v>
                </c:pt>
                <c:pt idx="50">
                  <c:v>0.4</c:v>
                </c:pt>
                <c:pt idx="51">
                  <c:v>0.39</c:v>
                </c:pt>
                <c:pt idx="52">
                  <c:v>0.38</c:v>
                </c:pt>
                <c:pt idx="53">
                  <c:v>0.39</c:v>
                </c:pt>
                <c:pt idx="54">
                  <c:v>0.39</c:v>
                </c:pt>
                <c:pt idx="55">
                  <c:v>0.39</c:v>
                </c:pt>
                <c:pt idx="56">
                  <c:v>0.37</c:v>
                </c:pt>
                <c:pt idx="57">
                  <c:v>0.37</c:v>
                </c:pt>
                <c:pt idx="58">
                  <c:v>0.35</c:v>
                </c:pt>
                <c:pt idx="59">
                  <c:v>0.36</c:v>
                </c:pt>
                <c:pt idx="60">
                  <c:v>0.38</c:v>
                </c:pt>
                <c:pt idx="61">
                  <c:v>0.37</c:v>
                </c:pt>
                <c:pt idx="62">
                  <c:v>0.36</c:v>
                </c:pt>
                <c:pt idx="63">
                  <c:v>0.37</c:v>
                </c:pt>
                <c:pt idx="64">
                  <c:v>0.36</c:v>
                </c:pt>
                <c:pt idx="65">
                  <c:v>0.35</c:v>
                </c:pt>
                <c:pt idx="66">
                  <c:v>0.36</c:v>
                </c:pt>
                <c:pt idx="67">
                  <c:v>0.35</c:v>
                </c:pt>
                <c:pt idx="68">
                  <c:v>0.33</c:v>
                </c:pt>
                <c:pt idx="69">
                  <c:v>0.33</c:v>
                </c:pt>
                <c:pt idx="70">
                  <c:v>0.32</c:v>
                </c:pt>
                <c:pt idx="71">
                  <c:v>0.32</c:v>
                </c:pt>
                <c:pt idx="72">
                  <c:v>0.32</c:v>
                </c:pt>
                <c:pt idx="73">
                  <c:v>0.37</c:v>
                </c:pt>
                <c:pt idx="74">
                  <c:v>0.34</c:v>
                </c:pt>
                <c:pt idx="75">
                  <c:v>0.35</c:v>
                </c:pt>
                <c:pt idx="76">
                  <c:v>0.35</c:v>
                </c:pt>
                <c:pt idx="77">
                  <c:v>0.36</c:v>
                </c:pt>
                <c:pt idx="78">
                  <c:v>0.36</c:v>
                </c:pt>
                <c:pt idx="79">
                  <c:v>0.34</c:v>
                </c:pt>
                <c:pt idx="80">
                  <c:v>0.35</c:v>
                </c:pt>
                <c:pt idx="81">
                  <c:v>0.34</c:v>
                </c:pt>
                <c:pt idx="82">
                  <c:v>0.34</c:v>
                </c:pt>
                <c:pt idx="83">
                  <c:v>0.34</c:v>
                </c:pt>
                <c:pt idx="84">
                  <c:v>0.33</c:v>
                </c:pt>
                <c:pt idx="85">
                  <c:v>0.32</c:v>
                </c:pt>
                <c:pt idx="86">
                  <c:v>0.32</c:v>
                </c:pt>
                <c:pt idx="87">
                  <c:v>0.31</c:v>
                </c:pt>
                <c:pt idx="88">
                  <c:v>0.32</c:v>
                </c:pt>
                <c:pt idx="89">
                  <c:v>0.33</c:v>
                </c:pt>
                <c:pt idx="90">
                  <c:v>0.33</c:v>
                </c:pt>
                <c:pt idx="91">
                  <c:v>0.32</c:v>
                </c:pt>
                <c:pt idx="92">
                  <c:v>0.32</c:v>
                </c:pt>
                <c:pt idx="93">
                  <c:v>0.31</c:v>
                </c:pt>
                <c:pt idx="94">
                  <c:v>0.32</c:v>
                </c:pt>
                <c:pt idx="95">
                  <c:v>0.31</c:v>
                </c:pt>
                <c:pt idx="96">
                  <c:v>0.31</c:v>
                </c:pt>
                <c:pt idx="97">
                  <c:v>0.3</c:v>
                </c:pt>
                <c:pt idx="98">
                  <c:v>0.3</c:v>
                </c:pt>
                <c:pt idx="99">
                  <c:v>0.31</c:v>
                </c:pt>
                <c:pt idx="100">
                  <c:v>0.3</c:v>
                </c:pt>
                <c:pt idx="101">
                  <c:v>0.31</c:v>
                </c:pt>
                <c:pt idx="102">
                  <c:v>0.3</c:v>
                </c:pt>
                <c:pt idx="103">
                  <c:v>0.31</c:v>
                </c:pt>
              </c:numCache>
            </c:numRef>
          </c:val>
          <c:smooth val="0"/>
          <c:extLst>
            <c:ext xmlns:c16="http://schemas.microsoft.com/office/drawing/2014/chart" uri="{C3380CC4-5D6E-409C-BE32-E72D297353CC}">
              <c16:uniqueId val="{00000003-CEB5-4109-A831-88A09FFEB6F3}"/>
            </c:ext>
          </c:extLst>
        </c:ser>
        <c:ser>
          <c:idx val="2"/>
          <c:order val="2"/>
          <c:tx>
            <c:strRef>
              <c:f>'Power of Congress'!$D$1</c:f>
              <c:strCache>
                <c:ptCount val="1"/>
                <c:pt idx="0">
                  <c:v>R House R Senate</c:v>
                </c:pt>
              </c:strCache>
            </c:strRef>
          </c:tx>
          <c:spPr>
            <a:ln w="19050" cap="rnd">
              <a:solidFill>
                <a:srgbClr val="F1D9B9"/>
              </a:solidFill>
              <a:round/>
            </a:ln>
            <a:effectLst/>
          </c:spPr>
          <c:marker>
            <c:symbol val="none"/>
          </c:marker>
          <c:dLbls>
            <c:dLbl>
              <c:idx val="103"/>
              <c:layout>
                <c:manualLayout>
                  <c:x val="-7.4349442379183974E-3"/>
                  <c:y val="-3.287107840108086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CEB5-4109-A831-88A09FFEB6F3}"/>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Frutiger 45 Light" panose="020B0603020202020204" pitchFamily="34" charset="0"/>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'Power of Congress'!$A$2:$A$105</c:f>
              <c:numCache>
                <c:formatCode>m/d/yyyy</c:formatCode>
                <c:ptCount val="104"/>
                <c:pt idx="0">
                  <c:v>43928</c:v>
                </c:pt>
                <c:pt idx="1">
                  <c:v>43929</c:v>
                </c:pt>
                <c:pt idx="2">
                  <c:v>43930</c:v>
                </c:pt>
                <c:pt idx="3">
                  <c:v>43931</c:v>
                </c:pt>
                <c:pt idx="4">
                  <c:v>43932</c:v>
                </c:pt>
                <c:pt idx="5">
                  <c:v>43933</c:v>
                </c:pt>
                <c:pt idx="6">
                  <c:v>43934</c:v>
                </c:pt>
                <c:pt idx="7">
                  <c:v>43935</c:v>
                </c:pt>
                <c:pt idx="8">
                  <c:v>43936</c:v>
                </c:pt>
                <c:pt idx="9">
                  <c:v>43937</c:v>
                </c:pt>
                <c:pt idx="10">
                  <c:v>43938</c:v>
                </c:pt>
                <c:pt idx="11">
                  <c:v>43939</c:v>
                </c:pt>
                <c:pt idx="12">
                  <c:v>43940</c:v>
                </c:pt>
                <c:pt idx="13">
                  <c:v>43941</c:v>
                </c:pt>
                <c:pt idx="14">
                  <c:v>43942</c:v>
                </c:pt>
                <c:pt idx="15">
                  <c:v>43943</c:v>
                </c:pt>
                <c:pt idx="16">
                  <c:v>43944</c:v>
                </c:pt>
                <c:pt idx="17">
                  <c:v>43945</c:v>
                </c:pt>
                <c:pt idx="18">
                  <c:v>43946</c:v>
                </c:pt>
                <c:pt idx="19">
                  <c:v>43947</c:v>
                </c:pt>
                <c:pt idx="20">
                  <c:v>43948</c:v>
                </c:pt>
                <c:pt idx="21">
                  <c:v>43949</c:v>
                </c:pt>
                <c:pt idx="22">
                  <c:v>43950</c:v>
                </c:pt>
                <c:pt idx="23">
                  <c:v>43951</c:v>
                </c:pt>
                <c:pt idx="24">
                  <c:v>43952</c:v>
                </c:pt>
                <c:pt idx="25">
                  <c:v>43953</c:v>
                </c:pt>
                <c:pt idx="26">
                  <c:v>43954</c:v>
                </c:pt>
                <c:pt idx="27">
                  <c:v>43955</c:v>
                </c:pt>
                <c:pt idx="28">
                  <c:v>43956</c:v>
                </c:pt>
                <c:pt idx="29">
                  <c:v>43957</c:v>
                </c:pt>
                <c:pt idx="30">
                  <c:v>43958</c:v>
                </c:pt>
                <c:pt idx="31">
                  <c:v>43959</c:v>
                </c:pt>
                <c:pt idx="32">
                  <c:v>43960</c:v>
                </c:pt>
                <c:pt idx="33">
                  <c:v>43961</c:v>
                </c:pt>
                <c:pt idx="34">
                  <c:v>43962</c:v>
                </c:pt>
                <c:pt idx="35">
                  <c:v>43963</c:v>
                </c:pt>
                <c:pt idx="36">
                  <c:v>43964</c:v>
                </c:pt>
                <c:pt idx="37">
                  <c:v>43965</c:v>
                </c:pt>
                <c:pt idx="38">
                  <c:v>43966</c:v>
                </c:pt>
                <c:pt idx="39">
                  <c:v>43967</c:v>
                </c:pt>
                <c:pt idx="40">
                  <c:v>43968</c:v>
                </c:pt>
                <c:pt idx="41">
                  <c:v>43969</c:v>
                </c:pt>
                <c:pt idx="42">
                  <c:v>43970</c:v>
                </c:pt>
                <c:pt idx="43">
                  <c:v>43971</c:v>
                </c:pt>
                <c:pt idx="44">
                  <c:v>43972</c:v>
                </c:pt>
                <c:pt idx="45">
                  <c:v>43973</c:v>
                </c:pt>
                <c:pt idx="46">
                  <c:v>43974</c:v>
                </c:pt>
                <c:pt idx="47">
                  <c:v>43975</c:v>
                </c:pt>
                <c:pt idx="48">
                  <c:v>43976</c:v>
                </c:pt>
                <c:pt idx="49">
                  <c:v>43977</c:v>
                </c:pt>
                <c:pt idx="50">
                  <c:v>43978</c:v>
                </c:pt>
                <c:pt idx="51">
                  <c:v>43979</c:v>
                </c:pt>
                <c:pt idx="52">
                  <c:v>43980</c:v>
                </c:pt>
                <c:pt idx="53">
                  <c:v>43981</c:v>
                </c:pt>
                <c:pt idx="54">
                  <c:v>43982</c:v>
                </c:pt>
                <c:pt idx="55">
                  <c:v>43983</c:v>
                </c:pt>
                <c:pt idx="56">
                  <c:v>43984</c:v>
                </c:pt>
                <c:pt idx="57">
                  <c:v>43985</c:v>
                </c:pt>
                <c:pt idx="58">
                  <c:v>43986</c:v>
                </c:pt>
                <c:pt idx="59">
                  <c:v>43987</c:v>
                </c:pt>
                <c:pt idx="60">
                  <c:v>43988</c:v>
                </c:pt>
                <c:pt idx="61">
                  <c:v>43989</c:v>
                </c:pt>
                <c:pt idx="62">
                  <c:v>43990</c:v>
                </c:pt>
                <c:pt idx="63">
                  <c:v>43991</c:v>
                </c:pt>
                <c:pt idx="64">
                  <c:v>43992</c:v>
                </c:pt>
                <c:pt idx="65">
                  <c:v>43993</c:v>
                </c:pt>
                <c:pt idx="66">
                  <c:v>43994</c:v>
                </c:pt>
                <c:pt idx="67">
                  <c:v>43995</c:v>
                </c:pt>
                <c:pt idx="68">
                  <c:v>43996</c:v>
                </c:pt>
                <c:pt idx="69">
                  <c:v>43997</c:v>
                </c:pt>
                <c:pt idx="70">
                  <c:v>43998</c:v>
                </c:pt>
                <c:pt idx="71">
                  <c:v>43999</c:v>
                </c:pt>
                <c:pt idx="72">
                  <c:v>44000</c:v>
                </c:pt>
                <c:pt idx="73">
                  <c:v>44001</c:v>
                </c:pt>
                <c:pt idx="74">
                  <c:v>44002</c:v>
                </c:pt>
                <c:pt idx="75">
                  <c:v>44003</c:v>
                </c:pt>
                <c:pt idx="76">
                  <c:v>44004</c:v>
                </c:pt>
                <c:pt idx="77">
                  <c:v>44005</c:v>
                </c:pt>
                <c:pt idx="78">
                  <c:v>44006</c:v>
                </c:pt>
                <c:pt idx="79">
                  <c:v>44007</c:v>
                </c:pt>
                <c:pt idx="80">
                  <c:v>44008</c:v>
                </c:pt>
                <c:pt idx="81">
                  <c:v>44009</c:v>
                </c:pt>
                <c:pt idx="82">
                  <c:v>44010</c:v>
                </c:pt>
                <c:pt idx="83">
                  <c:v>44011</c:v>
                </c:pt>
                <c:pt idx="84">
                  <c:v>44012</c:v>
                </c:pt>
                <c:pt idx="85">
                  <c:v>44013</c:v>
                </c:pt>
                <c:pt idx="86">
                  <c:v>44014</c:v>
                </c:pt>
                <c:pt idx="87">
                  <c:v>44015</c:v>
                </c:pt>
                <c:pt idx="88">
                  <c:v>44016</c:v>
                </c:pt>
                <c:pt idx="89">
                  <c:v>44017</c:v>
                </c:pt>
                <c:pt idx="90">
                  <c:v>44018</c:v>
                </c:pt>
                <c:pt idx="91">
                  <c:v>44019</c:v>
                </c:pt>
                <c:pt idx="92">
                  <c:v>44020</c:v>
                </c:pt>
                <c:pt idx="93">
                  <c:v>44021</c:v>
                </c:pt>
                <c:pt idx="94">
                  <c:v>44022</c:v>
                </c:pt>
                <c:pt idx="95">
                  <c:v>44023</c:v>
                </c:pt>
                <c:pt idx="96">
                  <c:v>44024</c:v>
                </c:pt>
                <c:pt idx="97">
                  <c:v>44025</c:v>
                </c:pt>
                <c:pt idx="98">
                  <c:v>44026</c:v>
                </c:pt>
                <c:pt idx="99">
                  <c:v>44027</c:v>
                </c:pt>
                <c:pt idx="100">
                  <c:v>44028</c:v>
                </c:pt>
                <c:pt idx="101">
                  <c:v>44029</c:v>
                </c:pt>
                <c:pt idx="102">
                  <c:v>44030</c:v>
                </c:pt>
                <c:pt idx="103">
                  <c:v>44031</c:v>
                </c:pt>
              </c:numCache>
            </c:numRef>
          </c:cat>
          <c:val>
            <c:numRef>
              <c:f>'Power of Congress'!$D$2:$D$105</c:f>
              <c:numCache>
                <c:formatCode>0%</c:formatCode>
                <c:ptCount val="104"/>
                <c:pt idx="0">
                  <c:v>0.25</c:v>
                </c:pt>
                <c:pt idx="1">
                  <c:v>0.26</c:v>
                </c:pt>
                <c:pt idx="2">
                  <c:v>0.28000000000000003</c:v>
                </c:pt>
                <c:pt idx="3">
                  <c:v>0.28000000000000003</c:v>
                </c:pt>
                <c:pt idx="4">
                  <c:v>0.26</c:v>
                </c:pt>
                <c:pt idx="5">
                  <c:v>0.26</c:v>
                </c:pt>
                <c:pt idx="6">
                  <c:v>0.26</c:v>
                </c:pt>
                <c:pt idx="7">
                  <c:v>0.25</c:v>
                </c:pt>
                <c:pt idx="8">
                  <c:v>0.27</c:v>
                </c:pt>
                <c:pt idx="9">
                  <c:v>0.26</c:v>
                </c:pt>
                <c:pt idx="10">
                  <c:v>0.26</c:v>
                </c:pt>
                <c:pt idx="11">
                  <c:v>0.26</c:v>
                </c:pt>
                <c:pt idx="12">
                  <c:v>0.27</c:v>
                </c:pt>
                <c:pt idx="13">
                  <c:v>0.25</c:v>
                </c:pt>
                <c:pt idx="14">
                  <c:v>0.25</c:v>
                </c:pt>
                <c:pt idx="15">
                  <c:v>0.24</c:v>
                </c:pt>
                <c:pt idx="16">
                  <c:v>0.25</c:v>
                </c:pt>
                <c:pt idx="17">
                  <c:v>0.23</c:v>
                </c:pt>
                <c:pt idx="18">
                  <c:v>0.22</c:v>
                </c:pt>
                <c:pt idx="19">
                  <c:v>0.21</c:v>
                </c:pt>
                <c:pt idx="20">
                  <c:v>0.22</c:v>
                </c:pt>
                <c:pt idx="21">
                  <c:v>0.21</c:v>
                </c:pt>
                <c:pt idx="22">
                  <c:v>0.22</c:v>
                </c:pt>
                <c:pt idx="23">
                  <c:v>0.21</c:v>
                </c:pt>
                <c:pt idx="24">
                  <c:v>0.21</c:v>
                </c:pt>
                <c:pt idx="25">
                  <c:v>0.22</c:v>
                </c:pt>
                <c:pt idx="26">
                  <c:v>0.21</c:v>
                </c:pt>
                <c:pt idx="27">
                  <c:v>0.22</c:v>
                </c:pt>
                <c:pt idx="28">
                  <c:v>0.21</c:v>
                </c:pt>
                <c:pt idx="29">
                  <c:v>0.21</c:v>
                </c:pt>
                <c:pt idx="30">
                  <c:v>0.2</c:v>
                </c:pt>
                <c:pt idx="31">
                  <c:v>0.2</c:v>
                </c:pt>
                <c:pt idx="32">
                  <c:v>0.21</c:v>
                </c:pt>
                <c:pt idx="33">
                  <c:v>0.21</c:v>
                </c:pt>
                <c:pt idx="34">
                  <c:v>0.21</c:v>
                </c:pt>
                <c:pt idx="35">
                  <c:v>0.21</c:v>
                </c:pt>
                <c:pt idx="36">
                  <c:v>0.21</c:v>
                </c:pt>
                <c:pt idx="37">
                  <c:v>0.2</c:v>
                </c:pt>
                <c:pt idx="38">
                  <c:v>0.2</c:v>
                </c:pt>
                <c:pt idx="39">
                  <c:v>0.2</c:v>
                </c:pt>
                <c:pt idx="40">
                  <c:v>0.21</c:v>
                </c:pt>
                <c:pt idx="41">
                  <c:v>0.22</c:v>
                </c:pt>
                <c:pt idx="42">
                  <c:v>0.21</c:v>
                </c:pt>
                <c:pt idx="43">
                  <c:v>0.2</c:v>
                </c:pt>
                <c:pt idx="44">
                  <c:v>0.21</c:v>
                </c:pt>
                <c:pt idx="45">
                  <c:v>0.21</c:v>
                </c:pt>
                <c:pt idx="46">
                  <c:v>0.21</c:v>
                </c:pt>
                <c:pt idx="47">
                  <c:v>0.2</c:v>
                </c:pt>
                <c:pt idx="48">
                  <c:v>0.19</c:v>
                </c:pt>
                <c:pt idx="49">
                  <c:v>0.19</c:v>
                </c:pt>
                <c:pt idx="50">
                  <c:v>0.19</c:v>
                </c:pt>
                <c:pt idx="51">
                  <c:v>0.18</c:v>
                </c:pt>
                <c:pt idx="52">
                  <c:v>0.17</c:v>
                </c:pt>
                <c:pt idx="53">
                  <c:v>0.18</c:v>
                </c:pt>
                <c:pt idx="54">
                  <c:v>0.19</c:v>
                </c:pt>
                <c:pt idx="55">
                  <c:v>0.2</c:v>
                </c:pt>
                <c:pt idx="56">
                  <c:v>0.2</c:v>
                </c:pt>
                <c:pt idx="57">
                  <c:v>0.19</c:v>
                </c:pt>
                <c:pt idx="58">
                  <c:v>0.18</c:v>
                </c:pt>
                <c:pt idx="59">
                  <c:v>0.18</c:v>
                </c:pt>
                <c:pt idx="60">
                  <c:v>0.18</c:v>
                </c:pt>
                <c:pt idx="61">
                  <c:v>0.19</c:v>
                </c:pt>
                <c:pt idx="62">
                  <c:v>0.18</c:v>
                </c:pt>
                <c:pt idx="63">
                  <c:v>0.16</c:v>
                </c:pt>
                <c:pt idx="64">
                  <c:v>0.15</c:v>
                </c:pt>
                <c:pt idx="65">
                  <c:v>0.14000000000000001</c:v>
                </c:pt>
                <c:pt idx="66">
                  <c:v>0.14000000000000001</c:v>
                </c:pt>
                <c:pt idx="67">
                  <c:v>0.14000000000000001</c:v>
                </c:pt>
                <c:pt idx="68">
                  <c:v>0.14000000000000001</c:v>
                </c:pt>
                <c:pt idx="69">
                  <c:v>0.15</c:v>
                </c:pt>
                <c:pt idx="70">
                  <c:v>0.15</c:v>
                </c:pt>
                <c:pt idx="71">
                  <c:v>0.14000000000000001</c:v>
                </c:pt>
                <c:pt idx="72">
                  <c:v>0.14000000000000001</c:v>
                </c:pt>
                <c:pt idx="73">
                  <c:v>0.13</c:v>
                </c:pt>
                <c:pt idx="74">
                  <c:v>0.13</c:v>
                </c:pt>
                <c:pt idx="75">
                  <c:v>0.13</c:v>
                </c:pt>
                <c:pt idx="76">
                  <c:v>0.14000000000000001</c:v>
                </c:pt>
                <c:pt idx="77">
                  <c:v>0.14000000000000001</c:v>
                </c:pt>
                <c:pt idx="78">
                  <c:v>0.14000000000000001</c:v>
                </c:pt>
                <c:pt idx="79">
                  <c:v>0.13</c:v>
                </c:pt>
                <c:pt idx="80">
                  <c:v>0.14000000000000001</c:v>
                </c:pt>
                <c:pt idx="81">
                  <c:v>0.14000000000000001</c:v>
                </c:pt>
                <c:pt idx="82">
                  <c:v>0.14000000000000001</c:v>
                </c:pt>
                <c:pt idx="83">
                  <c:v>0.14000000000000001</c:v>
                </c:pt>
                <c:pt idx="84">
                  <c:v>0.14000000000000001</c:v>
                </c:pt>
                <c:pt idx="85">
                  <c:v>0.14000000000000001</c:v>
                </c:pt>
                <c:pt idx="86">
                  <c:v>0.13</c:v>
                </c:pt>
                <c:pt idx="87">
                  <c:v>0.12</c:v>
                </c:pt>
                <c:pt idx="88">
                  <c:v>0.12</c:v>
                </c:pt>
                <c:pt idx="89">
                  <c:v>0.12</c:v>
                </c:pt>
                <c:pt idx="90">
                  <c:v>0.13</c:v>
                </c:pt>
                <c:pt idx="91">
                  <c:v>0.14000000000000001</c:v>
                </c:pt>
                <c:pt idx="92">
                  <c:v>0.13</c:v>
                </c:pt>
                <c:pt idx="93">
                  <c:v>0.13</c:v>
                </c:pt>
                <c:pt idx="94">
                  <c:v>0.14000000000000001</c:v>
                </c:pt>
                <c:pt idx="95">
                  <c:v>0.15</c:v>
                </c:pt>
                <c:pt idx="96">
                  <c:v>0.13</c:v>
                </c:pt>
                <c:pt idx="97">
                  <c:v>0.14000000000000001</c:v>
                </c:pt>
                <c:pt idx="98">
                  <c:v>0.14000000000000001</c:v>
                </c:pt>
                <c:pt idx="99">
                  <c:v>0.13</c:v>
                </c:pt>
                <c:pt idx="100">
                  <c:v>0.14000000000000001</c:v>
                </c:pt>
                <c:pt idx="101">
                  <c:v>0.13</c:v>
                </c:pt>
                <c:pt idx="102">
                  <c:v>0.13</c:v>
                </c:pt>
                <c:pt idx="103">
                  <c:v>0.13</c:v>
                </c:pt>
              </c:numCache>
            </c:numRef>
          </c:val>
          <c:smooth val="0"/>
          <c:extLst>
            <c:ext xmlns:c16="http://schemas.microsoft.com/office/drawing/2014/chart" uri="{C3380CC4-5D6E-409C-BE32-E72D297353CC}">
              <c16:uniqueId val="{00000005-CEB5-4109-A831-88A09FFEB6F3}"/>
            </c:ext>
          </c:extLst>
        </c:ser>
        <c:dLbls>
          <c:showLegendKey val="0"/>
          <c:showVal val="0"/>
          <c:showCatName val="0"/>
          <c:showSerName val="0"/>
          <c:showPercent val="0"/>
          <c:showBubbleSize val="0"/>
        </c:dLbls>
        <c:smooth val="0"/>
        <c:axId val="698529280"/>
        <c:axId val="698530816"/>
      </c:lineChart>
      <c:dateAx>
        <c:axId val="698529280"/>
        <c:scaling>
          <c:orientation val="minMax"/>
          <c:min val="43936"/>
        </c:scaling>
        <c:delete val="0"/>
        <c:axPos val="b"/>
        <c:numFmt formatCode="mmm" sourceLinked="0"/>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98530816"/>
        <c:crosses val="autoZero"/>
        <c:auto val="1"/>
        <c:lblOffset val="100"/>
        <c:baseTimeUnit val="days"/>
        <c:majorUnit val="1"/>
        <c:majorTimeUnit val="months"/>
      </c:dateAx>
      <c:valAx>
        <c:axId val="698530816"/>
        <c:scaling>
          <c:orientation val="minMax"/>
          <c:max val="0.65000000000000013"/>
          <c:min val="0.1"/>
        </c:scaling>
        <c:delete val="0"/>
        <c:axPos val="l"/>
        <c:majorGridlines>
          <c:spPr>
            <a:ln w="9525" cap="flat" cmpd="sng" algn="ctr">
              <a:no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69852928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050" baseline="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4</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83158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274638"/>
            <a:ext cx="5053013" cy="2844800"/>
          </a:xfrm>
        </p:spPr>
      </p:sp>
      <p:sp>
        <p:nvSpPr>
          <p:cNvPr id="3" name="Notes Placeholder 2"/>
          <p:cNvSpPr>
            <a:spLocks noGrp="1"/>
          </p:cNvSpPr>
          <p:nvPr>
            <p:ph type="body" idx="1"/>
          </p:nvPr>
        </p:nvSpPr>
        <p:spPr>
          <a:xfrm>
            <a:off x="685800" y="3399895"/>
            <a:ext cx="5486400" cy="5782245"/>
          </a:xfrm>
        </p:spPr>
        <p:txBody>
          <a:bodyPr/>
          <a:lstStyle/>
          <a:p>
            <a:pPr>
              <a:buClr>
                <a:srgbClr val="FF0000"/>
              </a:buClr>
            </a:pPr>
            <a:endParaRPr lang="en-US" sz="1100" dirty="0">
              <a:latin typeface="Frutiger 55 Roman" panose="020B0503040202020204" pitchFamily="34" charset="0"/>
            </a:endParaRPr>
          </a:p>
        </p:txBody>
      </p:sp>
      <p:sp>
        <p:nvSpPr>
          <p:cNvPr id="4" name="Slide Number Placeholder 3"/>
          <p:cNvSpPr>
            <a:spLocks noGrp="1"/>
          </p:cNvSpPr>
          <p:nvPr>
            <p:ph type="sldNum" sz="quarter" idx="10"/>
          </p:nvPr>
        </p:nvSpPr>
        <p:spPr>
          <a:xfrm>
            <a:off x="3716120" y="9432604"/>
            <a:ext cx="2973823" cy="446504"/>
          </a:xfrm>
          <a:prstGeom prst="rect">
            <a:avLst/>
          </a:prstGeom>
        </p:spPr>
        <p:txBody>
          <a:bodyPr/>
          <a:lstStyle/>
          <a:p>
            <a:fld id="{2A45EEF0-2412-4E74-8042-71FA5C916756}" type="slidenum">
              <a:rPr altLang="zh-TW" smtClean="0">
                <a:solidFill>
                  <a:prstClr val="black"/>
                </a:solidFill>
              </a:rPr>
              <a:pPr/>
              <a:t>13</a:t>
            </a:fld>
            <a:endParaRPr altLang="zh-TW" dirty="0">
              <a:solidFill>
                <a:prstClr val="black"/>
              </a:solidFill>
            </a:endParaRPr>
          </a:p>
        </p:txBody>
      </p:sp>
    </p:spTree>
    <p:extLst>
      <p:ext uri="{BB962C8B-B14F-4D97-AF65-F5344CB8AC3E}">
        <p14:creationId xmlns:p14="http://schemas.microsoft.com/office/powerpoint/2010/main" val="2584624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5100" y="274638"/>
            <a:ext cx="5054600" cy="28448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716119" y="9432604"/>
            <a:ext cx="2973823" cy="446504"/>
          </a:xfrm>
          <a:prstGeom prst="rect">
            <a:avLst/>
          </a:prstGeom>
        </p:spPr>
        <p:txBody>
          <a:bodyPr/>
          <a:lstStyle/>
          <a:p>
            <a:fld id="{2A45EEF0-2412-4E74-8042-71FA5C916756}" type="slidenum">
              <a:rPr altLang="zh-TW">
                <a:solidFill>
                  <a:prstClr val="black"/>
                </a:solidFill>
              </a:rPr>
              <a:pPr/>
              <a:t>14</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16</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a:t>Contact</a:t>
            </a:r>
            <a:r>
              <a:rPr lang="de-DE" dirty="0"/>
              <a:t> </a:t>
            </a:r>
            <a:r>
              <a:rPr lang="de-DE" dirty="0" err="1"/>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a:t>&lt;&lt;Sektionsüberschrift&gt;&gt;</a:t>
            </a:r>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a:t>Click </a:t>
            </a:r>
            <a:r>
              <a:rPr lang="de-DE" dirty="0" err="1"/>
              <a:t>to</a:t>
            </a:r>
            <a:r>
              <a:rPr lang="de-DE" dirty="0"/>
              <a:t> </a:t>
            </a:r>
            <a:r>
              <a:rPr lang="de-DE" dirty="0" err="1"/>
              <a:t>edit</a:t>
            </a:r>
            <a:r>
              <a:rPr lang="de-DE" dirty="0"/>
              <a:t> </a:t>
            </a:r>
            <a:r>
              <a:rPr lang="de-DE" dirty="0" err="1"/>
              <a:t>Section</a:t>
            </a:r>
            <a:r>
              <a:rPr lang="de-DE" dirty="0"/>
              <a:t> / Appendix </a:t>
            </a:r>
            <a:r>
              <a:rPr lang="de-DE" dirty="0" err="1"/>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a:t>Inhaltsverzeichnis</a:t>
            </a:r>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a:t>&lt;&lt;Seitenüberschrift&gt;&gt;</a:t>
            </a:r>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a:t>&lt;&lt;Seitenüberschrift&gt;&gt;</a:t>
            </a:r>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a:t>&lt;&lt;Layout </a:t>
            </a:r>
            <a:r>
              <a:rPr lang="de-DE" dirty="0" err="1"/>
              <a:t>heading</a:t>
            </a:r>
            <a:r>
              <a:rPr lang="de-DE" dirty="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a:t>&lt;&lt;Page </a:t>
            </a:r>
            <a:r>
              <a:rPr lang="de-DE" dirty="0" err="1"/>
              <a:t>heading</a:t>
            </a:r>
            <a:r>
              <a:rPr lang="de-DE" dirty="0"/>
              <a:t>&gt;&gt;</a:t>
            </a:r>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a:t>Click to edit Master title style</a:t>
            </a:r>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5.png"/><Relationship Id="rId5" Type="http://schemas.openxmlformats.org/officeDocument/2006/relationships/notesSlide" Target="../notesSlides/notesSlide5.xml"/><Relationship Id="rId4"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image" Target="../media/image6.png"/><Relationship Id="rId5" Type="http://schemas.openxmlformats.org/officeDocument/2006/relationships/notesSlide" Target="../notesSlides/notesSlide6.xml"/><Relationship Id="rId4"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149.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tags" Target="../tags/tag140.xml"/><Relationship Id="rId7" Type="http://schemas.openxmlformats.org/officeDocument/2006/relationships/image" Target="../media/image4.png"/><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notesSlide" Target="../notesSlides/notesSlide2.xml"/><Relationship Id="rId5" Type="http://schemas.openxmlformats.org/officeDocument/2006/relationships/slideLayout" Target="../slideLayouts/slideLayout5.xml"/><Relationship Id="rId4" Type="http://schemas.openxmlformats.org/officeDocument/2006/relationships/tags" Target="../tags/tag1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42.xml"/><Relationship Id="rId5" Type="http://schemas.openxmlformats.org/officeDocument/2006/relationships/chart" Target="../charts/chart2.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4"/>
            <a:ext cx="10311201" cy="1629250"/>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Paul Donovan</a:t>
            </a:r>
            <a:r>
              <a:rPr lang="en-GB" dirty="0"/>
              <a:t>, Chief Economist, UBS Global Wealth Management</a:t>
            </a:r>
          </a:p>
          <a:p>
            <a:pPr fontAlgn="base">
              <a:spcBef>
                <a:spcPts val="0"/>
              </a:spcBef>
            </a:pPr>
            <a:r>
              <a:rPr lang="en-GB" b="1" dirty="0"/>
              <a:t>Kiran Ganesh</a:t>
            </a:r>
            <a:r>
              <a:rPr lang="en-GB" dirty="0"/>
              <a:t>, Head Investment Communications, UBS Global Wealth Management</a:t>
            </a:r>
          </a:p>
          <a:p>
            <a:pPr fontAlgn="base">
              <a:spcBef>
                <a:spcPts val="0"/>
              </a:spcBef>
            </a:pPr>
            <a:r>
              <a:rPr lang="en-GB" b="1" dirty="0"/>
              <a:t>Thomas McLoughlin</a:t>
            </a:r>
            <a:r>
              <a:rPr lang="en-GB" dirty="0"/>
              <a:t>, Head Americas Fixed Income, UBS Global Wealth Management</a:t>
            </a:r>
          </a:p>
          <a:p>
            <a:pPr fontAlgn="base">
              <a:spcBef>
                <a:spcPts val="0"/>
              </a:spcBef>
            </a:pPr>
            <a:r>
              <a:rPr lang="en-GB" b="1" dirty="0"/>
              <a:t>Lachlan Towart</a:t>
            </a:r>
            <a:r>
              <a:rPr lang="en-GB" dirty="0"/>
              <a:t>, Equity Analyst European Investment Office, UBS Global Wealth Management</a:t>
            </a:r>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a:t>Keynesian epidemiology</a:t>
            </a:r>
          </a:p>
        </p:txBody>
      </p:sp>
      <p:sp>
        <p:nvSpPr>
          <p:cNvPr id="15" name="Text Placeholder 5"/>
          <p:cNvSpPr>
            <a:spLocks noGrp="1"/>
          </p:cNvSpPr>
          <p:nvPr>
            <p:ph type="body" sz="quarter" idx="12"/>
          </p:nvPr>
        </p:nvSpPr>
        <p:spPr>
          <a:xfrm>
            <a:off x="560566" y="3248587"/>
            <a:ext cx="10931045" cy="342899"/>
          </a:xfrm>
        </p:spPr>
        <p:txBody>
          <a:bodyPr/>
          <a:lstStyle/>
          <a:p>
            <a:r>
              <a:rPr lang="de-CH" dirty="0"/>
              <a:t>UBS CIO </a:t>
            </a:r>
            <a:r>
              <a:rPr lang="de-CH" dirty="0" err="1"/>
              <a:t>livestream</a:t>
            </a:r>
            <a:r>
              <a:rPr lang="de-CH" dirty="0"/>
              <a:t>, 22 </a:t>
            </a:r>
            <a:r>
              <a:rPr lang="de-CH" dirty="0" err="1"/>
              <a:t>July</a:t>
            </a:r>
            <a:r>
              <a:rPr lang="de-CH" dirty="0"/>
              <a:t>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
        <p:nvSpPr>
          <p:cNvPr id="9" name="Rectangle 8"/>
          <p:cNvSpPr/>
          <p:nvPr/>
        </p:nvSpPr>
        <p:spPr>
          <a:xfrm>
            <a:off x="501944" y="5658930"/>
            <a:ext cx="8897075" cy="928778"/>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a:solidFill>
                  <a:srgbClr val="000000"/>
                </a:solidFill>
                <a:latin typeface="Frutiger 45 Light" panose="020B0603020202020204" pitchFamily="34" charset="0"/>
                <a:ea typeface="Times New Roman"/>
                <a:cs typeface="Times New Roman"/>
              </a:rPr>
              <a:t>GL20</a:t>
            </a: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Tree>
    <p:extLst>
      <p:ext uri="{BB962C8B-B14F-4D97-AF65-F5344CB8AC3E}">
        <p14:creationId xmlns:p14="http://schemas.microsoft.com/office/powerpoint/2010/main" val="3180027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235DE-051E-4B26-95AE-D985346DE487}"/>
              </a:ext>
            </a:extLst>
          </p:cNvPr>
          <p:cNvSpPr>
            <a:spLocks noGrp="1"/>
          </p:cNvSpPr>
          <p:nvPr>
            <p:ph type="title"/>
          </p:nvPr>
        </p:nvSpPr>
        <p:spPr/>
        <p:txBody>
          <a:bodyPr>
            <a:normAutofit/>
          </a:bodyPr>
          <a:lstStyle/>
          <a:p>
            <a:r>
              <a:rPr lang="en-US" sz="3500" dirty="0"/>
              <a:t>… Biden’s odds of winning the Electoral College have improved</a:t>
            </a:r>
          </a:p>
        </p:txBody>
      </p:sp>
      <p:graphicFrame>
        <p:nvGraphicFramePr>
          <p:cNvPr id="5" name="Chart 4">
            <a:extLst>
              <a:ext uri="{FF2B5EF4-FFF2-40B4-BE49-F238E27FC236}">
                <a16:creationId xmlns:a16="http://schemas.microsoft.com/office/drawing/2014/main" id="{EFA0B686-788D-47F0-990A-9EE20694B662}"/>
              </a:ext>
            </a:extLst>
          </p:cNvPr>
          <p:cNvGraphicFramePr>
            <a:graphicFrameLocks/>
          </p:cNvGraphicFramePr>
          <p:nvPr>
            <p:extLst>
              <p:ext uri="{D42A27DB-BD31-4B8C-83A1-F6EECF244321}">
                <p14:modId xmlns:p14="http://schemas.microsoft.com/office/powerpoint/2010/main" val="1637334927"/>
              </p:ext>
            </p:extLst>
          </p:nvPr>
        </p:nvGraphicFramePr>
        <p:xfrm>
          <a:off x="670243" y="1607021"/>
          <a:ext cx="12064365" cy="536448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Box 4">
            <a:extLst>
              <a:ext uri="{FF2B5EF4-FFF2-40B4-BE49-F238E27FC236}">
                <a16:creationId xmlns:a16="http://schemas.microsoft.com/office/drawing/2014/main" id="{6AAF3EF6-03DA-4DAF-8CA2-B9408C367B0C}"/>
              </a:ext>
            </a:extLst>
          </p:cNvPr>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altLang="zh-CN" sz="1200" b="0" dirty="0">
                <a:latin typeface="Frutiger 45 Light" panose="020B0603020202020204" pitchFamily="34" charset="0"/>
                <a:ea typeface="DengXian" panose="02010600030101010101" pitchFamily="2" charset="-122"/>
              </a:rPr>
              <a:t>Source: Predictit.org, UBS, as of 19 July 2020</a:t>
            </a:r>
          </a:p>
          <a:p>
            <a:pPr algn="r"/>
            <a:endParaRPr lang="en-US" altLang="zh-CN" sz="1200" b="0" dirty="0">
              <a:latin typeface="Calibri" panose="020F0502020204030204" pitchFamily="34" charset="0"/>
              <a:ea typeface="DengXian" panose="02010600030101010101" pitchFamily="2" charset="-122"/>
            </a:endParaRPr>
          </a:p>
        </p:txBody>
      </p:sp>
    </p:spTree>
    <p:extLst>
      <p:ext uri="{BB962C8B-B14F-4D97-AF65-F5344CB8AC3E}">
        <p14:creationId xmlns:p14="http://schemas.microsoft.com/office/powerpoint/2010/main" val="28357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D8665-634C-40BC-A6EB-11C0B68E2F42}"/>
              </a:ext>
            </a:extLst>
          </p:cNvPr>
          <p:cNvSpPr>
            <a:spLocks noGrp="1"/>
          </p:cNvSpPr>
          <p:nvPr>
            <p:ph type="title"/>
          </p:nvPr>
        </p:nvSpPr>
        <p:spPr>
          <a:xfrm>
            <a:off x="522627" y="0"/>
            <a:ext cx="12247159" cy="941832"/>
          </a:xfrm>
        </p:spPr>
        <p:txBody>
          <a:bodyPr>
            <a:normAutofit/>
          </a:bodyPr>
          <a:lstStyle/>
          <a:p>
            <a:r>
              <a:rPr lang="en-US" sz="3500" dirty="0"/>
              <a:t>… and a Biden victory probably results in a unified government</a:t>
            </a:r>
          </a:p>
        </p:txBody>
      </p:sp>
      <p:sp>
        <p:nvSpPr>
          <p:cNvPr id="3" name="TextBox 2">
            <a:extLst>
              <a:ext uri="{FF2B5EF4-FFF2-40B4-BE49-F238E27FC236}">
                <a16:creationId xmlns:a16="http://schemas.microsoft.com/office/drawing/2014/main" id="{BC9C7BF8-66AB-446D-8CC3-06EDA5B6B5F0}"/>
              </a:ext>
            </a:extLst>
          </p:cNvPr>
          <p:cNvSpPr txBox="1"/>
          <p:nvPr/>
        </p:nvSpPr>
        <p:spPr>
          <a:xfrm>
            <a:off x="1649827" y="1196692"/>
            <a:ext cx="8579104" cy="474550"/>
          </a:xfrm>
          <a:prstGeom prst="rect">
            <a:avLst/>
          </a:prstGeom>
          <a:noFill/>
        </p:spPr>
        <p:txBody>
          <a:bodyPr wrap="square" lIns="0" tIns="0" rIns="0" bIns="0" rtlCol="0">
            <a:noAutofit/>
          </a:bodyPr>
          <a:lstStyle/>
          <a:p>
            <a:r>
              <a:rPr lang="en-US" dirty="0">
                <a:latin typeface="Frutiger 45 Light" panose="020B0603020202020204" pitchFamily="34" charset="0"/>
              </a:rPr>
              <a:t>Democrats are favored to control both the House and Senate</a:t>
            </a:r>
          </a:p>
        </p:txBody>
      </p:sp>
      <p:graphicFrame>
        <p:nvGraphicFramePr>
          <p:cNvPr id="5" name="Chart 4">
            <a:extLst>
              <a:ext uri="{FF2B5EF4-FFF2-40B4-BE49-F238E27FC236}">
                <a16:creationId xmlns:a16="http://schemas.microsoft.com/office/drawing/2014/main" id="{23C32F8D-6F2A-4100-A1ED-998FF2DC8844}"/>
              </a:ext>
            </a:extLst>
          </p:cNvPr>
          <p:cNvGraphicFramePr>
            <a:graphicFrameLocks/>
          </p:cNvGraphicFramePr>
          <p:nvPr>
            <p:extLst>
              <p:ext uri="{D42A27DB-BD31-4B8C-83A1-F6EECF244321}">
                <p14:modId xmlns:p14="http://schemas.microsoft.com/office/powerpoint/2010/main" val="3424838776"/>
              </p:ext>
            </p:extLst>
          </p:nvPr>
        </p:nvGraphicFramePr>
        <p:xfrm>
          <a:off x="651962" y="1620667"/>
          <a:ext cx="12064365" cy="536448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Box 4">
            <a:extLst>
              <a:ext uri="{FF2B5EF4-FFF2-40B4-BE49-F238E27FC236}">
                <a16:creationId xmlns:a16="http://schemas.microsoft.com/office/drawing/2014/main" id="{F832BDA1-8A29-45A4-8AFE-5AEB6DD1EF71}"/>
              </a:ext>
            </a:extLst>
          </p:cNvPr>
          <p:cNvSpPr txBox="1">
            <a:spLocks noChangeArrowheads="1"/>
          </p:cNvSpPr>
          <p:nvPr/>
        </p:nvSpPr>
        <p:spPr bwMode="auto">
          <a:xfrm>
            <a:off x="4462797" y="6903063"/>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200" b="0" dirty="0">
                <a:latin typeface="Frutiger 45 Light" panose="020B0603020202020204" pitchFamily="34" charset="0"/>
                <a:ea typeface="DengXian" panose="02010600030101010101" pitchFamily="2" charset="-122"/>
              </a:rPr>
              <a:t>Source: </a:t>
            </a:r>
            <a:r>
              <a:rPr lang="en-US" sz="1200" b="0" dirty="0" err="1">
                <a:latin typeface="Frutiger 45 Light" panose="020B0603020202020204" pitchFamily="34" charset="0"/>
                <a:ea typeface="DengXian" panose="02010600030101010101" pitchFamily="2" charset="-122"/>
              </a:rPr>
              <a:t>PredictIt</a:t>
            </a:r>
            <a:r>
              <a:rPr lang="en-US" sz="1200" b="0" dirty="0">
                <a:latin typeface="Frutiger 45 Light" panose="020B0603020202020204" pitchFamily="34" charset="0"/>
                <a:ea typeface="DengXian" panose="02010600030101010101" pitchFamily="2" charset="-122"/>
              </a:rPr>
              <a:t>, UBS, as of 19 July 2020</a:t>
            </a:r>
            <a:endParaRPr lang="en-US" sz="1000" b="0" dirty="0">
              <a:solidFill>
                <a:srgbClr val="000000"/>
              </a:solidFill>
              <a:latin typeface="Frutiger 45 Light" panose="020B0603020202020204" pitchFamily="34" charset="0"/>
            </a:endParaRPr>
          </a:p>
        </p:txBody>
      </p:sp>
    </p:spTree>
    <p:extLst>
      <p:ext uri="{BB962C8B-B14F-4D97-AF65-F5344CB8AC3E}">
        <p14:creationId xmlns:p14="http://schemas.microsoft.com/office/powerpoint/2010/main" val="2407367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BD22C-805A-43C8-9739-76A4B99DFBC9}"/>
              </a:ext>
            </a:extLst>
          </p:cNvPr>
          <p:cNvSpPr>
            <a:spLocks noGrp="1"/>
          </p:cNvSpPr>
          <p:nvPr>
            <p:ph type="title"/>
          </p:nvPr>
        </p:nvSpPr>
        <p:spPr/>
        <p:txBody>
          <a:bodyPr>
            <a:normAutofit/>
          </a:bodyPr>
          <a:lstStyle/>
          <a:p>
            <a:r>
              <a:rPr lang="en-US" sz="3500" dirty="0"/>
              <a:t>2020 Battleground States </a:t>
            </a:r>
          </a:p>
        </p:txBody>
      </p:sp>
      <p:graphicFrame>
        <p:nvGraphicFramePr>
          <p:cNvPr id="6" name="Table 5">
            <a:extLst>
              <a:ext uri="{FF2B5EF4-FFF2-40B4-BE49-F238E27FC236}">
                <a16:creationId xmlns:a16="http://schemas.microsoft.com/office/drawing/2014/main" id="{2F9CE47F-8C21-42B8-951E-73287A8E338D}"/>
              </a:ext>
            </a:extLst>
          </p:cNvPr>
          <p:cNvGraphicFramePr>
            <a:graphicFrameLocks noGrp="1"/>
          </p:cNvGraphicFramePr>
          <p:nvPr>
            <p:extLst>
              <p:ext uri="{D42A27DB-BD31-4B8C-83A1-F6EECF244321}">
                <p14:modId xmlns:p14="http://schemas.microsoft.com/office/powerpoint/2010/main" val="907909172"/>
              </p:ext>
            </p:extLst>
          </p:nvPr>
        </p:nvGraphicFramePr>
        <p:xfrm>
          <a:off x="661975" y="1199385"/>
          <a:ext cx="11968462" cy="5302571"/>
        </p:xfrm>
        <a:graphic>
          <a:graphicData uri="http://schemas.openxmlformats.org/drawingml/2006/table">
            <a:tbl>
              <a:tblPr/>
              <a:tblGrid>
                <a:gridCol w="2893068">
                  <a:extLst>
                    <a:ext uri="{9D8B030D-6E8A-4147-A177-3AD203B41FA5}">
                      <a16:colId xmlns:a16="http://schemas.microsoft.com/office/drawing/2014/main" val="3293745490"/>
                    </a:ext>
                  </a:extLst>
                </a:gridCol>
                <a:gridCol w="1669908">
                  <a:extLst>
                    <a:ext uri="{9D8B030D-6E8A-4147-A177-3AD203B41FA5}">
                      <a16:colId xmlns:a16="http://schemas.microsoft.com/office/drawing/2014/main" val="3079054013"/>
                    </a:ext>
                  </a:extLst>
                </a:gridCol>
                <a:gridCol w="1496058">
                  <a:extLst>
                    <a:ext uri="{9D8B030D-6E8A-4147-A177-3AD203B41FA5}">
                      <a16:colId xmlns:a16="http://schemas.microsoft.com/office/drawing/2014/main" val="467067509"/>
                    </a:ext>
                  </a:extLst>
                </a:gridCol>
                <a:gridCol w="2954714">
                  <a:extLst>
                    <a:ext uri="{9D8B030D-6E8A-4147-A177-3AD203B41FA5}">
                      <a16:colId xmlns:a16="http://schemas.microsoft.com/office/drawing/2014/main" val="3752846479"/>
                    </a:ext>
                  </a:extLst>
                </a:gridCol>
                <a:gridCol w="2954714">
                  <a:extLst>
                    <a:ext uri="{9D8B030D-6E8A-4147-A177-3AD203B41FA5}">
                      <a16:colId xmlns:a16="http://schemas.microsoft.com/office/drawing/2014/main" val="2612391502"/>
                    </a:ext>
                  </a:extLst>
                </a:gridCol>
              </a:tblGrid>
              <a:tr h="1128308">
                <a:tc>
                  <a:txBody>
                    <a:bodyPr/>
                    <a:lstStyle/>
                    <a:p>
                      <a:pPr algn="ctr" fontAlgn="ctr"/>
                      <a:r>
                        <a:rPr lang="en-US" sz="1600" b="1" i="0" u="none" strike="noStrike" dirty="0">
                          <a:solidFill>
                            <a:srgbClr val="000000"/>
                          </a:solidFill>
                          <a:effectLst/>
                          <a:latin typeface="Frutiger 45 Light" panose="020B0603020202020204" pitchFamily="34" charset="0"/>
                        </a:rPr>
                        <a:t>State</a:t>
                      </a:r>
                    </a:p>
                  </a:txBody>
                  <a:tcPr marL="13963" marR="13963" marT="13970" marB="0" anchor="ctr">
                    <a:lnL>
                      <a:noFill/>
                    </a:lnL>
                    <a:lnR>
                      <a:noFill/>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Frutiger 45 Light" panose="020B0603020202020204" pitchFamily="34" charset="0"/>
                        </a:rPr>
                        <a:t>Trump</a:t>
                      </a:r>
                    </a:p>
                  </a:txBody>
                  <a:tcPr marL="13963" marR="13963" marT="13970" marB="0" anchor="ctr">
                    <a:lnL>
                      <a:noFill/>
                    </a:lnL>
                    <a:lnR>
                      <a:noFill/>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a:solidFill>
                            <a:srgbClr val="000000"/>
                          </a:solidFill>
                          <a:effectLst/>
                          <a:latin typeface="Frutiger 45 Light" panose="020B0603020202020204" pitchFamily="34" charset="0"/>
                        </a:rPr>
                        <a:t>Biden</a:t>
                      </a:r>
                    </a:p>
                  </a:txBody>
                  <a:tcPr marL="13963" marR="13963" marT="13970" marB="0" anchor="ctr">
                    <a:lnL>
                      <a:noFill/>
                    </a:lnL>
                    <a:lnR>
                      <a:noFill/>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Frutiger 45 Light" panose="020B0603020202020204" pitchFamily="34" charset="0"/>
                        </a:rPr>
                        <a:t>Trump v. Clinton</a:t>
                      </a:r>
                    </a:p>
                    <a:p>
                      <a:pPr algn="ctr" fontAlgn="ctr"/>
                      <a:r>
                        <a:rPr lang="en-US" sz="1600" b="1" i="0" u="none" strike="noStrike" dirty="0">
                          <a:solidFill>
                            <a:srgbClr val="000000"/>
                          </a:solidFill>
                          <a:effectLst/>
                          <a:latin typeface="Frutiger 45 Light" panose="020B0603020202020204" pitchFamily="34" charset="0"/>
                        </a:rPr>
                        <a:t>in 2016</a:t>
                      </a:r>
                    </a:p>
                  </a:txBody>
                  <a:tcPr marL="13963" marR="13963" marT="13970" marB="0" anchor="ctr">
                    <a:lnL>
                      <a:noFill/>
                    </a:lnL>
                    <a:lnR>
                      <a:noFill/>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effectLst/>
                          <a:latin typeface="Frutiger 45 Light" panose="020B0603020202020204" pitchFamily="34" charset="0"/>
                        </a:rPr>
                        <a:t>Trump v. Biden</a:t>
                      </a:r>
                      <a:endParaRPr lang="en-US" sz="1600" b="1" i="0" u="none" strike="noStrike" baseline="0" dirty="0">
                        <a:solidFill>
                          <a:srgbClr val="000000"/>
                        </a:solidFill>
                        <a:effectLst/>
                        <a:latin typeface="Frutiger 45 Light" panose="020B0603020202020204" pitchFamily="34" charset="0"/>
                      </a:endParaRPr>
                    </a:p>
                    <a:p>
                      <a:pPr algn="ctr" fontAlgn="ctr"/>
                      <a:r>
                        <a:rPr lang="en-US" sz="1600" b="1" i="0" u="none" strike="noStrike" baseline="0" dirty="0">
                          <a:solidFill>
                            <a:srgbClr val="000000"/>
                          </a:solidFill>
                          <a:effectLst/>
                          <a:latin typeface="Frutiger 45 Light" panose="020B0603020202020204" pitchFamily="34" charset="0"/>
                        </a:rPr>
                        <a:t> current polling</a:t>
                      </a:r>
                      <a:endParaRPr lang="en-US" sz="1600" b="1" i="0" u="none" strike="noStrike" dirty="0">
                        <a:solidFill>
                          <a:srgbClr val="000000"/>
                        </a:solidFill>
                        <a:effectLst/>
                        <a:latin typeface="Frutiger 45 Light" panose="020B0603020202020204" pitchFamily="34" charset="0"/>
                      </a:endParaRPr>
                    </a:p>
                  </a:txBody>
                  <a:tcPr marL="13963" marR="13963" marT="13970" marB="0" anchor="ctr">
                    <a:lnL>
                      <a:noFill/>
                    </a:lnL>
                    <a:lnR>
                      <a:noFill/>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34888096"/>
                  </a:ext>
                </a:extLst>
              </a:tr>
              <a:tr h="463807">
                <a:tc>
                  <a:txBody>
                    <a:bodyPr/>
                    <a:lstStyle/>
                    <a:p>
                      <a:pPr algn="l" fontAlgn="b"/>
                      <a:r>
                        <a:rPr lang="en-US" sz="1600" b="0" i="0" u="none" strike="noStrike">
                          <a:solidFill>
                            <a:srgbClr val="000000"/>
                          </a:solidFill>
                          <a:effectLst/>
                          <a:latin typeface="Frutiger 45 Light" panose="020B0603020202020204" pitchFamily="34" charset="0"/>
                        </a:rPr>
                        <a:t>Wisconsin</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41.8%</a:t>
                      </a:r>
                    </a:p>
                  </a:txBody>
                  <a:tcPr marL="13963" marR="13963" marT="13970" marB="0" anchor="b">
                    <a:lnL>
                      <a:noFill/>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chemeClr val="tx1"/>
                          </a:solidFill>
                          <a:effectLst/>
                          <a:latin typeface="Frutiger 45 Light" panose="020B0603020202020204" pitchFamily="34" charset="0"/>
                        </a:rPr>
                        <a:t>47.8%</a:t>
                      </a:r>
                    </a:p>
                  </a:txBody>
                  <a:tcPr marL="13963" marR="13963" marT="13970" marB="0" anchor="b">
                    <a:lnL w="6350" cap="flat" cmpd="sng" algn="ctr">
                      <a:solidFill>
                        <a:srgbClr val="AEB0B3"/>
                      </a:solidFill>
                      <a:prstDash val="solid"/>
                      <a:round/>
                      <a:headEnd type="none" w="med" len="med"/>
                      <a:tailEnd type="none" w="med" len="med"/>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B0B3"/>
                    </a:solidFill>
                  </a:tcPr>
                </a:tc>
                <a:tc>
                  <a:txBody>
                    <a:bodyPr/>
                    <a:lstStyle/>
                    <a:p>
                      <a:pPr algn="ctr" fontAlgn="b"/>
                      <a:r>
                        <a:rPr lang="en-US" sz="1600" b="0" i="0" u="none" strike="noStrike" dirty="0">
                          <a:solidFill>
                            <a:srgbClr val="000000"/>
                          </a:solidFill>
                          <a:effectLst/>
                          <a:latin typeface="Frutiger 45 Light" panose="020B0603020202020204" pitchFamily="34" charset="0"/>
                        </a:rPr>
                        <a:t>+0.7</a:t>
                      </a:r>
                    </a:p>
                  </a:txBody>
                  <a:tcPr marL="13963" marR="13963" marT="13970" marB="0" anchor="b">
                    <a:lnL w="6350" cap="flat" cmpd="sng" algn="ctr">
                      <a:solidFill>
                        <a:srgbClr val="AEB0B3"/>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-6.0</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83477444"/>
                  </a:ext>
                </a:extLst>
              </a:tr>
              <a:tr h="463807">
                <a:tc>
                  <a:txBody>
                    <a:bodyPr/>
                    <a:lstStyle/>
                    <a:p>
                      <a:pPr algn="l" fontAlgn="b"/>
                      <a:r>
                        <a:rPr lang="en-US" sz="1600" b="0" i="0" u="none" strike="noStrike">
                          <a:solidFill>
                            <a:srgbClr val="000000"/>
                          </a:solidFill>
                          <a:effectLst/>
                          <a:latin typeface="Frutiger 45 Light" panose="020B0603020202020204" pitchFamily="34" charset="0"/>
                        </a:rPr>
                        <a:t>Florida</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42.8%</a:t>
                      </a:r>
                    </a:p>
                  </a:txBody>
                  <a:tcPr marL="13963" marR="13963" marT="13970" marB="0" anchor="b">
                    <a:lnL>
                      <a:noFill/>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chemeClr val="tx1"/>
                          </a:solidFill>
                          <a:effectLst/>
                          <a:latin typeface="Frutiger 45 Light" panose="020B0603020202020204" pitchFamily="34" charset="0"/>
                        </a:rPr>
                        <a:t>49.2%</a:t>
                      </a:r>
                    </a:p>
                  </a:txBody>
                  <a:tcPr marL="13963" marR="13963" marT="13970" marB="0" anchor="b">
                    <a:lnL w="6350" cap="flat" cmpd="sng" algn="ctr">
                      <a:solidFill>
                        <a:srgbClr val="AEB0B3"/>
                      </a:solidFill>
                      <a:prstDash val="solid"/>
                      <a:round/>
                      <a:headEnd type="none" w="med" len="med"/>
                      <a:tailEnd type="none" w="med" len="med"/>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B0B3"/>
                    </a:solidFill>
                  </a:tcPr>
                </a:tc>
                <a:tc>
                  <a:txBody>
                    <a:bodyPr/>
                    <a:lstStyle/>
                    <a:p>
                      <a:pPr algn="ctr" fontAlgn="b"/>
                      <a:r>
                        <a:rPr lang="en-US" sz="1600" b="0" i="0" u="none" strike="noStrike" dirty="0">
                          <a:solidFill>
                            <a:srgbClr val="000000"/>
                          </a:solidFill>
                          <a:effectLst/>
                          <a:latin typeface="Frutiger 45 Light" panose="020B0603020202020204" pitchFamily="34" charset="0"/>
                        </a:rPr>
                        <a:t>+1.2</a:t>
                      </a:r>
                    </a:p>
                  </a:txBody>
                  <a:tcPr marL="13963" marR="13963" marT="13970" marB="0" anchor="b">
                    <a:lnL w="6350" cap="flat" cmpd="sng" algn="ctr">
                      <a:solidFill>
                        <a:srgbClr val="AEB0B3"/>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-6.4</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05484381"/>
                  </a:ext>
                </a:extLst>
              </a:tr>
              <a:tr h="463807">
                <a:tc>
                  <a:txBody>
                    <a:bodyPr/>
                    <a:lstStyle/>
                    <a:p>
                      <a:pPr algn="l" fontAlgn="b"/>
                      <a:r>
                        <a:rPr lang="en-US" sz="1600" b="0" i="0" u="none" strike="noStrike">
                          <a:solidFill>
                            <a:srgbClr val="000000"/>
                          </a:solidFill>
                          <a:effectLst/>
                          <a:latin typeface="Frutiger 45 Light" panose="020B0603020202020204" pitchFamily="34" charset="0"/>
                        </a:rPr>
                        <a:t>Michigan</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40.3%</a:t>
                      </a:r>
                    </a:p>
                  </a:txBody>
                  <a:tcPr marL="13963" marR="13963" marT="13970" marB="0" anchor="b">
                    <a:lnL>
                      <a:noFill/>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chemeClr val="tx1"/>
                          </a:solidFill>
                          <a:effectLst/>
                          <a:latin typeface="Frutiger 45 Light" panose="020B0603020202020204" pitchFamily="34" charset="0"/>
                        </a:rPr>
                        <a:t>48.0%</a:t>
                      </a:r>
                    </a:p>
                  </a:txBody>
                  <a:tcPr marL="13963" marR="13963" marT="13970" marB="0" anchor="b">
                    <a:lnL w="6350" cap="flat" cmpd="sng" algn="ctr">
                      <a:solidFill>
                        <a:srgbClr val="AEB0B3"/>
                      </a:solidFill>
                      <a:prstDash val="solid"/>
                      <a:round/>
                      <a:headEnd type="none" w="med" len="med"/>
                      <a:tailEnd type="none" w="med" len="med"/>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B0B3"/>
                    </a:solidFill>
                  </a:tcPr>
                </a:tc>
                <a:tc>
                  <a:txBody>
                    <a:bodyPr/>
                    <a:lstStyle/>
                    <a:p>
                      <a:pPr algn="ctr" fontAlgn="b"/>
                      <a:r>
                        <a:rPr lang="en-US" sz="1600" b="0" i="0" u="none" strike="noStrike" dirty="0">
                          <a:solidFill>
                            <a:srgbClr val="000000"/>
                          </a:solidFill>
                          <a:effectLst/>
                          <a:latin typeface="Frutiger 45 Light" panose="020B0603020202020204" pitchFamily="34" charset="0"/>
                        </a:rPr>
                        <a:t>+0.3</a:t>
                      </a:r>
                    </a:p>
                  </a:txBody>
                  <a:tcPr marL="13963" marR="13963" marT="13970" marB="0" anchor="b">
                    <a:lnL w="6350" cap="flat" cmpd="sng" algn="ctr">
                      <a:solidFill>
                        <a:srgbClr val="AEB0B3"/>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-7.7</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41542066"/>
                  </a:ext>
                </a:extLst>
              </a:tr>
              <a:tr h="463807">
                <a:tc>
                  <a:txBody>
                    <a:bodyPr/>
                    <a:lstStyle/>
                    <a:p>
                      <a:pPr algn="l" fontAlgn="b"/>
                      <a:r>
                        <a:rPr lang="en-US" sz="1600" b="0" i="0" u="none" strike="noStrike">
                          <a:solidFill>
                            <a:srgbClr val="000000"/>
                          </a:solidFill>
                          <a:effectLst/>
                          <a:latin typeface="Frutiger 45 Light" panose="020B0603020202020204" pitchFamily="34" charset="0"/>
                        </a:rPr>
                        <a:t>Pennsylvania</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42.0%</a:t>
                      </a:r>
                    </a:p>
                  </a:txBody>
                  <a:tcPr marL="13963" marR="13963" marT="13970" marB="0" anchor="b">
                    <a:lnL>
                      <a:noFill/>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chemeClr val="tx1"/>
                          </a:solidFill>
                          <a:effectLst/>
                          <a:latin typeface="Frutiger 45 Light" panose="020B0603020202020204" pitchFamily="34" charset="0"/>
                        </a:rPr>
                        <a:t>49.0%</a:t>
                      </a:r>
                    </a:p>
                  </a:txBody>
                  <a:tcPr marL="13963" marR="13963" marT="13970" marB="0" anchor="b">
                    <a:lnL w="6350" cap="flat" cmpd="sng" algn="ctr">
                      <a:solidFill>
                        <a:srgbClr val="AEB0B3"/>
                      </a:solidFill>
                      <a:prstDash val="solid"/>
                      <a:round/>
                      <a:headEnd type="none" w="med" len="med"/>
                      <a:tailEnd type="none" w="med" len="med"/>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B0B3"/>
                    </a:solidFill>
                  </a:tcPr>
                </a:tc>
                <a:tc>
                  <a:txBody>
                    <a:bodyPr/>
                    <a:lstStyle/>
                    <a:p>
                      <a:pPr algn="ctr" fontAlgn="b"/>
                      <a:r>
                        <a:rPr lang="en-US" sz="1600" b="0" i="0" u="none" strike="noStrike" dirty="0">
                          <a:solidFill>
                            <a:srgbClr val="000000"/>
                          </a:solidFill>
                          <a:effectLst/>
                          <a:latin typeface="Frutiger 45 Light" panose="020B0603020202020204" pitchFamily="34" charset="0"/>
                        </a:rPr>
                        <a:t>+0.7</a:t>
                      </a:r>
                    </a:p>
                  </a:txBody>
                  <a:tcPr marL="13963" marR="13963" marT="13970" marB="0" anchor="b">
                    <a:lnL w="6350" cap="flat" cmpd="sng" algn="ctr">
                      <a:solidFill>
                        <a:srgbClr val="AEB0B3"/>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-7.0</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86547777"/>
                  </a:ext>
                </a:extLst>
              </a:tr>
              <a:tr h="463807">
                <a:tc>
                  <a:txBody>
                    <a:bodyPr/>
                    <a:lstStyle/>
                    <a:p>
                      <a:pPr algn="l" fontAlgn="b"/>
                      <a:r>
                        <a:rPr lang="en-US" sz="1600" b="0" i="0" u="none" strike="noStrike">
                          <a:solidFill>
                            <a:srgbClr val="000000"/>
                          </a:solidFill>
                          <a:effectLst/>
                          <a:latin typeface="Frutiger 45 Light" panose="020B0603020202020204" pitchFamily="34" charset="0"/>
                        </a:rPr>
                        <a:t>North Carolina</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45.3%</a:t>
                      </a:r>
                    </a:p>
                  </a:txBody>
                  <a:tcPr marL="13963" marR="13963" marT="13970" marB="0" anchor="b">
                    <a:lnL>
                      <a:noFill/>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chemeClr val="tx1"/>
                          </a:solidFill>
                          <a:effectLst/>
                          <a:latin typeface="Frutiger 45 Light" panose="020B0603020202020204" pitchFamily="34" charset="0"/>
                        </a:rPr>
                        <a:t>47.3%</a:t>
                      </a:r>
                    </a:p>
                  </a:txBody>
                  <a:tcPr marL="13963" marR="13963" marT="13970" marB="0" anchor="b">
                    <a:lnL w="6350" cap="flat" cmpd="sng" algn="ctr">
                      <a:solidFill>
                        <a:srgbClr val="AEB0B3"/>
                      </a:solidFill>
                      <a:prstDash val="solid"/>
                      <a:round/>
                      <a:headEnd type="none" w="med" len="med"/>
                      <a:tailEnd type="none" w="med" len="med"/>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B0B3"/>
                    </a:solidFill>
                  </a:tcPr>
                </a:tc>
                <a:tc>
                  <a:txBody>
                    <a:bodyPr/>
                    <a:lstStyle/>
                    <a:p>
                      <a:pPr algn="ctr" fontAlgn="b"/>
                      <a:r>
                        <a:rPr lang="en-US" sz="1600" b="0" i="0" u="none" strike="noStrike" dirty="0">
                          <a:solidFill>
                            <a:srgbClr val="000000"/>
                          </a:solidFill>
                          <a:effectLst/>
                          <a:latin typeface="Frutiger 45 Light" panose="020B0603020202020204" pitchFamily="34" charset="0"/>
                        </a:rPr>
                        <a:t>+3.7</a:t>
                      </a:r>
                    </a:p>
                  </a:txBody>
                  <a:tcPr marL="13963" marR="13963" marT="13970" marB="0" anchor="b">
                    <a:lnL w="6350" cap="flat" cmpd="sng" algn="ctr">
                      <a:solidFill>
                        <a:srgbClr val="AEB0B3"/>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-2.0</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0839917"/>
                  </a:ext>
                </a:extLst>
              </a:tr>
              <a:tr h="463807">
                <a:tc>
                  <a:txBody>
                    <a:bodyPr/>
                    <a:lstStyle/>
                    <a:p>
                      <a:pPr algn="l" fontAlgn="b"/>
                      <a:r>
                        <a:rPr lang="en-US" sz="1600" b="0" i="0" u="none" strike="noStrike">
                          <a:solidFill>
                            <a:srgbClr val="000000"/>
                          </a:solidFill>
                          <a:effectLst/>
                          <a:latin typeface="Frutiger 45 Light" panose="020B0603020202020204" pitchFamily="34" charset="0"/>
                        </a:rPr>
                        <a:t>Arizona</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45.0%</a:t>
                      </a:r>
                    </a:p>
                  </a:txBody>
                  <a:tcPr marL="13963" marR="13963" marT="13970" marB="0" anchor="b">
                    <a:lnL>
                      <a:noFill/>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chemeClr val="tx1"/>
                          </a:solidFill>
                          <a:effectLst/>
                          <a:latin typeface="Frutiger 45 Light" panose="020B0603020202020204" pitchFamily="34" charset="0"/>
                        </a:rPr>
                        <a:t>47.8%</a:t>
                      </a:r>
                    </a:p>
                  </a:txBody>
                  <a:tcPr marL="13963" marR="13963" marT="13970" marB="0" anchor="b">
                    <a:lnL w="6350" cap="flat" cmpd="sng" algn="ctr">
                      <a:solidFill>
                        <a:srgbClr val="AEB0B3"/>
                      </a:solidFill>
                      <a:prstDash val="solid"/>
                      <a:round/>
                      <a:headEnd type="none" w="med" len="med"/>
                      <a:tailEnd type="none" w="med" len="med"/>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B0B3"/>
                    </a:solidFill>
                  </a:tcPr>
                </a:tc>
                <a:tc>
                  <a:txBody>
                    <a:bodyPr/>
                    <a:lstStyle/>
                    <a:p>
                      <a:pPr algn="ctr" fontAlgn="b"/>
                      <a:r>
                        <a:rPr lang="en-US" sz="1600" b="0" i="0" u="none" strike="noStrike" dirty="0">
                          <a:solidFill>
                            <a:srgbClr val="000000"/>
                          </a:solidFill>
                          <a:effectLst/>
                          <a:latin typeface="Frutiger 45 Light" panose="020B0603020202020204" pitchFamily="34" charset="0"/>
                        </a:rPr>
                        <a:t>+3.5</a:t>
                      </a:r>
                    </a:p>
                  </a:txBody>
                  <a:tcPr marL="13963" marR="13963" marT="13970" marB="0" anchor="b">
                    <a:lnL w="6350" cap="flat" cmpd="sng" algn="ctr">
                      <a:solidFill>
                        <a:srgbClr val="AEB0B3"/>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-2.8</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53446727"/>
                  </a:ext>
                </a:extLst>
              </a:tr>
              <a:tr h="463807">
                <a:tc>
                  <a:txBody>
                    <a:bodyPr/>
                    <a:lstStyle/>
                    <a:p>
                      <a:pPr algn="l" fontAlgn="b"/>
                      <a:r>
                        <a:rPr lang="en-US" sz="1600" b="0" i="0" u="none" strike="noStrike">
                          <a:solidFill>
                            <a:srgbClr val="000000"/>
                          </a:solidFill>
                          <a:effectLst/>
                          <a:latin typeface="Frutiger 45 Light" panose="020B0603020202020204" pitchFamily="34" charset="0"/>
                        </a:rPr>
                        <a:t>Minnesota</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41.3.%</a:t>
                      </a:r>
                    </a:p>
                  </a:txBody>
                  <a:tcPr marL="13963" marR="13963" marT="13970" marB="0" anchor="b">
                    <a:lnL>
                      <a:noFill/>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chemeClr val="tx1"/>
                          </a:solidFill>
                          <a:effectLst/>
                          <a:latin typeface="Frutiger 45 Light" panose="020B0603020202020204" pitchFamily="34" charset="0"/>
                        </a:rPr>
                        <a:t>52.3%</a:t>
                      </a:r>
                    </a:p>
                  </a:txBody>
                  <a:tcPr marL="13963" marR="13963" marT="13970" marB="0" anchor="b">
                    <a:lnL w="6350" cap="flat" cmpd="sng" algn="ctr">
                      <a:solidFill>
                        <a:srgbClr val="AEB0B3"/>
                      </a:solidFill>
                      <a:prstDash val="solid"/>
                      <a:round/>
                      <a:headEnd type="none" w="med" len="med"/>
                      <a:tailEnd type="none" w="med" len="med"/>
                    </a:lnL>
                    <a:lnR w="6350" cap="flat" cmpd="sng" algn="ctr">
                      <a:solidFill>
                        <a:srgbClr val="AEB0B3"/>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B0B3"/>
                    </a:solidFill>
                  </a:tcPr>
                </a:tc>
                <a:tc>
                  <a:txBody>
                    <a:bodyPr/>
                    <a:lstStyle/>
                    <a:p>
                      <a:pPr algn="ctr" fontAlgn="b"/>
                      <a:r>
                        <a:rPr lang="en-US" sz="1600" b="0" i="0" u="none" strike="noStrike" dirty="0">
                          <a:solidFill>
                            <a:srgbClr val="000000"/>
                          </a:solidFill>
                          <a:effectLst/>
                          <a:latin typeface="Frutiger 45 Light" panose="020B0603020202020204" pitchFamily="34" charset="0"/>
                        </a:rPr>
                        <a:t>-1.5</a:t>
                      </a:r>
                    </a:p>
                  </a:txBody>
                  <a:tcPr marL="13963" marR="13963" marT="13970" marB="0" anchor="b">
                    <a:lnL w="6350" cap="flat" cmpd="sng" algn="ctr">
                      <a:solidFill>
                        <a:srgbClr val="AEB0B3"/>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-11.0</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04433309"/>
                  </a:ext>
                </a:extLst>
              </a:tr>
              <a:tr h="463807">
                <a:tc>
                  <a:txBody>
                    <a:bodyPr/>
                    <a:lstStyle/>
                    <a:p>
                      <a:pPr algn="l" fontAlgn="b"/>
                      <a:r>
                        <a:rPr lang="en-US" sz="1600" b="0" i="0" u="none" strike="noStrike">
                          <a:solidFill>
                            <a:srgbClr val="000000"/>
                          </a:solidFill>
                          <a:effectLst/>
                          <a:latin typeface="Frutiger 45 Light" panose="020B0603020202020204" pitchFamily="34" charset="0"/>
                        </a:rPr>
                        <a:t>Iowa</a:t>
                      </a:r>
                    </a:p>
                  </a:txBody>
                  <a:tcPr marL="13963" marR="13963" marT="13970" marB="0" anchor="b">
                    <a:lnL>
                      <a:noFill/>
                    </a:lnL>
                    <a:lnR w="6350" cap="flat" cmpd="sng" algn="ctr">
                      <a:solidFill>
                        <a:srgbClr val="E6B6A4"/>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46.0%</a:t>
                      </a:r>
                    </a:p>
                  </a:txBody>
                  <a:tcPr marL="13963" marR="13963" marT="13970" marB="0" anchor="b">
                    <a:lnL w="6350" cap="flat" cmpd="sng" algn="ctr">
                      <a:solidFill>
                        <a:srgbClr val="E6B6A4"/>
                      </a:solidFill>
                      <a:prstDash val="solid"/>
                      <a:round/>
                      <a:headEnd type="none" w="med" len="med"/>
                      <a:tailEnd type="none" w="med" len="med"/>
                    </a:lnL>
                    <a:lnR w="6350" cap="flat" cmpd="sng" algn="ctr">
                      <a:solidFill>
                        <a:srgbClr val="E6B6A4"/>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6A4"/>
                    </a:solidFill>
                  </a:tcPr>
                </a:tc>
                <a:tc>
                  <a:txBody>
                    <a:bodyPr/>
                    <a:lstStyle/>
                    <a:p>
                      <a:pPr algn="ctr" fontAlgn="b"/>
                      <a:r>
                        <a:rPr lang="en-US" sz="1600" b="0" i="0" u="none" strike="noStrike" dirty="0">
                          <a:solidFill>
                            <a:srgbClr val="000000"/>
                          </a:solidFill>
                          <a:effectLst/>
                          <a:latin typeface="Frutiger 45 Light" panose="020B0603020202020204" pitchFamily="34" charset="0"/>
                        </a:rPr>
                        <a:t>44.5%</a:t>
                      </a:r>
                    </a:p>
                  </a:txBody>
                  <a:tcPr marL="13963" marR="13963" marT="13970" marB="0" anchor="b">
                    <a:lnL w="6350" cap="flat" cmpd="sng" algn="ctr">
                      <a:solidFill>
                        <a:srgbClr val="E6B6A4"/>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+9.5</a:t>
                      </a:r>
                    </a:p>
                  </a:txBody>
                  <a:tcPr marL="13963" marR="13963" marT="1397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+1.5</a:t>
                      </a:r>
                    </a:p>
                  </a:txBody>
                  <a:tcPr marL="13963" marR="13963" marT="13970" marB="0" anchor="b">
                    <a:lnL w="6350" cap="flat" cmpd="sng" algn="ctr">
                      <a:solidFill>
                        <a:srgbClr val="FFFFFF"/>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89087962"/>
                  </a:ext>
                </a:extLst>
              </a:tr>
              <a:tr h="463807">
                <a:tc>
                  <a:txBody>
                    <a:bodyPr/>
                    <a:lstStyle/>
                    <a:p>
                      <a:pPr algn="l" fontAlgn="b"/>
                      <a:r>
                        <a:rPr lang="en-US" sz="1600" b="0" i="0" u="none" strike="noStrike" dirty="0">
                          <a:solidFill>
                            <a:srgbClr val="000000"/>
                          </a:solidFill>
                          <a:effectLst/>
                          <a:latin typeface="Frutiger 45 Light" panose="020B0603020202020204" pitchFamily="34" charset="0"/>
                        </a:rPr>
                        <a:t>Ohio</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44.7%</a:t>
                      </a:r>
                    </a:p>
                  </a:txBody>
                  <a:tcPr marL="13963" marR="13963" marT="1397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D7D7"/>
                    </a:solidFill>
                  </a:tcPr>
                </a:tc>
                <a:tc>
                  <a:txBody>
                    <a:bodyPr/>
                    <a:lstStyle/>
                    <a:p>
                      <a:pPr algn="ctr" fontAlgn="b"/>
                      <a:r>
                        <a:rPr lang="en-US" sz="1600" b="0" i="0" u="none" strike="noStrike" dirty="0">
                          <a:solidFill>
                            <a:srgbClr val="000000"/>
                          </a:solidFill>
                          <a:effectLst/>
                          <a:latin typeface="Frutiger 45 Light" panose="020B0603020202020204" pitchFamily="34" charset="0"/>
                        </a:rPr>
                        <a:t>44.7%</a:t>
                      </a:r>
                    </a:p>
                  </a:txBody>
                  <a:tcPr marL="13963" marR="13963" marT="13970" marB="0" anchor="b">
                    <a:lnL>
                      <a:noFill/>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D7D7"/>
                    </a:solidFill>
                  </a:tcPr>
                </a:tc>
                <a:tc>
                  <a:txBody>
                    <a:bodyPr/>
                    <a:lstStyle/>
                    <a:p>
                      <a:pPr algn="ctr" fontAlgn="b"/>
                      <a:r>
                        <a:rPr lang="en-US" sz="1600" b="0" i="0" u="none" strike="noStrike" dirty="0">
                          <a:solidFill>
                            <a:srgbClr val="000000"/>
                          </a:solidFill>
                          <a:effectLst/>
                          <a:latin typeface="Frutiger 45 Light" panose="020B0603020202020204" pitchFamily="34" charset="0"/>
                        </a:rPr>
                        <a:t>+8.1</a:t>
                      </a:r>
                    </a:p>
                  </a:txBody>
                  <a:tcPr marL="13963" marR="13963" marT="13970" marB="0" anchor="b">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600" b="0" i="0" u="none" strike="noStrike" dirty="0">
                          <a:solidFill>
                            <a:srgbClr val="000000"/>
                          </a:solidFill>
                          <a:effectLst/>
                          <a:latin typeface="Frutiger 45 Light" panose="020B0603020202020204" pitchFamily="34" charset="0"/>
                        </a:rPr>
                        <a:t>Tie</a:t>
                      </a:r>
                    </a:p>
                  </a:txBody>
                  <a:tcPr marL="13963" marR="13963" marT="13970" marB="0" anchor="b">
                    <a:lnL w="6350" cap="flat" cmpd="sng" algn="ctr">
                      <a:solidFill>
                        <a:srgbClr val="FFFFFF"/>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52123250"/>
                  </a:ext>
                </a:extLst>
              </a:tr>
            </a:tbl>
          </a:graphicData>
        </a:graphic>
      </p:graphicFrame>
      <p:sp>
        <p:nvSpPr>
          <p:cNvPr id="7" name="Text Box 4">
            <a:extLst>
              <a:ext uri="{FF2B5EF4-FFF2-40B4-BE49-F238E27FC236}">
                <a16:creationId xmlns:a16="http://schemas.microsoft.com/office/drawing/2014/main" id="{1B530F09-1E70-46E2-975E-9B4C8AB69C6C}"/>
              </a:ext>
            </a:extLst>
          </p:cNvPr>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200" b="0" dirty="0">
                <a:latin typeface="Frutiger 45 Light" panose="020B0603020202020204" pitchFamily="34" charset="0"/>
                <a:ea typeface="DengXian" panose="02010600030101010101" pitchFamily="2" charset="-122"/>
              </a:rPr>
              <a:t>Source: RealClearPolitics, UBS, as of 19 July 2020</a:t>
            </a:r>
            <a:endParaRPr lang="en-US" sz="1000" b="0" dirty="0">
              <a:solidFill>
                <a:srgbClr val="000000"/>
              </a:solidFill>
              <a:latin typeface="Frutiger 45 Light" panose="020B0603020202020204" pitchFamily="34" charset="0"/>
            </a:endParaRPr>
          </a:p>
        </p:txBody>
      </p:sp>
      <p:sp>
        <p:nvSpPr>
          <p:cNvPr id="5" name="Rectangle 4"/>
          <p:cNvSpPr/>
          <p:nvPr/>
        </p:nvSpPr>
        <p:spPr>
          <a:xfrm>
            <a:off x="11024720" y="1588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596508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Kiran Ganesh</a:t>
            </a:r>
          </a:p>
          <a:p>
            <a:r>
              <a:rPr lang="en-GB" dirty="0"/>
              <a:t>Head Investment Communications, </a:t>
            </a:r>
            <a:r>
              <a:rPr lang="en-US" dirty="0"/>
              <a:t>UBS CIO GWM</a:t>
            </a:r>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9520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557784" y="6"/>
            <a:ext cx="12247159" cy="941832"/>
          </a:xfrm>
        </p:spPr>
        <p:txBody>
          <a:bodyPr>
            <a:normAutofit/>
          </a:bodyPr>
          <a:lstStyle/>
          <a:p>
            <a:pPr>
              <a:spcAft>
                <a:spcPct val="0"/>
              </a:spcAft>
            </a:pPr>
            <a:r>
              <a:rPr lang="en-US" sz="4200" spc="-196" dirty="0"/>
              <a:t>Viewing your portfolio by purpose provides context</a:t>
            </a:r>
            <a:endParaRPr lang="en-US" sz="4200" spc="-196" dirty="0">
              <a:solidFill>
                <a:srgbClr val="000000"/>
              </a:solidFill>
            </a:endParaRPr>
          </a:p>
        </p:txBody>
      </p:sp>
      <p:sp>
        <p:nvSpPr>
          <p:cNvPr id="6" name="TextBox 5"/>
          <p:cNvSpPr txBox="1"/>
          <p:nvPr>
            <p:custDataLst>
              <p:tags r:id="rId3"/>
            </p:custDataLst>
          </p:nvPr>
        </p:nvSpPr>
        <p:spPr>
          <a:xfrm>
            <a:off x="560566" y="1087438"/>
            <a:ext cx="12247159" cy="274320"/>
          </a:xfrm>
          <a:prstGeom prst="rect">
            <a:avLst/>
          </a:prstGeom>
          <a:noFill/>
        </p:spPr>
        <p:txBody>
          <a:bodyPr vert="horz" wrap="square" lIns="0" tIns="0" rIns="0" bIns="0" rtlCol="0" anchor="t">
            <a:noAutofit/>
          </a:bodyPr>
          <a:lstStyle>
            <a:defPPr>
              <a:defRPr lang="en-US"/>
            </a:defPPr>
            <a:lvl1pPr defTabSz="829862" eaLnBrk="0" fontAlgn="base" hangingPunct="0">
              <a:spcBef>
                <a:spcPct val="50000"/>
              </a:spcBef>
              <a:spcAft>
                <a:spcPts val="545"/>
              </a:spcAft>
              <a:defRPr kern="0">
                <a:solidFill>
                  <a:srgbClr val="464749"/>
                </a:solidFill>
                <a:latin typeface="UBSHeadline"/>
              </a:defRPr>
            </a:lvl1pPr>
          </a:lstStyle>
          <a:p>
            <a:r>
              <a:rPr lang="en-US" dirty="0"/>
              <a:t>Liquidity. Longevity. Legacy. framework</a:t>
            </a:r>
          </a:p>
        </p:txBody>
      </p:sp>
      <p:sp>
        <p:nvSpPr>
          <p:cNvPr id="10" name="TextBox 9"/>
          <p:cNvSpPr txBox="1"/>
          <p:nvPr/>
        </p:nvSpPr>
        <p:spPr>
          <a:xfrm>
            <a:off x="1895005" y="6842181"/>
            <a:ext cx="10766453" cy="426767"/>
          </a:xfrm>
          <a:prstGeom prst="rect">
            <a:avLst/>
          </a:prstGeom>
          <a:noFill/>
        </p:spPr>
        <p:txBody>
          <a:bodyPr wrap="square" lIns="117814" tIns="58920" rIns="117814" bIns="58920" rtlCol="0" anchor="ctr">
            <a:spAutoFit/>
          </a:bodyPr>
          <a:lstStyle/>
          <a:p>
            <a:pPr defTabSz="1177869"/>
            <a:r>
              <a:rPr lang="en-US" altLang="en-US" sz="1000" dirty="0">
                <a:solidFill>
                  <a:srgbClr val="000000"/>
                </a:solidFill>
                <a:latin typeface="Frutiger 45 Light" panose="020B0603020202020204" pitchFamily="34" charset="0"/>
                <a:cs typeface="Arial" pitchFamily="34" charset="0"/>
              </a:rPr>
              <a:t>Source: UBS. Timeframes may vary. Strategies are subject to individual client goals, objectives and suitability. This approach is not a promise or guarantee that wealth, or any financial results, can or will be achieved. </a:t>
            </a:r>
            <a:r>
              <a:rPr sz="1000" dirty="0">
                <a:solidFill>
                  <a:prstClr val="black"/>
                </a:solidFill>
                <a:latin typeface="Frutiger 45 Light" panose="020B0603020202020204" pitchFamily="34" charset="0"/>
              </a:rPr>
              <a:t>Please see important disclaimer at the end of the document.</a:t>
            </a:r>
          </a:p>
        </p:txBody>
      </p:sp>
      <p:pic>
        <p:nvPicPr>
          <p:cNvPr id="9"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b="8104"/>
          <a:stretch/>
        </p:blipFill>
        <p:spPr bwMode="auto">
          <a:xfrm>
            <a:off x="957943" y="1559415"/>
            <a:ext cx="11387486" cy="5238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1169860" y="1588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931037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a:xfrm>
            <a:off x="560566" y="6"/>
            <a:ext cx="12247159" cy="941832"/>
          </a:xfrm>
        </p:spPr>
        <p:txBody>
          <a:bodyPr>
            <a:normAutofit/>
          </a:bodyPr>
          <a:lstStyle/>
          <a:p>
            <a:r>
              <a:rPr lang="en-GB" sz="4200" dirty="0"/>
              <a:t>Phased entry can be better than missing out</a:t>
            </a:r>
          </a:p>
        </p:txBody>
      </p:sp>
      <p:sp>
        <p:nvSpPr>
          <p:cNvPr id="10" name="TextBox 9"/>
          <p:cNvSpPr txBox="1"/>
          <p:nvPr>
            <p:custDataLst>
              <p:tags r:id="rId3"/>
            </p:custDataLst>
          </p:nvPr>
        </p:nvSpPr>
        <p:spPr>
          <a:xfrm>
            <a:off x="593139" y="1087438"/>
            <a:ext cx="12247159" cy="573196"/>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GB" dirty="0"/>
              <a:t>Equity allocation based on a 60:40 stock/bond mix on 1 January</a:t>
            </a:r>
          </a:p>
        </p:txBody>
      </p:sp>
      <p:sp>
        <p:nvSpPr>
          <p:cNvPr id="8" name="TextBox 7"/>
          <p:cNvSpPr txBox="1"/>
          <p:nvPr/>
        </p:nvSpPr>
        <p:spPr>
          <a:xfrm>
            <a:off x="1844190" y="6890396"/>
            <a:ext cx="6686173" cy="503643"/>
          </a:xfrm>
          <a:prstGeom prst="rect">
            <a:avLst/>
          </a:prstGeom>
          <a:noFill/>
        </p:spPr>
        <p:txBody>
          <a:bodyPr wrap="square" lIns="117743" tIns="58886" rIns="117743" bIns="58886" rtlCol="0" anchor="ctr">
            <a:spAutoFit/>
          </a:bodyPr>
          <a:lstStyle/>
          <a:p>
            <a:pPr defTabSz="1177164"/>
            <a:r>
              <a:rPr sz="1000" dirty="0">
                <a:solidFill>
                  <a:prstClr val="black"/>
                </a:solidFill>
                <a:latin typeface="Frutiger 45 Light" panose="020B0603020202020204" pitchFamily="34" charset="0"/>
              </a:rPr>
              <a:t>Source: Bloomberg, UBS, June</a:t>
            </a:r>
            <a:r>
              <a:rPr lang="de-CH" sz="1000" dirty="0">
                <a:solidFill>
                  <a:prstClr val="black"/>
                </a:solidFill>
                <a:latin typeface="Frutiger 45 Light" panose="020B0603020202020204" pitchFamily="34" charset="0"/>
              </a:rPr>
              <a:t>  19, </a:t>
            </a:r>
            <a:r>
              <a:rPr sz="1000" dirty="0">
                <a:solidFill>
                  <a:prstClr val="black"/>
                </a:solidFill>
                <a:latin typeface="Frutiger 45 Light" panose="020B0603020202020204" pitchFamily="34" charset="0"/>
              </a:rPr>
              <a:t>2020</a:t>
            </a:r>
          </a:p>
          <a:p>
            <a:pPr defTabSz="1177164"/>
            <a:r>
              <a:rPr sz="1000" dirty="0">
                <a:solidFill>
                  <a:prstClr val="black"/>
                </a:solidFill>
                <a:latin typeface="Frutiger 45 Light" panose="020B0603020202020204" pitchFamily="34" charset="0"/>
              </a:rPr>
              <a:t>Please see the disclaimer at the end of the document.</a:t>
            </a:r>
          </a:p>
        </p:txBody>
      </p:sp>
      <p:pic>
        <p:nvPicPr>
          <p:cNvPr id="1126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9543" y="1660634"/>
            <a:ext cx="11408228" cy="50189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1024720" y="1588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835796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p>
          <a:p>
            <a:r>
              <a:rPr lang="en-US" dirty="0"/>
              <a:t>Global Chief Investment Officer, UBS CIO GWM</a:t>
            </a:r>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86085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612807" y="725717"/>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investment.</a:t>
            </a:r>
          </a:p>
          <a:p>
            <a:r>
              <a:rPr lang="en-GB" sz="1200" dirty="0">
                <a:latin typeface="Frutiger 45 Light" panose="020B0603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GB" sz="1200"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200" dirty="0">
                <a:latin typeface="Frutiger 45 Light" panose="020B0603020202020204" pitchFamily="34" charset="0"/>
              </a:rPr>
              <a:t>Please 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p>
          <a:p>
            <a:r>
              <a:rPr lang="en-US" dirty="0"/>
              <a:t>Global Chief Investment Officer, UBS CIO GWM</a:t>
            </a:r>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46171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56186" y="2432451"/>
            <a:ext cx="13040504" cy="1588007"/>
          </a:xfrm>
        </p:spPr>
        <p:txBody>
          <a:bodyPr/>
          <a:lstStyle/>
          <a:p>
            <a:r>
              <a:rPr lang="en-GB" dirty="0"/>
              <a:t>Lachlan Towart</a:t>
            </a:r>
          </a:p>
          <a:p>
            <a:r>
              <a:rPr lang="en-GB" dirty="0"/>
              <a:t>Equity Analyst European Investment Office</a:t>
            </a:r>
            <a:r>
              <a:rPr lang="en-US" dirty="0"/>
              <a:t>, UBS CIO GWM</a:t>
            </a:r>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054538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t>Rates of infection have </a:t>
            </a:r>
            <a:r>
              <a:rPr lang="en-US" sz="3500" dirty="0">
                <a:solidFill>
                  <a:srgbClr val="FF0000"/>
                </a:solidFill>
              </a:rPr>
              <a:t>fallen and stabilized </a:t>
            </a:r>
            <a:r>
              <a:rPr lang="en-US" sz="3500" dirty="0"/>
              <a:t>near 1</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a:t>
            </a:r>
            <a:r>
              <a:rPr lang="en-US" sz="1000" dirty="0" err="1">
                <a:solidFill>
                  <a:srgbClr val="000000"/>
                </a:solidFill>
                <a:latin typeface="Frutiger 55 Roman" pitchFamily="34" charset="0"/>
                <a:ea typeface="Arial Unicode MS" pitchFamily="34" charset="-128"/>
                <a:cs typeface="Arial Unicode MS" pitchFamily="34" charset="-128"/>
              </a:rPr>
              <a:t>Rt.live</a:t>
            </a:r>
            <a:r>
              <a:rPr lang="en-US" sz="1000" dirty="0">
                <a:solidFill>
                  <a:srgbClr val="000000"/>
                </a:solidFill>
                <a:latin typeface="Frutiger 55 Roman" pitchFamily="34" charset="0"/>
                <a:ea typeface="Arial Unicode MS" pitchFamily="34" charset="-128"/>
                <a:cs typeface="Arial Unicode MS" pitchFamily="34" charset="-128"/>
              </a:rPr>
              <a:t>, UBS, as of 15 July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err="1">
                <a:latin typeface="Frutiger 45 Light" panose="020B0603020202020204" pitchFamily="34" charset="0"/>
              </a:rPr>
              <a:t>Rt</a:t>
            </a:r>
            <a:r>
              <a:rPr lang="en-US" b="1" dirty="0">
                <a:latin typeface="Frutiger 45 Light" panose="020B0603020202020204" pitchFamily="34" charset="0"/>
              </a:rPr>
              <a:t>, the average number of people who become infected by one infectious person, selected US states</a:t>
            </a:r>
            <a:endParaRPr lang="en-US" b="1" dirty="0">
              <a:solidFill>
                <a:srgbClr val="FF0000"/>
              </a:solidFill>
              <a:latin typeface="Frutiger 45 Light" panose="020B0603020202020204" pitchFamily="34" charset="0"/>
            </a:endParaRPr>
          </a:p>
        </p:txBody>
      </p:sp>
      <p:pic>
        <p:nvPicPr>
          <p:cNvPr id="307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279" y="1500107"/>
            <a:ext cx="12092292" cy="5383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1024720" y="1588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359232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solidFill>
                  <a:srgbClr val="FF0000"/>
                </a:solidFill>
              </a:rPr>
              <a:t>Treatment and vaccine </a:t>
            </a:r>
            <a:r>
              <a:rPr lang="en-US" sz="3500" dirty="0"/>
              <a:t>development update</a:t>
            </a:r>
            <a:endParaRPr lang="en-US" sz="3500" dirty="0">
              <a:solidFill>
                <a:srgbClr val="FF0000"/>
              </a:solidFill>
            </a:endParaRPr>
          </a:p>
        </p:txBody>
      </p:sp>
      <p:sp>
        <p:nvSpPr>
          <p:cNvPr id="12" name="Text Box 4"/>
          <p:cNvSpPr txBox="1">
            <a:spLocks noChangeArrowheads="1"/>
          </p:cNvSpPr>
          <p:nvPr/>
        </p:nvSpPr>
        <p:spPr bwMode="auto">
          <a:xfrm>
            <a:off x="4058872" y="6993360"/>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US" dirty="0"/>
              <a:t>Source: Company announcements, Media reports, Milken Institute, UBS estimates as of 18 July 2020</a:t>
            </a:r>
          </a:p>
        </p:txBody>
      </p:sp>
      <p:sp>
        <p:nvSpPr>
          <p:cNvPr id="8" name="LAYOUT BODY"/>
          <p:cNvSpPr txBox="1">
            <a:spLocks/>
          </p:cNvSpPr>
          <p:nvPr>
            <p:custDataLst>
              <p:tags r:id="rId3"/>
            </p:custDataLst>
          </p:nvPr>
        </p:nvSpPr>
        <p:spPr>
          <a:xfrm>
            <a:off x="575249" y="1167894"/>
            <a:ext cx="6032183" cy="2465606"/>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latin typeface="Frutiger 45 Light" panose="020B0603020202020204" pitchFamily="34" charset="0"/>
              </a:rPr>
              <a:t>Treatments: 166 in clinical trials</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b="1" dirty="0" err="1">
                <a:solidFill>
                  <a:prstClr val="black"/>
                </a:solidFill>
                <a:latin typeface="Frutiger 45 Light" panose="020B0603020202020204" pitchFamily="34" charset="0"/>
              </a:rPr>
              <a:t>Remdesivir</a:t>
            </a:r>
            <a:r>
              <a:rPr lang="en-US" sz="1800" dirty="0">
                <a:solidFill>
                  <a:prstClr val="black"/>
                </a:solidFill>
                <a:latin typeface="Frutiger 45 Light" panose="020B0603020202020204" pitchFamily="34" charset="0"/>
              </a:rPr>
              <a:t> (EUA approved) reduces hospitalization time</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b="1" dirty="0">
                <a:solidFill>
                  <a:prstClr val="black"/>
                </a:solidFill>
                <a:latin typeface="Frutiger 45 Light" panose="020B0603020202020204" pitchFamily="34" charset="0"/>
              </a:rPr>
              <a:t>Dexamethasone </a:t>
            </a:r>
            <a:r>
              <a:rPr lang="en-US" sz="1800" dirty="0">
                <a:solidFill>
                  <a:prstClr val="black"/>
                </a:solidFill>
                <a:latin typeface="Frutiger 45 Light" panose="020B0603020202020204" pitchFamily="34" charset="0"/>
              </a:rPr>
              <a:t>improves mortality in severely-ill patients </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Three </a:t>
            </a:r>
            <a:r>
              <a:rPr lang="en-US" sz="1800" b="1" dirty="0">
                <a:solidFill>
                  <a:prstClr val="black"/>
                </a:solidFill>
                <a:latin typeface="Frutiger 45 Light" panose="020B0603020202020204" pitchFamily="34" charset="0"/>
              </a:rPr>
              <a:t>antibodies</a:t>
            </a:r>
            <a:r>
              <a:rPr lang="en-US" sz="1800" dirty="0">
                <a:solidFill>
                  <a:prstClr val="black"/>
                </a:solidFill>
                <a:latin typeface="Frutiger 45 Light" panose="020B0603020202020204" pitchFamily="34" charset="0"/>
              </a:rPr>
              <a:t> in clinical trials, first results August-September</a:t>
            </a:r>
          </a:p>
        </p:txBody>
      </p:sp>
      <p:sp>
        <p:nvSpPr>
          <p:cNvPr id="9" name="Rounded Rectangle 8"/>
          <p:cNvSpPr/>
          <p:nvPr/>
        </p:nvSpPr>
        <p:spPr>
          <a:xfrm>
            <a:off x="6713596" y="1122989"/>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latin typeface="Frutiger 45 Light" panose="020B0603020202020204" pitchFamily="34" charset="0"/>
              </a:rPr>
              <a:t>Indicative cumulative vaccine capacity, millions of doses</a:t>
            </a:r>
          </a:p>
        </p:txBody>
      </p:sp>
      <p:sp>
        <p:nvSpPr>
          <p:cNvPr id="11" name="LAYOUT BODY"/>
          <p:cNvSpPr txBox="1">
            <a:spLocks/>
          </p:cNvSpPr>
          <p:nvPr>
            <p:custDataLst>
              <p:tags r:id="rId4"/>
            </p:custDataLst>
          </p:nvPr>
        </p:nvSpPr>
        <p:spPr>
          <a:xfrm>
            <a:off x="575249" y="4054548"/>
            <a:ext cx="6032183" cy="2410767"/>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latin typeface="Frutiger 45 Light" panose="020B0603020202020204" pitchFamily="34" charset="0"/>
              </a:rPr>
              <a:t>Vaccines: 16 in clinical trials</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Phase 1 data show 4 vaccines</a:t>
            </a:r>
            <a:r>
              <a:rPr lang="en-US" sz="1800" b="1" dirty="0">
                <a:solidFill>
                  <a:prstClr val="black"/>
                </a:solidFill>
                <a:latin typeface="Frutiger 45 Light" panose="020B0603020202020204" pitchFamily="34" charset="0"/>
              </a:rPr>
              <a:t> provoke immune response</a:t>
            </a:r>
            <a:r>
              <a:rPr lang="en-US" sz="1800" dirty="0">
                <a:solidFill>
                  <a:prstClr val="black"/>
                </a:solidFill>
                <a:latin typeface="Frutiger 45 Light" panose="020B0603020202020204" pitchFamily="34" charset="0"/>
              </a:rPr>
              <a:t> and appear safe</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Three large-scale US </a:t>
            </a:r>
            <a:r>
              <a:rPr lang="en-US" sz="1800" b="1" dirty="0">
                <a:solidFill>
                  <a:prstClr val="black"/>
                </a:solidFill>
                <a:latin typeface="Frutiger 45 Light" panose="020B0603020202020204" pitchFamily="34" charset="0"/>
              </a:rPr>
              <a:t>Phase 3 trials starting in July</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First </a:t>
            </a:r>
            <a:r>
              <a:rPr lang="en-US" sz="1800" b="1" dirty="0">
                <a:solidFill>
                  <a:prstClr val="black"/>
                </a:solidFill>
                <a:latin typeface="Frutiger 45 Light" panose="020B0603020202020204" pitchFamily="34" charset="0"/>
              </a:rPr>
              <a:t>efficacy data </a:t>
            </a:r>
            <a:r>
              <a:rPr lang="en-US" sz="1800" dirty="0">
                <a:solidFill>
                  <a:prstClr val="black"/>
                </a:solidFill>
                <a:latin typeface="Frutiger 45 Light" panose="020B0603020202020204" pitchFamily="34" charset="0"/>
              </a:rPr>
              <a:t>could be available in 4Q20 depending on infection rate</a:t>
            </a:r>
          </a:p>
        </p:txBody>
      </p:sp>
      <p:pic>
        <p:nvPicPr>
          <p:cNvPr id="409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0127" y="2080873"/>
            <a:ext cx="5880913" cy="4444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11024720" y="1588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606192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Paul Donovan</a:t>
            </a:r>
          </a:p>
          <a:p>
            <a:r>
              <a:rPr lang="en-GB" dirty="0"/>
              <a:t>Chief Economist, </a:t>
            </a:r>
            <a:r>
              <a:rPr lang="en-US" dirty="0"/>
              <a:t>UBS CIO GWM</a:t>
            </a:r>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490165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Thomas McLoughlin</a:t>
            </a:r>
          </a:p>
          <a:p>
            <a:r>
              <a:rPr lang="en-GB" dirty="0"/>
              <a:t>Head Americas Fixed Income, </a:t>
            </a:r>
            <a:r>
              <a:rPr lang="en-US" dirty="0"/>
              <a:t>UBS CIO GWM</a:t>
            </a:r>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59520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Elevated uncertainty and volatility in an election year</a:t>
            </a:r>
          </a:p>
        </p:txBody>
      </p:sp>
      <p:sp>
        <p:nvSpPr>
          <p:cNvPr id="9" name="Text Box 4"/>
          <p:cNvSpPr txBox="1">
            <a:spLocks noChangeArrowheads="1"/>
          </p:cNvSpPr>
          <p:nvPr/>
        </p:nvSpPr>
        <p:spPr bwMode="auto">
          <a:xfrm>
            <a:off x="8510522" y="6911602"/>
            <a:ext cx="4018507" cy="2306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Left: policyuncertainty.com, UBS, as of 20 July 2020                      Right: Bloomberg, UBS, as of 20 July 2020</a:t>
            </a:r>
          </a:p>
        </p:txBody>
      </p:sp>
      <p:sp>
        <p:nvSpPr>
          <p:cNvPr id="11" name="Rounded Rectangle 10"/>
          <p:cNvSpPr/>
          <p:nvPr/>
        </p:nvSpPr>
        <p:spPr>
          <a:xfrm>
            <a:off x="6775542" y="1091187"/>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Market participants expect volatility to remain high</a:t>
            </a:r>
            <a:endParaRPr b="1" kern="0" dirty="0">
              <a:solidFill>
                <a:prstClr val="white"/>
              </a:solidFill>
              <a:latin typeface="Frutiger 45 Light" panose="020B0603020202020204" pitchFamily="34" charset="0"/>
            </a:endParaRPr>
          </a:p>
        </p:txBody>
      </p:sp>
      <p:graphicFrame>
        <p:nvGraphicFramePr>
          <p:cNvPr id="15" name="Chart 14">
            <a:extLst>
              <a:ext uri="{FF2B5EF4-FFF2-40B4-BE49-F238E27FC236}">
                <a16:creationId xmlns:a16="http://schemas.microsoft.com/office/drawing/2014/main" id="{00000000-0008-0000-0300-000002000000}"/>
              </a:ext>
            </a:extLst>
          </p:cNvPr>
          <p:cNvGraphicFramePr>
            <a:graphicFrameLocks/>
          </p:cNvGraphicFramePr>
          <p:nvPr>
            <p:extLst>
              <p:ext uri="{D42A27DB-BD31-4B8C-83A1-F6EECF244321}">
                <p14:modId xmlns:p14="http://schemas.microsoft.com/office/powerpoint/2010/main" val="2931169459"/>
              </p:ext>
            </p:extLst>
          </p:nvPr>
        </p:nvGraphicFramePr>
        <p:xfrm>
          <a:off x="7110663" y="1853003"/>
          <a:ext cx="5361940" cy="4693920"/>
        </p:xfrm>
        <a:graphic>
          <a:graphicData uri="http://schemas.openxmlformats.org/drawingml/2006/chart">
            <c:chart xmlns:c="http://schemas.openxmlformats.org/drawingml/2006/chart" xmlns:r="http://schemas.openxmlformats.org/officeDocument/2006/relationships" r:id="rId4"/>
          </a:graphicData>
        </a:graphic>
      </p:graphicFrame>
      <p:sp>
        <p:nvSpPr>
          <p:cNvPr id="10" name="Rounded Rectangle 9"/>
          <p:cNvSpPr/>
          <p:nvPr/>
        </p:nvSpPr>
        <p:spPr>
          <a:xfrm>
            <a:off x="597125" y="1091187"/>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spcBef>
                <a:spcPts val="0"/>
              </a:spcBef>
            </a:pPr>
            <a:r>
              <a:rPr lang="en-US" b="1" kern="0" dirty="0">
                <a:solidFill>
                  <a:srgbClr val="000000"/>
                </a:solidFill>
                <a:latin typeface="Frutiger 45 Light" panose="020B0603020202020204" pitchFamily="34" charset="0"/>
              </a:rPr>
              <a:t>Some measures of uncertainty spiked</a:t>
            </a:r>
          </a:p>
          <a:p>
            <a:pPr algn="ctr" defTabSz="1614647">
              <a:spcBef>
                <a:spcPts val="0"/>
              </a:spcBef>
            </a:pPr>
            <a:r>
              <a:rPr lang="en-US" b="1" kern="0" dirty="0">
                <a:solidFill>
                  <a:srgbClr val="000000"/>
                </a:solidFill>
                <a:latin typeface="Frutiger 45 Light" panose="020B0603020202020204" pitchFamily="34" charset="0"/>
              </a:rPr>
              <a:t>to unprecedented levels in May 2020</a:t>
            </a:r>
          </a:p>
        </p:txBody>
      </p:sp>
      <p:graphicFrame>
        <p:nvGraphicFramePr>
          <p:cNvPr id="19" name="Chart 18">
            <a:extLst>
              <a:ext uri="{FF2B5EF4-FFF2-40B4-BE49-F238E27FC236}">
                <a16:creationId xmlns:a16="http://schemas.microsoft.com/office/drawing/2014/main" id="{3091FB78-AFDF-4A1C-8DE5-FDFF0F8E0746}"/>
              </a:ext>
            </a:extLst>
          </p:cNvPr>
          <p:cNvGraphicFramePr>
            <a:graphicFrameLocks/>
          </p:cNvGraphicFramePr>
          <p:nvPr>
            <p:extLst>
              <p:ext uri="{D42A27DB-BD31-4B8C-83A1-F6EECF244321}">
                <p14:modId xmlns:p14="http://schemas.microsoft.com/office/powerpoint/2010/main" val="3047289288"/>
              </p:ext>
            </p:extLst>
          </p:nvPr>
        </p:nvGraphicFramePr>
        <p:xfrm>
          <a:off x="932248" y="1881459"/>
          <a:ext cx="5361940" cy="4693920"/>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11024720" y="1588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739419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5E66-192E-4123-A138-95B5FABB86F4}"/>
              </a:ext>
            </a:extLst>
          </p:cNvPr>
          <p:cNvSpPr>
            <a:spLocks noGrp="1"/>
          </p:cNvSpPr>
          <p:nvPr>
            <p:ph type="title"/>
          </p:nvPr>
        </p:nvSpPr>
        <p:spPr/>
        <p:txBody>
          <a:bodyPr>
            <a:normAutofit/>
          </a:bodyPr>
          <a:lstStyle/>
          <a:p>
            <a:r>
              <a:rPr lang="en-US" sz="3500" dirty="0"/>
              <a:t>President Trump’s approval ratings have declined …</a:t>
            </a:r>
          </a:p>
        </p:txBody>
      </p:sp>
      <p:sp>
        <p:nvSpPr>
          <p:cNvPr id="3" name="TextBox 2">
            <a:extLst>
              <a:ext uri="{FF2B5EF4-FFF2-40B4-BE49-F238E27FC236}">
                <a16:creationId xmlns:a16="http://schemas.microsoft.com/office/drawing/2014/main" id="{78E4E6D4-D63F-4EA9-A204-5F143C7CD5EE}"/>
              </a:ext>
            </a:extLst>
          </p:cNvPr>
          <p:cNvSpPr txBox="1"/>
          <p:nvPr/>
        </p:nvSpPr>
        <p:spPr>
          <a:xfrm>
            <a:off x="1319861" y="1196692"/>
            <a:ext cx="8372875" cy="557081"/>
          </a:xfrm>
          <a:prstGeom prst="rect">
            <a:avLst/>
          </a:prstGeom>
          <a:noFill/>
        </p:spPr>
        <p:txBody>
          <a:bodyPr wrap="square" lIns="0" tIns="0" rIns="0" bIns="0" rtlCol="0">
            <a:noAutofit/>
          </a:bodyPr>
          <a:lstStyle/>
          <a:p>
            <a:r>
              <a:rPr lang="en-US" dirty="0">
                <a:latin typeface="Frutiger 45 Light" panose="020B0603020202020204" pitchFamily="34" charset="0"/>
              </a:rPr>
              <a:t>Volatility in approval ratings has begun to subside</a:t>
            </a:r>
          </a:p>
        </p:txBody>
      </p:sp>
      <p:graphicFrame>
        <p:nvGraphicFramePr>
          <p:cNvPr id="4" name="Chart 3">
            <a:extLst>
              <a:ext uri="{FF2B5EF4-FFF2-40B4-BE49-F238E27FC236}">
                <a16:creationId xmlns:a16="http://schemas.microsoft.com/office/drawing/2014/main" id="{CB960B63-44EA-48D0-A0DF-3B8B7010D98B}"/>
              </a:ext>
            </a:extLst>
          </p:cNvPr>
          <p:cNvGraphicFramePr>
            <a:graphicFrameLocks/>
          </p:cNvGraphicFramePr>
          <p:nvPr>
            <p:extLst>
              <p:ext uri="{D42A27DB-BD31-4B8C-83A1-F6EECF244321}">
                <p14:modId xmlns:p14="http://schemas.microsoft.com/office/powerpoint/2010/main" val="1770338130"/>
              </p:ext>
            </p:extLst>
          </p:nvPr>
        </p:nvGraphicFramePr>
        <p:xfrm>
          <a:off x="670243" y="1619781"/>
          <a:ext cx="12064365" cy="536448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Box 4">
            <a:extLst>
              <a:ext uri="{FF2B5EF4-FFF2-40B4-BE49-F238E27FC236}">
                <a16:creationId xmlns:a16="http://schemas.microsoft.com/office/drawing/2014/main" id="{85AADEE0-771A-4DAF-BCD0-62E73F4DAA6A}"/>
              </a:ext>
            </a:extLst>
          </p:cNvPr>
          <p:cNvSpPr txBox="1">
            <a:spLocks noChangeArrowheads="1"/>
          </p:cNvSpPr>
          <p:nvPr/>
        </p:nvSpPr>
        <p:spPr bwMode="auto">
          <a:xfrm>
            <a:off x="4478383" y="6902177"/>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spcBef>
                <a:spcPts val="0"/>
              </a:spcBef>
              <a:spcAft>
                <a:spcPts val="0"/>
              </a:spcAft>
            </a:pPr>
            <a:r>
              <a:rPr lang="en-US" sz="1200" b="0" dirty="0">
                <a:latin typeface="Frutiger 45 Light" panose="020B0603020202020204" pitchFamily="34" charset="0"/>
                <a:ea typeface="DengXian" panose="02010600030101010101" pitchFamily="2" charset="-122"/>
              </a:rPr>
              <a:t>Source: FiveThirtyEight, UBS, as of 20 July 2020</a:t>
            </a:r>
          </a:p>
        </p:txBody>
      </p:sp>
      <p:sp>
        <p:nvSpPr>
          <p:cNvPr id="6" name="Rectangle 5"/>
          <p:cNvSpPr/>
          <p:nvPr/>
        </p:nvSpPr>
        <p:spPr>
          <a:xfrm>
            <a:off x="11024720" y="1588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a:solidFill>
                  <a:srgbClr val="000000"/>
                </a:solidFill>
                <a:latin typeface="Frutiger 45 Light" panose="020B0603020202020204" pitchFamily="34" charset="0"/>
                <a:ea typeface="Times New Roman"/>
                <a:cs typeface="Times New Roman"/>
              </a:rPr>
              <a:t>Event code </a:t>
            </a:r>
            <a:r>
              <a:rPr lang="en-US" b="1" dirty="0">
                <a:solidFill>
                  <a:srgbClr val="000000"/>
                </a:solidFill>
                <a:latin typeface="Frutiger 45 Light" panose="020B0603020202020204" pitchFamily="34" charset="0"/>
                <a:ea typeface="Times New Roman"/>
                <a:cs typeface="Times New Roman"/>
              </a:rPr>
              <a:t>GL20</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4322251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439199981689453E-13"/>
  <p:tag name="HEIGHT" val="741600036621094E-13"/>
  <p:tag name="WIDTH" val="964343139648438E-12"/>
</p:tagLst>
</file>

<file path=ppt/tags/tag14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9.xml><?xml version="1.0" encoding="utf-8"?>
<p:tagLst xmlns:a="http://schemas.openxmlformats.org/drawingml/2006/main" xmlns:r="http://schemas.openxmlformats.org/officeDocument/2006/relationships" xmlns:p="http://schemas.openxmlformats.org/presentationml/2006/main">
  <p:tag name="SLIDE_TYPE" val="TOC"/>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3.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4.xml><?xml version="1.0" encoding="utf-8"?>
<ds:datastoreItem xmlns:ds="http://schemas.openxmlformats.org/officeDocument/2006/customXml" ds:itemID="{875007EE-52F9-4119-B725-CE3429F62251}">
  <ds:schemaRefs>
    <ds:schemaRef ds:uri="http://schemas.openxmlformats.org/package/2006/metadata/core-properties"/>
    <ds:schemaRef ds:uri="http://schemas.microsoft.com/office/2006/documentManagement/types"/>
    <ds:schemaRef ds:uri="http://www.w3.org/XML/1998/namespace"/>
    <ds:schemaRef ds:uri="http://purl.org/dc/elements/1.1/"/>
    <ds:schemaRef ds:uri="http://purl.org/dc/dcmitype/"/>
    <ds:schemaRef ds:uri="2d0145d3-0d69-4389-81a7-315a684184f4"/>
    <ds:schemaRef ds:uri="http://schemas.microsoft.com/office/2006/metadata/properties"/>
    <ds:schemaRef ds:uri="http://schemas.microsoft.com/office/infopath/2007/PartnerControls"/>
    <ds:schemaRef ds:uri="http://purl.org/dc/terms/"/>
  </ds:schemaRefs>
</ds:datastoreItem>
</file>

<file path=customXml/itemProps5.xml><?xml version="1.0" encoding="utf-8"?>
<ds:datastoreItem xmlns:ds="http://schemas.openxmlformats.org/officeDocument/2006/customXml" ds:itemID="{47176EC8-EE60-40D5-BBBA-DF1707FB4DF0}">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0</TotalTime>
  <Words>1526</Words>
  <Application>Microsoft Office PowerPoint</Application>
  <PresentationFormat>Custom</PresentationFormat>
  <Paragraphs>153</Paragraphs>
  <Slides>17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 Unicode MS</vt:lpstr>
      <vt:lpstr>Arial</vt:lpstr>
      <vt:lpstr>Calibri</vt:lpstr>
      <vt:lpstr>Frutiger 45 Light</vt:lpstr>
      <vt:lpstr>Frutiger 55 Roman</vt:lpstr>
      <vt:lpstr>Symbol</vt:lpstr>
      <vt:lpstr>UBSHeadline</vt:lpstr>
      <vt:lpstr>1_PresXpress_OnScreen_Theme</vt:lpstr>
      <vt:lpstr>Keynesian epidemiology</vt:lpstr>
      <vt:lpstr>PowerPoint Presentation</vt:lpstr>
      <vt:lpstr>PowerPoint Presentation</vt:lpstr>
      <vt:lpstr>Rates of infection have fallen and stabilized near 1</vt:lpstr>
      <vt:lpstr>Treatment and vaccine development update</vt:lpstr>
      <vt:lpstr>PowerPoint Presentation</vt:lpstr>
      <vt:lpstr>PowerPoint Presentation</vt:lpstr>
      <vt:lpstr>Elevated uncertainty and volatility in an election year</vt:lpstr>
      <vt:lpstr>President Trump’s approval ratings have declined …</vt:lpstr>
      <vt:lpstr>… Biden’s odds of winning the Electoral College have improved</vt:lpstr>
      <vt:lpstr>… and a Biden victory probably results in a unified government</vt:lpstr>
      <vt:lpstr>2020 Battleground States </vt:lpstr>
      <vt:lpstr>PowerPoint Presentation</vt:lpstr>
      <vt:lpstr>Viewing your portfolio by purpose provides context</vt:lpstr>
      <vt:lpstr>Phased entry can be better than missing out</vt:lpstr>
      <vt:lpstr>PowerPoint Presentation</vt:lpstr>
      <vt:lpstr>PowerPoint Presentation</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Bagwe, Siddhesh</cp:lastModifiedBy>
  <cp:revision>374</cp:revision>
  <cp:lastPrinted>2019-12-17T15:01:01Z</cp:lastPrinted>
  <dcterms:created xsi:type="dcterms:W3CDTF">2002-05-03T03:00:09Z</dcterms:created>
  <dcterms:modified xsi:type="dcterms:W3CDTF">2020-07-22T13:12:03Z</dcterms:modified>
  <cp:version>3.4.05</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