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2.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3.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4.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5.xml" ContentType="application/vnd.openxmlformats-officedocument.presentationml.notesSlide+xml"/>
  <Override PartName="/ppt/tags/tag153.xml" ContentType="application/vnd.openxmlformats-officedocument.presentationml.tags+xml"/>
  <Override PartName="/ppt/notesSlides/notesSlide6.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tags/tag154.xml" ContentType="application/vnd.openxmlformats-officedocument.presentationml.tags+xml"/>
  <Override PartName="/ppt/tags/tag155.xml" ContentType="application/vnd.openxmlformats-officedocument.presentationml.tags+xml"/>
  <Override PartName="/ppt/notesSlides/notesSlide7.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8.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notesSlides/notesSlide9.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notesSlides/notesSlide10.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notesSlides/notesSlide11.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notesSlides/notesSlide12.xml" ContentType="application/vnd.openxmlformats-officedocument.presentationml.notesSlide+xml"/>
  <Override PartName="/ppt/tags/tag167.xml" ContentType="application/vnd.openxmlformats-officedocument.presentationml.tags+xml"/>
  <Override PartName="/ppt/tags/tag168.xml" ContentType="application/vnd.openxmlformats-officedocument.presentationml.tags+xml"/>
  <Override PartName="/ppt/notesSlides/notesSlide13.xml" ContentType="application/vnd.openxmlformats-officedocument.presentationml.notesSlide+xml"/>
  <Override PartName="/ppt/tags/tag169.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7"/>
  </p:notesMasterIdLst>
  <p:handoutMasterIdLst>
    <p:handoutMasterId r:id="rId28"/>
  </p:handoutMasterIdLst>
  <p:sldIdLst>
    <p:sldId id="381" r:id="rId7"/>
    <p:sldId id="454" r:id="rId8"/>
    <p:sldId id="467" r:id="rId9"/>
    <p:sldId id="468" r:id="rId10"/>
    <p:sldId id="469" r:id="rId11"/>
    <p:sldId id="470" r:id="rId12"/>
    <p:sldId id="471" r:id="rId13"/>
    <p:sldId id="472" r:id="rId14"/>
    <p:sldId id="453" r:id="rId15"/>
    <p:sldId id="480" r:id="rId16"/>
    <p:sldId id="483" r:id="rId17"/>
    <p:sldId id="482" r:id="rId18"/>
    <p:sldId id="466" r:id="rId19"/>
    <p:sldId id="473" r:id="rId20"/>
    <p:sldId id="475" r:id="rId21"/>
    <p:sldId id="484" r:id="rId22"/>
    <p:sldId id="477" r:id="rId23"/>
    <p:sldId id="478" r:id="rId24"/>
    <p:sldId id="465" r:id="rId25"/>
    <p:sldId id="452" r:id="rId26"/>
  </p:sldIdLst>
  <p:sldSz cx="13404850" cy="7543800"/>
  <p:notesSz cx="6858000" cy="9926638"/>
  <p:custDataLst>
    <p:tags r:id="rId29"/>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54"/>
            <p14:sldId id="467"/>
            <p14:sldId id="468"/>
            <p14:sldId id="469"/>
            <p14:sldId id="470"/>
            <p14:sldId id="471"/>
            <p14:sldId id="472"/>
            <p14:sldId id="453"/>
            <p14:sldId id="480"/>
            <p14:sldId id="483"/>
            <p14:sldId id="482"/>
            <p14:sldId id="466"/>
            <p14:sldId id="473"/>
            <p14:sldId id="475"/>
            <p14:sldId id="484"/>
            <p14:sldId id="477"/>
            <p14:sldId id="478"/>
            <p14:sldId id="465"/>
            <p14:sldId id="452"/>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0000"/>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67" autoAdjust="0"/>
    <p:restoredTop sz="87925" autoAdjust="0"/>
  </p:normalViewPr>
  <p:slideViewPr>
    <p:cSldViewPr snapToGrid="0">
      <p:cViewPr>
        <p:scale>
          <a:sx n="66" d="100"/>
          <a:sy n="66" d="100"/>
        </p:scale>
        <p:origin x="-2232" y="-642"/>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UBSPROD.MSAD.UBS.NET\GROUPSHARES\GLOBAL\DZ_PBIC\REGIONAL_AA\08%20Cross%20regional%20IO\Risks\Scenario%20work\2020%20Corona%20virus\Data\Testing%20and%20hospitals\Hospitalization%20tracke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BSPROD.MSAD.UBS.NET\GROUPSHARES\GLOBAL\DZ_PBIC\REGIONAL_AA\08%20Cross%20regional%20IO\Risks\Scenario%20work\2020%20Corona%20virus\Data\COVID-19%20Monitor.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698818897637793E-2"/>
          <c:y val="5.3308132688597687E-2"/>
          <c:w val="0.8643011811023622"/>
          <c:h val="0.76750252110841077"/>
        </c:manualLayout>
      </c:layout>
      <c:lineChart>
        <c:grouping val="standard"/>
        <c:varyColors val="0"/>
        <c:ser>
          <c:idx val="0"/>
          <c:order val="0"/>
          <c:tx>
            <c:strRef>
              <c:f>Charts!$R$3</c:f>
              <c:strCache>
                <c:ptCount val="1"/>
                <c:pt idx="0">
                  <c:v>AR</c:v>
                </c:pt>
              </c:strCache>
            </c:strRef>
          </c:tx>
          <c:spPr>
            <a:ln w="28575" cap="rnd" cmpd="sng" algn="ctr">
              <a:solidFill>
                <a:srgbClr val="4D3C2F"/>
              </a:solidFill>
              <a:prstDash val="solid"/>
              <a:round/>
            </a:ln>
            <a:effectLst/>
          </c:spPr>
          <c:marker>
            <c:symbol val="none"/>
          </c:marker>
          <c:cat>
            <c:numRef>
              <c:f>Charts!$Q$4:$Q$162</c:f>
              <c:numCache>
                <c:formatCode>m/d/yyyy</c:formatCode>
                <c:ptCount val="15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pt idx="149">
                  <c:v>44001</c:v>
                </c:pt>
                <c:pt idx="150">
                  <c:v>44002</c:v>
                </c:pt>
                <c:pt idx="151">
                  <c:v>44003</c:v>
                </c:pt>
                <c:pt idx="152">
                  <c:v>44004</c:v>
                </c:pt>
                <c:pt idx="153">
                  <c:v>44005</c:v>
                </c:pt>
                <c:pt idx="154">
                  <c:v>44006</c:v>
                </c:pt>
                <c:pt idx="155">
                  <c:v>44007</c:v>
                </c:pt>
                <c:pt idx="156">
                  <c:v>44008</c:v>
                </c:pt>
                <c:pt idx="157">
                  <c:v>44009</c:v>
                </c:pt>
                <c:pt idx="158">
                  <c:v>44010</c:v>
                </c:pt>
              </c:numCache>
            </c:numRef>
          </c:cat>
          <c:val>
            <c:numRef>
              <c:f>Charts!$R$4:$R$162</c:f>
              <c:numCache>
                <c:formatCode>0.0</c:formatCode>
                <c:ptCount val="15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0.43077381889274563</c:v>
                </c:pt>
                <c:pt idx="61">
                  <c:v>0.43077381889274563</c:v>
                </c:pt>
                <c:pt idx="62">
                  <c:v>0.72900184735695417</c:v>
                </c:pt>
                <c:pt idx="63">
                  <c:v>0.72900184735695417</c:v>
                </c:pt>
                <c:pt idx="64">
                  <c:v>1.3585943518925054</c:v>
                </c:pt>
                <c:pt idx="65">
                  <c:v>1.5905494851424455</c:v>
                </c:pt>
                <c:pt idx="66">
                  <c:v>1.5905494851424455</c:v>
                </c:pt>
                <c:pt idx="67">
                  <c:v>1.424867247106774</c:v>
                </c:pt>
                <c:pt idx="68">
                  <c:v>2.0544597516423253</c:v>
                </c:pt>
                <c:pt idx="69">
                  <c:v>2.1207326468565939</c:v>
                </c:pt>
                <c:pt idx="70">
                  <c:v>1.8556410659995197</c:v>
                </c:pt>
                <c:pt idx="71">
                  <c:v>2.1870055420708625</c:v>
                </c:pt>
                <c:pt idx="72">
                  <c:v>2.352687780106534</c:v>
                </c:pt>
                <c:pt idx="73">
                  <c:v>2.3858242277136683</c:v>
                </c:pt>
                <c:pt idx="74">
                  <c:v>2.2201419896779968</c:v>
                </c:pt>
                <c:pt idx="75">
                  <c:v>2.4520971229279369</c:v>
                </c:pt>
                <c:pt idx="76">
                  <c:v>2.4520971229279369</c:v>
                </c:pt>
                <c:pt idx="77">
                  <c:v>2.5183700181422051</c:v>
                </c:pt>
                <c:pt idx="78">
                  <c:v>2.4189606753208026</c:v>
                </c:pt>
                <c:pt idx="79">
                  <c:v>2.8497344942135481</c:v>
                </c:pt>
                <c:pt idx="80">
                  <c:v>2.8497344942135481</c:v>
                </c:pt>
                <c:pt idx="81">
                  <c:v>2.4520971229279369</c:v>
                </c:pt>
                <c:pt idx="82">
                  <c:v>2.4520971229279369</c:v>
                </c:pt>
                <c:pt idx="83">
                  <c:v>2.6840522561778766</c:v>
                </c:pt>
                <c:pt idx="84">
                  <c:v>2.7503251513921452</c:v>
                </c:pt>
                <c:pt idx="85">
                  <c:v>2.8165980466064138</c:v>
                </c:pt>
                <c:pt idx="86">
                  <c:v>2.7503251513921452</c:v>
                </c:pt>
                <c:pt idx="87">
                  <c:v>2.8497344942135481</c:v>
                </c:pt>
                <c:pt idx="88">
                  <c:v>2.9160073894278167</c:v>
                </c:pt>
                <c:pt idx="89">
                  <c:v>3.0816896274634882</c:v>
                </c:pt>
                <c:pt idx="90">
                  <c:v>2.8497344942135481</c:v>
                </c:pt>
                <c:pt idx="91">
                  <c:v>3.2142354178920249</c:v>
                </c:pt>
                <c:pt idx="92">
                  <c:v>3.3467812083205621</c:v>
                </c:pt>
                <c:pt idx="93">
                  <c:v>3.3467812083205621</c:v>
                </c:pt>
                <c:pt idx="94">
                  <c:v>3.446190551141965</c:v>
                </c:pt>
                <c:pt idx="95">
                  <c:v>3.446190551141965</c:v>
                </c:pt>
                <c:pt idx="96">
                  <c:v>3.6118727891776365</c:v>
                </c:pt>
                <c:pt idx="97">
                  <c:v>3.446190551141965</c:v>
                </c:pt>
                <c:pt idx="98">
                  <c:v>3.0816896274634882</c:v>
                </c:pt>
                <c:pt idx="99">
                  <c:v>3.1479625226777568</c:v>
                </c:pt>
                <c:pt idx="100">
                  <c:v>3.1479625226777568</c:v>
                </c:pt>
                <c:pt idx="101">
                  <c:v>3.1479625226777568</c:v>
                </c:pt>
                <c:pt idx="102">
                  <c:v>3.3136447607134278</c:v>
                </c:pt>
                <c:pt idx="103">
                  <c:v>3.0154167322492196</c:v>
                </c:pt>
                <c:pt idx="104">
                  <c:v>2.949143837034951</c:v>
                </c:pt>
                <c:pt idx="105">
                  <c:v>2.2864148848922654</c:v>
                </c:pt>
                <c:pt idx="106">
                  <c:v>2.2864148848922654</c:v>
                </c:pt>
                <c:pt idx="107">
                  <c:v>2.3195513324993997</c:v>
                </c:pt>
                <c:pt idx="108">
                  <c:v>2.1207326468565939</c:v>
                </c:pt>
                <c:pt idx="109">
                  <c:v>2.1207326468565939</c:v>
                </c:pt>
                <c:pt idx="110">
                  <c:v>2.021323304035191</c:v>
                </c:pt>
                <c:pt idx="111">
                  <c:v>1.9550504088209224</c:v>
                </c:pt>
                <c:pt idx="112">
                  <c:v>1.9550504088209224</c:v>
                </c:pt>
                <c:pt idx="113">
                  <c:v>2.1207326468565939</c:v>
                </c:pt>
                <c:pt idx="114">
                  <c:v>2.1538690944637282</c:v>
                </c:pt>
                <c:pt idx="115">
                  <c:v>2.1538690944637282</c:v>
                </c:pt>
                <c:pt idx="116">
                  <c:v>2.1538690944637282</c:v>
                </c:pt>
                <c:pt idx="117">
                  <c:v>2.5515064657493394</c:v>
                </c:pt>
                <c:pt idx="118">
                  <c:v>2.5846429133564737</c:v>
                </c:pt>
                <c:pt idx="119">
                  <c:v>2.5846429133564737</c:v>
                </c:pt>
                <c:pt idx="120">
                  <c:v>2.5846429133564737</c:v>
                </c:pt>
                <c:pt idx="121">
                  <c:v>2.8497344942135481</c:v>
                </c:pt>
                <c:pt idx="122">
                  <c:v>2.6840522561778766</c:v>
                </c:pt>
                <c:pt idx="123">
                  <c:v>2.8497344942135481</c:v>
                </c:pt>
                <c:pt idx="124">
                  <c:v>3.0485531798563539</c:v>
                </c:pt>
                <c:pt idx="125">
                  <c:v>3.5455998939633679</c:v>
                </c:pt>
                <c:pt idx="126">
                  <c:v>3.5787363415705022</c:v>
                </c:pt>
                <c:pt idx="127">
                  <c:v>3.446190551141965</c:v>
                </c:pt>
                <c:pt idx="128">
                  <c:v>3.446190551141965</c:v>
                </c:pt>
                <c:pt idx="129">
                  <c:v>3.446190551141965</c:v>
                </c:pt>
                <c:pt idx="130">
                  <c:v>3.8106914748204423</c:v>
                </c:pt>
                <c:pt idx="131">
                  <c:v>3.8106914748204423</c:v>
                </c:pt>
                <c:pt idx="132">
                  <c:v>4.0095101604632477</c:v>
                </c:pt>
                <c:pt idx="133">
                  <c:v>4.374011084141725</c:v>
                </c:pt>
                <c:pt idx="134">
                  <c:v>4.5728297697845308</c:v>
                </c:pt>
                <c:pt idx="135">
                  <c:v>4.8710577982487395</c:v>
                </c:pt>
                <c:pt idx="136">
                  <c:v>5.1030129314986787</c:v>
                </c:pt>
                <c:pt idx="137">
                  <c:v>4.8047849030344709</c:v>
                </c:pt>
                <c:pt idx="138">
                  <c:v>5.6663325408199618</c:v>
                </c:pt>
                <c:pt idx="139">
                  <c:v>5.7326054360342305</c:v>
                </c:pt>
                <c:pt idx="140">
                  <c:v>5.9976970168913049</c:v>
                </c:pt>
                <c:pt idx="141">
                  <c:v>6.1965157025341107</c:v>
                </c:pt>
                <c:pt idx="142">
                  <c:v>6.7266988642482586</c:v>
                </c:pt>
                <c:pt idx="143">
                  <c:v>6.7266988642482586</c:v>
                </c:pt>
                <c:pt idx="144">
                  <c:v>6.7598353118553929</c:v>
                </c:pt>
                <c:pt idx="145">
                  <c:v>6.8261082070696615</c:v>
                </c:pt>
                <c:pt idx="146">
                  <c:v>7.0911997879267359</c:v>
                </c:pt>
                <c:pt idx="147">
                  <c:v>7.1906091307481388</c:v>
                </c:pt>
                <c:pt idx="148">
                  <c:v>7.4888371592123475</c:v>
                </c:pt>
                <c:pt idx="149">
                  <c:v>7.4225642639980789</c:v>
                </c:pt>
                <c:pt idx="150">
                  <c:v>7.4225642639980789</c:v>
                </c:pt>
                <c:pt idx="151">
                  <c:v>7.9527474257122268</c:v>
                </c:pt>
                <c:pt idx="152">
                  <c:v>7.8533380828908239</c:v>
                </c:pt>
                <c:pt idx="153">
                  <c:v>8.2178390065693012</c:v>
                </c:pt>
                <c:pt idx="154">
                  <c:v>8.8474315111048529</c:v>
                </c:pt>
                <c:pt idx="155">
                  <c:v>9.410751120426136</c:v>
                </c:pt>
                <c:pt idx="156">
                  <c:v>9.410751120426136</c:v>
                </c:pt>
                <c:pt idx="157">
                  <c:v>9.410751120426136</c:v>
                </c:pt>
                <c:pt idx="158">
                  <c:v>9.2119324347833302</c:v>
                </c:pt>
              </c:numCache>
            </c:numRef>
          </c:val>
          <c:smooth val="0"/>
        </c:ser>
        <c:ser>
          <c:idx val="1"/>
          <c:order val="1"/>
          <c:tx>
            <c:strRef>
              <c:f>Charts!$S$3</c:f>
              <c:strCache>
                <c:ptCount val="1"/>
                <c:pt idx="0">
                  <c:v>AZ</c:v>
                </c:pt>
              </c:strCache>
            </c:strRef>
          </c:tx>
          <c:spPr>
            <a:ln w="28575" cap="rnd" cmpd="sng" algn="ctr">
              <a:solidFill>
                <a:srgbClr val="CFBD9B"/>
              </a:solidFill>
              <a:prstDash val="solid"/>
              <a:round/>
            </a:ln>
            <a:effectLst/>
          </c:spPr>
          <c:marker>
            <c:symbol val="none"/>
          </c:marker>
          <c:cat>
            <c:numRef>
              <c:f>Charts!$Q$4:$Q$162</c:f>
              <c:numCache>
                <c:formatCode>m/d/yyyy</c:formatCode>
                <c:ptCount val="15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pt idx="149">
                  <c:v>44001</c:v>
                </c:pt>
                <c:pt idx="150">
                  <c:v>44002</c:v>
                </c:pt>
                <c:pt idx="151">
                  <c:v>44003</c:v>
                </c:pt>
                <c:pt idx="152">
                  <c:v>44004</c:v>
                </c:pt>
                <c:pt idx="153">
                  <c:v>44005</c:v>
                </c:pt>
                <c:pt idx="154">
                  <c:v>44006</c:v>
                </c:pt>
                <c:pt idx="155">
                  <c:v>44007</c:v>
                </c:pt>
                <c:pt idx="156">
                  <c:v>44008</c:v>
                </c:pt>
                <c:pt idx="157">
                  <c:v>44009</c:v>
                </c:pt>
                <c:pt idx="158">
                  <c:v>44010</c:v>
                </c:pt>
              </c:numCache>
            </c:numRef>
          </c:cat>
          <c:val>
            <c:numRef>
              <c:f>Charts!$S$4:$S$162</c:f>
              <c:numCache>
                <c:formatCode>0.0</c:formatCode>
                <c:ptCount val="15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7.2128096201569587</c:v>
                </c:pt>
                <c:pt idx="83">
                  <c:v>7.9684372946495925</c:v>
                </c:pt>
                <c:pt idx="84">
                  <c:v>8.105824144557344</c:v>
                </c:pt>
                <c:pt idx="85">
                  <c:v>7.940959924668042</c:v>
                </c:pt>
                <c:pt idx="86">
                  <c:v>7.77609570477874</c:v>
                </c:pt>
                <c:pt idx="87">
                  <c:v>7.77609570477874</c:v>
                </c:pt>
                <c:pt idx="88">
                  <c:v>8.6691102291791253</c:v>
                </c:pt>
                <c:pt idx="89">
                  <c:v>8.7515423391237768</c:v>
                </c:pt>
                <c:pt idx="90">
                  <c:v>8.7515423391237768</c:v>
                </c:pt>
                <c:pt idx="91">
                  <c:v>9.1224868338747065</c:v>
                </c:pt>
                <c:pt idx="92">
                  <c:v>9.6033408085518364</c:v>
                </c:pt>
                <c:pt idx="93">
                  <c:v>8.7790197091053273</c:v>
                </c:pt>
                <c:pt idx="94">
                  <c:v>9.5758634385702859</c:v>
                </c:pt>
                <c:pt idx="95">
                  <c:v>9.2186576288101314</c:v>
                </c:pt>
                <c:pt idx="96">
                  <c:v>8.8889291890315274</c:v>
                </c:pt>
                <c:pt idx="97">
                  <c:v>10.125410838201292</c:v>
                </c:pt>
                <c:pt idx="98">
                  <c:v>10.38644585302602</c:v>
                </c:pt>
                <c:pt idx="99">
                  <c:v>10.372707168035245</c:v>
                </c:pt>
                <c:pt idx="100">
                  <c:v>9.740727658459587</c:v>
                </c:pt>
                <c:pt idx="101">
                  <c:v>9.8643758233765642</c:v>
                </c:pt>
                <c:pt idx="102">
                  <c:v>10.056717413247416</c:v>
                </c:pt>
                <c:pt idx="103">
                  <c:v>9.6582955485149373</c:v>
                </c:pt>
                <c:pt idx="104">
                  <c:v>10.001762673284317</c:v>
                </c:pt>
                <c:pt idx="105">
                  <c:v>10.358968483044469</c:v>
                </c:pt>
                <c:pt idx="106">
                  <c:v>10.523832702933772</c:v>
                </c:pt>
                <c:pt idx="107">
                  <c:v>10.029240043265865</c:v>
                </c:pt>
                <c:pt idx="108">
                  <c:v>10.152888208182842</c:v>
                </c:pt>
                <c:pt idx="109">
                  <c:v>9.795682398422688</c:v>
                </c:pt>
                <c:pt idx="110">
                  <c:v>9.8506371383857889</c:v>
                </c:pt>
                <c:pt idx="111">
                  <c:v>10.510094017942997</c:v>
                </c:pt>
                <c:pt idx="112">
                  <c:v>10.372707168035245</c:v>
                </c:pt>
                <c:pt idx="113">
                  <c:v>10.729912977795399</c:v>
                </c:pt>
                <c:pt idx="114">
                  <c:v>11.100857472546329</c:v>
                </c:pt>
                <c:pt idx="115">
                  <c:v>10.867299827703151</c:v>
                </c:pt>
                <c:pt idx="116">
                  <c:v>10.935993252657026</c:v>
                </c:pt>
                <c:pt idx="117">
                  <c:v>11.26572169243563</c:v>
                </c:pt>
                <c:pt idx="118">
                  <c:v>10.881038512693927</c:v>
                </c:pt>
                <c:pt idx="119">
                  <c:v>11.128334842527879</c:v>
                </c:pt>
                <c:pt idx="120">
                  <c:v>11.15581221250943</c:v>
                </c:pt>
                <c:pt idx="121">
                  <c:v>10.935993252657026</c:v>
                </c:pt>
                <c:pt idx="122">
                  <c:v>10.771129032767725</c:v>
                </c:pt>
                <c:pt idx="123">
                  <c:v>11.045902732583228</c:v>
                </c:pt>
                <c:pt idx="124">
                  <c:v>11.444324597315708</c:v>
                </c:pt>
                <c:pt idx="125">
                  <c:v>11.238244322454079</c:v>
                </c:pt>
                <c:pt idx="126">
                  <c:v>12.51594202659617</c:v>
                </c:pt>
                <c:pt idx="127">
                  <c:v>12.983057316282526</c:v>
                </c:pt>
                <c:pt idx="128">
                  <c:v>12.790715726411673</c:v>
                </c:pt>
                <c:pt idx="129">
                  <c:v>13.39521786600578</c:v>
                </c:pt>
                <c:pt idx="130">
                  <c:v>13.367740496024229</c:v>
                </c:pt>
                <c:pt idx="131">
                  <c:v>13.299047071070355</c:v>
                </c:pt>
                <c:pt idx="132">
                  <c:v>13.862333155692136</c:v>
                </c:pt>
                <c:pt idx="133">
                  <c:v>15.002644009926474</c:v>
                </c:pt>
                <c:pt idx="134">
                  <c:v>14.824041105046396</c:v>
                </c:pt>
                <c:pt idx="135">
                  <c:v>16.953537278616547</c:v>
                </c:pt>
                <c:pt idx="136">
                  <c:v>17.558039418210655</c:v>
                </c:pt>
                <c:pt idx="137">
                  <c:v>17.200833608450498</c:v>
                </c:pt>
                <c:pt idx="138">
                  <c:v>17.393175198321352</c:v>
                </c:pt>
                <c:pt idx="139">
                  <c:v>17.077185443533523</c:v>
                </c:pt>
                <c:pt idx="140">
                  <c:v>17.503084678247554</c:v>
                </c:pt>
                <c:pt idx="141">
                  <c:v>17.736642323090731</c:v>
                </c:pt>
                <c:pt idx="142">
                  <c:v>18.354883147675611</c:v>
                </c:pt>
                <c:pt idx="143">
                  <c:v>19.399023206974526</c:v>
                </c:pt>
                <c:pt idx="144">
                  <c:v>20.017264031559407</c:v>
                </c:pt>
                <c:pt idx="145">
                  <c:v>19.907354551633205</c:v>
                </c:pt>
                <c:pt idx="146">
                  <c:v>20.690459596107388</c:v>
                </c:pt>
                <c:pt idx="147">
                  <c:v>21.734599655406303</c:v>
                </c:pt>
                <c:pt idx="148">
                  <c:v>22.902387879622189</c:v>
                </c:pt>
                <c:pt idx="149">
                  <c:v>25.169270903100092</c:v>
                </c:pt>
                <c:pt idx="150">
                  <c:v>26.62557151212226</c:v>
                </c:pt>
                <c:pt idx="151">
                  <c:v>26.680526252085357</c:v>
                </c:pt>
                <c:pt idx="152">
                  <c:v>27.367460501624116</c:v>
                </c:pt>
                <c:pt idx="153">
                  <c:v>29.34583114029574</c:v>
                </c:pt>
                <c:pt idx="154">
                  <c:v>31.186814929059612</c:v>
                </c:pt>
                <c:pt idx="155">
                  <c:v>33.700994282371468</c:v>
                </c:pt>
                <c:pt idx="156">
                  <c:v>28.988625330535587</c:v>
                </c:pt>
                <c:pt idx="157">
                  <c:v>35.404591221227584</c:v>
                </c:pt>
                <c:pt idx="158">
                  <c:v>36.970801310175951</c:v>
                </c:pt>
              </c:numCache>
            </c:numRef>
          </c:val>
          <c:smooth val="0"/>
        </c:ser>
        <c:ser>
          <c:idx val="2"/>
          <c:order val="2"/>
          <c:tx>
            <c:strRef>
              <c:f>Charts!$T$3</c:f>
              <c:strCache>
                <c:ptCount val="1"/>
                <c:pt idx="0">
                  <c:v>NC</c:v>
                </c:pt>
              </c:strCache>
            </c:strRef>
          </c:tx>
          <c:spPr>
            <a:ln w="28575" cap="rnd" cmpd="sng" algn="ctr">
              <a:solidFill>
                <a:srgbClr val="C07156"/>
              </a:solidFill>
              <a:prstDash val="solid"/>
              <a:round/>
            </a:ln>
            <a:effectLst/>
          </c:spPr>
          <c:marker>
            <c:symbol val="none"/>
          </c:marker>
          <c:cat>
            <c:numRef>
              <c:f>Charts!$Q$4:$Q$162</c:f>
              <c:numCache>
                <c:formatCode>m/d/yyyy</c:formatCode>
                <c:ptCount val="15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pt idx="149">
                  <c:v>44001</c:v>
                </c:pt>
                <c:pt idx="150">
                  <c:v>44002</c:v>
                </c:pt>
                <c:pt idx="151">
                  <c:v>44003</c:v>
                </c:pt>
                <c:pt idx="152">
                  <c:v>44004</c:v>
                </c:pt>
                <c:pt idx="153">
                  <c:v>44005</c:v>
                </c:pt>
                <c:pt idx="154">
                  <c:v>44006</c:v>
                </c:pt>
                <c:pt idx="155">
                  <c:v>44007</c:v>
                </c:pt>
                <c:pt idx="156">
                  <c:v>44008</c:v>
                </c:pt>
                <c:pt idx="157">
                  <c:v>44009</c:v>
                </c:pt>
                <c:pt idx="158">
                  <c:v>44010</c:v>
                </c:pt>
              </c:numCache>
            </c:numRef>
          </c:cat>
          <c:val>
            <c:numRef>
              <c:f>Charts!$T$4:$T$162</c:f>
              <c:numCache>
                <c:formatCode>0.0</c:formatCode>
                <c:ptCount val="15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0.2765042690352213</c:v>
                </c:pt>
                <c:pt idx="64">
                  <c:v>0.2765042690352213</c:v>
                </c:pt>
                <c:pt idx="65">
                  <c:v>0.73416650743834622</c:v>
                </c:pt>
                <c:pt idx="66">
                  <c:v>0.82951280710566389</c:v>
                </c:pt>
                <c:pt idx="67">
                  <c:v>0.86765132697259095</c:v>
                </c:pt>
                <c:pt idx="68">
                  <c:v>1.3062443054422523</c:v>
                </c:pt>
                <c:pt idx="69">
                  <c:v>1.4969369047768877</c:v>
                </c:pt>
                <c:pt idx="70">
                  <c:v>1.9450645132132809</c:v>
                </c:pt>
                <c:pt idx="71">
                  <c:v>1.7543719138786453</c:v>
                </c:pt>
                <c:pt idx="72">
                  <c:v>1.7543719138786453</c:v>
                </c:pt>
                <c:pt idx="73">
                  <c:v>2.5838847209843094</c:v>
                </c:pt>
                <c:pt idx="74">
                  <c:v>2.4885384213169917</c:v>
                </c:pt>
                <c:pt idx="75">
                  <c:v>2.5743500910175774</c:v>
                </c:pt>
                <c:pt idx="76">
                  <c:v>3.375259008223046</c:v>
                </c:pt>
                <c:pt idx="77">
                  <c:v>3.6803671671584626</c:v>
                </c:pt>
                <c:pt idx="78">
                  <c:v>3.794782726759244</c:v>
                </c:pt>
                <c:pt idx="79">
                  <c:v>4.033148475927538</c:v>
                </c:pt>
                <c:pt idx="80">
                  <c:v>3.4515360479569002</c:v>
                </c:pt>
                <c:pt idx="81">
                  <c:v>3.1559625189882152</c:v>
                </c:pt>
                <c:pt idx="82">
                  <c:v>2.9843391795870438</c:v>
                </c:pt>
                <c:pt idx="83">
                  <c:v>3.9854753260938791</c:v>
                </c:pt>
                <c:pt idx="84">
                  <c:v>4.1094255156613926</c:v>
                </c:pt>
                <c:pt idx="85">
                  <c:v>4.3096527449627597</c:v>
                </c:pt>
                <c:pt idx="86">
                  <c:v>4.0903562557279285</c:v>
                </c:pt>
                <c:pt idx="87">
                  <c:v>3.6994364270919262</c:v>
                </c:pt>
                <c:pt idx="88">
                  <c:v>4.4336029345302723</c:v>
                </c:pt>
                <c:pt idx="89">
                  <c:v>3.5564169775909495</c:v>
                </c:pt>
                <c:pt idx="90">
                  <c:v>4.0712869957944653</c:v>
                </c:pt>
                <c:pt idx="91">
                  <c:v>4.1380294055615874</c:v>
                </c:pt>
                <c:pt idx="92">
                  <c:v>4.6338301638316395</c:v>
                </c:pt>
                <c:pt idx="93">
                  <c:v>4.5480184941310533</c:v>
                </c:pt>
                <c:pt idx="94">
                  <c:v>4.3477912648296861</c:v>
                </c:pt>
                <c:pt idx="95">
                  <c:v>4.3001181149960273</c:v>
                </c:pt>
                <c:pt idx="96">
                  <c:v>4.5098799742641269</c:v>
                </c:pt>
                <c:pt idx="97">
                  <c:v>4.4145336745968091</c:v>
                </c:pt>
                <c:pt idx="98">
                  <c:v>5.2535811116692042</c:v>
                </c:pt>
                <c:pt idx="99">
                  <c:v>5.2059079618355453</c:v>
                </c:pt>
                <c:pt idx="100">
                  <c:v>5.2154425918022778</c:v>
                </c:pt>
                <c:pt idx="101">
                  <c:v>4.7863842432993478</c:v>
                </c:pt>
                <c:pt idx="102">
                  <c:v>4.5289492341975901</c:v>
                </c:pt>
                <c:pt idx="103">
                  <c:v>4.7482457234324205</c:v>
                </c:pt>
                <c:pt idx="104">
                  <c:v>5.0914924022347643</c:v>
                </c:pt>
                <c:pt idx="105">
                  <c:v>4.9198690628335928</c:v>
                </c:pt>
                <c:pt idx="106">
                  <c:v>5.0056807325341781</c:v>
                </c:pt>
                <c:pt idx="107">
                  <c:v>4.9103344328668612</c:v>
                </c:pt>
                <c:pt idx="108">
                  <c:v>4.8912651729333971</c:v>
                </c:pt>
                <c:pt idx="109">
                  <c:v>4.214306445295442</c:v>
                </c:pt>
                <c:pt idx="110">
                  <c:v>4.4240683045635407</c:v>
                </c:pt>
                <c:pt idx="111">
                  <c:v>4.5289492341975901</c:v>
                </c:pt>
                <c:pt idx="112">
                  <c:v>4.9675422126672517</c:v>
                </c:pt>
                <c:pt idx="113">
                  <c:v>4.8340573931330066</c:v>
                </c:pt>
                <c:pt idx="114">
                  <c:v>4.69103794363203</c:v>
                </c:pt>
                <c:pt idx="115">
                  <c:v>4.5861570139979806</c:v>
                </c:pt>
                <c:pt idx="116">
                  <c:v>4.7005725735987616</c:v>
                </c:pt>
                <c:pt idx="117">
                  <c:v>4.8721959129999339</c:v>
                </c:pt>
                <c:pt idx="118">
                  <c:v>5.5777585305380848</c:v>
                </c:pt>
                <c:pt idx="119">
                  <c:v>5.2821850015693999</c:v>
                </c:pt>
                <c:pt idx="120">
                  <c:v>5.5110161207709627</c:v>
                </c:pt>
                <c:pt idx="121">
                  <c:v>5.4156698211036449</c:v>
                </c:pt>
                <c:pt idx="122">
                  <c:v>5.6158970504050121</c:v>
                </c:pt>
                <c:pt idx="123">
                  <c:v>5.596827790471548</c:v>
                </c:pt>
                <c:pt idx="124">
                  <c:v>5.9782129891408191</c:v>
                </c:pt>
                <c:pt idx="125">
                  <c:v>5.9210052093404286</c:v>
                </c:pt>
                <c:pt idx="126">
                  <c:v>6.6933102366457016</c:v>
                </c:pt>
                <c:pt idx="127">
                  <c:v>6.7505180164460921</c:v>
                </c:pt>
                <c:pt idx="128">
                  <c:v>6.4835483773776028</c:v>
                </c:pt>
                <c:pt idx="129">
                  <c:v>6.0830939187748685</c:v>
                </c:pt>
                <c:pt idx="130">
                  <c:v>6.1879748484089179</c:v>
                </c:pt>
                <c:pt idx="131">
                  <c:v>6.1975094783756495</c:v>
                </c:pt>
                <c:pt idx="132">
                  <c:v>6.8267950561799466</c:v>
                </c:pt>
                <c:pt idx="133">
                  <c:v>6.5216868972445301</c:v>
                </c:pt>
                <c:pt idx="134">
                  <c:v>6.2833211480762357</c:v>
                </c:pt>
                <c:pt idx="135">
                  <c:v>6.8363296861466782</c:v>
                </c:pt>
                <c:pt idx="136">
                  <c:v>6.7505180164460921</c:v>
                </c:pt>
                <c:pt idx="137">
                  <c:v>6.6361024568453111</c:v>
                </c:pt>
                <c:pt idx="138">
                  <c:v>7.046091545414777</c:v>
                </c:pt>
                <c:pt idx="139">
                  <c:v>7.3798035942503892</c:v>
                </c:pt>
                <c:pt idx="140">
                  <c:v>7.4370113740507797</c:v>
                </c:pt>
                <c:pt idx="141">
                  <c:v>7.7421195329861963</c:v>
                </c:pt>
                <c:pt idx="142">
                  <c:v>7.2463187747161442</c:v>
                </c:pt>
                <c:pt idx="143">
                  <c:v>7.8470004626202456</c:v>
                </c:pt>
                <c:pt idx="144">
                  <c:v>7.6086347134519512</c:v>
                </c:pt>
                <c:pt idx="145">
                  <c:v>7.5991000834852196</c:v>
                </c:pt>
                <c:pt idx="146">
                  <c:v>7.9042082424206361</c:v>
                </c:pt>
                <c:pt idx="147">
                  <c:v>8.066296951855076</c:v>
                </c:pt>
                <c:pt idx="148">
                  <c:v>8.1711778814891254</c:v>
                </c:pt>
                <c:pt idx="149">
                  <c:v>8.3046627010233713</c:v>
                </c:pt>
                <c:pt idx="150">
                  <c:v>8.4190782606241523</c:v>
                </c:pt>
                <c:pt idx="151">
                  <c:v>8.0567623218883444</c:v>
                </c:pt>
                <c:pt idx="152">
                  <c:v>8.295128071056638</c:v>
                </c:pt>
                <c:pt idx="153">
                  <c:v>8.7241864195595689</c:v>
                </c:pt>
                <c:pt idx="154">
                  <c:v>8.6383747498589827</c:v>
                </c:pt>
                <c:pt idx="155">
                  <c:v>8.4953553003580051</c:v>
                </c:pt>
                <c:pt idx="156">
                  <c:v>8.5048899303247367</c:v>
                </c:pt>
                <c:pt idx="157">
                  <c:v>8.4667514104578103</c:v>
                </c:pt>
                <c:pt idx="158">
                  <c:v>8.4858206703912735</c:v>
                </c:pt>
              </c:numCache>
            </c:numRef>
          </c:val>
          <c:smooth val="0"/>
        </c:ser>
        <c:ser>
          <c:idx val="3"/>
          <c:order val="3"/>
          <c:tx>
            <c:strRef>
              <c:f>Charts!$U$3</c:f>
              <c:strCache>
                <c:ptCount val="1"/>
                <c:pt idx="0">
                  <c:v>SC</c:v>
                </c:pt>
              </c:strCache>
            </c:strRef>
          </c:tx>
          <c:spPr>
            <a:ln w="28575" cap="rnd" cmpd="sng" algn="ctr">
              <a:solidFill>
                <a:srgbClr val="E8C767"/>
              </a:solidFill>
              <a:prstDash val="solid"/>
              <a:round/>
            </a:ln>
            <a:effectLst/>
          </c:spPr>
          <c:marker>
            <c:symbol val="none"/>
          </c:marker>
          <c:cat>
            <c:numRef>
              <c:f>Charts!$Q$4:$Q$162</c:f>
              <c:numCache>
                <c:formatCode>m/d/yyyy</c:formatCode>
                <c:ptCount val="15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pt idx="149">
                  <c:v>44001</c:v>
                </c:pt>
                <c:pt idx="150">
                  <c:v>44002</c:v>
                </c:pt>
                <c:pt idx="151">
                  <c:v>44003</c:v>
                </c:pt>
                <c:pt idx="152">
                  <c:v>44004</c:v>
                </c:pt>
                <c:pt idx="153">
                  <c:v>44005</c:v>
                </c:pt>
                <c:pt idx="154">
                  <c:v>44006</c:v>
                </c:pt>
                <c:pt idx="155">
                  <c:v>44007</c:v>
                </c:pt>
                <c:pt idx="156">
                  <c:v>44008</c:v>
                </c:pt>
                <c:pt idx="157">
                  <c:v>44009</c:v>
                </c:pt>
                <c:pt idx="158">
                  <c:v>44010</c:v>
                </c:pt>
              </c:numCache>
            </c:numRef>
          </c:cat>
          <c:val>
            <c:numRef>
              <c:f>Charts!$U$4:$U$162</c:f>
              <c:numCache>
                <c:formatCode>0.0</c:formatCode>
                <c:ptCount val="15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8.0408428201682991</c:v>
                </c:pt>
                <c:pt idx="121">
                  <c:v>8.3321777049570045</c:v>
                </c:pt>
                <c:pt idx="122">
                  <c:v>8.3516000306095854</c:v>
                </c:pt>
                <c:pt idx="123">
                  <c:v>8.953692125839579</c:v>
                </c:pt>
                <c:pt idx="124">
                  <c:v>7.904886540600236</c:v>
                </c:pt>
                <c:pt idx="125">
                  <c:v>8.4098670075673265</c:v>
                </c:pt>
                <c:pt idx="126">
                  <c:v>7.7300856097270119</c:v>
                </c:pt>
                <c:pt idx="127">
                  <c:v>7.7106632840744309</c:v>
                </c:pt>
                <c:pt idx="128">
                  <c:v>7.7495079353795919</c:v>
                </c:pt>
                <c:pt idx="129">
                  <c:v>7.5164400275486267</c:v>
                </c:pt>
                <c:pt idx="130">
                  <c:v>7.807774912337333</c:v>
                </c:pt>
                <c:pt idx="131">
                  <c:v>8.7400465436611938</c:v>
                </c:pt>
                <c:pt idx="132">
                  <c:v>8.2544884023466825</c:v>
                </c:pt>
                <c:pt idx="133">
                  <c:v>8.4098670075673265</c:v>
                </c:pt>
                <c:pt idx="134">
                  <c:v>8.7983135206189349</c:v>
                </c:pt>
                <c:pt idx="135">
                  <c:v>8.7983135206189349</c:v>
                </c:pt>
                <c:pt idx="136">
                  <c:v>8.7983135206189349</c:v>
                </c:pt>
                <c:pt idx="137">
                  <c:v>9.2644493362808653</c:v>
                </c:pt>
                <c:pt idx="138">
                  <c:v>9.8471191058582779</c:v>
                </c:pt>
                <c:pt idx="139">
                  <c:v>10.507478178046014</c:v>
                </c:pt>
                <c:pt idx="140">
                  <c:v>9.9636530597737618</c:v>
                </c:pt>
                <c:pt idx="141">
                  <c:v>9.5946288723747326</c:v>
                </c:pt>
                <c:pt idx="142">
                  <c:v>9.9442307341211809</c:v>
                </c:pt>
                <c:pt idx="143">
                  <c:v>10.157876316299566</c:v>
                </c:pt>
                <c:pt idx="144">
                  <c:v>10.119031664994404</c:v>
                </c:pt>
                <c:pt idx="145">
                  <c:v>10.410366549783111</c:v>
                </c:pt>
                <c:pt idx="146">
                  <c:v>11.090147947623427</c:v>
                </c:pt>
                <c:pt idx="147">
                  <c:v>11.789351671116322</c:v>
                </c:pt>
                <c:pt idx="148">
                  <c:v>12.158375858515351</c:v>
                </c:pt>
                <c:pt idx="149">
                  <c:v>12.818734930703085</c:v>
                </c:pt>
                <c:pt idx="150">
                  <c:v>13.071225164186631</c:v>
                </c:pt>
                <c:pt idx="151">
                  <c:v>13.440249351585658</c:v>
                </c:pt>
                <c:pt idx="152">
                  <c:v>14.197720052036296</c:v>
                </c:pt>
                <c:pt idx="153">
                  <c:v>16.003996337726274</c:v>
                </c:pt>
                <c:pt idx="154">
                  <c:v>16.159374942946918</c:v>
                </c:pt>
                <c:pt idx="155">
                  <c:v>17.11106889992336</c:v>
                </c:pt>
                <c:pt idx="156">
                  <c:v>17.59662704123787</c:v>
                </c:pt>
                <c:pt idx="157">
                  <c:v>17.635471692543032</c:v>
                </c:pt>
                <c:pt idx="158">
                  <c:v>18.528898672561731</c:v>
                </c:pt>
              </c:numCache>
            </c:numRef>
          </c:val>
          <c:smooth val="0"/>
        </c:ser>
        <c:ser>
          <c:idx val="4"/>
          <c:order val="4"/>
          <c:tx>
            <c:strRef>
              <c:f>Charts!$V$3</c:f>
              <c:strCache>
                <c:ptCount val="1"/>
                <c:pt idx="0">
                  <c:v>TX</c:v>
                </c:pt>
              </c:strCache>
            </c:strRef>
          </c:tx>
          <c:spPr>
            <a:ln w="28575" cap="rnd" cmpd="sng" algn="ctr">
              <a:solidFill>
                <a:srgbClr val="AEB0B3"/>
              </a:solidFill>
              <a:prstDash val="solid"/>
              <a:round/>
            </a:ln>
            <a:effectLst/>
          </c:spPr>
          <c:marker>
            <c:symbol val="none"/>
          </c:marker>
          <c:cat>
            <c:numRef>
              <c:f>Charts!$Q$4:$Q$162</c:f>
              <c:numCache>
                <c:formatCode>m/d/yyyy</c:formatCode>
                <c:ptCount val="15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pt idx="149">
                  <c:v>44001</c:v>
                </c:pt>
                <c:pt idx="150">
                  <c:v>44002</c:v>
                </c:pt>
                <c:pt idx="151">
                  <c:v>44003</c:v>
                </c:pt>
                <c:pt idx="152">
                  <c:v>44004</c:v>
                </c:pt>
                <c:pt idx="153">
                  <c:v>44005</c:v>
                </c:pt>
                <c:pt idx="154">
                  <c:v>44006</c:v>
                </c:pt>
                <c:pt idx="155">
                  <c:v>44007</c:v>
                </c:pt>
                <c:pt idx="156">
                  <c:v>44008</c:v>
                </c:pt>
                <c:pt idx="157">
                  <c:v>44009</c:v>
                </c:pt>
                <c:pt idx="158">
                  <c:v>44010</c:v>
                </c:pt>
              </c:numCache>
            </c:numRef>
          </c:cat>
          <c:val>
            <c:numRef>
              <c:f>Charts!$V$4:$V$162</c:f>
              <c:numCache>
                <c:formatCode>0.0</c:formatCode>
                <c:ptCount val="15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0.6759580783215382</c:v>
                </c:pt>
                <c:pt idx="70">
                  <c:v>0.6759580783215382</c:v>
                </c:pt>
                <c:pt idx="71">
                  <c:v>0.6759580783215382</c:v>
                </c:pt>
                <c:pt idx="72">
                  <c:v>0.6759580783215382</c:v>
                </c:pt>
                <c:pt idx="73">
                  <c:v>0.6759580783215382</c:v>
                </c:pt>
                <c:pt idx="74">
                  <c:v>2.8521292386322044</c:v>
                </c:pt>
                <c:pt idx="75">
                  <c:v>3.9764268586976197</c:v>
                </c:pt>
                <c:pt idx="76">
                  <c:v>4.3178546635641109</c:v>
                </c:pt>
                <c:pt idx="77">
                  <c:v>5.1421096672317006</c:v>
                </c:pt>
                <c:pt idx="78">
                  <c:v>4.9627738505341501</c:v>
                </c:pt>
                <c:pt idx="79">
                  <c:v>5.283509061166308</c:v>
                </c:pt>
                <c:pt idx="80">
                  <c:v>5.2214312784633101</c:v>
                </c:pt>
                <c:pt idx="81">
                  <c:v>4.6144485142562148</c:v>
                </c:pt>
                <c:pt idx="82">
                  <c:v>4.0557484699292292</c:v>
                </c:pt>
                <c:pt idx="83">
                  <c:v>4.8593108793624857</c:v>
                </c:pt>
                <c:pt idx="84">
                  <c:v>5.3042016554006413</c:v>
                </c:pt>
                <c:pt idx="85">
                  <c:v>5.031749164648593</c:v>
                </c:pt>
                <c:pt idx="86">
                  <c:v>5.2490214041090875</c:v>
                </c:pt>
                <c:pt idx="87">
                  <c:v>4.5558194972589385</c:v>
                </c:pt>
                <c:pt idx="88">
                  <c:v>5.0731343531172586</c:v>
                </c:pt>
                <c:pt idx="89">
                  <c:v>4.8662084107739298</c:v>
                </c:pt>
                <c:pt idx="90">
                  <c:v>4.8937985364197072</c:v>
                </c:pt>
                <c:pt idx="91">
                  <c:v>5.7870288542017398</c:v>
                </c:pt>
                <c:pt idx="92">
                  <c:v>5.687014648735798</c:v>
                </c:pt>
                <c:pt idx="93">
                  <c:v>5.7732337913788516</c:v>
                </c:pt>
                <c:pt idx="94">
                  <c:v>5.5076788320382475</c:v>
                </c:pt>
                <c:pt idx="95">
                  <c:v>5.3179967182235295</c:v>
                </c:pt>
                <c:pt idx="96">
                  <c:v>5.3904207980436949</c:v>
                </c:pt>
                <c:pt idx="97">
                  <c:v>5.8008239170246281</c:v>
                </c:pt>
                <c:pt idx="98">
                  <c:v>5.869799231139071</c:v>
                </c:pt>
                <c:pt idx="99">
                  <c:v>5.8146189798475172</c:v>
                </c:pt>
                <c:pt idx="100">
                  <c:v>6.1319054247739535</c:v>
                </c:pt>
                <c:pt idx="101">
                  <c:v>5.9491208423706805</c:v>
                </c:pt>
                <c:pt idx="102">
                  <c:v>5.3110991868120854</c:v>
                </c:pt>
                <c:pt idx="103">
                  <c:v>5.2869578268720305</c:v>
                </c:pt>
                <c:pt idx="104">
                  <c:v>6.5112696524033877</c:v>
                </c:pt>
                <c:pt idx="105">
                  <c:v>6.2491634587685061</c:v>
                </c:pt>
                <c:pt idx="106">
                  <c:v>6.0353399850137333</c:v>
                </c:pt>
                <c:pt idx="107">
                  <c:v>5.9801597337221795</c:v>
                </c:pt>
                <c:pt idx="108">
                  <c:v>5.9836084994279011</c:v>
                </c:pt>
                <c:pt idx="109">
                  <c:v>5.6076930375041893</c:v>
                </c:pt>
                <c:pt idx="110">
                  <c:v>5.2593677012262532</c:v>
                </c:pt>
                <c:pt idx="111">
                  <c:v>5.9491208423706805</c:v>
                </c:pt>
                <c:pt idx="112">
                  <c:v>5.7801313227902957</c:v>
                </c:pt>
                <c:pt idx="113">
                  <c:v>5.6835658830300755</c:v>
                </c:pt>
                <c:pt idx="114">
                  <c:v>5.9180819510191807</c:v>
                </c:pt>
                <c:pt idx="115">
                  <c:v>6.1767393789483407</c:v>
                </c:pt>
                <c:pt idx="116">
                  <c:v>5.214533747051866</c:v>
                </c:pt>
                <c:pt idx="117">
                  <c:v>5.3490356095750293</c:v>
                </c:pt>
                <c:pt idx="118">
                  <c:v>5.9732622023107353</c:v>
                </c:pt>
                <c:pt idx="119">
                  <c:v>6.1767393789483407</c:v>
                </c:pt>
                <c:pt idx="120">
                  <c:v>5.793926385613184</c:v>
                </c:pt>
                <c:pt idx="121">
                  <c:v>5.4421522836295262</c:v>
                </c:pt>
                <c:pt idx="122">
                  <c:v>5.8215165112589613</c:v>
                </c:pt>
                <c:pt idx="123">
                  <c:v>5.4214596893951938</c:v>
                </c:pt>
                <c:pt idx="124">
                  <c:v>5.2110849813461435</c:v>
                </c:pt>
                <c:pt idx="125">
                  <c:v>5.290406592577753</c:v>
                </c:pt>
                <c:pt idx="126">
                  <c:v>5.6732195859129098</c:v>
                </c:pt>
                <c:pt idx="127">
                  <c:v>5.8353115740818495</c:v>
                </c:pt>
                <c:pt idx="128">
                  <c:v>5.8663504654333494</c:v>
                </c:pt>
                <c:pt idx="129">
                  <c:v>6.0422375164251774</c:v>
                </c:pt>
                <c:pt idx="130">
                  <c:v>5.8077214484360731</c:v>
                </c:pt>
                <c:pt idx="131">
                  <c:v>6.0560325792480665</c:v>
                </c:pt>
                <c:pt idx="132">
                  <c:v>6.1146615962453428</c:v>
                </c:pt>
                <c:pt idx="133">
                  <c:v>5.1283146044088124</c:v>
                </c:pt>
                <c:pt idx="134">
                  <c:v>6.1939832074769514</c:v>
                </c:pt>
                <c:pt idx="135">
                  <c:v>6.3974603841145576</c:v>
                </c:pt>
                <c:pt idx="136">
                  <c:v>6.2836511158257267</c:v>
                </c:pt>
                <c:pt idx="137">
                  <c:v>6.4767819953461663</c:v>
                </c:pt>
                <c:pt idx="138">
                  <c:v>6.6733616405723284</c:v>
                </c:pt>
                <c:pt idx="139">
                  <c:v>7.0906622909647066</c:v>
                </c:pt>
                <c:pt idx="140">
                  <c:v>7.4251925644197536</c:v>
                </c:pt>
                <c:pt idx="141">
                  <c:v>6.9251215370900443</c:v>
                </c:pt>
                <c:pt idx="142">
                  <c:v>7.4700265185941408</c:v>
                </c:pt>
                <c:pt idx="143">
                  <c:v>7.7321327122290233</c:v>
                </c:pt>
                <c:pt idx="144">
                  <c:v>7.887327168986519</c:v>
                </c:pt>
                <c:pt idx="145">
                  <c:v>8.0218290315096823</c:v>
                </c:pt>
                <c:pt idx="146">
                  <c:v>8.6839920470083314</c:v>
                </c:pt>
                <c:pt idx="147">
                  <c:v>9.6324026160819187</c:v>
                </c:pt>
                <c:pt idx="148">
                  <c:v>10.163512534763127</c:v>
                </c:pt>
                <c:pt idx="149">
                  <c:v>10.856714441613276</c:v>
                </c:pt>
                <c:pt idx="150">
                  <c:v>11.198142246479767</c:v>
                </c:pt>
                <c:pt idx="151">
                  <c:v>11.756842290806754</c:v>
                </c:pt>
                <c:pt idx="152">
                  <c:v>12.798369533934837</c:v>
                </c:pt>
                <c:pt idx="153">
                  <c:v>14.11234926781497</c:v>
                </c:pt>
                <c:pt idx="154">
                  <c:v>15.136632682414444</c:v>
                </c:pt>
                <c:pt idx="155">
                  <c:v>16.343700679417189</c:v>
                </c:pt>
                <c:pt idx="156">
                  <c:v>17.595602630594325</c:v>
                </c:pt>
                <c:pt idx="157">
                  <c:v>19.047532992703342</c:v>
                </c:pt>
                <c:pt idx="158">
                  <c:v>18.957865084354566</c:v>
                </c:pt>
              </c:numCache>
            </c:numRef>
          </c:val>
          <c:smooth val="0"/>
        </c:ser>
        <c:ser>
          <c:idx val="5"/>
          <c:order val="5"/>
          <c:tx>
            <c:strRef>
              <c:f>Charts!$W$3</c:f>
              <c:strCache>
                <c:ptCount val="1"/>
                <c:pt idx="0">
                  <c:v>NY</c:v>
                </c:pt>
              </c:strCache>
            </c:strRef>
          </c:tx>
          <c:spPr>
            <a:ln w="28575" cap="rnd" cmpd="sng" algn="ctr">
              <a:solidFill>
                <a:srgbClr val="A43725"/>
              </a:solidFill>
              <a:prstDash val="solid"/>
              <a:round/>
            </a:ln>
            <a:effectLst/>
          </c:spPr>
          <c:marker>
            <c:symbol val="none"/>
          </c:marker>
          <c:cat>
            <c:numRef>
              <c:f>Charts!$Q$4:$Q$162</c:f>
              <c:numCache>
                <c:formatCode>m/d/yyyy</c:formatCode>
                <c:ptCount val="159"/>
                <c:pt idx="0">
                  <c:v>43852</c:v>
                </c:pt>
                <c:pt idx="1">
                  <c:v>43853</c:v>
                </c:pt>
                <c:pt idx="2">
                  <c:v>43854</c:v>
                </c:pt>
                <c:pt idx="3">
                  <c:v>43855</c:v>
                </c:pt>
                <c:pt idx="4">
                  <c:v>43856</c:v>
                </c:pt>
                <c:pt idx="5">
                  <c:v>43857</c:v>
                </c:pt>
                <c:pt idx="6">
                  <c:v>43858</c:v>
                </c:pt>
                <c:pt idx="7">
                  <c:v>43859</c:v>
                </c:pt>
                <c:pt idx="8">
                  <c:v>43860</c:v>
                </c:pt>
                <c:pt idx="9">
                  <c:v>43861</c:v>
                </c:pt>
                <c:pt idx="10">
                  <c:v>43862</c:v>
                </c:pt>
                <c:pt idx="11">
                  <c:v>43863</c:v>
                </c:pt>
                <c:pt idx="12">
                  <c:v>43864</c:v>
                </c:pt>
                <c:pt idx="13">
                  <c:v>43865</c:v>
                </c:pt>
                <c:pt idx="14">
                  <c:v>43866</c:v>
                </c:pt>
                <c:pt idx="15">
                  <c:v>43867</c:v>
                </c:pt>
                <c:pt idx="16">
                  <c:v>43868</c:v>
                </c:pt>
                <c:pt idx="17">
                  <c:v>43869</c:v>
                </c:pt>
                <c:pt idx="18">
                  <c:v>43870</c:v>
                </c:pt>
                <c:pt idx="19">
                  <c:v>43871</c:v>
                </c:pt>
                <c:pt idx="20">
                  <c:v>43872</c:v>
                </c:pt>
                <c:pt idx="21">
                  <c:v>43873</c:v>
                </c:pt>
                <c:pt idx="22">
                  <c:v>43874</c:v>
                </c:pt>
                <c:pt idx="23">
                  <c:v>43875</c:v>
                </c:pt>
                <c:pt idx="24">
                  <c:v>43876</c:v>
                </c:pt>
                <c:pt idx="25">
                  <c:v>43877</c:v>
                </c:pt>
                <c:pt idx="26">
                  <c:v>43878</c:v>
                </c:pt>
                <c:pt idx="27">
                  <c:v>43879</c:v>
                </c:pt>
                <c:pt idx="28">
                  <c:v>43880</c:v>
                </c:pt>
                <c:pt idx="29">
                  <c:v>43881</c:v>
                </c:pt>
                <c:pt idx="30">
                  <c:v>43882</c:v>
                </c:pt>
                <c:pt idx="31">
                  <c:v>43883</c:v>
                </c:pt>
                <c:pt idx="32">
                  <c:v>43884</c:v>
                </c:pt>
                <c:pt idx="33">
                  <c:v>43885</c:v>
                </c:pt>
                <c:pt idx="34">
                  <c:v>43886</c:v>
                </c:pt>
                <c:pt idx="35">
                  <c:v>43887</c:v>
                </c:pt>
                <c:pt idx="36">
                  <c:v>43888</c:v>
                </c:pt>
                <c:pt idx="37">
                  <c:v>43889</c:v>
                </c:pt>
                <c:pt idx="38">
                  <c:v>43890</c:v>
                </c:pt>
                <c:pt idx="39">
                  <c:v>43891</c:v>
                </c:pt>
                <c:pt idx="40">
                  <c:v>43892</c:v>
                </c:pt>
                <c:pt idx="41">
                  <c:v>43893</c:v>
                </c:pt>
                <c:pt idx="42">
                  <c:v>43894</c:v>
                </c:pt>
                <c:pt idx="43">
                  <c:v>43895</c:v>
                </c:pt>
                <c:pt idx="44">
                  <c:v>43896</c:v>
                </c:pt>
                <c:pt idx="45">
                  <c:v>43897</c:v>
                </c:pt>
                <c:pt idx="46">
                  <c:v>43898</c:v>
                </c:pt>
                <c:pt idx="47">
                  <c:v>43899</c:v>
                </c:pt>
                <c:pt idx="48">
                  <c:v>43900</c:v>
                </c:pt>
                <c:pt idx="49">
                  <c:v>43901</c:v>
                </c:pt>
                <c:pt idx="50">
                  <c:v>43902</c:v>
                </c:pt>
                <c:pt idx="51">
                  <c:v>43903</c:v>
                </c:pt>
                <c:pt idx="52">
                  <c:v>43904</c:v>
                </c:pt>
                <c:pt idx="53">
                  <c:v>43905</c:v>
                </c:pt>
                <c:pt idx="54">
                  <c:v>43906</c:v>
                </c:pt>
                <c:pt idx="55">
                  <c:v>43907</c:v>
                </c:pt>
                <c:pt idx="56">
                  <c:v>43908</c:v>
                </c:pt>
                <c:pt idx="57">
                  <c:v>43909</c:v>
                </c:pt>
                <c:pt idx="58">
                  <c:v>43910</c:v>
                </c:pt>
                <c:pt idx="59">
                  <c:v>43911</c:v>
                </c:pt>
                <c:pt idx="60">
                  <c:v>43912</c:v>
                </c:pt>
                <c:pt idx="61">
                  <c:v>43913</c:v>
                </c:pt>
                <c:pt idx="62">
                  <c:v>43914</c:v>
                </c:pt>
                <c:pt idx="63">
                  <c:v>43915</c:v>
                </c:pt>
                <c:pt idx="64">
                  <c:v>43916</c:v>
                </c:pt>
                <c:pt idx="65">
                  <c:v>43917</c:v>
                </c:pt>
                <c:pt idx="66">
                  <c:v>43918</c:v>
                </c:pt>
                <c:pt idx="67">
                  <c:v>43919</c:v>
                </c:pt>
                <c:pt idx="68">
                  <c:v>43920</c:v>
                </c:pt>
                <c:pt idx="69">
                  <c:v>43921</c:v>
                </c:pt>
                <c:pt idx="70">
                  <c:v>43922</c:v>
                </c:pt>
                <c:pt idx="71">
                  <c:v>43923</c:v>
                </c:pt>
                <c:pt idx="72">
                  <c:v>43924</c:v>
                </c:pt>
                <c:pt idx="73">
                  <c:v>43925</c:v>
                </c:pt>
                <c:pt idx="74">
                  <c:v>43926</c:v>
                </c:pt>
                <c:pt idx="75">
                  <c:v>43927</c:v>
                </c:pt>
                <c:pt idx="76">
                  <c:v>43928</c:v>
                </c:pt>
                <c:pt idx="77">
                  <c:v>43929</c:v>
                </c:pt>
                <c:pt idx="78">
                  <c:v>43930</c:v>
                </c:pt>
                <c:pt idx="79">
                  <c:v>43931</c:v>
                </c:pt>
                <c:pt idx="80">
                  <c:v>43932</c:v>
                </c:pt>
                <c:pt idx="81">
                  <c:v>43933</c:v>
                </c:pt>
                <c:pt idx="82">
                  <c:v>43934</c:v>
                </c:pt>
                <c:pt idx="83">
                  <c:v>43935</c:v>
                </c:pt>
                <c:pt idx="84">
                  <c:v>43936</c:v>
                </c:pt>
                <c:pt idx="85">
                  <c:v>43937</c:v>
                </c:pt>
                <c:pt idx="86">
                  <c:v>43938</c:v>
                </c:pt>
                <c:pt idx="87">
                  <c:v>43939</c:v>
                </c:pt>
                <c:pt idx="88">
                  <c:v>43940</c:v>
                </c:pt>
                <c:pt idx="89">
                  <c:v>43941</c:v>
                </c:pt>
                <c:pt idx="90">
                  <c:v>43942</c:v>
                </c:pt>
                <c:pt idx="91">
                  <c:v>43943</c:v>
                </c:pt>
                <c:pt idx="92">
                  <c:v>43944</c:v>
                </c:pt>
                <c:pt idx="93">
                  <c:v>43945</c:v>
                </c:pt>
                <c:pt idx="94">
                  <c:v>43946</c:v>
                </c:pt>
                <c:pt idx="95">
                  <c:v>43947</c:v>
                </c:pt>
                <c:pt idx="96">
                  <c:v>43948</c:v>
                </c:pt>
                <c:pt idx="97">
                  <c:v>43949</c:v>
                </c:pt>
                <c:pt idx="98">
                  <c:v>43950</c:v>
                </c:pt>
                <c:pt idx="99">
                  <c:v>43951</c:v>
                </c:pt>
                <c:pt idx="100">
                  <c:v>43952</c:v>
                </c:pt>
                <c:pt idx="101">
                  <c:v>43953</c:v>
                </c:pt>
                <c:pt idx="102">
                  <c:v>43954</c:v>
                </c:pt>
                <c:pt idx="103">
                  <c:v>43955</c:v>
                </c:pt>
                <c:pt idx="104">
                  <c:v>43956</c:v>
                </c:pt>
                <c:pt idx="105">
                  <c:v>43957</c:v>
                </c:pt>
                <c:pt idx="106">
                  <c:v>43958</c:v>
                </c:pt>
                <c:pt idx="107">
                  <c:v>43959</c:v>
                </c:pt>
                <c:pt idx="108">
                  <c:v>43960</c:v>
                </c:pt>
                <c:pt idx="109">
                  <c:v>43961</c:v>
                </c:pt>
                <c:pt idx="110">
                  <c:v>43962</c:v>
                </c:pt>
                <c:pt idx="111">
                  <c:v>43963</c:v>
                </c:pt>
                <c:pt idx="112">
                  <c:v>43964</c:v>
                </c:pt>
                <c:pt idx="113">
                  <c:v>43965</c:v>
                </c:pt>
                <c:pt idx="114">
                  <c:v>43966</c:v>
                </c:pt>
                <c:pt idx="115">
                  <c:v>43967</c:v>
                </c:pt>
                <c:pt idx="116">
                  <c:v>43968</c:v>
                </c:pt>
                <c:pt idx="117">
                  <c:v>43969</c:v>
                </c:pt>
                <c:pt idx="118">
                  <c:v>43970</c:v>
                </c:pt>
                <c:pt idx="119">
                  <c:v>43971</c:v>
                </c:pt>
                <c:pt idx="120">
                  <c:v>43972</c:v>
                </c:pt>
                <c:pt idx="121">
                  <c:v>43973</c:v>
                </c:pt>
                <c:pt idx="122">
                  <c:v>43974</c:v>
                </c:pt>
                <c:pt idx="123">
                  <c:v>43975</c:v>
                </c:pt>
                <c:pt idx="124">
                  <c:v>43976</c:v>
                </c:pt>
                <c:pt idx="125">
                  <c:v>43977</c:v>
                </c:pt>
                <c:pt idx="126">
                  <c:v>43978</c:v>
                </c:pt>
                <c:pt idx="127">
                  <c:v>43979</c:v>
                </c:pt>
                <c:pt idx="128">
                  <c:v>43980</c:v>
                </c:pt>
                <c:pt idx="129">
                  <c:v>43981</c:v>
                </c:pt>
                <c:pt idx="130">
                  <c:v>43982</c:v>
                </c:pt>
                <c:pt idx="131">
                  <c:v>43983</c:v>
                </c:pt>
                <c:pt idx="132">
                  <c:v>43984</c:v>
                </c:pt>
                <c:pt idx="133">
                  <c:v>43985</c:v>
                </c:pt>
                <c:pt idx="134">
                  <c:v>43986</c:v>
                </c:pt>
                <c:pt idx="135">
                  <c:v>43987</c:v>
                </c:pt>
                <c:pt idx="136">
                  <c:v>43988</c:v>
                </c:pt>
                <c:pt idx="137">
                  <c:v>43989</c:v>
                </c:pt>
                <c:pt idx="138">
                  <c:v>43990</c:v>
                </c:pt>
                <c:pt idx="139">
                  <c:v>43991</c:v>
                </c:pt>
                <c:pt idx="140">
                  <c:v>43992</c:v>
                </c:pt>
                <c:pt idx="141">
                  <c:v>43993</c:v>
                </c:pt>
                <c:pt idx="142">
                  <c:v>43994</c:v>
                </c:pt>
                <c:pt idx="143">
                  <c:v>43995</c:v>
                </c:pt>
                <c:pt idx="144">
                  <c:v>43996</c:v>
                </c:pt>
                <c:pt idx="145">
                  <c:v>43997</c:v>
                </c:pt>
                <c:pt idx="146">
                  <c:v>43998</c:v>
                </c:pt>
                <c:pt idx="147">
                  <c:v>43999</c:v>
                </c:pt>
                <c:pt idx="148">
                  <c:v>44000</c:v>
                </c:pt>
                <c:pt idx="149">
                  <c:v>44001</c:v>
                </c:pt>
                <c:pt idx="150">
                  <c:v>44002</c:v>
                </c:pt>
                <c:pt idx="151">
                  <c:v>44003</c:v>
                </c:pt>
                <c:pt idx="152">
                  <c:v>44004</c:v>
                </c:pt>
                <c:pt idx="153">
                  <c:v>44005</c:v>
                </c:pt>
                <c:pt idx="154">
                  <c:v>44006</c:v>
                </c:pt>
                <c:pt idx="155">
                  <c:v>44007</c:v>
                </c:pt>
                <c:pt idx="156">
                  <c:v>44008</c:v>
                </c:pt>
                <c:pt idx="157">
                  <c:v>44009</c:v>
                </c:pt>
                <c:pt idx="158">
                  <c:v>44010</c:v>
                </c:pt>
              </c:numCache>
            </c:numRef>
          </c:cat>
          <c:val>
            <c:numRef>
              <c:f>Charts!$W$4:$W$162</c:f>
              <c:numCache>
                <c:formatCode>0.0</c:formatCode>
                <c:ptCount val="15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1.6706452869991257</c:v>
                </c:pt>
                <c:pt idx="56">
                  <c:v>2.1384259673588812</c:v>
                </c:pt>
                <c:pt idx="57">
                  <c:v>3.1716558217798787</c:v>
                </c:pt>
                <c:pt idx="58">
                  <c:v>5.3563458124710435</c:v>
                </c:pt>
                <c:pt idx="59">
                  <c:v>7.381681945017676</c:v>
                </c:pt>
                <c:pt idx="60">
                  <c:v>10.501933296428351</c:v>
                </c:pt>
                <c:pt idx="61">
                  <c:v>13.514235260063698</c:v>
                </c:pt>
                <c:pt idx="62">
                  <c:v>17.184514444424853</c:v>
                </c:pt>
                <c:pt idx="63">
                  <c:v>20.967883463598259</c:v>
                </c:pt>
                <c:pt idx="64">
                  <c:v>27.383161365674901</c:v>
                </c:pt>
                <c:pt idx="65">
                  <c:v>33.315237246281029</c:v>
                </c:pt>
                <c:pt idx="66">
                  <c:v>37.6691958865526</c:v>
                </c:pt>
                <c:pt idx="67">
                  <c:v>43.709221154934049</c:v>
                </c:pt>
                <c:pt idx="68">
                  <c:v>48.921634450371322</c:v>
                </c:pt>
                <c:pt idx="69">
                  <c:v>56.17994566650291</c:v>
                </c:pt>
                <c:pt idx="70">
                  <c:v>62.847105473388652</c:v>
                </c:pt>
                <c:pt idx="71">
                  <c:v>68.794602695105539</c:v>
                </c:pt>
                <c:pt idx="72">
                  <c:v>76.130020616790929</c:v>
                </c:pt>
                <c:pt idx="73">
                  <c:v>81.758810122218762</c:v>
                </c:pt>
                <c:pt idx="74">
                  <c:v>84.709426721411063</c:v>
                </c:pt>
                <c:pt idx="75">
                  <c:v>86.549706760628553</c:v>
                </c:pt>
                <c:pt idx="76">
                  <c:v>89.921840016848336</c:v>
                </c:pt>
                <c:pt idx="77">
                  <c:v>92.934141980483673</c:v>
                </c:pt>
                <c:pt idx="78">
                  <c:v>93.96223138786776</c:v>
                </c:pt>
                <c:pt idx="79">
                  <c:v>95.452961028574663</c:v>
                </c:pt>
                <c:pt idx="80">
                  <c:v>95.889899026712897</c:v>
                </c:pt>
                <c:pt idx="81">
                  <c:v>96.162342719669681</c:v>
                </c:pt>
                <c:pt idx="82">
                  <c:v>96.768915470026286</c:v>
                </c:pt>
                <c:pt idx="83">
                  <c:v>96.110938249300474</c:v>
                </c:pt>
                <c:pt idx="84">
                  <c:v>95.278185829319369</c:v>
                </c:pt>
                <c:pt idx="85">
                  <c:v>91.165828199783064</c:v>
                </c:pt>
                <c:pt idx="86">
                  <c:v>87.983891483929341</c:v>
                </c:pt>
                <c:pt idx="87">
                  <c:v>87.217964875428208</c:v>
                </c:pt>
                <c:pt idx="88">
                  <c:v>83.342067809590233</c:v>
                </c:pt>
                <c:pt idx="89">
                  <c:v>82.77661863552899</c:v>
                </c:pt>
                <c:pt idx="90">
                  <c:v>82.473332260350688</c:v>
                </c:pt>
                <c:pt idx="91">
                  <c:v>80.18583332892112</c:v>
                </c:pt>
                <c:pt idx="92">
                  <c:v>77.214654941581131</c:v>
                </c:pt>
                <c:pt idx="93">
                  <c:v>73.292493852410885</c:v>
                </c:pt>
                <c:pt idx="94">
                  <c:v>69.519405727311309</c:v>
                </c:pt>
                <c:pt idx="95">
                  <c:v>65.998199507020857</c:v>
                </c:pt>
                <c:pt idx="96">
                  <c:v>65.895390566282444</c:v>
                </c:pt>
                <c:pt idx="97">
                  <c:v>65.000952781858302</c:v>
                </c:pt>
                <c:pt idx="98">
                  <c:v>62.502695521914987</c:v>
                </c:pt>
                <c:pt idx="99">
                  <c:v>59.618904734202651</c:v>
                </c:pt>
                <c:pt idx="100">
                  <c:v>56.508934276865816</c:v>
                </c:pt>
                <c:pt idx="101">
                  <c:v>53.203626832126005</c:v>
                </c:pt>
                <c:pt idx="102">
                  <c:v>50.304414703302911</c:v>
                </c:pt>
                <c:pt idx="103">
                  <c:v>49.589892565170977</c:v>
                </c:pt>
                <c:pt idx="104">
                  <c:v>49.363712895546477</c:v>
                </c:pt>
                <c:pt idx="105">
                  <c:v>47.184163351892231</c:v>
                </c:pt>
                <c:pt idx="106">
                  <c:v>44.541973574915154</c:v>
                </c:pt>
                <c:pt idx="107">
                  <c:v>42.131103914599493</c:v>
                </c:pt>
                <c:pt idx="108">
                  <c:v>39.972116159092927</c:v>
                </c:pt>
                <c:pt idx="109">
                  <c:v>37.32992638211585</c:v>
                </c:pt>
                <c:pt idx="110">
                  <c:v>37.14487028878672</c:v>
                </c:pt>
                <c:pt idx="111">
                  <c:v>36.306977421768693</c:v>
                </c:pt>
                <c:pt idx="112">
                  <c:v>35.70554511844901</c:v>
                </c:pt>
                <c:pt idx="113">
                  <c:v>34.471837829588118</c:v>
                </c:pt>
                <c:pt idx="114">
                  <c:v>32.868018354068958</c:v>
                </c:pt>
                <c:pt idx="115">
                  <c:v>31.97358056964481</c:v>
                </c:pt>
                <c:pt idx="116">
                  <c:v>30.313216176719521</c:v>
                </c:pt>
                <c:pt idx="117">
                  <c:v>30.020210695615059</c:v>
                </c:pt>
                <c:pt idx="118">
                  <c:v>29.907120860802813</c:v>
                </c:pt>
                <c:pt idx="119">
                  <c:v>28.632289995646556</c:v>
                </c:pt>
                <c:pt idx="120">
                  <c:v>26.66349878050605</c:v>
                </c:pt>
                <c:pt idx="121">
                  <c:v>24.900325446842356</c:v>
                </c:pt>
                <c:pt idx="122">
                  <c:v>24.900325446842356</c:v>
                </c:pt>
                <c:pt idx="123">
                  <c:v>22.581983833191259</c:v>
                </c:pt>
                <c:pt idx="124">
                  <c:v>22.350663716529844</c:v>
                </c:pt>
                <c:pt idx="125">
                  <c:v>21.924006612465451</c:v>
                </c:pt>
                <c:pt idx="126">
                  <c:v>21.631001131360989</c:v>
                </c:pt>
                <c:pt idx="127">
                  <c:v>20.613192618050753</c:v>
                </c:pt>
                <c:pt idx="128">
                  <c:v>19.436030246595983</c:v>
                </c:pt>
                <c:pt idx="129">
                  <c:v>18.603277826614882</c:v>
                </c:pt>
                <c:pt idx="130">
                  <c:v>17.662576018858449</c:v>
                </c:pt>
                <c:pt idx="131">
                  <c:v>17.122829079981809</c:v>
                </c:pt>
                <c:pt idx="132">
                  <c:v>16.04333520222853</c:v>
                </c:pt>
                <c:pt idx="133">
                  <c:v>15.308251275948912</c:v>
                </c:pt>
                <c:pt idx="134">
                  <c:v>14.645133608186184</c:v>
                </c:pt>
                <c:pt idx="135">
                  <c:v>14.023139516718816</c:v>
                </c:pt>
                <c:pt idx="136">
                  <c:v>13.380583637103769</c:v>
                </c:pt>
                <c:pt idx="137">
                  <c:v>12.475864958605779</c:v>
                </c:pt>
                <c:pt idx="138">
                  <c:v>12.187999924538238</c:v>
                </c:pt>
                <c:pt idx="139">
                  <c:v>12.049207854541388</c:v>
                </c:pt>
                <c:pt idx="140">
                  <c:v>11.257579010855649</c:v>
                </c:pt>
                <c:pt idx="141">
                  <c:v>10.496792849391431</c:v>
                </c:pt>
                <c:pt idx="142">
                  <c:v>9.7565684760748947</c:v>
                </c:pt>
                <c:pt idx="143">
                  <c:v>8.9135351620199508</c:v>
                </c:pt>
                <c:pt idx="144">
                  <c:v>8.5177207401770811</c:v>
                </c:pt>
                <c:pt idx="145">
                  <c:v>8.2658388353679833</c:v>
                </c:pt>
                <c:pt idx="146">
                  <c:v>7.9060075427835557</c:v>
                </c:pt>
                <c:pt idx="147">
                  <c:v>7.6027211676052522</c:v>
                </c:pt>
                <c:pt idx="148">
                  <c:v>6.9807270761378861</c:v>
                </c:pt>
                <c:pt idx="149">
                  <c:v>6.6003339954057774</c:v>
                </c:pt>
                <c:pt idx="150">
                  <c:v>6.2713453850428724</c:v>
                </c:pt>
                <c:pt idx="151">
                  <c:v>5.8703905161630825</c:v>
                </c:pt>
                <c:pt idx="152">
                  <c:v>5.767581575424674</c:v>
                </c:pt>
                <c:pt idx="153">
                  <c:v>5.6750535287601078</c:v>
                </c:pt>
                <c:pt idx="154">
                  <c:v>5.5054187765417346</c:v>
                </c:pt>
                <c:pt idx="155">
                  <c:v>5.1198852487727056</c:v>
                </c:pt>
                <c:pt idx="156">
                  <c:v>4.888565132111288</c:v>
                </c:pt>
                <c:pt idx="157">
                  <c:v>4.6675259095237118</c:v>
                </c:pt>
                <c:pt idx="158">
                  <c:v>4.4670484750838169</c:v>
                </c:pt>
              </c:numCache>
            </c:numRef>
          </c:val>
          <c:smooth val="0"/>
        </c:ser>
        <c:dLbls>
          <c:showLegendKey val="0"/>
          <c:showVal val="0"/>
          <c:showCatName val="0"/>
          <c:showSerName val="0"/>
          <c:showPercent val="0"/>
          <c:showBubbleSize val="0"/>
        </c:dLbls>
        <c:marker val="1"/>
        <c:smooth val="0"/>
        <c:axId val="515150976"/>
        <c:axId val="515152512"/>
      </c:lineChart>
      <c:dateAx>
        <c:axId val="515150976"/>
        <c:scaling>
          <c:orientation val="minMax"/>
          <c:min val="43891"/>
        </c:scaling>
        <c:delete val="0"/>
        <c:axPos val="b"/>
        <c:numFmt formatCode="[$-409]d\-mmm;@"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515152512"/>
        <c:crosses val="autoZero"/>
        <c:auto val="1"/>
        <c:lblOffset val="100"/>
        <c:baseTimeUnit val="days"/>
        <c:majorUnit val="1"/>
        <c:majorTimeUnit val="months"/>
      </c:dateAx>
      <c:valAx>
        <c:axId val="515152512"/>
        <c:scaling>
          <c:orientation val="minMax"/>
          <c:max val="100"/>
        </c:scaling>
        <c:delete val="0"/>
        <c:axPos val="l"/>
        <c:majorGridlines>
          <c:spPr>
            <a:ln w="3175">
              <a:solidFill>
                <a:srgbClr val="000000"/>
              </a:solidFill>
            </a:ln>
          </c:spPr>
        </c:majorGridlines>
        <c:numFmt formatCode="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515150976"/>
        <c:crosses val="autoZero"/>
        <c:crossBetween val="between"/>
      </c:valAx>
      <c:spPr>
        <a:solidFill>
          <a:srgbClr val="FFFFFF"/>
        </a:solidFill>
      </c:spPr>
    </c:plotArea>
    <c:legend>
      <c:legendPos val="b"/>
      <c:layout/>
      <c:overlay val="0"/>
    </c:legend>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400">
          <a:solidFill>
            <a:srgbClr val="000000"/>
          </a:solidFill>
          <a:latin typeface="Frutiger 45 Light"/>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58770778652669"/>
          <c:y val="5.2198538385442805E-2"/>
          <c:w val="0.81618657042869647"/>
          <c:h val="0.78392956046570539"/>
        </c:manualLayout>
      </c:layout>
      <c:lineChart>
        <c:grouping val="standard"/>
        <c:varyColors val="0"/>
        <c:ser>
          <c:idx val="0"/>
          <c:order val="0"/>
          <c:tx>
            <c:v>Germany</c:v>
          </c:tx>
          <c:spPr>
            <a:ln w="28575" cap="rnd" cmpd="sng" algn="ctr">
              <a:solidFill>
                <a:srgbClr val="4D3C2F"/>
              </a:solidFill>
              <a:prstDash val="solid"/>
              <a:round/>
            </a:ln>
            <a:effectLst/>
          </c:spPr>
          <c:marker>
            <c:symbol val="none"/>
          </c:marker>
          <c:cat>
            <c:numRef>
              <c:f>cases!$JB$5:$JB$500</c:f>
              <c:numCache>
                <c:formatCode>m/d/yyyy</c:formatCode>
                <c:ptCount val="4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44000</c:v>
                </c:pt>
                <c:pt idx="170">
                  <c:v>44001</c:v>
                </c:pt>
                <c:pt idx="171">
                  <c:v>44002</c:v>
                </c:pt>
                <c:pt idx="172">
                  <c:v>44003</c:v>
                </c:pt>
                <c:pt idx="173">
                  <c:v>44004</c:v>
                </c:pt>
                <c:pt idx="174">
                  <c:v>44005</c:v>
                </c:pt>
                <c:pt idx="175">
                  <c:v>44006</c:v>
                </c:pt>
                <c:pt idx="176">
                  <c:v>44007</c:v>
                </c:pt>
                <c:pt idx="177">
                  <c:v>44008</c:v>
                </c:pt>
                <c:pt idx="178">
                  <c:v>44009</c:v>
                </c:pt>
                <c:pt idx="179">
                  <c:v>44010</c:v>
                </c:pt>
                <c:pt idx="180">
                  <c:v>44011</c:v>
                </c:pt>
              </c:numCache>
            </c:numRef>
          </c:cat>
          <c:val>
            <c:numRef>
              <c:f>cases!$JH$5:$JH$500</c:f>
              <c:numCache>
                <c:formatCode>0</c:formatCode>
                <c:ptCount val="49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0.14285714285714285</c:v>
                </c:pt>
                <c:pt idx="28">
                  <c:v>0.5714285714285714</c:v>
                </c:pt>
                <c:pt idx="29">
                  <c:v>0.5714285714285714</c:v>
                </c:pt>
                <c:pt idx="30">
                  <c:v>0.7142857142857143</c:v>
                </c:pt>
                <c:pt idx="31">
                  <c:v>1</c:v>
                </c:pt>
                <c:pt idx="32">
                  <c:v>1.1428571428571428</c:v>
                </c:pt>
                <c:pt idx="33">
                  <c:v>1.2857142857142858</c:v>
                </c:pt>
                <c:pt idx="34">
                  <c:v>1.4285714285714286</c:v>
                </c:pt>
                <c:pt idx="35">
                  <c:v>1</c:v>
                </c:pt>
                <c:pt idx="36">
                  <c:v>1</c:v>
                </c:pt>
                <c:pt idx="37">
                  <c:v>1</c:v>
                </c:pt>
                <c:pt idx="38">
                  <c:v>0.8571428571428571</c:v>
                </c:pt>
                <c:pt idx="39">
                  <c:v>0.7142857142857143</c:v>
                </c:pt>
                <c:pt idx="40">
                  <c:v>0.5714285714285714</c:v>
                </c:pt>
                <c:pt idx="41">
                  <c:v>0.2857142857142857</c:v>
                </c:pt>
                <c:pt idx="42">
                  <c:v>0.5714285714285714</c:v>
                </c:pt>
                <c:pt idx="43">
                  <c:v>0.5714285714285714</c:v>
                </c:pt>
                <c:pt idx="44">
                  <c:v>0.42857142857142855</c:v>
                </c:pt>
                <c:pt idx="45">
                  <c:v>0.2857142857142857</c:v>
                </c:pt>
                <c:pt idx="46">
                  <c:v>0.2857142857142857</c:v>
                </c:pt>
                <c:pt idx="47">
                  <c:v>0.2857142857142857</c:v>
                </c:pt>
                <c:pt idx="48">
                  <c:v>0.2857142857142857</c:v>
                </c:pt>
                <c:pt idx="49">
                  <c:v>0</c:v>
                </c:pt>
                <c:pt idx="50">
                  <c:v>0</c:v>
                </c:pt>
                <c:pt idx="51">
                  <c:v>0</c:v>
                </c:pt>
                <c:pt idx="52">
                  <c:v>0</c:v>
                </c:pt>
                <c:pt idx="53">
                  <c:v>0</c:v>
                </c:pt>
                <c:pt idx="54">
                  <c:v>0</c:v>
                </c:pt>
                <c:pt idx="55">
                  <c:v>0</c:v>
                </c:pt>
                <c:pt idx="56">
                  <c:v>0.2857142857142857</c:v>
                </c:pt>
                <c:pt idx="57">
                  <c:v>0.8571428571428571</c:v>
                </c:pt>
                <c:pt idx="58">
                  <c:v>4.5714285714285712</c:v>
                </c:pt>
                <c:pt idx="59">
                  <c:v>6</c:v>
                </c:pt>
                <c:pt idx="60">
                  <c:v>13.714285714285714</c:v>
                </c:pt>
                <c:pt idx="61">
                  <c:v>16.285714285714285</c:v>
                </c:pt>
                <c:pt idx="62">
                  <c:v>20.285714285714285</c:v>
                </c:pt>
                <c:pt idx="63">
                  <c:v>25.571428571428573</c:v>
                </c:pt>
                <c:pt idx="64">
                  <c:v>34.428571428571431</c:v>
                </c:pt>
                <c:pt idx="65">
                  <c:v>50.428571428571431</c:v>
                </c:pt>
                <c:pt idx="66">
                  <c:v>89.571428571428569</c:v>
                </c:pt>
                <c:pt idx="67">
                  <c:v>105.14285714285714</c:v>
                </c:pt>
                <c:pt idx="68">
                  <c:v>110.42857142857143</c:v>
                </c:pt>
                <c:pt idx="69">
                  <c:v>140.28571428571428</c:v>
                </c:pt>
                <c:pt idx="70">
                  <c:v>157.14285714285714</c:v>
                </c:pt>
                <c:pt idx="71">
                  <c:v>186.42857142857142</c:v>
                </c:pt>
                <c:pt idx="72">
                  <c:v>281.28571428571428</c:v>
                </c:pt>
                <c:pt idx="73">
                  <c:v>339.71428571428572</c:v>
                </c:pt>
                <c:pt idx="74">
                  <c:v>421.14285714285717</c:v>
                </c:pt>
                <c:pt idx="75">
                  <c:v>562.28571428571433</c:v>
                </c:pt>
                <c:pt idx="76">
                  <c:v>696.14285714285711</c:v>
                </c:pt>
                <c:pt idx="77">
                  <c:v>837.14285714285711</c:v>
                </c:pt>
                <c:pt idx="78">
                  <c:v>947.28571428571433</c:v>
                </c:pt>
                <c:pt idx="79">
                  <c:v>1681.2857142857142</c:v>
                </c:pt>
                <c:pt idx="80">
                  <c:v>2160.7142857142858</c:v>
                </c:pt>
                <c:pt idx="81">
                  <c:v>2524</c:v>
                </c:pt>
                <c:pt idx="82">
                  <c:v>2848</c:v>
                </c:pt>
                <c:pt idx="83">
                  <c:v>3314.2857142857142</c:v>
                </c:pt>
                <c:pt idx="84">
                  <c:v>3485.4285714285716</c:v>
                </c:pt>
                <c:pt idx="85">
                  <c:v>4044.2857142857142</c:v>
                </c:pt>
                <c:pt idx="86">
                  <c:v>4021.4285714285716</c:v>
                </c:pt>
                <c:pt idx="87">
                  <c:v>4342.1428571428569</c:v>
                </c:pt>
                <c:pt idx="88">
                  <c:v>4440.5714285714284</c:v>
                </c:pt>
                <c:pt idx="89">
                  <c:v>4646.2857142857147</c:v>
                </c:pt>
                <c:pt idx="90">
                  <c:v>4671.5714285714284</c:v>
                </c:pt>
                <c:pt idx="91">
                  <c:v>5116</c:v>
                </c:pt>
                <c:pt idx="92">
                  <c:v>5287.7142857142853</c:v>
                </c:pt>
                <c:pt idx="93">
                  <c:v>5344</c:v>
                </c:pt>
                <c:pt idx="94">
                  <c:v>5313.7142857142853</c:v>
                </c:pt>
                <c:pt idx="95">
                  <c:v>5595.2857142857147</c:v>
                </c:pt>
                <c:pt idx="96">
                  <c:v>5441.8571428571431</c:v>
                </c:pt>
                <c:pt idx="97">
                  <c:v>5330.2857142857147</c:v>
                </c:pt>
                <c:pt idx="98">
                  <c:v>5123.1428571428569</c:v>
                </c:pt>
                <c:pt idx="99">
                  <c:v>4954.2857142857147</c:v>
                </c:pt>
                <c:pt idx="100">
                  <c:v>4832.7142857142853</c:v>
                </c:pt>
                <c:pt idx="101">
                  <c:v>4554.2857142857147</c:v>
                </c:pt>
                <c:pt idx="102">
                  <c:v>4109.2857142857147</c:v>
                </c:pt>
                <c:pt idx="103">
                  <c:v>3946.4285714285716</c:v>
                </c:pt>
                <c:pt idx="104">
                  <c:v>3696.1428571428573</c:v>
                </c:pt>
                <c:pt idx="105">
                  <c:v>3479.4285714285716</c:v>
                </c:pt>
                <c:pt idx="106">
                  <c:v>3178.2857142857142</c:v>
                </c:pt>
                <c:pt idx="107">
                  <c:v>2900.7142857142858</c:v>
                </c:pt>
                <c:pt idx="108">
                  <c:v>2825.8571428571427</c:v>
                </c:pt>
                <c:pt idx="109">
                  <c:v>2774</c:v>
                </c:pt>
                <c:pt idx="110">
                  <c:v>2665.1428571428573</c:v>
                </c:pt>
                <c:pt idx="111">
                  <c:v>2622.7142857142858</c:v>
                </c:pt>
                <c:pt idx="112">
                  <c:v>2587.1428571428573</c:v>
                </c:pt>
                <c:pt idx="113">
                  <c:v>2513.7142857142858</c:v>
                </c:pt>
                <c:pt idx="114">
                  <c:v>2364.7142857142858</c:v>
                </c:pt>
                <c:pt idx="115">
                  <c:v>2142.7142857142858</c:v>
                </c:pt>
                <c:pt idx="116">
                  <c:v>2039.7142857142858</c:v>
                </c:pt>
                <c:pt idx="117">
                  <c:v>1931.5714285714287</c:v>
                </c:pt>
                <c:pt idx="118">
                  <c:v>1840</c:v>
                </c:pt>
                <c:pt idx="119">
                  <c:v>1706.7142857142858</c:v>
                </c:pt>
                <c:pt idx="120">
                  <c:v>1581.8571428571429</c:v>
                </c:pt>
                <c:pt idx="121">
                  <c:v>1248</c:v>
                </c:pt>
                <c:pt idx="122">
                  <c:v>1323.5714285714287</c:v>
                </c:pt>
                <c:pt idx="123">
                  <c:v>1188.7142857142858</c:v>
                </c:pt>
                <c:pt idx="124">
                  <c:v>1140.2857142857142</c:v>
                </c:pt>
                <c:pt idx="125">
                  <c:v>1074.7142857142858</c:v>
                </c:pt>
                <c:pt idx="126">
                  <c:v>1036.5714285714287</c:v>
                </c:pt>
                <c:pt idx="127">
                  <c:v>996</c:v>
                </c:pt>
                <c:pt idx="128">
                  <c:v>1168.7142857142858</c:v>
                </c:pt>
                <c:pt idx="129">
                  <c:v>978.28571428571433</c:v>
                </c:pt>
                <c:pt idx="130">
                  <c:v>960.28571428571433</c:v>
                </c:pt>
                <c:pt idx="131">
                  <c:v>914.28571428571433</c:v>
                </c:pt>
                <c:pt idx="132">
                  <c:v>949.71428571428567</c:v>
                </c:pt>
                <c:pt idx="133">
                  <c:v>915.57142857142856</c:v>
                </c:pt>
                <c:pt idx="134">
                  <c:v>878.28571428571433</c:v>
                </c:pt>
                <c:pt idx="135">
                  <c:v>836</c:v>
                </c:pt>
                <c:pt idx="136">
                  <c:v>745.85714285714289</c:v>
                </c:pt>
                <c:pt idx="137">
                  <c:v>733.85714285714289</c:v>
                </c:pt>
                <c:pt idx="138">
                  <c:v>731.71428571428567</c:v>
                </c:pt>
                <c:pt idx="139">
                  <c:v>671.71428571428567</c:v>
                </c:pt>
                <c:pt idx="140">
                  <c:v>671.57142857142856</c:v>
                </c:pt>
                <c:pt idx="141">
                  <c:v>644.71428571428567</c:v>
                </c:pt>
                <c:pt idx="142">
                  <c:v>580</c:v>
                </c:pt>
                <c:pt idx="143">
                  <c:v>582.57142857142856</c:v>
                </c:pt>
                <c:pt idx="144">
                  <c:v>560.85714285714289</c:v>
                </c:pt>
                <c:pt idx="145">
                  <c:v>553.28571428571433</c:v>
                </c:pt>
                <c:pt idx="146">
                  <c:v>541.71428571428567</c:v>
                </c:pt>
                <c:pt idx="147">
                  <c:v>479.57142857142856</c:v>
                </c:pt>
                <c:pt idx="148">
                  <c:v>423.57142857142856</c:v>
                </c:pt>
                <c:pt idx="149">
                  <c:v>463.71428571428572</c:v>
                </c:pt>
                <c:pt idx="150">
                  <c:v>478</c:v>
                </c:pt>
                <c:pt idx="151">
                  <c:v>457.28571428571428</c:v>
                </c:pt>
                <c:pt idx="152">
                  <c:v>463.57142857142856</c:v>
                </c:pt>
                <c:pt idx="153">
                  <c:v>432.28571428571428</c:v>
                </c:pt>
                <c:pt idx="154">
                  <c:v>429.42857142857144</c:v>
                </c:pt>
                <c:pt idx="155">
                  <c:v>435.28571428571428</c:v>
                </c:pt>
                <c:pt idx="156">
                  <c:v>401.85714285714283</c:v>
                </c:pt>
                <c:pt idx="157">
                  <c:v>354.57142857142856</c:v>
                </c:pt>
                <c:pt idx="158">
                  <c:v>356.71428571428572</c:v>
                </c:pt>
                <c:pt idx="159">
                  <c:v>339.71428571428572</c:v>
                </c:pt>
                <c:pt idx="160">
                  <c:v>359.28571428571428</c:v>
                </c:pt>
                <c:pt idx="161">
                  <c:v>355.85714285714283</c:v>
                </c:pt>
                <c:pt idx="162">
                  <c:v>378.85714285714283</c:v>
                </c:pt>
                <c:pt idx="163">
                  <c:v>343.28571428571428</c:v>
                </c:pt>
                <c:pt idx="164">
                  <c:v>334.85714285714283</c:v>
                </c:pt>
                <c:pt idx="165">
                  <c:v>327.14285714285717</c:v>
                </c:pt>
                <c:pt idx="166">
                  <c:v>324</c:v>
                </c:pt>
                <c:pt idx="167">
                  <c:v>328</c:v>
                </c:pt>
                <c:pt idx="168">
                  <c:v>331.85714285714283</c:v>
                </c:pt>
                <c:pt idx="169">
                  <c:v>335.42857142857144</c:v>
                </c:pt>
                <c:pt idx="170">
                  <c:v>408.57142857142856</c:v>
                </c:pt>
                <c:pt idx="171">
                  <c:v>444.71428571428572</c:v>
                </c:pt>
                <c:pt idx="172">
                  <c:v>507.57142857142856</c:v>
                </c:pt>
                <c:pt idx="173">
                  <c:v>556.85714285714289</c:v>
                </c:pt>
                <c:pt idx="174">
                  <c:v>574.71428571428567</c:v>
                </c:pt>
                <c:pt idx="175">
                  <c:v>609.28571428571433</c:v>
                </c:pt>
                <c:pt idx="176">
                  <c:v>616.42857142857144</c:v>
                </c:pt>
                <c:pt idx="177">
                  <c:v>574.57142857142856</c:v>
                </c:pt>
                <c:pt idx="178">
                  <c:v>586.85714285714289</c:v>
                </c:pt>
                <c:pt idx="179">
                  <c:v>525.28571428571433</c:v>
                </c:pt>
                <c:pt idx="180">
                  <c:v>#N/A</c:v>
                </c:pt>
              </c:numCache>
            </c:numRef>
          </c:val>
          <c:smooth val="0"/>
        </c:ser>
        <c:ser>
          <c:idx val="1"/>
          <c:order val="1"/>
          <c:tx>
            <c:v>Spain</c:v>
          </c:tx>
          <c:spPr>
            <a:ln w="28575" cap="rnd" cmpd="sng" algn="ctr">
              <a:solidFill>
                <a:srgbClr val="CFBD9B"/>
              </a:solidFill>
              <a:prstDash val="solid"/>
              <a:round/>
            </a:ln>
            <a:effectLst/>
          </c:spPr>
          <c:marker>
            <c:symbol val="none"/>
          </c:marker>
          <c:cat>
            <c:numRef>
              <c:f>cases!$JB$5:$JB$500</c:f>
              <c:numCache>
                <c:formatCode>m/d/yyyy</c:formatCode>
                <c:ptCount val="4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44000</c:v>
                </c:pt>
                <c:pt idx="170">
                  <c:v>44001</c:v>
                </c:pt>
                <c:pt idx="171">
                  <c:v>44002</c:v>
                </c:pt>
                <c:pt idx="172">
                  <c:v>44003</c:v>
                </c:pt>
                <c:pt idx="173">
                  <c:v>44004</c:v>
                </c:pt>
                <c:pt idx="174">
                  <c:v>44005</c:v>
                </c:pt>
                <c:pt idx="175">
                  <c:v>44006</c:v>
                </c:pt>
                <c:pt idx="176">
                  <c:v>44007</c:v>
                </c:pt>
                <c:pt idx="177">
                  <c:v>44008</c:v>
                </c:pt>
                <c:pt idx="178">
                  <c:v>44009</c:v>
                </c:pt>
                <c:pt idx="179">
                  <c:v>44010</c:v>
                </c:pt>
                <c:pt idx="180">
                  <c:v>44011</c:v>
                </c:pt>
              </c:numCache>
            </c:numRef>
          </c:cat>
          <c:val>
            <c:numRef>
              <c:f>cases!$JJ$5:$JJ$500</c:f>
              <c:numCache>
                <c:formatCode>0</c:formatCode>
                <c:ptCount val="49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0.14285714285714285</c:v>
                </c:pt>
                <c:pt idx="33">
                  <c:v>0.14285714285714285</c:v>
                </c:pt>
                <c:pt idx="34">
                  <c:v>0.14285714285714285</c:v>
                </c:pt>
                <c:pt idx="35">
                  <c:v>0.14285714285714285</c:v>
                </c:pt>
                <c:pt idx="36">
                  <c:v>0.14285714285714285</c:v>
                </c:pt>
                <c:pt idx="37">
                  <c:v>0.14285714285714285</c:v>
                </c:pt>
                <c:pt idx="38">
                  <c:v>0.14285714285714285</c:v>
                </c:pt>
                <c:pt idx="39">
                  <c:v>0</c:v>
                </c:pt>
                <c:pt idx="40">
                  <c:v>0</c:v>
                </c:pt>
                <c:pt idx="41">
                  <c:v>0.14285714285714285</c:v>
                </c:pt>
                <c:pt idx="42">
                  <c:v>0.14285714285714285</c:v>
                </c:pt>
                <c:pt idx="43">
                  <c:v>0.14285714285714285</c:v>
                </c:pt>
                <c:pt idx="44">
                  <c:v>0.14285714285714285</c:v>
                </c:pt>
                <c:pt idx="45">
                  <c:v>0.14285714285714285</c:v>
                </c:pt>
                <c:pt idx="46">
                  <c:v>0.14285714285714285</c:v>
                </c:pt>
                <c:pt idx="47">
                  <c:v>0.14285714285714285</c:v>
                </c:pt>
                <c:pt idx="48">
                  <c:v>0</c:v>
                </c:pt>
                <c:pt idx="49">
                  <c:v>0</c:v>
                </c:pt>
                <c:pt idx="50">
                  <c:v>0</c:v>
                </c:pt>
                <c:pt idx="51">
                  <c:v>0</c:v>
                </c:pt>
                <c:pt idx="52">
                  <c:v>0</c:v>
                </c:pt>
                <c:pt idx="53">
                  <c:v>0</c:v>
                </c:pt>
                <c:pt idx="54">
                  <c:v>0</c:v>
                </c:pt>
                <c:pt idx="55">
                  <c:v>0</c:v>
                </c:pt>
                <c:pt idx="56">
                  <c:v>0.14285714285714285</c:v>
                </c:pt>
                <c:pt idx="57">
                  <c:v>0.7142857142857143</c:v>
                </c:pt>
                <c:pt idx="58">
                  <c:v>1.4285714285714286</c:v>
                </c:pt>
                <c:pt idx="59">
                  <c:v>3.2857142857142856</c:v>
                </c:pt>
                <c:pt idx="60">
                  <c:v>4.5714285714285712</c:v>
                </c:pt>
                <c:pt idx="61">
                  <c:v>9.1428571428571423</c:v>
                </c:pt>
                <c:pt idx="62">
                  <c:v>11.571428571428571</c:v>
                </c:pt>
                <c:pt idx="63">
                  <c:v>15.857142857142858</c:v>
                </c:pt>
                <c:pt idx="64">
                  <c:v>20.571428571428573</c:v>
                </c:pt>
                <c:pt idx="65">
                  <c:v>26.857142857142858</c:v>
                </c:pt>
                <c:pt idx="66">
                  <c:v>33.714285714285715</c:v>
                </c:pt>
                <c:pt idx="67">
                  <c:v>48.571428571428569</c:v>
                </c:pt>
                <c:pt idx="68">
                  <c:v>52</c:v>
                </c:pt>
                <c:pt idx="69">
                  <c:v>72.285714285714292</c:v>
                </c:pt>
                <c:pt idx="70">
                  <c:v>155.71428571428572</c:v>
                </c:pt>
                <c:pt idx="71">
                  <c:v>212.57142857142858</c:v>
                </c:pt>
                <c:pt idx="72">
                  <c:v>277.14285714285717</c:v>
                </c:pt>
                <c:pt idx="73">
                  <c:v>391.85714285714283</c:v>
                </c:pt>
                <c:pt idx="74">
                  <c:v>551</c:v>
                </c:pt>
                <c:pt idx="75">
                  <c:v>760.42857142857144</c:v>
                </c:pt>
                <c:pt idx="76">
                  <c:v>1023.4285714285714</c:v>
                </c:pt>
                <c:pt idx="77">
                  <c:v>1141</c:v>
                </c:pt>
                <c:pt idx="78">
                  <c:v>1362.7142857142858</c:v>
                </c:pt>
                <c:pt idx="79">
                  <c:v>1653.7142857142858</c:v>
                </c:pt>
                <c:pt idx="80">
                  <c:v>2020.4285714285713</c:v>
                </c:pt>
                <c:pt idx="81">
                  <c:v>2249.8571428571427</c:v>
                </c:pt>
                <c:pt idx="82">
                  <c:v>2739</c:v>
                </c:pt>
                <c:pt idx="83">
                  <c:v>2974.1428571428573</c:v>
                </c:pt>
                <c:pt idx="84">
                  <c:v>3414</c:v>
                </c:pt>
                <c:pt idx="85">
                  <c:v>4070.7142857142858</c:v>
                </c:pt>
                <c:pt idx="86">
                  <c:v>4842</c:v>
                </c:pt>
                <c:pt idx="87">
                  <c:v>5577.2857142857147</c:v>
                </c:pt>
                <c:pt idx="88">
                  <c:v>6297</c:v>
                </c:pt>
                <c:pt idx="89">
                  <c:v>6760.2857142857147</c:v>
                </c:pt>
                <c:pt idx="90">
                  <c:v>7175</c:v>
                </c:pt>
                <c:pt idx="91">
                  <c:v>7443.7142857142853</c:v>
                </c:pt>
                <c:pt idx="92">
                  <c:v>7820.5714285714284</c:v>
                </c:pt>
                <c:pt idx="93">
                  <c:v>7789.4285714285716</c:v>
                </c:pt>
                <c:pt idx="94">
                  <c:v>7721.4285714285716</c:v>
                </c:pt>
                <c:pt idx="95">
                  <c:v>7664.4285714285716</c:v>
                </c:pt>
                <c:pt idx="96">
                  <c:v>7498.2857142857147</c:v>
                </c:pt>
                <c:pt idx="97">
                  <c:v>7423.1428571428569</c:v>
                </c:pt>
                <c:pt idx="98">
                  <c:v>7119.5714285714284</c:v>
                </c:pt>
                <c:pt idx="99">
                  <c:v>6584.7142857142853</c:v>
                </c:pt>
                <c:pt idx="100">
                  <c:v>6364.8571428571431</c:v>
                </c:pt>
                <c:pt idx="101">
                  <c:v>6029.7142857142853</c:v>
                </c:pt>
                <c:pt idx="102">
                  <c:v>5616</c:v>
                </c:pt>
                <c:pt idx="103">
                  <c:v>5302.2857142857147</c:v>
                </c:pt>
                <c:pt idx="104">
                  <c:v>5037.1428571428569</c:v>
                </c:pt>
                <c:pt idx="105">
                  <c:v>4923.4285714285716</c:v>
                </c:pt>
                <c:pt idx="106">
                  <c:v>5279.1428571428569</c:v>
                </c:pt>
                <c:pt idx="107">
                  <c:v>4973.4285714285716</c:v>
                </c:pt>
                <c:pt idx="108">
                  <c:v>4779.7142857142853</c:v>
                </c:pt>
                <c:pt idx="109">
                  <c:v>4712.2857142857147</c:v>
                </c:pt>
                <c:pt idx="110">
                  <c:v>3818</c:v>
                </c:pt>
                <c:pt idx="111">
                  <c:v>3592</c:v>
                </c:pt>
                <c:pt idx="112">
                  <c:v>3574.1428571428573</c:v>
                </c:pt>
                <c:pt idx="113">
                  <c:v>2811.1428571428573</c:v>
                </c:pt>
                <c:pt idx="114">
                  <c:v>2670</c:v>
                </c:pt>
                <c:pt idx="115">
                  <c:v>2436.7142857142858</c:v>
                </c:pt>
                <c:pt idx="116">
                  <c:v>2271</c:v>
                </c:pt>
                <c:pt idx="117">
                  <c:v>2722.2857142857142</c:v>
                </c:pt>
                <c:pt idx="118">
                  <c:v>2614.5714285714284</c:v>
                </c:pt>
                <c:pt idx="119">
                  <c:v>2322.5714285714284</c:v>
                </c:pt>
                <c:pt idx="120">
                  <c:v>2253.5714285714284</c:v>
                </c:pt>
                <c:pt idx="121">
                  <c:v>1891.5714285714287</c:v>
                </c:pt>
                <c:pt idx="122">
                  <c:v>1750.7142857142858</c:v>
                </c:pt>
                <c:pt idx="123">
                  <c:v>1525.2857142857142</c:v>
                </c:pt>
                <c:pt idx="124">
                  <c:v>1404.5714285714287</c:v>
                </c:pt>
                <c:pt idx="125">
                  <c:v>1220.8571428571429</c:v>
                </c:pt>
                <c:pt idx="126">
                  <c:v>1222.2857142857142</c:v>
                </c:pt>
                <c:pt idx="127">
                  <c:v>1058.2857142857142</c:v>
                </c:pt>
                <c:pt idx="128">
                  <c:v>1144.5714285714287</c:v>
                </c:pt>
                <c:pt idx="129">
                  <c:v>1091.5714285714287</c:v>
                </c:pt>
                <c:pt idx="130">
                  <c:v>999.42857142857144</c:v>
                </c:pt>
                <c:pt idx="131">
                  <c:v>989.14285714285711</c:v>
                </c:pt>
                <c:pt idx="132">
                  <c:v>1346.4285714285713</c:v>
                </c:pt>
                <c:pt idx="133">
                  <c:v>1243</c:v>
                </c:pt>
                <c:pt idx="134">
                  <c:v>1195.1428571428571</c:v>
                </c:pt>
                <c:pt idx="135">
                  <c:v>1156.1428571428571</c:v>
                </c:pt>
                <c:pt idx="136">
                  <c:v>1046.5714285714287</c:v>
                </c:pt>
                <c:pt idx="137">
                  <c:v>1017.1428571428571</c:v>
                </c:pt>
                <c:pt idx="138">
                  <c:v>994.28571428571433</c:v>
                </c:pt>
                <c:pt idx="139">
                  <c:v>595.71428571428567</c:v>
                </c:pt>
                <c:pt idx="140">
                  <c:v>572.42857142857144</c:v>
                </c:pt>
                <c:pt idx="141">
                  <c:v>552</c:v>
                </c:pt>
                <c:pt idx="142">
                  <c:v>499.57142857142856</c:v>
                </c:pt>
                <c:pt idx="143">
                  <c:v>663</c:v>
                </c:pt>
                <c:pt idx="144">
                  <c:v>656</c:v>
                </c:pt>
                <c:pt idx="145">
                  <c:v>631.71428571428567</c:v>
                </c:pt>
                <c:pt idx="146">
                  <c:v>542</c:v>
                </c:pt>
                <c:pt idx="147">
                  <c:v>603.14285714285711</c:v>
                </c:pt>
                <c:pt idx="148">
                  <c:v>602</c:v>
                </c:pt>
                <c:pt idx="149">
                  <c:v>695.57142857142856</c:v>
                </c:pt>
                <c:pt idx="150">
                  <c:v>534.28571428571433</c:v>
                </c:pt>
                <c:pt idx="151">
                  <c:v>562.57142857142856</c:v>
                </c:pt>
                <c:pt idx="152">
                  <c:v>522.42857142857144</c:v>
                </c:pt>
                <c:pt idx="153">
                  <c:v>605.42857142857144</c:v>
                </c:pt>
                <c:pt idx="154">
                  <c:v>524.71428571428567</c:v>
                </c:pt>
                <c:pt idx="155">
                  <c:v>508.14285714285717</c:v>
                </c:pt>
                <c:pt idx="156">
                  <c:v>393.42857142857144</c:v>
                </c:pt>
                <c:pt idx="157">
                  <c:v>344.85714285714283</c:v>
                </c:pt>
                <c:pt idx="158">
                  <c:v>297.42857142857144</c:v>
                </c:pt>
                <c:pt idx="159">
                  <c:v>303</c:v>
                </c:pt>
                <c:pt idx="160">
                  <c:v>297</c:v>
                </c:pt>
                <c:pt idx="161">
                  <c:v>290.57142857142856</c:v>
                </c:pt>
                <c:pt idx="162">
                  <c:v>279.14285714285717</c:v>
                </c:pt>
                <c:pt idx="163">
                  <c:v>292.42857142857144</c:v>
                </c:pt>
                <c:pt idx="164">
                  <c:v>318.71428571428572</c:v>
                </c:pt>
                <c:pt idx="165">
                  <c:v>327.85714285714283</c:v>
                </c:pt>
                <c:pt idx="166">
                  <c:v>339.71428571428572</c:v>
                </c:pt>
                <c:pt idx="167">
                  <c:v>341.71428571428572</c:v>
                </c:pt>
                <c:pt idx="168">
                  <c:v>337.42857142857144</c:v>
                </c:pt>
                <c:pt idx="169">
                  <c:v>343.28571428571428</c:v>
                </c:pt>
                <c:pt idx="170">
                  <c:v>365.85714285714283</c:v>
                </c:pt>
                <c:pt idx="171">
                  <c:v>338</c:v>
                </c:pt>
                <c:pt idx="172">
                  <c:v>333.28571428571428</c:v>
                </c:pt>
                <c:pt idx="173">
                  <c:v>334.85714285714283</c:v>
                </c:pt>
                <c:pt idx="174">
                  <c:v>342.14285714285717</c:v>
                </c:pt>
                <c:pt idx="175">
                  <c:v>346.28571428571428</c:v>
                </c:pt>
                <c:pt idx="176">
                  <c:v>343.28571428571428</c:v>
                </c:pt>
                <c:pt idx="177">
                  <c:v>316.85714285714283</c:v>
                </c:pt>
                <c:pt idx="178">
                  <c:v>332.85714285714283</c:v>
                </c:pt>
                <c:pt idx="179">
                  <c:v>361.57142857142856</c:v>
                </c:pt>
                <c:pt idx="180">
                  <c:v>#N/A</c:v>
                </c:pt>
              </c:numCache>
            </c:numRef>
          </c:val>
          <c:smooth val="0"/>
        </c:ser>
        <c:ser>
          <c:idx val="2"/>
          <c:order val="2"/>
          <c:tx>
            <c:v>France</c:v>
          </c:tx>
          <c:spPr>
            <a:ln w="28575" cap="rnd" cmpd="sng" algn="ctr">
              <a:solidFill>
                <a:srgbClr val="C07156"/>
              </a:solidFill>
              <a:prstDash val="solid"/>
              <a:round/>
            </a:ln>
            <a:effectLst/>
          </c:spPr>
          <c:marker>
            <c:symbol val="none"/>
          </c:marker>
          <c:cat>
            <c:numRef>
              <c:f>cases!$JB$5:$JB$500</c:f>
              <c:numCache>
                <c:formatCode>m/d/yyyy</c:formatCode>
                <c:ptCount val="4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44000</c:v>
                </c:pt>
                <c:pt idx="170">
                  <c:v>44001</c:v>
                </c:pt>
                <c:pt idx="171">
                  <c:v>44002</c:v>
                </c:pt>
                <c:pt idx="172">
                  <c:v>44003</c:v>
                </c:pt>
                <c:pt idx="173">
                  <c:v>44004</c:v>
                </c:pt>
                <c:pt idx="174">
                  <c:v>44005</c:v>
                </c:pt>
                <c:pt idx="175">
                  <c:v>44006</c:v>
                </c:pt>
                <c:pt idx="176">
                  <c:v>44007</c:v>
                </c:pt>
                <c:pt idx="177">
                  <c:v>44008</c:v>
                </c:pt>
                <c:pt idx="178">
                  <c:v>44009</c:v>
                </c:pt>
                <c:pt idx="179">
                  <c:v>44010</c:v>
                </c:pt>
                <c:pt idx="180">
                  <c:v>44011</c:v>
                </c:pt>
              </c:numCache>
            </c:numRef>
          </c:cat>
          <c:val>
            <c:numRef>
              <c:f>cases!$JK$5:$JK$500</c:f>
              <c:numCache>
                <c:formatCode>0</c:formatCode>
                <c:ptCount val="49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0.42857142857142855</c:v>
                </c:pt>
                <c:pt idx="25">
                  <c:v>0.42857142857142855</c:v>
                </c:pt>
                <c:pt idx="26">
                  <c:v>0.42857142857142855</c:v>
                </c:pt>
                <c:pt idx="27">
                  <c:v>0.42857142857142855</c:v>
                </c:pt>
                <c:pt idx="28">
                  <c:v>0.5714285714285714</c:v>
                </c:pt>
                <c:pt idx="29">
                  <c:v>0.7142857142857143</c:v>
                </c:pt>
                <c:pt idx="30">
                  <c:v>0.8571428571428571</c:v>
                </c:pt>
                <c:pt idx="31">
                  <c:v>0.42857142857142855</c:v>
                </c:pt>
                <c:pt idx="32">
                  <c:v>0.42857142857142855</c:v>
                </c:pt>
                <c:pt idx="33">
                  <c:v>0.42857142857142855</c:v>
                </c:pt>
                <c:pt idx="34">
                  <c:v>0.42857142857142855</c:v>
                </c:pt>
                <c:pt idx="35">
                  <c:v>0.2857142857142857</c:v>
                </c:pt>
                <c:pt idx="36">
                  <c:v>0.14285714285714285</c:v>
                </c:pt>
                <c:pt idx="37">
                  <c:v>0</c:v>
                </c:pt>
                <c:pt idx="38">
                  <c:v>0.7142857142857143</c:v>
                </c:pt>
                <c:pt idx="39">
                  <c:v>0.7142857142857143</c:v>
                </c:pt>
                <c:pt idx="40">
                  <c:v>0.7142857142857143</c:v>
                </c:pt>
                <c:pt idx="41">
                  <c:v>0.7142857142857143</c:v>
                </c:pt>
                <c:pt idx="42">
                  <c:v>0.7142857142857143</c:v>
                </c:pt>
                <c:pt idx="43">
                  <c:v>0.7142857142857143</c:v>
                </c:pt>
                <c:pt idx="44">
                  <c:v>0.7142857142857143</c:v>
                </c:pt>
                <c:pt idx="45">
                  <c:v>0</c:v>
                </c:pt>
                <c:pt idx="46">
                  <c:v>0</c:v>
                </c:pt>
                <c:pt idx="47">
                  <c:v>0.14285714285714285</c:v>
                </c:pt>
                <c:pt idx="48">
                  <c:v>0.14285714285714285</c:v>
                </c:pt>
                <c:pt idx="49">
                  <c:v>0.14285714285714285</c:v>
                </c:pt>
                <c:pt idx="50">
                  <c:v>0.14285714285714285</c:v>
                </c:pt>
                <c:pt idx="51">
                  <c:v>0.14285714285714285</c:v>
                </c:pt>
                <c:pt idx="52">
                  <c:v>0.14285714285714285</c:v>
                </c:pt>
                <c:pt idx="53">
                  <c:v>0.14285714285714285</c:v>
                </c:pt>
                <c:pt idx="54">
                  <c:v>0</c:v>
                </c:pt>
                <c:pt idx="55">
                  <c:v>0</c:v>
                </c:pt>
                <c:pt idx="56">
                  <c:v>0.2857142857142857</c:v>
                </c:pt>
                <c:pt idx="57">
                  <c:v>0.7142857142857143</c:v>
                </c:pt>
                <c:pt idx="58">
                  <c:v>3.7142857142857144</c:v>
                </c:pt>
                <c:pt idx="59">
                  <c:v>6.4285714285714288</c:v>
                </c:pt>
                <c:pt idx="60">
                  <c:v>12.571428571428571</c:v>
                </c:pt>
                <c:pt idx="61">
                  <c:v>16.857142857142858</c:v>
                </c:pt>
                <c:pt idx="62">
                  <c:v>23.714285714285715</c:v>
                </c:pt>
                <c:pt idx="63">
                  <c:v>28.285714285714285</c:v>
                </c:pt>
                <c:pt idx="64">
                  <c:v>38.285714285714285</c:v>
                </c:pt>
                <c:pt idx="65">
                  <c:v>55</c:v>
                </c:pt>
                <c:pt idx="66">
                  <c:v>79.428571428571431</c:v>
                </c:pt>
                <c:pt idx="67">
                  <c:v>88</c:v>
                </c:pt>
                <c:pt idx="68">
                  <c:v>142.28571428571428</c:v>
                </c:pt>
                <c:pt idx="69">
                  <c:v>176.28571428571428</c:v>
                </c:pt>
                <c:pt idx="70">
                  <c:v>224.57142857142858</c:v>
                </c:pt>
                <c:pt idx="71">
                  <c:v>285.14285714285717</c:v>
                </c:pt>
                <c:pt idx="72">
                  <c:v>350.42857142857144</c:v>
                </c:pt>
                <c:pt idx="73">
                  <c:v>435.42857142857144</c:v>
                </c:pt>
                <c:pt idx="74">
                  <c:v>540.42857142857144</c:v>
                </c:pt>
                <c:pt idx="75">
                  <c:v>613.85714285714289</c:v>
                </c:pt>
                <c:pt idx="76">
                  <c:v>745.85714285714289</c:v>
                </c:pt>
                <c:pt idx="77">
                  <c:v>849.42857142857144</c:v>
                </c:pt>
                <c:pt idx="78">
                  <c:v>979</c:v>
                </c:pt>
                <c:pt idx="79">
                  <c:v>1159.8571428571429</c:v>
                </c:pt>
                <c:pt idx="80">
                  <c:v>1278.7142857142858</c:v>
                </c:pt>
                <c:pt idx="81">
                  <c:v>1422.8571428571429</c:v>
                </c:pt>
                <c:pt idx="82">
                  <c:v>1513.5714285714287</c:v>
                </c:pt>
                <c:pt idx="83">
                  <c:v>1889</c:v>
                </c:pt>
                <c:pt idx="84">
                  <c:v>2081.7142857142858</c:v>
                </c:pt>
                <c:pt idx="85">
                  <c:v>2299.8571428571427</c:v>
                </c:pt>
                <c:pt idx="86">
                  <c:v>2594.2857142857142</c:v>
                </c:pt>
                <c:pt idx="87">
                  <c:v>2907.4285714285716</c:v>
                </c:pt>
                <c:pt idx="88">
                  <c:v>3302.2857142857142</c:v>
                </c:pt>
                <c:pt idx="89">
                  <c:v>3450.8571428571427</c:v>
                </c:pt>
                <c:pt idx="90">
                  <c:v>3527.7142857142858</c:v>
                </c:pt>
                <c:pt idx="91">
                  <c:v>4260.8571428571431</c:v>
                </c:pt>
                <c:pt idx="92">
                  <c:v>4536.5714285714284</c:v>
                </c:pt>
                <c:pt idx="93">
                  <c:v>4278.5714285714284</c:v>
                </c:pt>
                <c:pt idx="94">
                  <c:v>4482</c:v>
                </c:pt>
                <c:pt idx="95">
                  <c:v>4432.8571428571431</c:v>
                </c:pt>
                <c:pt idx="96">
                  <c:v>4329.1428571428569</c:v>
                </c:pt>
                <c:pt idx="97">
                  <c:v>4262.8571428571431</c:v>
                </c:pt>
                <c:pt idx="98">
                  <c:v>3719.8571428571427</c:v>
                </c:pt>
                <c:pt idx="99">
                  <c:v>3579.8571428571427</c:v>
                </c:pt>
                <c:pt idx="100">
                  <c:v>3889.8571428571427</c:v>
                </c:pt>
                <c:pt idx="101">
                  <c:v>3762.5714285714284</c:v>
                </c:pt>
                <c:pt idx="102">
                  <c:v>3597.8571428571427</c:v>
                </c:pt>
                <c:pt idx="103">
                  <c:v>3560.7142857142858</c:v>
                </c:pt>
                <c:pt idx="104">
                  <c:v>3383.7142857142858</c:v>
                </c:pt>
                <c:pt idx="105">
                  <c:v>3629.4285714285716</c:v>
                </c:pt>
                <c:pt idx="106">
                  <c:v>3451.1428571428573</c:v>
                </c:pt>
                <c:pt idx="107">
                  <c:v>3216.1428571428573</c:v>
                </c:pt>
                <c:pt idx="108">
                  <c:v>2653.7142857142858</c:v>
                </c:pt>
                <c:pt idx="109">
                  <c:v>2575.8571428571427</c:v>
                </c:pt>
                <c:pt idx="110">
                  <c:v>2457.5714285714284</c:v>
                </c:pt>
                <c:pt idx="111">
                  <c:v>2368.7142857142858</c:v>
                </c:pt>
                <c:pt idx="112">
                  <c:v>1964.4285714285713</c:v>
                </c:pt>
                <c:pt idx="113">
                  <c:v>1849.2857142857142</c:v>
                </c:pt>
                <c:pt idx="114">
                  <c:v>1708.1428571428571</c:v>
                </c:pt>
                <c:pt idx="115">
                  <c:v>1903.5714285714287</c:v>
                </c:pt>
                <c:pt idx="116">
                  <c:v>1756.1428571428571</c:v>
                </c:pt>
                <c:pt idx="117">
                  <c:v>1709.8571428571429</c:v>
                </c:pt>
                <c:pt idx="118">
                  <c:v>1587.5714285714287</c:v>
                </c:pt>
                <c:pt idx="119">
                  <c:v>1358.7142857142858</c:v>
                </c:pt>
                <c:pt idx="120">
                  <c:v>1327.2857142857142</c:v>
                </c:pt>
                <c:pt idx="121">
                  <c:v>1253.8571428571429</c:v>
                </c:pt>
                <c:pt idx="122">
                  <c:v>1086.8571428571429</c:v>
                </c:pt>
                <c:pt idx="123">
                  <c:v>980.71428571428567</c:v>
                </c:pt>
                <c:pt idx="124">
                  <c:v>958.85714285714289</c:v>
                </c:pt>
                <c:pt idx="125">
                  <c:v>870.42857142857144</c:v>
                </c:pt>
                <c:pt idx="126">
                  <c:v>876</c:v>
                </c:pt>
                <c:pt idx="127">
                  <c:v>1244</c:v>
                </c:pt>
                <c:pt idx="128">
                  <c:v>1171.1428571428571</c:v>
                </c:pt>
                <c:pt idx="129">
                  <c:v>1176.5714285714287</c:v>
                </c:pt>
                <c:pt idx="130">
                  <c:v>1125</c:v>
                </c:pt>
                <c:pt idx="131">
                  <c:v>1110.8571428571429</c:v>
                </c:pt>
                <c:pt idx="132">
                  <c:v>1093.7142857142858</c:v>
                </c:pt>
                <c:pt idx="133">
                  <c:v>1037.1428571428571</c:v>
                </c:pt>
                <c:pt idx="134">
                  <c:v>512</c:v>
                </c:pt>
                <c:pt idx="135">
                  <c:v>511</c:v>
                </c:pt>
                <c:pt idx="136">
                  <c:v>499.71428571428572</c:v>
                </c:pt>
                <c:pt idx="137">
                  <c:v>491</c:v>
                </c:pt>
                <c:pt idx="138">
                  <c:v>478.28571428571428</c:v>
                </c:pt>
                <c:pt idx="139">
                  <c:v>483.42857142857144</c:v>
                </c:pt>
                <c:pt idx="140">
                  <c:v>457.14285714285717</c:v>
                </c:pt>
                <c:pt idx="141">
                  <c:v>444.42857142857144</c:v>
                </c:pt>
                <c:pt idx="142">
                  <c:v>401</c:v>
                </c:pt>
                <c:pt idx="143">
                  <c:v>378.14285714285717</c:v>
                </c:pt>
                <c:pt idx="144">
                  <c:v>359.28571428571428</c:v>
                </c:pt>
                <c:pt idx="145">
                  <c:v>358.57142857142856</c:v>
                </c:pt>
                <c:pt idx="146">
                  <c:v>339.42857142857144</c:v>
                </c:pt>
                <c:pt idx="147">
                  <c:v>304</c:v>
                </c:pt>
                <c:pt idx="148">
                  <c:v>271.57142857142856</c:v>
                </c:pt>
                <c:pt idx="149">
                  <c:v>701.14285714285711</c:v>
                </c:pt>
                <c:pt idx="150">
                  <c:v>728.85714285714289</c:v>
                </c:pt>
                <c:pt idx="151">
                  <c:v>955.71428571428567</c:v>
                </c:pt>
                <c:pt idx="152">
                  <c:v>976</c:v>
                </c:pt>
                <c:pt idx="153">
                  <c:v>973.14285714285711</c:v>
                </c:pt>
                <c:pt idx="154">
                  <c:v>824.28571428571433</c:v>
                </c:pt>
                <c:pt idx="155">
                  <c:v>847.28571428571433</c:v>
                </c:pt>
                <c:pt idx="156">
                  <c:v>481.85714285714283</c:v>
                </c:pt>
                <c:pt idx="157">
                  <c:v>483.85714285714283</c:v>
                </c:pt>
                <c:pt idx="158">
                  <c:v>305.42857142857144</c:v>
                </c:pt>
                <c:pt idx="159">
                  <c:v>317.71428571428572</c:v>
                </c:pt>
                <c:pt idx="160">
                  <c:v>299.57142857142856</c:v>
                </c:pt>
                <c:pt idx="161">
                  <c:v>466.57142857142856</c:v>
                </c:pt>
                <c:pt idx="162">
                  <c:v>494.14285714285717</c:v>
                </c:pt>
                <c:pt idx="163">
                  <c:v>445.28571428571428</c:v>
                </c:pt>
                <c:pt idx="164">
                  <c:v>461.71428571428572</c:v>
                </c:pt>
                <c:pt idx="165">
                  <c:v>454.14285714285717</c:v>
                </c:pt>
                <c:pt idx="166">
                  <c:v>463.28571428571428</c:v>
                </c:pt>
                <c:pt idx="167">
                  <c:v>454.85714285714283</c:v>
                </c:pt>
                <c:pt idx="168">
                  <c:v>446.42857142857144</c:v>
                </c:pt>
                <c:pt idx="169">
                  <c:v>434</c:v>
                </c:pt>
                <c:pt idx="170">
                  <c:v>440</c:v>
                </c:pt>
                <c:pt idx="171">
                  <c:v>452.14285714285717</c:v>
                </c:pt>
                <c:pt idx="172">
                  <c:v>468.57142857142856</c:v>
                </c:pt>
                <c:pt idx="173">
                  <c:v>451</c:v>
                </c:pt>
                <c:pt idx="174">
                  <c:v>482.57142857142856</c:v>
                </c:pt>
                <c:pt idx="175">
                  <c:v>507.28571428571428</c:v>
                </c:pt>
                <c:pt idx="176">
                  <c:v>453.42857142857144</c:v>
                </c:pt>
                <c:pt idx="177">
                  <c:v>386.71428571428572</c:v>
                </c:pt>
                <c:pt idx="178">
                  <c:v>497.71428571428572</c:v>
                </c:pt>
                <c:pt idx="179">
                  <c:v>406.14285714285717</c:v>
                </c:pt>
                <c:pt idx="180">
                  <c:v>#N/A</c:v>
                </c:pt>
              </c:numCache>
            </c:numRef>
          </c:val>
          <c:smooth val="0"/>
        </c:ser>
        <c:ser>
          <c:idx val="3"/>
          <c:order val="3"/>
          <c:tx>
            <c:v>UK</c:v>
          </c:tx>
          <c:spPr>
            <a:ln w="28575" cap="rnd" cmpd="sng" algn="ctr">
              <a:solidFill>
                <a:srgbClr val="E8C767"/>
              </a:solidFill>
              <a:prstDash val="solid"/>
              <a:round/>
            </a:ln>
            <a:effectLst/>
          </c:spPr>
          <c:marker>
            <c:symbol val="none"/>
          </c:marker>
          <c:cat>
            <c:numRef>
              <c:f>cases!$JB$5:$JB$500</c:f>
              <c:numCache>
                <c:formatCode>m/d/yyyy</c:formatCode>
                <c:ptCount val="4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44000</c:v>
                </c:pt>
                <c:pt idx="170">
                  <c:v>44001</c:v>
                </c:pt>
                <c:pt idx="171">
                  <c:v>44002</c:v>
                </c:pt>
                <c:pt idx="172">
                  <c:v>44003</c:v>
                </c:pt>
                <c:pt idx="173">
                  <c:v>44004</c:v>
                </c:pt>
                <c:pt idx="174">
                  <c:v>44005</c:v>
                </c:pt>
                <c:pt idx="175">
                  <c:v>44006</c:v>
                </c:pt>
                <c:pt idx="176">
                  <c:v>44007</c:v>
                </c:pt>
                <c:pt idx="177">
                  <c:v>44008</c:v>
                </c:pt>
                <c:pt idx="178">
                  <c:v>44009</c:v>
                </c:pt>
                <c:pt idx="179">
                  <c:v>44010</c:v>
                </c:pt>
                <c:pt idx="180">
                  <c:v>44011</c:v>
                </c:pt>
              </c:numCache>
            </c:numRef>
          </c:cat>
          <c:val>
            <c:numRef>
              <c:f>cases!$JL$5:$JL$500</c:f>
              <c:numCache>
                <c:formatCode>0</c:formatCode>
                <c:ptCount val="49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0.2857142857142857</c:v>
                </c:pt>
                <c:pt idx="31">
                  <c:v>0.2857142857142857</c:v>
                </c:pt>
                <c:pt idx="32">
                  <c:v>0.2857142857142857</c:v>
                </c:pt>
                <c:pt idx="33">
                  <c:v>0.2857142857142857</c:v>
                </c:pt>
                <c:pt idx="34">
                  <c:v>0.2857142857142857</c:v>
                </c:pt>
                <c:pt idx="35">
                  <c:v>0.2857142857142857</c:v>
                </c:pt>
                <c:pt idx="36">
                  <c:v>0.2857142857142857</c:v>
                </c:pt>
                <c:pt idx="37">
                  <c:v>0.14285714285714285</c:v>
                </c:pt>
                <c:pt idx="38">
                  <c:v>0.14285714285714285</c:v>
                </c:pt>
                <c:pt idx="39">
                  <c:v>0.2857142857142857</c:v>
                </c:pt>
                <c:pt idx="40">
                  <c:v>0.2857142857142857</c:v>
                </c:pt>
                <c:pt idx="41">
                  <c:v>0.8571428571428571</c:v>
                </c:pt>
                <c:pt idx="42">
                  <c:v>0.8571428571428571</c:v>
                </c:pt>
                <c:pt idx="43">
                  <c:v>1</c:v>
                </c:pt>
                <c:pt idx="44">
                  <c:v>0.8571428571428571</c:v>
                </c:pt>
                <c:pt idx="45">
                  <c:v>0.8571428571428571</c:v>
                </c:pt>
                <c:pt idx="46">
                  <c:v>0.7142857142857143</c:v>
                </c:pt>
                <c:pt idx="47">
                  <c:v>0.7142857142857143</c:v>
                </c:pt>
                <c:pt idx="48">
                  <c:v>0.14285714285714285</c:v>
                </c:pt>
                <c:pt idx="49">
                  <c:v>0.14285714285714285</c:v>
                </c:pt>
                <c:pt idx="50">
                  <c:v>0</c:v>
                </c:pt>
                <c:pt idx="51">
                  <c:v>0</c:v>
                </c:pt>
                <c:pt idx="52">
                  <c:v>0</c:v>
                </c:pt>
                <c:pt idx="53">
                  <c:v>0</c:v>
                </c:pt>
                <c:pt idx="54">
                  <c:v>0.5714285714285714</c:v>
                </c:pt>
                <c:pt idx="55">
                  <c:v>0.5714285714285714</c:v>
                </c:pt>
                <c:pt idx="56">
                  <c:v>0.5714285714285714</c:v>
                </c:pt>
                <c:pt idx="57">
                  <c:v>0.5714285714285714</c:v>
                </c:pt>
                <c:pt idx="58">
                  <c:v>1</c:v>
                </c:pt>
                <c:pt idx="59">
                  <c:v>1.2857142857142858</c:v>
                </c:pt>
                <c:pt idx="60">
                  <c:v>2</c:v>
                </c:pt>
                <c:pt idx="61">
                  <c:v>3.2857142857142856</c:v>
                </c:pt>
                <c:pt idx="62">
                  <c:v>3.8571428571428572</c:v>
                </c:pt>
                <c:pt idx="63">
                  <c:v>5.4285714285714288</c:v>
                </c:pt>
                <c:pt idx="64">
                  <c:v>10.285714285714286</c:v>
                </c:pt>
                <c:pt idx="65">
                  <c:v>14.142857142857142</c:v>
                </c:pt>
                <c:pt idx="66">
                  <c:v>20.714285714285715</c:v>
                </c:pt>
                <c:pt idx="67">
                  <c:v>26.142857142857142</c:v>
                </c:pt>
                <c:pt idx="68">
                  <c:v>33.857142857142854</c:v>
                </c:pt>
                <c:pt idx="69">
                  <c:v>40.142857142857146</c:v>
                </c:pt>
                <c:pt idx="70">
                  <c:v>46</c:v>
                </c:pt>
                <c:pt idx="71">
                  <c:v>53</c:v>
                </c:pt>
                <c:pt idx="72">
                  <c:v>67.857142857142861</c:v>
                </c:pt>
                <c:pt idx="73">
                  <c:v>77.714285714285708</c:v>
                </c:pt>
                <c:pt idx="74">
                  <c:v>133.42857142857142</c:v>
                </c:pt>
                <c:pt idx="75">
                  <c:v>159.71428571428572</c:v>
                </c:pt>
                <c:pt idx="76">
                  <c:v>174.57142857142858</c:v>
                </c:pt>
                <c:pt idx="77">
                  <c:v>225.28571428571428</c:v>
                </c:pt>
                <c:pt idx="78">
                  <c:v>310.57142857142856</c:v>
                </c:pt>
                <c:pt idx="79">
                  <c:v>383.85714285714283</c:v>
                </c:pt>
                <c:pt idx="80">
                  <c:v>468</c:v>
                </c:pt>
                <c:pt idx="81">
                  <c:v>554</c:v>
                </c:pt>
                <c:pt idx="82">
                  <c:v>613.14285714285711</c:v>
                </c:pt>
                <c:pt idx="83">
                  <c:v>729.57142857142856</c:v>
                </c:pt>
                <c:pt idx="84">
                  <c:v>875.28571428571433</c:v>
                </c:pt>
                <c:pt idx="85">
                  <c:v>985.57142857142856</c:v>
                </c:pt>
                <c:pt idx="86">
                  <c:v>1197.2857142857142</c:v>
                </c:pt>
                <c:pt idx="87">
                  <c:v>1508.5714285714287</c:v>
                </c:pt>
                <c:pt idx="88">
                  <c:v>1724.4285714285713</c:v>
                </c:pt>
                <c:pt idx="89">
                  <c:v>1977</c:v>
                </c:pt>
                <c:pt idx="90">
                  <c:v>2213</c:v>
                </c:pt>
                <c:pt idx="91">
                  <c:v>2439</c:v>
                </c:pt>
                <c:pt idx="92">
                  <c:v>2849.2857142857142</c:v>
                </c:pt>
                <c:pt idx="93">
                  <c:v>3151.4285714285716</c:v>
                </c:pt>
                <c:pt idx="94">
                  <c:v>3375</c:v>
                </c:pt>
                <c:pt idx="95">
                  <c:v>3544.8571428571427</c:v>
                </c:pt>
                <c:pt idx="96">
                  <c:v>4040.5714285714284</c:v>
                </c:pt>
                <c:pt idx="97">
                  <c:v>4209.5714285714284</c:v>
                </c:pt>
                <c:pt idx="98">
                  <c:v>4298.8571428571431</c:v>
                </c:pt>
                <c:pt idx="99">
                  <c:v>4465.5714285714284</c:v>
                </c:pt>
                <c:pt idx="100">
                  <c:v>4479.8571428571431</c:v>
                </c:pt>
                <c:pt idx="101">
                  <c:v>4586.2857142857147</c:v>
                </c:pt>
                <c:pt idx="102">
                  <c:v>5298.2857142857147</c:v>
                </c:pt>
                <c:pt idx="103">
                  <c:v>5210.4285714285716</c:v>
                </c:pt>
                <c:pt idx="104">
                  <c:v>5287.5714285714284</c:v>
                </c:pt>
                <c:pt idx="105">
                  <c:v>5518.7142857142853</c:v>
                </c:pt>
                <c:pt idx="106">
                  <c:v>5391.8571428571431</c:v>
                </c:pt>
                <c:pt idx="107">
                  <c:v>5430.8571428571431</c:v>
                </c:pt>
                <c:pt idx="108">
                  <c:v>5488.5714285714284</c:v>
                </c:pt>
                <c:pt idx="109">
                  <c:v>5032.2857142857147</c:v>
                </c:pt>
                <c:pt idx="110">
                  <c:v>5112.5714285714284</c:v>
                </c:pt>
                <c:pt idx="111">
                  <c:v>5160.2857142857147</c:v>
                </c:pt>
                <c:pt idx="112">
                  <c:v>5024.4285714285716</c:v>
                </c:pt>
                <c:pt idx="113">
                  <c:v>5002.7142857142853</c:v>
                </c:pt>
                <c:pt idx="114">
                  <c:v>4997.8571428571431</c:v>
                </c:pt>
                <c:pt idx="115">
                  <c:v>4967.4285714285716</c:v>
                </c:pt>
                <c:pt idx="116">
                  <c:v>4880</c:v>
                </c:pt>
                <c:pt idx="117">
                  <c:v>4681.8571428571431</c:v>
                </c:pt>
                <c:pt idx="118">
                  <c:v>4629.4285714285716</c:v>
                </c:pt>
                <c:pt idx="119">
                  <c:v>4585.8571428571431</c:v>
                </c:pt>
                <c:pt idx="120">
                  <c:v>4532.2857142857147</c:v>
                </c:pt>
                <c:pt idx="121">
                  <c:v>4739.2857142857147</c:v>
                </c:pt>
                <c:pt idx="122">
                  <c:v>4855.7142857142853</c:v>
                </c:pt>
                <c:pt idx="123">
                  <c:v>4840.4285714285716</c:v>
                </c:pt>
                <c:pt idx="124">
                  <c:v>4822.7142857142853</c:v>
                </c:pt>
                <c:pt idx="125">
                  <c:v>4776.4285714285716</c:v>
                </c:pt>
                <c:pt idx="126">
                  <c:v>4835</c:v>
                </c:pt>
                <c:pt idx="127">
                  <c:v>5140</c:v>
                </c:pt>
                <c:pt idx="128">
                  <c:v>5066</c:v>
                </c:pt>
                <c:pt idx="129">
                  <c:v>4844.2857142857147</c:v>
                </c:pt>
                <c:pt idx="130">
                  <c:v>4714.2857142857147</c:v>
                </c:pt>
                <c:pt idx="131">
                  <c:v>4654.8571428571431</c:v>
                </c:pt>
                <c:pt idx="132">
                  <c:v>4639.4285714285716</c:v>
                </c:pt>
                <c:pt idx="133">
                  <c:v>4496.1428571428569</c:v>
                </c:pt>
                <c:pt idx="134">
                  <c:v>4072</c:v>
                </c:pt>
                <c:pt idx="135">
                  <c:v>3776.5714285714284</c:v>
                </c:pt>
                <c:pt idx="136">
                  <c:v>3621</c:v>
                </c:pt>
                <c:pt idx="137">
                  <c:v>3557.2857142857142</c:v>
                </c:pt>
                <c:pt idx="138">
                  <c:v>3501.7142857142858</c:v>
                </c:pt>
                <c:pt idx="139">
                  <c:v>3335.1428571428573</c:v>
                </c:pt>
                <c:pt idx="140">
                  <c:v>3193.5714285714284</c:v>
                </c:pt>
                <c:pt idx="141">
                  <c:v>2655.4285714285716</c:v>
                </c:pt>
                <c:pt idx="142">
                  <c:v>2536.7142857142858</c:v>
                </c:pt>
                <c:pt idx="143">
                  <c:v>2497.7142857142858</c:v>
                </c:pt>
                <c:pt idx="144">
                  <c:v>2427.5714285714284</c:v>
                </c:pt>
                <c:pt idx="145">
                  <c:v>2266.2857142857142</c:v>
                </c:pt>
                <c:pt idx="146">
                  <c:v>2111.1428571428573</c:v>
                </c:pt>
                <c:pt idx="147">
                  <c:v>2344.1428571428573</c:v>
                </c:pt>
                <c:pt idx="148">
                  <c:v>2706.7142857142858</c:v>
                </c:pt>
                <c:pt idx="149">
                  <c:v>2602.7142857142858</c:v>
                </c:pt>
                <c:pt idx="150">
                  <c:v>2432.4285714285716</c:v>
                </c:pt>
                <c:pt idx="151">
                  <c:v>2238.8571428571427</c:v>
                </c:pt>
                <c:pt idx="152">
                  <c:v>2171.8571428571427</c:v>
                </c:pt>
                <c:pt idx="153">
                  <c:v>2164</c:v>
                </c:pt>
                <c:pt idx="154">
                  <c:v>1822.5714285714287</c:v>
                </c:pt>
                <c:pt idx="155">
                  <c:v>1802.2857142857142</c:v>
                </c:pt>
                <c:pt idx="156">
                  <c:v>1790.5714285714287</c:v>
                </c:pt>
                <c:pt idx="157">
                  <c:v>1727</c:v>
                </c:pt>
                <c:pt idx="158">
                  <c:v>1720.2857142857142</c:v>
                </c:pt>
                <c:pt idx="159">
                  <c:v>1633.1428571428571</c:v>
                </c:pt>
                <c:pt idx="160">
                  <c:v>1581</c:v>
                </c:pt>
                <c:pt idx="161">
                  <c:v>1593.5714285714287</c:v>
                </c:pt>
                <c:pt idx="162">
                  <c:v>1469.5714285714287</c:v>
                </c:pt>
                <c:pt idx="163">
                  <c:v>1392.5714285714287</c:v>
                </c:pt>
                <c:pt idx="164">
                  <c:v>1377</c:v>
                </c:pt>
                <c:pt idx="165">
                  <c:v>1358.1428571428571</c:v>
                </c:pt>
                <c:pt idx="166">
                  <c:v>1385</c:v>
                </c:pt>
                <c:pt idx="167">
                  <c:v>1351.1428571428571</c:v>
                </c:pt>
                <c:pt idx="168">
                  <c:v>1285.1428571428571</c:v>
                </c:pt>
                <c:pt idx="169">
                  <c:v>1301.1428571428571</c:v>
                </c:pt>
                <c:pt idx="170">
                  <c:v>1294.2857142857142</c:v>
                </c:pt>
                <c:pt idx="171">
                  <c:v>1266.4285714285713</c:v>
                </c:pt>
                <c:pt idx="172">
                  <c:v>1247.8571428571429</c:v>
                </c:pt>
                <c:pt idx="173">
                  <c:v>1206</c:v>
                </c:pt>
                <c:pt idx="174">
                  <c:v>1204.5714285714287</c:v>
                </c:pt>
                <c:pt idx="175">
                  <c:v>1153.4285714285713</c:v>
                </c:pt>
                <c:pt idx="176">
                  <c:v>1087.2857142857142</c:v>
                </c:pt>
                <c:pt idx="177">
                  <c:v>1073</c:v>
                </c:pt>
                <c:pt idx="178">
                  <c:v>1077.8571428571429</c:v>
                </c:pt>
                <c:pt idx="179">
                  <c:v>1020</c:v>
                </c:pt>
                <c:pt idx="180">
                  <c:v>#N/A</c:v>
                </c:pt>
              </c:numCache>
            </c:numRef>
          </c:val>
          <c:smooth val="0"/>
        </c:ser>
        <c:ser>
          <c:idx val="4"/>
          <c:order val="4"/>
          <c:tx>
            <c:v>Italy</c:v>
          </c:tx>
          <c:spPr>
            <a:ln w="28575" cap="rnd" cmpd="sng" algn="ctr">
              <a:solidFill>
                <a:srgbClr val="AEB0B3"/>
              </a:solidFill>
              <a:prstDash val="solid"/>
              <a:round/>
            </a:ln>
            <a:effectLst/>
          </c:spPr>
          <c:marker>
            <c:symbol val="none"/>
          </c:marker>
          <c:cat>
            <c:numRef>
              <c:f>cases!$JB$5:$JB$500</c:f>
              <c:numCache>
                <c:formatCode>m/d/yyyy</c:formatCode>
                <c:ptCount val="496"/>
                <c:pt idx="0">
                  <c:v>43831</c:v>
                </c:pt>
                <c:pt idx="1">
                  <c:v>43832</c:v>
                </c:pt>
                <c:pt idx="2">
                  <c:v>43833</c:v>
                </c:pt>
                <c:pt idx="3">
                  <c:v>43834</c:v>
                </c:pt>
                <c:pt idx="4">
                  <c:v>43835</c:v>
                </c:pt>
                <c:pt idx="5">
                  <c:v>43836</c:v>
                </c:pt>
                <c:pt idx="6">
                  <c:v>43837</c:v>
                </c:pt>
                <c:pt idx="7">
                  <c:v>43838</c:v>
                </c:pt>
                <c:pt idx="8">
                  <c:v>43839</c:v>
                </c:pt>
                <c:pt idx="9">
                  <c:v>43840</c:v>
                </c:pt>
                <c:pt idx="10">
                  <c:v>43841</c:v>
                </c:pt>
                <c:pt idx="11">
                  <c:v>43842</c:v>
                </c:pt>
                <c:pt idx="12">
                  <c:v>43843</c:v>
                </c:pt>
                <c:pt idx="13">
                  <c:v>43844</c:v>
                </c:pt>
                <c:pt idx="14">
                  <c:v>43845</c:v>
                </c:pt>
                <c:pt idx="15">
                  <c:v>43846</c:v>
                </c:pt>
                <c:pt idx="16">
                  <c:v>43847</c:v>
                </c:pt>
                <c:pt idx="17">
                  <c:v>43848</c:v>
                </c:pt>
                <c:pt idx="18">
                  <c:v>43849</c:v>
                </c:pt>
                <c:pt idx="19">
                  <c:v>43850</c:v>
                </c:pt>
                <c:pt idx="20">
                  <c:v>43851</c:v>
                </c:pt>
                <c:pt idx="21">
                  <c:v>43852</c:v>
                </c:pt>
                <c:pt idx="22">
                  <c:v>43853</c:v>
                </c:pt>
                <c:pt idx="23">
                  <c:v>43854</c:v>
                </c:pt>
                <c:pt idx="24">
                  <c:v>43855</c:v>
                </c:pt>
                <c:pt idx="25">
                  <c:v>43856</c:v>
                </c:pt>
                <c:pt idx="26">
                  <c:v>43857</c:v>
                </c:pt>
                <c:pt idx="27">
                  <c:v>43858</c:v>
                </c:pt>
                <c:pt idx="28">
                  <c:v>43859</c:v>
                </c:pt>
                <c:pt idx="29">
                  <c:v>43860</c:v>
                </c:pt>
                <c:pt idx="30">
                  <c:v>43861</c:v>
                </c:pt>
                <c:pt idx="31">
                  <c:v>43862</c:v>
                </c:pt>
                <c:pt idx="32">
                  <c:v>43863</c:v>
                </c:pt>
                <c:pt idx="33">
                  <c:v>43864</c:v>
                </c:pt>
                <c:pt idx="34">
                  <c:v>43865</c:v>
                </c:pt>
                <c:pt idx="35">
                  <c:v>43866</c:v>
                </c:pt>
                <c:pt idx="36">
                  <c:v>43867</c:v>
                </c:pt>
                <c:pt idx="37">
                  <c:v>43868</c:v>
                </c:pt>
                <c:pt idx="38">
                  <c:v>43869</c:v>
                </c:pt>
                <c:pt idx="39">
                  <c:v>43870</c:v>
                </c:pt>
                <c:pt idx="40">
                  <c:v>43871</c:v>
                </c:pt>
                <c:pt idx="41">
                  <c:v>43872</c:v>
                </c:pt>
                <c:pt idx="42">
                  <c:v>43873</c:v>
                </c:pt>
                <c:pt idx="43">
                  <c:v>43874</c:v>
                </c:pt>
                <c:pt idx="44">
                  <c:v>43875</c:v>
                </c:pt>
                <c:pt idx="45">
                  <c:v>43876</c:v>
                </c:pt>
                <c:pt idx="46">
                  <c:v>43877</c:v>
                </c:pt>
                <c:pt idx="47">
                  <c:v>43878</c:v>
                </c:pt>
                <c:pt idx="48">
                  <c:v>43879</c:v>
                </c:pt>
                <c:pt idx="49">
                  <c:v>43880</c:v>
                </c:pt>
                <c:pt idx="50">
                  <c:v>43881</c:v>
                </c:pt>
                <c:pt idx="51">
                  <c:v>43882</c:v>
                </c:pt>
                <c:pt idx="52">
                  <c:v>43883</c:v>
                </c:pt>
                <c:pt idx="53">
                  <c:v>43884</c:v>
                </c:pt>
                <c:pt idx="54">
                  <c:v>43885</c:v>
                </c:pt>
                <c:pt idx="55">
                  <c:v>43886</c:v>
                </c:pt>
                <c:pt idx="56">
                  <c:v>43887</c:v>
                </c:pt>
                <c:pt idx="57">
                  <c:v>43888</c:v>
                </c:pt>
                <c:pt idx="58">
                  <c:v>43889</c:v>
                </c:pt>
                <c:pt idx="59">
                  <c:v>43890</c:v>
                </c:pt>
                <c:pt idx="60">
                  <c:v>43891</c:v>
                </c:pt>
                <c:pt idx="61">
                  <c:v>43892</c:v>
                </c:pt>
                <c:pt idx="62">
                  <c:v>43893</c:v>
                </c:pt>
                <c:pt idx="63">
                  <c:v>43894</c:v>
                </c:pt>
                <c:pt idx="64">
                  <c:v>43895</c:v>
                </c:pt>
                <c:pt idx="65">
                  <c:v>43896</c:v>
                </c:pt>
                <c:pt idx="66">
                  <c:v>43897</c:v>
                </c:pt>
                <c:pt idx="67">
                  <c:v>43898</c:v>
                </c:pt>
                <c:pt idx="68">
                  <c:v>43899</c:v>
                </c:pt>
                <c:pt idx="69">
                  <c:v>43900</c:v>
                </c:pt>
                <c:pt idx="70">
                  <c:v>43901</c:v>
                </c:pt>
                <c:pt idx="71">
                  <c:v>43902</c:v>
                </c:pt>
                <c:pt idx="72">
                  <c:v>43903</c:v>
                </c:pt>
                <c:pt idx="73">
                  <c:v>43904</c:v>
                </c:pt>
                <c:pt idx="74">
                  <c:v>43905</c:v>
                </c:pt>
                <c:pt idx="75">
                  <c:v>43906</c:v>
                </c:pt>
                <c:pt idx="76">
                  <c:v>43907</c:v>
                </c:pt>
                <c:pt idx="77">
                  <c:v>43908</c:v>
                </c:pt>
                <c:pt idx="78">
                  <c:v>43909</c:v>
                </c:pt>
                <c:pt idx="79">
                  <c:v>43910</c:v>
                </c:pt>
                <c:pt idx="80">
                  <c:v>43911</c:v>
                </c:pt>
                <c:pt idx="81">
                  <c:v>43912</c:v>
                </c:pt>
                <c:pt idx="82">
                  <c:v>43913</c:v>
                </c:pt>
                <c:pt idx="83">
                  <c:v>43914</c:v>
                </c:pt>
                <c:pt idx="84">
                  <c:v>43915</c:v>
                </c:pt>
                <c:pt idx="85">
                  <c:v>43916</c:v>
                </c:pt>
                <c:pt idx="86">
                  <c:v>43917</c:v>
                </c:pt>
                <c:pt idx="87">
                  <c:v>43918</c:v>
                </c:pt>
                <c:pt idx="88">
                  <c:v>43919</c:v>
                </c:pt>
                <c:pt idx="89">
                  <c:v>43920</c:v>
                </c:pt>
                <c:pt idx="90">
                  <c:v>43921</c:v>
                </c:pt>
                <c:pt idx="91">
                  <c:v>43922</c:v>
                </c:pt>
                <c:pt idx="92">
                  <c:v>43923</c:v>
                </c:pt>
                <c:pt idx="93">
                  <c:v>43924</c:v>
                </c:pt>
                <c:pt idx="94">
                  <c:v>43925</c:v>
                </c:pt>
                <c:pt idx="95">
                  <c:v>43926</c:v>
                </c:pt>
                <c:pt idx="96">
                  <c:v>43927</c:v>
                </c:pt>
                <c:pt idx="97">
                  <c:v>43928</c:v>
                </c:pt>
                <c:pt idx="98">
                  <c:v>43929</c:v>
                </c:pt>
                <c:pt idx="99">
                  <c:v>43930</c:v>
                </c:pt>
                <c:pt idx="100">
                  <c:v>43931</c:v>
                </c:pt>
                <c:pt idx="101">
                  <c:v>43932</c:v>
                </c:pt>
                <c:pt idx="102">
                  <c:v>43933</c:v>
                </c:pt>
                <c:pt idx="103">
                  <c:v>43934</c:v>
                </c:pt>
                <c:pt idx="104">
                  <c:v>43935</c:v>
                </c:pt>
                <c:pt idx="105">
                  <c:v>43936</c:v>
                </c:pt>
                <c:pt idx="106">
                  <c:v>43937</c:v>
                </c:pt>
                <c:pt idx="107">
                  <c:v>43938</c:v>
                </c:pt>
                <c:pt idx="108">
                  <c:v>43939</c:v>
                </c:pt>
                <c:pt idx="109">
                  <c:v>43940</c:v>
                </c:pt>
                <c:pt idx="110">
                  <c:v>43941</c:v>
                </c:pt>
                <c:pt idx="111">
                  <c:v>43942</c:v>
                </c:pt>
                <c:pt idx="112">
                  <c:v>43943</c:v>
                </c:pt>
                <c:pt idx="113">
                  <c:v>43944</c:v>
                </c:pt>
                <c:pt idx="114">
                  <c:v>43945</c:v>
                </c:pt>
                <c:pt idx="115">
                  <c:v>43946</c:v>
                </c:pt>
                <c:pt idx="116">
                  <c:v>43947</c:v>
                </c:pt>
                <c:pt idx="117">
                  <c:v>43948</c:v>
                </c:pt>
                <c:pt idx="118">
                  <c:v>43949</c:v>
                </c:pt>
                <c:pt idx="119">
                  <c:v>43950</c:v>
                </c:pt>
                <c:pt idx="120">
                  <c:v>43951</c:v>
                </c:pt>
                <c:pt idx="121">
                  <c:v>43952</c:v>
                </c:pt>
                <c:pt idx="122">
                  <c:v>43953</c:v>
                </c:pt>
                <c:pt idx="123">
                  <c:v>43954</c:v>
                </c:pt>
                <c:pt idx="124">
                  <c:v>43955</c:v>
                </c:pt>
                <c:pt idx="125">
                  <c:v>43956</c:v>
                </c:pt>
                <c:pt idx="126">
                  <c:v>43957</c:v>
                </c:pt>
                <c:pt idx="127">
                  <c:v>43958</c:v>
                </c:pt>
                <c:pt idx="128">
                  <c:v>43959</c:v>
                </c:pt>
                <c:pt idx="129">
                  <c:v>43960</c:v>
                </c:pt>
                <c:pt idx="130">
                  <c:v>43961</c:v>
                </c:pt>
                <c:pt idx="131">
                  <c:v>43962</c:v>
                </c:pt>
                <c:pt idx="132">
                  <c:v>43963</c:v>
                </c:pt>
                <c:pt idx="133">
                  <c:v>43964</c:v>
                </c:pt>
                <c:pt idx="134">
                  <c:v>43965</c:v>
                </c:pt>
                <c:pt idx="135">
                  <c:v>43966</c:v>
                </c:pt>
                <c:pt idx="136">
                  <c:v>43967</c:v>
                </c:pt>
                <c:pt idx="137">
                  <c:v>43968</c:v>
                </c:pt>
                <c:pt idx="138">
                  <c:v>43969</c:v>
                </c:pt>
                <c:pt idx="139">
                  <c:v>43970</c:v>
                </c:pt>
                <c:pt idx="140">
                  <c:v>43971</c:v>
                </c:pt>
                <c:pt idx="141">
                  <c:v>43972</c:v>
                </c:pt>
                <c:pt idx="142">
                  <c:v>43973</c:v>
                </c:pt>
                <c:pt idx="143">
                  <c:v>43974</c:v>
                </c:pt>
                <c:pt idx="144">
                  <c:v>43975</c:v>
                </c:pt>
                <c:pt idx="145">
                  <c:v>43976</c:v>
                </c:pt>
                <c:pt idx="146">
                  <c:v>43977</c:v>
                </c:pt>
                <c:pt idx="147">
                  <c:v>43978</c:v>
                </c:pt>
                <c:pt idx="148">
                  <c:v>43979</c:v>
                </c:pt>
                <c:pt idx="149">
                  <c:v>43980</c:v>
                </c:pt>
                <c:pt idx="150">
                  <c:v>43981</c:v>
                </c:pt>
                <c:pt idx="151">
                  <c:v>43982</c:v>
                </c:pt>
                <c:pt idx="152">
                  <c:v>43983</c:v>
                </c:pt>
                <c:pt idx="153">
                  <c:v>43984</c:v>
                </c:pt>
                <c:pt idx="154">
                  <c:v>43985</c:v>
                </c:pt>
                <c:pt idx="155">
                  <c:v>43986</c:v>
                </c:pt>
                <c:pt idx="156">
                  <c:v>43987</c:v>
                </c:pt>
                <c:pt idx="157">
                  <c:v>43988</c:v>
                </c:pt>
                <c:pt idx="158">
                  <c:v>43989</c:v>
                </c:pt>
                <c:pt idx="159">
                  <c:v>43990</c:v>
                </c:pt>
                <c:pt idx="160">
                  <c:v>43991</c:v>
                </c:pt>
                <c:pt idx="161">
                  <c:v>43992</c:v>
                </c:pt>
                <c:pt idx="162">
                  <c:v>43993</c:v>
                </c:pt>
                <c:pt idx="163">
                  <c:v>43994</c:v>
                </c:pt>
                <c:pt idx="164">
                  <c:v>43995</c:v>
                </c:pt>
                <c:pt idx="165">
                  <c:v>43996</c:v>
                </c:pt>
                <c:pt idx="166">
                  <c:v>43997</c:v>
                </c:pt>
                <c:pt idx="167">
                  <c:v>43998</c:v>
                </c:pt>
                <c:pt idx="168">
                  <c:v>43999</c:v>
                </c:pt>
                <c:pt idx="169">
                  <c:v>44000</c:v>
                </c:pt>
                <c:pt idx="170">
                  <c:v>44001</c:v>
                </c:pt>
                <c:pt idx="171">
                  <c:v>44002</c:v>
                </c:pt>
                <c:pt idx="172">
                  <c:v>44003</c:v>
                </c:pt>
                <c:pt idx="173">
                  <c:v>44004</c:v>
                </c:pt>
                <c:pt idx="174">
                  <c:v>44005</c:v>
                </c:pt>
                <c:pt idx="175">
                  <c:v>44006</c:v>
                </c:pt>
                <c:pt idx="176">
                  <c:v>44007</c:v>
                </c:pt>
                <c:pt idx="177">
                  <c:v>44008</c:v>
                </c:pt>
                <c:pt idx="178">
                  <c:v>44009</c:v>
                </c:pt>
                <c:pt idx="179">
                  <c:v>44010</c:v>
                </c:pt>
                <c:pt idx="180">
                  <c:v>44011</c:v>
                </c:pt>
              </c:numCache>
            </c:numRef>
          </c:cat>
          <c:val>
            <c:numRef>
              <c:f>cases!$JN$5:$JN$500</c:f>
              <c:numCache>
                <c:formatCode>0</c:formatCode>
                <c:ptCount val="49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0.42857142857142855</c:v>
                </c:pt>
                <c:pt idx="31">
                  <c:v>0.42857142857142855</c:v>
                </c:pt>
                <c:pt idx="32">
                  <c:v>0.42857142857142855</c:v>
                </c:pt>
                <c:pt idx="33">
                  <c:v>0.42857142857142855</c:v>
                </c:pt>
                <c:pt idx="34">
                  <c:v>0.42857142857142855</c:v>
                </c:pt>
                <c:pt idx="35">
                  <c:v>0.42857142857142855</c:v>
                </c:pt>
                <c:pt idx="36">
                  <c:v>0.42857142857142855</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2</c:v>
                </c:pt>
                <c:pt idx="53">
                  <c:v>10.857142857142858</c:v>
                </c:pt>
                <c:pt idx="54">
                  <c:v>18.428571428571427</c:v>
                </c:pt>
                <c:pt idx="55">
                  <c:v>32.285714285714285</c:v>
                </c:pt>
                <c:pt idx="56">
                  <c:v>45.571428571428569</c:v>
                </c:pt>
                <c:pt idx="57">
                  <c:v>56.714285714285715</c:v>
                </c:pt>
                <c:pt idx="58">
                  <c:v>92.428571428571431</c:v>
                </c:pt>
                <c:pt idx="59">
                  <c:v>124.42857142857143</c:v>
                </c:pt>
                <c:pt idx="60">
                  <c:v>149.85714285714286</c:v>
                </c:pt>
                <c:pt idx="61">
                  <c:v>222.42857142857142</c:v>
                </c:pt>
                <c:pt idx="62">
                  <c:v>258.14285714285717</c:v>
                </c:pt>
                <c:pt idx="63">
                  <c:v>311.42857142857144</c:v>
                </c:pt>
                <c:pt idx="64">
                  <c:v>384.14285714285717</c:v>
                </c:pt>
                <c:pt idx="65">
                  <c:v>458.28571428571428</c:v>
                </c:pt>
                <c:pt idx="66">
                  <c:v>535.42857142857144</c:v>
                </c:pt>
                <c:pt idx="67">
                  <c:v>679.28571428571433</c:v>
                </c:pt>
                <c:pt idx="68">
                  <c:v>812.28571428571433</c:v>
                </c:pt>
                <c:pt idx="69">
                  <c:v>1019.4285714285714</c:v>
                </c:pt>
                <c:pt idx="70">
                  <c:v>1092.4285714285713</c:v>
                </c:pt>
                <c:pt idx="71">
                  <c:v>1339</c:v>
                </c:pt>
                <c:pt idx="72">
                  <c:v>1607.8571428571429</c:v>
                </c:pt>
                <c:pt idx="73">
                  <c:v>1860.5714285714287</c:v>
                </c:pt>
                <c:pt idx="74">
                  <c:v>2182</c:v>
                </c:pt>
                <c:pt idx="75">
                  <c:v>2372.1428571428573</c:v>
                </c:pt>
                <c:pt idx="76">
                  <c:v>2686.8571428571427</c:v>
                </c:pt>
                <c:pt idx="77">
                  <c:v>3051</c:v>
                </c:pt>
                <c:pt idx="78">
                  <c:v>3321.5714285714284</c:v>
                </c:pt>
                <c:pt idx="79">
                  <c:v>3703.1428571428573</c:v>
                </c:pt>
                <c:pt idx="80">
                  <c:v>4194.4285714285716</c:v>
                </c:pt>
                <c:pt idx="81">
                  <c:v>4631.5714285714284</c:v>
                </c:pt>
                <c:pt idx="82">
                  <c:v>5022.5714285714284</c:v>
                </c:pt>
                <c:pt idx="83">
                  <c:v>5135.2857142857147</c:v>
                </c:pt>
                <c:pt idx="84">
                  <c:v>5381.4285714285716</c:v>
                </c:pt>
                <c:pt idx="85">
                  <c:v>5524.7142857142853</c:v>
                </c:pt>
                <c:pt idx="86">
                  <c:v>5643.4285714285716</c:v>
                </c:pt>
                <c:pt idx="87">
                  <c:v>5639.5714285714284</c:v>
                </c:pt>
                <c:pt idx="88">
                  <c:v>5556.2857142857147</c:v>
                </c:pt>
                <c:pt idx="89">
                  <c:v>5507.2857142857147</c:v>
                </c:pt>
                <c:pt idx="90">
                  <c:v>5401.7142857142853</c:v>
                </c:pt>
                <c:pt idx="91">
                  <c:v>5230.8571428571431</c:v>
                </c:pt>
                <c:pt idx="92">
                  <c:v>5169.7142857142853</c:v>
                </c:pt>
                <c:pt idx="93">
                  <c:v>4957.5714285714284</c:v>
                </c:pt>
                <c:pt idx="94">
                  <c:v>4761.2857142857147</c:v>
                </c:pt>
                <c:pt idx="95">
                  <c:v>4594.2857142857147</c:v>
                </c:pt>
                <c:pt idx="96">
                  <c:v>4465.5714285714284</c:v>
                </c:pt>
                <c:pt idx="97">
                  <c:v>4401.1428571428569</c:v>
                </c:pt>
                <c:pt idx="98">
                  <c:v>4256.2857142857147</c:v>
                </c:pt>
                <c:pt idx="99">
                  <c:v>4121.1428571428569</c:v>
                </c:pt>
                <c:pt idx="100">
                  <c:v>4054.8571428571427</c:v>
                </c:pt>
                <c:pt idx="101">
                  <c:v>3964.2857142857142</c:v>
                </c:pt>
                <c:pt idx="102">
                  <c:v>3948.4285714285716</c:v>
                </c:pt>
                <c:pt idx="103">
                  <c:v>3916.4285714285716</c:v>
                </c:pt>
                <c:pt idx="104">
                  <c:v>3852.7142857142858</c:v>
                </c:pt>
                <c:pt idx="105">
                  <c:v>3843.1428571428573</c:v>
                </c:pt>
                <c:pt idx="106">
                  <c:v>3676.1428571428573</c:v>
                </c:pt>
                <c:pt idx="107">
                  <c:v>3616.4285714285716</c:v>
                </c:pt>
                <c:pt idx="108">
                  <c:v>3551</c:v>
                </c:pt>
                <c:pt idx="109">
                  <c:v>3379.1428571428573</c:v>
                </c:pt>
                <c:pt idx="110">
                  <c:v>3229.8571428571427</c:v>
                </c:pt>
                <c:pt idx="111">
                  <c:v>3101.7142857142858</c:v>
                </c:pt>
                <c:pt idx="112">
                  <c:v>3067</c:v>
                </c:pt>
                <c:pt idx="113">
                  <c:v>3167.4285714285716</c:v>
                </c:pt>
                <c:pt idx="114">
                  <c:v>3004.5714285714284</c:v>
                </c:pt>
                <c:pt idx="115">
                  <c:v>2937.1428571428573</c:v>
                </c:pt>
                <c:pt idx="116">
                  <c:v>2775.1428571428573</c:v>
                </c:pt>
                <c:pt idx="117">
                  <c:v>2671.8571428571427</c:v>
                </c:pt>
                <c:pt idx="118">
                  <c:v>2598</c:v>
                </c:pt>
                <c:pt idx="119">
                  <c:v>2506.8571428571427</c:v>
                </c:pt>
                <c:pt idx="120">
                  <c:v>2323.4285714285716</c:v>
                </c:pt>
                <c:pt idx="121">
                  <c:v>2212.8571428571427</c:v>
                </c:pt>
                <c:pt idx="122">
                  <c:v>2062</c:v>
                </c:pt>
                <c:pt idx="123">
                  <c:v>1996.7142857142858</c:v>
                </c:pt>
                <c:pt idx="124">
                  <c:v>1863.1428571428571</c:v>
                </c:pt>
                <c:pt idx="125">
                  <c:v>1789.1428571428571</c:v>
                </c:pt>
                <c:pt idx="126">
                  <c:v>1644</c:v>
                </c:pt>
                <c:pt idx="127">
                  <c:v>1552.2857142857142</c:v>
                </c:pt>
                <c:pt idx="128">
                  <c:v>1485</c:v>
                </c:pt>
                <c:pt idx="129">
                  <c:v>1393.8571428571429</c:v>
                </c:pt>
                <c:pt idx="130">
                  <c:v>1277.1428571428571</c:v>
                </c:pt>
                <c:pt idx="131">
                  <c:v>1193.2857142857142</c:v>
                </c:pt>
                <c:pt idx="132">
                  <c:v>1125.1428571428571</c:v>
                </c:pt>
                <c:pt idx="133">
                  <c:v>1171.8571428571429</c:v>
                </c:pt>
                <c:pt idx="134">
                  <c:v>1092.4285714285713</c:v>
                </c:pt>
                <c:pt idx="135">
                  <c:v>1034</c:v>
                </c:pt>
                <c:pt idx="136">
                  <c:v>957.14285714285711</c:v>
                </c:pt>
                <c:pt idx="137">
                  <c:v>927.42857142857144</c:v>
                </c:pt>
                <c:pt idx="138">
                  <c:v>909.28571428571433</c:v>
                </c:pt>
                <c:pt idx="139">
                  <c:v>867.42857142857144</c:v>
                </c:pt>
                <c:pt idx="140">
                  <c:v>783.28571428571433</c:v>
                </c:pt>
                <c:pt idx="141">
                  <c:v>751.42857142857144</c:v>
                </c:pt>
                <c:pt idx="142">
                  <c:v>701.42857142857144</c:v>
                </c:pt>
                <c:pt idx="143">
                  <c:v>681.85714285714289</c:v>
                </c:pt>
                <c:pt idx="144">
                  <c:v>652.42857142857144</c:v>
                </c:pt>
                <c:pt idx="145">
                  <c:v>631.85714285714289</c:v>
                </c:pt>
                <c:pt idx="146">
                  <c:v>610.28571428571433</c:v>
                </c:pt>
                <c:pt idx="147">
                  <c:v>550.85714285714289</c:v>
                </c:pt>
                <c:pt idx="148">
                  <c:v>539.28571428571433</c:v>
                </c:pt>
                <c:pt idx="149">
                  <c:v>532.28571428571433</c:v>
                </c:pt>
                <c:pt idx="150">
                  <c:v>512.85714285714289</c:v>
                </c:pt>
                <c:pt idx="151">
                  <c:v>476.71428571428572</c:v>
                </c:pt>
                <c:pt idx="152">
                  <c:v>451.57142857142856</c:v>
                </c:pt>
                <c:pt idx="153">
                  <c:v>434.14285714285717</c:v>
                </c:pt>
                <c:pt idx="154">
                  <c:v>422.85714285714283</c:v>
                </c:pt>
                <c:pt idx="155">
                  <c:v>385.28571428571428</c:v>
                </c:pt>
                <c:pt idx="156">
                  <c:v>325.85714285714283</c:v>
                </c:pt>
                <c:pt idx="157">
                  <c:v>326.14285714285717</c:v>
                </c:pt>
                <c:pt idx="158">
                  <c:v>305.28571428571428</c:v>
                </c:pt>
                <c:pt idx="159">
                  <c:v>282.71428571428572</c:v>
                </c:pt>
                <c:pt idx="160">
                  <c:v>297.28571428571428</c:v>
                </c:pt>
                <c:pt idx="161">
                  <c:v>292.28571428571428</c:v>
                </c:pt>
                <c:pt idx="162">
                  <c:v>275.28571428571428</c:v>
                </c:pt>
                <c:pt idx="163">
                  <c:v>304.14285714285717</c:v>
                </c:pt>
                <c:pt idx="164">
                  <c:v>253.42857142857142</c:v>
                </c:pt>
                <c:pt idx="165">
                  <c:v>264.28571428571428</c:v>
                </c:pt>
                <c:pt idx="166">
                  <c:v>284.42857142857144</c:v>
                </c:pt>
                <c:pt idx="167">
                  <c:v>287.42857142857144</c:v>
                </c:pt>
                <c:pt idx="168">
                  <c:v>277</c:v>
                </c:pt>
                <c:pt idx="169">
                  <c:v>295</c:v>
                </c:pt>
                <c:pt idx="170">
                  <c:v>288.14285714285717</c:v>
                </c:pt>
                <c:pt idx="171">
                  <c:v>243.71428571428572</c:v>
                </c:pt>
                <c:pt idx="172">
                  <c:v>232</c:v>
                </c:pt>
                <c:pt idx="173">
                  <c:v>215.71428571428572</c:v>
                </c:pt>
                <c:pt idx="174">
                  <c:v>204.28571428571428</c:v>
                </c:pt>
                <c:pt idx="175">
                  <c:v>190.42857142857142</c:v>
                </c:pt>
                <c:pt idx="176">
                  <c:v>226</c:v>
                </c:pt>
                <c:pt idx="177">
                  <c:v>221</c:v>
                </c:pt>
                <c:pt idx="178">
                  <c:v>278.57142857142856</c:v>
                </c:pt>
                <c:pt idx="179">
                  <c:v>265.85714285714283</c:v>
                </c:pt>
                <c:pt idx="180">
                  <c:v>#N/A</c:v>
                </c:pt>
              </c:numCache>
            </c:numRef>
          </c:val>
          <c:smooth val="0"/>
        </c:ser>
        <c:dLbls>
          <c:showLegendKey val="0"/>
          <c:showVal val="0"/>
          <c:showCatName val="0"/>
          <c:showSerName val="0"/>
          <c:showPercent val="0"/>
          <c:showBubbleSize val="0"/>
        </c:dLbls>
        <c:marker val="1"/>
        <c:smooth val="0"/>
        <c:axId val="515062016"/>
        <c:axId val="515096576"/>
      </c:lineChart>
      <c:dateAx>
        <c:axId val="515062016"/>
        <c:scaling>
          <c:orientation val="minMax"/>
          <c:min val="43891"/>
        </c:scaling>
        <c:delete val="0"/>
        <c:axPos val="b"/>
        <c:numFmt formatCode="[$-409]d\-mmm;@"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515096576"/>
        <c:crosses val="autoZero"/>
        <c:auto val="1"/>
        <c:lblOffset val="100"/>
        <c:baseTimeUnit val="days"/>
        <c:majorUnit val="1"/>
        <c:majorTimeUnit val="months"/>
      </c:dateAx>
      <c:valAx>
        <c:axId val="515096576"/>
        <c:scaling>
          <c:orientation val="minMax"/>
          <c:max val="8000"/>
        </c:scaling>
        <c:delete val="0"/>
        <c:axPos val="l"/>
        <c:majorGridlines>
          <c:spPr>
            <a:ln w="3175">
              <a:solidFill>
                <a:srgbClr val="000000"/>
              </a:solidFill>
            </a:ln>
          </c:spPr>
        </c:majorGridlines>
        <c:numFmt formatCode="#,##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515062016"/>
        <c:crosses val="autoZero"/>
        <c:crossBetween val="between"/>
      </c:valAx>
      <c:spPr>
        <a:solidFill>
          <a:srgbClr val="FFFFFF"/>
        </a:solidFill>
      </c:spPr>
    </c:plotArea>
    <c:legend>
      <c:legendPos val="b"/>
      <c:layout/>
      <c:overlay val="0"/>
    </c:legend>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400">
          <a:solidFill>
            <a:srgbClr val="000000"/>
          </a:solidFill>
          <a:latin typeface="Frutiger 45 Light"/>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670559559464935E-2"/>
          <c:y val="1.8518518518518517E-2"/>
          <c:w val="0.90525935401113544"/>
          <c:h val="0.86646653543307084"/>
        </c:manualLayout>
      </c:layout>
      <c:areaChart>
        <c:grouping val="standard"/>
        <c:varyColors val="0"/>
        <c:ser>
          <c:idx val="2"/>
          <c:order val="2"/>
          <c:tx>
            <c:strRef>
              <c:f>Sheet1!$J$2</c:f>
              <c:strCache>
                <c:ptCount val="1"/>
              </c:strCache>
            </c:strRef>
          </c:tx>
          <c:spPr>
            <a:pattFill prst="ltDnDiag">
              <a:fgClr>
                <a:schemeClr val="tx2"/>
              </a:fgClr>
              <a:bgClr>
                <a:schemeClr val="bg1"/>
              </a:bgClr>
            </a:pattFill>
          </c:spPr>
          <c:cat>
            <c:strRef>
              <c:f>Sheet1!$G$3:$G$13</c:f>
              <c:strCache>
                <c:ptCount val="11"/>
                <c:pt idx="0">
                  <c:v>Year 0</c:v>
                </c:pt>
                <c:pt idx="1">
                  <c:v>Year 1</c:v>
                </c:pt>
                <c:pt idx="2">
                  <c:v>Year 2</c:v>
                </c:pt>
                <c:pt idx="3">
                  <c:v>Year 3</c:v>
                </c:pt>
                <c:pt idx="4">
                  <c:v>Year 4</c:v>
                </c:pt>
                <c:pt idx="5">
                  <c:v>Year 5</c:v>
                </c:pt>
                <c:pt idx="6">
                  <c:v>Year 6</c:v>
                </c:pt>
                <c:pt idx="7">
                  <c:v>Year 7</c:v>
                </c:pt>
                <c:pt idx="8">
                  <c:v>Year 8</c:v>
                </c:pt>
                <c:pt idx="9">
                  <c:v>Year 9</c:v>
                </c:pt>
                <c:pt idx="10">
                  <c:v>Year 10</c:v>
                </c:pt>
              </c:strCache>
            </c:strRef>
          </c:cat>
          <c:val>
            <c:numRef>
              <c:f>Sheet1!$J$3:$J$13</c:f>
              <c:numCache>
                <c:formatCode>General</c:formatCode>
                <c:ptCount val="11"/>
                <c:pt idx="0">
                  <c:v>1000000</c:v>
                </c:pt>
                <c:pt idx="1">
                  <c:v>1075000</c:v>
                </c:pt>
                <c:pt idx="2">
                  <c:v>1155625</c:v>
                </c:pt>
                <c:pt idx="3">
                  <c:v>1242296.875</c:v>
                </c:pt>
                <c:pt idx="4">
                  <c:v>1335469.140625</c:v>
                </c:pt>
                <c:pt idx="5">
                  <c:v>1435629.326171875</c:v>
                </c:pt>
                <c:pt idx="6">
                  <c:v>1543301.5256347656</c:v>
                </c:pt>
                <c:pt idx="7">
                  <c:v>1659049.1400573731</c:v>
                </c:pt>
                <c:pt idx="8">
                  <c:v>1783477.8255616759</c:v>
                </c:pt>
                <c:pt idx="9">
                  <c:v>1917238.6624788016</c:v>
                </c:pt>
                <c:pt idx="10">
                  <c:v>2061031.5621647115</c:v>
                </c:pt>
              </c:numCache>
            </c:numRef>
          </c:val>
        </c:ser>
        <c:ser>
          <c:idx val="3"/>
          <c:order val="3"/>
          <c:tx>
            <c:strRef>
              <c:f>Sheet1!$K$2</c:f>
              <c:strCache>
                <c:ptCount val="1"/>
              </c:strCache>
            </c:strRef>
          </c:tx>
          <c:spPr>
            <a:solidFill>
              <a:schemeClr val="bg1"/>
            </a:solidFill>
          </c:spPr>
          <c:cat>
            <c:strRef>
              <c:f>Sheet1!$G$3:$G$13</c:f>
              <c:strCache>
                <c:ptCount val="11"/>
                <c:pt idx="0">
                  <c:v>Year 0</c:v>
                </c:pt>
                <c:pt idx="1">
                  <c:v>Year 1</c:v>
                </c:pt>
                <c:pt idx="2">
                  <c:v>Year 2</c:v>
                </c:pt>
                <c:pt idx="3">
                  <c:v>Year 3</c:v>
                </c:pt>
                <c:pt idx="4">
                  <c:v>Year 4</c:v>
                </c:pt>
                <c:pt idx="5">
                  <c:v>Year 5</c:v>
                </c:pt>
                <c:pt idx="6">
                  <c:v>Year 6</c:v>
                </c:pt>
                <c:pt idx="7">
                  <c:v>Year 7</c:v>
                </c:pt>
                <c:pt idx="8">
                  <c:v>Year 8</c:v>
                </c:pt>
                <c:pt idx="9">
                  <c:v>Year 9</c:v>
                </c:pt>
                <c:pt idx="10">
                  <c:v>Year 10</c:v>
                </c:pt>
              </c:strCache>
            </c:strRef>
          </c:cat>
          <c:val>
            <c:numRef>
              <c:f>Sheet1!$K$3:$K$13</c:f>
              <c:numCache>
                <c:formatCode>General</c:formatCode>
                <c:ptCount val="11"/>
                <c:pt idx="0">
                  <c:v>1000000</c:v>
                </c:pt>
                <c:pt idx="1">
                  <c:v>1059400</c:v>
                </c:pt>
                <c:pt idx="2">
                  <c:v>1122328.3599999999</c:v>
                </c:pt>
                <c:pt idx="3">
                  <c:v>1188994.6645839997</c:v>
                </c:pt>
                <c:pt idx="4">
                  <c:v>1259620.947660289</c:v>
                </c:pt>
                <c:pt idx="5">
                  <c:v>1334442.43195131</c:v>
                </c:pt>
                <c:pt idx="6">
                  <c:v>1413708.3124092177</c:v>
                </c:pt>
                <c:pt idx="7">
                  <c:v>1497682.586166325</c:v>
                </c:pt>
                <c:pt idx="8">
                  <c:v>1586644.9317846047</c:v>
                </c:pt>
                <c:pt idx="9">
                  <c:v>1680891.6407326101</c:v>
                </c:pt>
                <c:pt idx="10">
                  <c:v>1780736.604192127</c:v>
                </c:pt>
              </c:numCache>
            </c:numRef>
          </c:val>
        </c:ser>
        <c:dLbls>
          <c:showLegendKey val="0"/>
          <c:showVal val="0"/>
          <c:showCatName val="0"/>
          <c:showSerName val="0"/>
          <c:showPercent val="0"/>
          <c:showBubbleSize val="0"/>
        </c:dLbls>
        <c:axId val="560221568"/>
        <c:axId val="560223360"/>
      </c:areaChart>
      <c:lineChart>
        <c:grouping val="standard"/>
        <c:varyColors val="0"/>
        <c:ser>
          <c:idx val="0"/>
          <c:order val="0"/>
          <c:tx>
            <c:strRef>
              <c:f>Sheet1!$H$2</c:f>
              <c:strCache>
                <c:ptCount val="1"/>
                <c:pt idx="0">
                  <c:v>7.50%</c:v>
                </c:pt>
              </c:strCache>
            </c:strRef>
          </c:tx>
          <c:spPr>
            <a:ln w="57150">
              <a:solidFill>
                <a:srgbClr val="4D3C2F"/>
              </a:solidFill>
              <a:prstDash val="solid"/>
            </a:ln>
          </c:spPr>
          <c:marker>
            <c:symbol val="none"/>
          </c:marker>
          <c:cat>
            <c:strRef>
              <c:f>Sheet1!$G$3:$G$13</c:f>
              <c:strCache>
                <c:ptCount val="11"/>
                <c:pt idx="0">
                  <c:v>Year 0</c:v>
                </c:pt>
                <c:pt idx="1">
                  <c:v>Year 1</c:v>
                </c:pt>
                <c:pt idx="2">
                  <c:v>Year 2</c:v>
                </c:pt>
                <c:pt idx="3">
                  <c:v>Year 3</c:v>
                </c:pt>
                <c:pt idx="4">
                  <c:v>Year 4</c:v>
                </c:pt>
                <c:pt idx="5">
                  <c:v>Year 5</c:v>
                </c:pt>
                <c:pt idx="6">
                  <c:v>Year 6</c:v>
                </c:pt>
                <c:pt idx="7">
                  <c:v>Year 7</c:v>
                </c:pt>
                <c:pt idx="8">
                  <c:v>Year 8</c:v>
                </c:pt>
                <c:pt idx="9">
                  <c:v>Year 9</c:v>
                </c:pt>
                <c:pt idx="10">
                  <c:v>Year 10</c:v>
                </c:pt>
              </c:strCache>
            </c:strRef>
          </c:cat>
          <c:val>
            <c:numRef>
              <c:f>Sheet1!$H$3:$H$13</c:f>
              <c:numCache>
                <c:formatCode>General</c:formatCode>
                <c:ptCount val="11"/>
                <c:pt idx="0">
                  <c:v>1000000</c:v>
                </c:pt>
                <c:pt idx="1">
                  <c:v>1075000</c:v>
                </c:pt>
                <c:pt idx="2">
                  <c:v>1155625</c:v>
                </c:pt>
                <c:pt idx="3">
                  <c:v>1242296.875</c:v>
                </c:pt>
                <c:pt idx="4">
                  <c:v>1335469.140625</c:v>
                </c:pt>
                <c:pt idx="5">
                  <c:v>1435629.326171875</c:v>
                </c:pt>
                <c:pt idx="6">
                  <c:v>1543301.5256347656</c:v>
                </c:pt>
                <c:pt idx="7">
                  <c:v>1659049.1400573731</c:v>
                </c:pt>
                <c:pt idx="8">
                  <c:v>1783477.8255616759</c:v>
                </c:pt>
                <c:pt idx="9">
                  <c:v>1917238.6624788016</c:v>
                </c:pt>
                <c:pt idx="10">
                  <c:v>2061031.5621647115</c:v>
                </c:pt>
              </c:numCache>
            </c:numRef>
          </c:val>
          <c:smooth val="0"/>
        </c:ser>
        <c:ser>
          <c:idx val="1"/>
          <c:order val="1"/>
          <c:tx>
            <c:strRef>
              <c:f>Sheet1!$I$2</c:f>
              <c:strCache>
                <c:ptCount val="1"/>
                <c:pt idx="0">
                  <c:v>5.9400%</c:v>
                </c:pt>
              </c:strCache>
            </c:strRef>
          </c:tx>
          <c:spPr>
            <a:ln w="57150">
              <a:solidFill>
                <a:srgbClr val="CFBD9B"/>
              </a:solidFill>
              <a:prstDash val="solid"/>
            </a:ln>
          </c:spPr>
          <c:marker>
            <c:symbol val="none"/>
          </c:marker>
          <c:cat>
            <c:strRef>
              <c:f>Sheet1!$G$3:$G$13</c:f>
              <c:strCache>
                <c:ptCount val="11"/>
                <c:pt idx="0">
                  <c:v>Year 0</c:v>
                </c:pt>
                <c:pt idx="1">
                  <c:v>Year 1</c:v>
                </c:pt>
                <c:pt idx="2">
                  <c:v>Year 2</c:v>
                </c:pt>
                <c:pt idx="3">
                  <c:v>Year 3</c:v>
                </c:pt>
                <c:pt idx="4">
                  <c:v>Year 4</c:v>
                </c:pt>
                <c:pt idx="5">
                  <c:v>Year 5</c:v>
                </c:pt>
                <c:pt idx="6">
                  <c:v>Year 6</c:v>
                </c:pt>
                <c:pt idx="7">
                  <c:v>Year 7</c:v>
                </c:pt>
                <c:pt idx="8">
                  <c:v>Year 8</c:v>
                </c:pt>
                <c:pt idx="9">
                  <c:v>Year 9</c:v>
                </c:pt>
                <c:pt idx="10">
                  <c:v>Year 10</c:v>
                </c:pt>
              </c:strCache>
            </c:strRef>
          </c:cat>
          <c:val>
            <c:numRef>
              <c:f>Sheet1!$I$3:$I$13</c:f>
              <c:numCache>
                <c:formatCode>General</c:formatCode>
                <c:ptCount val="11"/>
                <c:pt idx="0">
                  <c:v>1000000</c:v>
                </c:pt>
                <c:pt idx="1">
                  <c:v>1059400</c:v>
                </c:pt>
                <c:pt idx="2">
                  <c:v>1122328.3599999999</c:v>
                </c:pt>
                <c:pt idx="3">
                  <c:v>1188994.6645839997</c:v>
                </c:pt>
                <c:pt idx="4">
                  <c:v>1259620.947660289</c:v>
                </c:pt>
                <c:pt idx="5">
                  <c:v>1334442.43195131</c:v>
                </c:pt>
                <c:pt idx="6">
                  <c:v>1413708.3124092177</c:v>
                </c:pt>
                <c:pt idx="7">
                  <c:v>1497682.586166325</c:v>
                </c:pt>
                <c:pt idx="8">
                  <c:v>1586644.9317846047</c:v>
                </c:pt>
                <c:pt idx="9">
                  <c:v>1680891.6407326101</c:v>
                </c:pt>
                <c:pt idx="10">
                  <c:v>1780736.604192127</c:v>
                </c:pt>
              </c:numCache>
            </c:numRef>
          </c:val>
          <c:smooth val="0"/>
        </c:ser>
        <c:dLbls>
          <c:showLegendKey val="0"/>
          <c:showVal val="0"/>
          <c:showCatName val="0"/>
          <c:showSerName val="0"/>
          <c:showPercent val="0"/>
          <c:showBubbleSize val="0"/>
        </c:dLbls>
        <c:marker val="1"/>
        <c:smooth val="0"/>
        <c:axId val="560221568"/>
        <c:axId val="560223360"/>
      </c:lineChart>
      <c:catAx>
        <c:axId val="560221568"/>
        <c:scaling>
          <c:orientation val="minMax"/>
        </c:scaling>
        <c:delete val="1"/>
        <c:axPos val="b"/>
        <c:majorTickMark val="none"/>
        <c:minorTickMark val="none"/>
        <c:tickLblPos val="low"/>
        <c:crossAx val="560223360"/>
        <c:crosses val="autoZero"/>
        <c:auto val="1"/>
        <c:lblAlgn val="ctr"/>
        <c:lblOffset val="100"/>
        <c:tickLblSkip val="10"/>
        <c:noMultiLvlLbl val="0"/>
      </c:catAx>
      <c:valAx>
        <c:axId val="560223360"/>
        <c:scaling>
          <c:orientation val="minMax"/>
          <c:min val="1000000"/>
        </c:scaling>
        <c:delete val="1"/>
        <c:axPos val="l"/>
        <c:numFmt formatCode="#,##0;\ \(#,##0\)" sourceLinked="0"/>
        <c:majorTickMark val="none"/>
        <c:minorTickMark val="none"/>
        <c:tickLblPos val="nextTo"/>
        <c:crossAx val="560221568"/>
        <c:crosses val="autoZero"/>
        <c:crossBetween val="between"/>
      </c:valAx>
      <c:spPr>
        <a:noFill/>
        <a:ln w="25400">
          <a:noFill/>
        </a:ln>
      </c:spPr>
    </c:plotArea>
    <c:plotVisOnly val="1"/>
    <c:dispBlanksAs val="gap"/>
    <c:showDLblsOverMax val="0"/>
  </c:chart>
  <c:spPr>
    <a:solidFill>
      <a:srgbClr val="FFFFFF"/>
    </a:solidFill>
    <a:ln w="9525">
      <a:noFill/>
    </a:ln>
    <a:effectLst/>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76225"/>
            <a:ext cx="5048250"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16118" y="9432604"/>
            <a:ext cx="2973823" cy="446504"/>
          </a:xfrm>
          <a:prstGeom prst="rect">
            <a:avLst/>
          </a:prstGeom>
        </p:spPr>
        <p:txBody>
          <a:bodyPr/>
          <a:lstStyle/>
          <a:p>
            <a:fld id="{2A45EEF0-2412-4E74-8042-71FA5C916756}" type="slidenum">
              <a:rPr altLang="zh-TW" smtClean="0">
                <a:solidFill>
                  <a:prstClr val="black"/>
                </a:solidFill>
              </a:rPr>
              <a:pPr/>
              <a:t>3</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43EDC-9A73-4CA5-A4FF-4FE3E6232C90}"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564895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43EDC-9A73-4CA5-A4FF-4FE3E6232C90}" type="slidenum">
              <a:rPr lang="en-US" smtClean="0"/>
              <a:t>15</a:t>
            </a:fld>
            <a:endParaRPr lang="en-US" dirty="0"/>
          </a:p>
        </p:txBody>
      </p:sp>
    </p:spTree>
    <p:extLst>
      <p:ext uri="{BB962C8B-B14F-4D97-AF65-F5344CB8AC3E}">
        <p14:creationId xmlns:p14="http://schemas.microsoft.com/office/powerpoint/2010/main" val="971276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43EDC-9A73-4CA5-A4FF-4FE3E6232C90}"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564895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43EDC-9A73-4CA5-A4FF-4FE3E6232C90}"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564895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19</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76225"/>
            <a:ext cx="5048250"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16118" y="9432604"/>
            <a:ext cx="2973823" cy="446504"/>
          </a:xfrm>
          <a:prstGeom prst="rect">
            <a:avLst/>
          </a:prstGeom>
        </p:spPr>
        <p:txBody>
          <a:bodyPr/>
          <a:lstStyle/>
          <a:p>
            <a:fld id="{2A45EEF0-2412-4E74-8042-71FA5C916756}" type="slidenum">
              <a:rPr altLang="zh-TW" smtClean="0">
                <a:solidFill>
                  <a:prstClr val="black"/>
                </a:solidFill>
              </a:rPr>
              <a:pPr/>
              <a:t>4</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76225"/>
            <a:ext cx="5048250"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16118" y="9432604"/>
            <a:ext cx="2973823" cy="446504"/>
          </a:xfrm>
          <a:prstGeom prst="rect">
            <a:avLst/>
          </a:prstGeom>
        </p:spPr>
        <p:txBody>
          <a:bodyPr/>
          <a:lstStyle/>
          <a:p>
            <a:fld id="{2A45EEF0-2412-4E74-8042-71FA5C916756}" type="slidenum">
              <a:rPr altLang="zh-TW" smtClean="0">
                <a:solidFill>
                  <a:prstClr val="black"/>
                </a:solidFill>
              </a:rPr>
              <a:pPr/>
              <a:t>5</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76225"/>
            <a:ext cx="5048250"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16118" y="9432604"/>
            <a:ext cx="2973823" cy="446504"/>
          </a:xfrm>
          <a:prstGeom prst="rect">
            <a:avLst/>
          </a:prstGeom>
        </p:spPr>
        <p:txBody>
          <a:bodyPr/>
          <a:lstStyle/>
          <a:p>
            <a:fld id="{2A45EEF0-2412-4E74-8042-71FA5C916756}" type="slidenum">
              <a:rPr altLang="zh-TW" smtClean="0">
                <a:solidFill>
                  <a:prstClr val="black"/>
                </a:solidFill>
              </a:rPr>
              <a:pPr/>
              <a:t>6</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76225"/>
            <a:ext cx="5048250"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16118" y="9432604"/>
            <a:ext cx="2973823" cy="446504"/>
          </a:xfrm>
          <a:prstGeom prst="rect">
            <a:avLst/>
          </a:prstGeom>
        </p:spPr>
        <p:txBody>
          <a:bodyPr/>
          <a:lstStyle/>
          <a:p>
            <a:fld id="{2A45EEF0-2412-4E74-8042-71FA5C916756}" type="slidenum">
              <a:rPr altLang="zh-TW" smtClean="0">
                <a:solidFill>
                  <a:prstClr val="black"/>
                </a:solidFill>
              </a:rPr>
              <a:pPr/>
              <a:t>7</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1038" y="274638"/>
            <a:ext cx="5053012" cy="2844800"/>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153065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p:txBody>
          <a:bodyPr/>
          <a:lstStyle/>
          <a:p>
            <a:endParaRPr lang="en-US" dirty="0">
              <a:latin typeface="Frutiger 55 Roman"/>
            </a:endParaRPr>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latin typeface="Frutiger 55 Roman"/>
              </a:rPr>
              <a:pPr/>
              <a:t>10</a:t>
            </a:fld>
            <a:endParaRPr lang="en-US" altLang="zh-TW" dirty="0">
              <a:latin typeface="Frutiger 55 Roman"/>
            </a:endParaRPr>
          </a:p>
        </p:txBody>
      </p:sp>
    </p:spTree>
    <p:extLst>
      <p:ext uri="{BB962C8B-B14F-4D97-AF65-F5344CB8AC3E}">
        <p14:creationId xmlns:p14="http://schemas.microsoft.com/office/powerpoint/2010/main" val="1765758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p:txBody>
          <a:bodyPr/>
          <a:lstStyle/>
          <a:p>
            <a:endParaRPr lang="en-US" dirty="0">
              <a:latin typeface="Frutiger 55 Roman"/>
            </a:endParaRPr>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latin typeface="Frutiger 55 Roman"/>
              </a:rPr>
              <a:pPr/>
              <a:t>11</a:t>
            </a:fld>
            <a:endParaRPr lang="en-US" altLang="zh-TW" dirty="0">
              <a:latin typeface="Frutiger 55 Roman"/>
            </a:endParaRPr>
          </a:p>
        </p:txBody>
      </p:sp>
    </p:spTree>
    <p:extLst>
      <p:ext uri="{BB962C8B-B14F-4D97-AF65-F5344CB8AC3E}">
        <p14:creationId xmlns:p14="http://schemas.microsoft.com/office/powerpoint/2010/main" val="1765758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43EDC-9A73-4CA5-A4FF-4FE3E6232C90}"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56489555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153.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55.xml"/><Relationship Id="rId1" Type="http://schemas.openxmlformats.org/officeDocument/2006/relationships/tags" Target="../tags/tag154.xml"/><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tags" Target="../tags/tag158.xml"/><Relationship Id="rId7" Type="http://schemas.openxmlformats.org/officeDocument/2006/relationships/image" Target="../media/image10.emf"/><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hyperlink" Target="https://www.ubs.com/global/en/wealth-management/chief-investment-office/life-goals/executives-and-entrepreneurs/2019/how-to-invest-lump-sum.html" TargetMode="External"/><Relationship Id="rId5" Type="http://schemas.openxmlformats.org/officeDocument/2006/relationships/notesSlide" Target="../notesSlides/notesSlide8.xml"/><Relationship Id="rId4"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0.xml"/><Relationship Id="rId1" Type="http://schemas.openxmlformats.org/officeDocument/2006/relationships/tags" Target="../tags/tag159.xml"/><Relationship Id="rId5" Type="http://schemas.openxmlformats.org/officeDocument/2006/relationships/image" Target="../media/image11.png"/><Relationship Id="rId4"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2.xml"/><Relationship Id="rId1" Type="http://schemas.openxmlformats.org/officeDocument/2006/relationships/tags" Target="../tags/tag161.xml"/><Relationship Id="rId4"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4.xml"/><Relationship Id="rId1" Type="http://schemas.openxmlformats.org/officeDocument/2006/relationships/tags" Target="../tags/tag163.xml"/><Relationship Id="rId5" Type="http://schemas.openxmlformats.org/officeDocument/2006/relationships/image" Target="../media/image12.png"/><Relationship Id="rId4"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6.xml"/><Relationship Id="rId1" Type="http://schemas.openxmlformats.org/officeDocument/2006/relationships/tags" Target="../tags/tag165.xml"/><Relationship Id="rId5" Type="http://schemas.openxmlformats.org/officeDocument/2006/relationships/image" Target="../media/image13.png"/><Relationship Id="rId4"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8.xml"/><Relationship Id="rId1" Type="http://schemas.openxmlformats.org/officeDocument/2006/relationships/tags" Target="../tags/tag167.xml"/><Relationship Id="rId5" Type="http://schemas.openxmlformats.org/officeDocument/2006/relationships/image" Target="../media/image14.png"/><Relationship Id="rId4"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69.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40.xml"/><Relationship Id="rId7" Type="http://schemas.openxmlformats.org/officeDocument/2006/relationships/chart" Target="../charts/chart2.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chart" Target="../charts/chart1.xml"/><Relationship Id="rId5" Type="http://schemas.openxmlformats.org/officeDocument/2006/relationships/notesSlide" Target="../notesSlides/notesSlide1.xml"/><Relationship Id="rId4"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tags" Target="../tags/tag143.xml"/><Relationship Id="rId7" Type="http://schemas.openxmlformats.org/officeDocument/2006/relationships/image" Target="../media/image4.pn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image" Target="../media/image3.png"/><Relationship Id="rId5" Type="http://schemas.openxmlformats.org/officeDocument/2006/relationships/notesSlide" Target="../notesSlides/notesSlide2.xml"/><Relationship Id="rId4"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tags" Target="../tags/tag146.xml"/><Relationship Id="rId7" Type="http://schemas.openxmlformats.org/officeDocument/2006/relationships/image" Target="../media/image6.png"/><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image" Target="../media/image5.png"/><Relationship Id="rId5" Type="http://schemas.openxmlformats.org/officeDocument/2006/relationships/notesSlide" Target="../notesSlides/notesSlide3.xml"/><Relationship Id="rId4"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image" Target="../media/image7.png"/><Relationship Id="rId5" Type="http://schemas.openxmlformats.org/officeDocument/2006/relationships/notesSlide" Target="../notesSlides/notesSlide4.xml"/><Relationship Id="rId4"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tags" Target="../tags/tag152.xml"/><Relationship Id="rId7" Type="http://schemas.openxmlformats.org/officeDocument/2006/relationships/image" Target="../media/image9.png"/><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image" Target="../media/image8.png"/><Relationship Id="rId5" Type="http://schemas.openxmlformats.org/officeDocument/2006/relationships/notesSlide" Target="../notesSlides/notesSlide5.xml"/><Relationship Id="rId4"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4"/>
            <a:ext cx="10311201" cy="1629250"/>
          </a:xfrm>
        </p:spPr>
        <p:txBody>
          <a:bodyPr/>
          <a:lstStyle/>
          <a:p>
            <a:pPr fontAlgn="base">
              <a:spcBef>
                <a:spcPts val="0"/>
              </a:spcBef>
            </a:pPr>
            <a:r>
              <a:rPr lang="en-GB" b="1" dirty="0"/>
              <a:t>Mike Ryan</a:t>
            </a:r>
            <a:r>
              <a:rPr lang="en-GB" dirty="0"/>
              <a:t>, Former Chief Investment Officer Americas, UBS Global Wealth Management</a:t>
            </a:r>
          </a:p>
          <a:p>
            <a:pPr fontAlgn="base">
              <a:spcBef>
                <a:spcPts val="0"/>
              </a:spcBef>
            </a:pPr>
            <a:r>
              <a:rPr lang="en-GB" b="1" dirty="0"/>
              <a:t>Solita Marcelli</a:t>
            </a:r>
            <a:r>
              <a:rPr lang="en-GB" dirty="0"/>
              <a:t>, Chief Investment Officer Americas, UBS Global Wealth Management</a:t>
            </a:r>
          </a:p>
          <a:p>
            <a:pPr fontAlgn="base">
              <a:spcBef>
                <a:spcPts val="0"/>
              </a:spcBef>
            </a:pPr>
            <a:r>
              <a:rPr lang="en-GB" b="1" dirty="0"/>
              <a:t>Themis Themistocleous</a:t>
            </a:r>
            <a:r>
              <a:rPr lang="en-GB" dirty="0"/>
              <a:t>, Chief Investment Officer EMEA, UBS Global Wealth Management</a:t>
            </a:r>
          </a:p>
          <a:p>
            <a:pPr fontAlgn="base">
              <a:spcBef>
                <a:spcPts val="0"/>
              </a:spcBef>
            </a:pPr>
            <a:r>
              <a:rPr lang="en-GB" b="1" dirty="0"/>
              <a:t>Dominic Schnider</a:t>
            </a:r>
            <a:r>
              <a:rPr lang="en-GB" dirty="0"/>
              <a:t>, Head Commodities &amp; APAC Macro/Rates/Forex, UBS Global Wealth Management</a:t>
            </a:r>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a:t>Taking advantage of volatility</a:t>
            </a:r>
          </a:p>
        </p:txBody>
      </p:sp>
      <p:sp>
        <p:nvSpPr>
          <p:cNvPr id="15" name="Text Placeholder 5"/>
          <p:cNvSpPr>
            <a:spLocks noGrp="1"/>
          </p:cNvSpPr>
          <p:nvPr>
            <p:ph type="body" sz="quarter" idx="12"/>
          </p:nvPr>
        </p:nvSpPr>
        <p:spPr>
          <a:xfrm>
            <a:off x="560566" y="3248587"/>
            <a:ext cx="10931045" cy="342899"/>
          </a:xfrm>
        </p:spPr>
        <p:txBody>
          <a:bodyPr/>
          <a:lstStyle/>
          <a:p>
            <a:r>
              <a:rPr lang="de-CH" dirty="0" smtClean="0"/>
              <a:t>UBS CIO </a:t>
            </a:r>
            <a:r>
              <a:rPr lang="de-CH" dirty="0" err="1" smtClean="0"/>
              <a:t>livestream</a:t>
            </a:r>
            <a:r>
              <a:rPr lang="de-CH" dirty="0" smtClean="0"/>
              <a:t>, 1 </a:t>
            </a:r>
            <a:r>
              <a:rPr lang="de-CH" dirty="0" err="1" smtClean="0"/>
              <a:t>July</a:t>
            </a:r>
            <a:r>
              <a:rPr lang="de-CH" dirty="0" smtClean="0"/>
              <a:t>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smtClean="0"/>
              <a:t>Why do behavioral biases matter?</a:t>
            </a:r>
            <a:endParaRPr lang="en-US" sz="3700" dirty="0"/>
          </a:p>
        </p:txBody>
      </p:sp>
      <p:sp>
        <p:nvSpPr>
          <p:cNvPr id="6" name="Text Placeholder 5"/>
          <p:cNvSpPr>
            <a:spLocks noGrp="1"/>
          </p:cNvSpPr>
          <p:nvPr>
            <p:ph type="body" idx="4294967295"/>
          </p:nvPr>
        </p:nvSpPr>
        <p:spPr>
          <a:xfrm>
            <a:off x="865363" y="1568450"/>
            <a:ext cx="5424646" cy="303213"/>
          </a:xfrm>
        </p:spPr>
        <p:txBody>
          <a:bodyPr/>
          <a:lstStyle/>
          <a:p>
            <a:pPr marL="0" indent="0">
              <a:buNone/>
            </a:pPr>
            <a:r>
              <a:rPr lang="en-US" b="1" dirty="0" smtClean="0"/>
              <a:t>Average returns</a:t>
            </a:r>
            <a:endParaRPr lang="en-US" b="1" dirty="0"/>
          </a:p>
        </p:txBody>
      </p:sp>
      <p:sp>
        <p:nvSpPr>
          <p:cNvPr id="8" name="Text Placeholder 7"/>
          <p:cNvSpPr>
            <a:spLocks noGrp="1"/>
          </p:cNvSpPr>
          <p:nvPr>
            <p:ph type="body" idx="4294967295"/>
          </p:nvPr>
        </p:nvSpPr>
        <p:spPr>
          <a:xfrm>
            <a:off x="6881027" y="1554162"/>
            <a:ext cx="5498701" cy="288925"/>
          </a:xfrm>
        </p:spPr>
        <p:txBody>
          <a:bodyPr/>
          <a:lstStyle/>
          <a:p>
            <a:pPr marL="0" indent="0">
              <a:buNone/>
            </a:pPr>
            <a:r>
              <a:rPr lang="en-US" b="1" dirty="0" smtClean="0"/>
              <a:t>Growth</a:t>
            </a:r>
            <a:endParaRPr lang="en-US" b="1" dirty="0"/>
          </a:p>
        </p:txBody>
      </p:sp>
      <p:sp>
        <p:nvSpPr>
          <p:cNvPr id="26" name="Text Placeholder 6"/>
          <p:cNvSpPr>
            <a:spLocks noGrp="1"/>
          </p:cNvSpPr>
          <p:nvPr>
            <p:ph type="body" idx="4294967295"/>
          </p:nvPr>
        </p:nvSpPr>
        <p:spPr>
          <a:xfrm>
            <a:off x="628491" y="6061075"/>
            <a:ext cx="12624169" cy="296863"/>
          </a:xfrm>
          <a:prstGeom prst="rect">
            <a:avLst/>
          </a:prstGeom>
        </p:spPr>
        <p:txBody>
          <a:bodyPr lIns="0" anchor="t"/>
          <a:lstStyle/>
          <a:p>
            <a:pPr marL="0" indent="0" defTabSz="1126541" eaLnBrk="0" fontAlgn="base" hangingPunct="0">
              <a:spcBef>
                <a:spcPts val="0"/>
              </a:spcBef>
              <a:spcAft>
                <a:spcPct val="0"/>
              </a:spcAft>
              <a:buClrTx/>
              <a:buSzTx/>
              <a:buNone/>
            </a:pPr>
            <a:endParaRPr lang="en-US" sz="1000" dirty="0" smtClean="0">
              <a:solidFill>
                <a:srgbClr val="000000"/>
              </a:solidFill>
            </a:endParaRPr>
          </a:p>
          <a:p>
            <a:pPr marL="0" indent="0" defTabSz="1126541" eaLnBrk="0" fontAlgn="base" hangingPunct="0">
              <a:spcBef>
                <a:spcPts val="0"/>
              </a:spcBef>
              <a:spcAft>
                <a:spcPct val="0"/>
              </a:spcAft>
              <a:buClrTx/>
              <a:buSzTx/>
              <a:buNone/>
            </a:pPr>
            <a:r>
              <a:rPr lang="en-US" sz="1000" dirty="0" smtClean="0">
                <a:solidFill>
                  <a:srgbClr val="000000"/>
                </a:solidFill>
              </a:rPr>
              <a:t>For </a:t>
            </a:r>
            <a:r>
              <a:rPr lang="en-US" sz="1000" dirty="0">
                <a:solidFill>
                  <a:srgbClr val="000000"/>
                </a:solidFill>
              </a:rPr>
              <a:t>illustration purposes only.</a:t>
            </a:r>
          </a:p>
          <a:p>
            <a:pPr marL="0" indent="0" defTabSz="1126541" eaLnBrk="0" fontAlgn="base" hangingPunct="0">
              <a:spcBef>
                <a:spcPts val="0"/>
              </a:spcBef>
              <a:spcAft>
                <a:spcPct val="0"/>
              </a:spcAft>
              <a:buClrTx/>
              <a:buSzTx/>
              <a:buNone/>
            </a:pPr>
            <a:r>
              <a:rPr lang="en-US" sz="1000" dirty="0">
                <a:solidFill>
                  <a:srgbClr val="000000"/>
                </a:solidFill>
              </a:rPr>
              <a:t>Source: "What are stock investors' actual historical returns? Evidence from dollar-weighted returns" by Ilia </a:t>
            </a:r>
            <a:r>
              <a:rPr lang="en-US" sz="1000" dirty="0" err="1">
                <a:solidFill>
                  <a:srgbClr val="000000"/>
                </a:solidFill>
              </a:rPr>
              <a:t>Dichev</a:t>
            </a:r>
            <a:r>
              <a:rPr lang="en-US" sz="1000" dirty="0">
                <a:solidFill>
                  <a:srgbClr val="000000"/>
                </a:solidFill>
              </a:rPr>
              <a:t>, American Economic Review, 2004. UBS CIO </a:t>
            </a:r>
            <a:r>
              <a:rPr lang="en-US" sz="1000" dirty="0" smtClean="0">
                <a:solidFill>
                  <a:srgbClr val="000000"/>
                </a:solidFill>
              </a:rPr>
              <a:t>WMR</a:t>
            </a:r>
          </a:p>
          <a:p>
            <a:pPr marL="0" indent="0" defTabSz="1126541" eaLnBrk="0" fontAlgn="base" hangingPunct="0">
              <a:spcBef>
                <a:spcPts val="0"/>
              </a:spcBef>
              <a:spcAft>
                <a:spcPct val="0"/>
              </a:spcAft>
              <a:buClrTx/>
              <a:buSzTx/>
              <a:buNone/>
            </a:pPr>
            <a:r>
              <a:rPr lang="en-US" altLang="en-US" sz="1000" dirty="0">
                <a:solidFill>
                  <a:srgbClr val="000000"/>
                </a:solidFill>
                <a:cs typeface="Arial" pitchFamily="34" charset="0"/>
              </a:rPr>
              <a:t>The views expressed in this slide belong to CIO Americas, WM.</a:t>
            </a:r>
            <a:endParaRPr lang="en-US" sz="1000" dirty="0"/>
          </a:p>
          <a:p>
            <a:pPr marL="0" indent="0" defTabSz="1126541" eaLnBrk="0" fontAlgn="base" hangingPunct="0">
              <a:spcBef>
                <a:spcPts val="0"/>
              </a:spcBef>
              <a:spcAft>
                <a:spcPct val="0"/>
              </a:spcAft>
              <a:buClrTx/>
              <a:buSzTx/>
              <a:buNone/>
            </a:pPr>
            <a:endParaRPr lang="en-US" sz="1000" dirty="0"/>
          </a:p>
        </p:txBody>
      </p:sp>
      <p:sp>
        <p:nvSpPr>
          <p:cNvPr id="11" name="TextBox 10"/>
          <p:cNvSpPr txBox="1"/>
          <p:nvPr/>
        </p:nvSpPr>
        <p:spPr>
          <a:xfrm>
            <a:off x="3656467" y="3186963"/>
            <a:ext cx="1948358" cy="2660579"/>
          </a:xfrm>
          <a:prstGeom prst="rect">
            <a:avLst/>
          </a:prstGeom>
          <a:solidFill>
            <a:srgbClr val="E0D5BD"/>
          </a:solidFill>
          <a:ln w="19050">
            <a:solidFill>
              <a:srgbClr val="E0D5BD"/>
            </a:solidFill>
            <a:prstDash val="solid"/>
          </a:ln>
        </p:spPr>
        <p:txBody>
          <a:bodyPr wrap="square" lIns="0" tIns="0" rIns="0" bIns="0" rtlCol="0" anchor="ctr">
            <a:noAutofit/>
          </a:bodyPr>
          <a:lstStyle/>
          <a:p>
            <a:pPr algn="ctr">
              <a:spcBef>
                <a:spcPts val="0"/>
              </a:spcBef>
            </a:pPr>
            <a:r>
              <a:rPr lang="en-US" sz="1700" b="1" dirty="0">
                <a:solidFill>
                  <a:srgbClr val="000000"/>
                </a:solidFill>
              </a:rPr>
              <a:t>Investor return</a:t>
            </a:r>
          </a:p>
        </p:txBody>
      </p:sp>
      <p:sp>
        <p:nvSpPr>
          <p:cNvPr id="12" name="TextBox 11"/>
          <p:cNvSpPr txBox="1"/>
          <p:nvPr/>
        </p:nvSpPr>
        <p:spPr>
          <a:xfrm>
            <a:off x="1218435" y="2310354"/>
            <a:ext cx="1945673" cy="3537186"/>
          </a:xfrm>
          <a:prstGeom prst="rect">
            <a:avLst/>
          </a:prstGeom>
          <a:solidFill>
            <a:srgbClr val="C07156"/>
          </a:solidFill>
          <a:ln w="19050">
            <a:solidFill>
              <a:srgbClr val="C07156"/>
            </a:solidFill>
          </a:ln>
        </p:spPr>
        <p:txBody>
          <a:bodyPr wrap="square" lIns="0" tIns="0" rIns="0" bIns="0" rtlCol="0" anchor="ctr">
            <a:noAutofit/>
          </a:bodyPr>
          <a:lstStyle/>
          <a:p>
            <a:pPr algn="ctr">
              <a:spcBef>
                <a:spcPts val="0"/>
              </a:spcBef>
            </a:pPr>
            <a:r>
              <a:rPr lang="en-US" sz="1700" b="1" dirty="0">
                <a:solidFill>
                  <a:srgbClr val="FFFFFF"/>
                </a:solidFill>
              </a:rPr>
              <a:t>Buy-and-hold </a:t>
            </a:r>
            <a:br>
              <a:rPr lang="en-US" sz="1700" b="1" dirty="0">
                <a:solidFill>
                  <a:srgbClr val="FFFFFF"/>
                </a:solidFill>
              </a:rPr>
            </a:br>
            <a:r>
              <a:rPr lang="en-US" sz="1700" b="1" dirty="0">
                <a:solidFill>
                  <a:srgbClr val="FFFFFF"/>
                </a:solidFill>
              </a:rPr>
              <a:t>return</a:t>
            </a:r>
          </a:p>
        </p:txBody>
      </p:sp>
      <p:cxnSp>
        <p:nvCxnSpPr>
          <p:cNvPr id="13" name="Straight Connector 12"/>
          <p:cNvCxnSpPr/>
          <p:nvPr/>
        </p:nvCxnSpPr>
        <p:spPr>
          <a:xfrm>
            <a:off x="865364" y="5846342"/>
            <a:ext cx="513144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656467" y="2310355"/>
            <a:ext cx="1948358" cy="851181"/>
          </a:xfrm>
          <a:prstGeom prst="rect">
            <a:avLst/>
          </a:prstGeom>
          <a:solidFill>
            <a:schemeClr val="bg1"/>
          </a:solidFill>
          <a:ln w="28575">
            <a:solidFill>
              <a:srgbClr val="E60000"/>
            </a:solidFill>
            <a:prstDash val="dash"/>
          </a:ln>
        </p:spPr>
        <p:txBody>
          <a:bodyPr wrap="square" lIns="0" tIns="0" rIns="0" bIns="0" rtlCol="0" anchor="ctr">
            <a:noAutofit/>
          </a:bodyPr>
          <a:lstStyle/>
          <a:p>
            <a:pPr algn="ctr">
              <a:spcBef>
                <a:spcPts val="0"/>
              </a:spcBef>
            </a:pPr>
            <a:r>
              <a:rPr lang="en-US" sz="1700" b="1" dirty="0"/>
              <a:t>Behavior</a:t>
            </a:r>
            <a:br>
              <a:rPr lang="en-US" sz="1700" b="1" dirty="0"/>
            </a:br>
            <a:r>
              <a:rPr lang="en-US" sz="1700" b="1" dirty="0"/>
              <a:t>Gap</a:t>
            </a:r>
            <a:endParaRPr lang="en-US" sz="1700" b="1" dirty="0">
              <a:solidFill>
                <a:srgbClr val="759731"/>
              </a:solidFill>
            </a:endParaRPr>
          </a:p>
        </p:txBody>
      </p:sp>
      <p:sp>
        <p:nvSpPr>
          <p:cNvPr id="18" name="Isosceles Triangle 17"/>
          <p:cNvSpPr/>
          <p:nvPr/>
        </p:nvSpPr>
        <p:spPr>
          <a:xfrm rot="5400000">
            <a:off x="5201043" y="3933811"/>
            <a:ext cx="2823492" cy="290272"/>
          </a:xfrm>
          <a:prstGeom prst="triangle">
            <a:avLst/>
          </a:prstGeom>
          <a:solidFill>
            <a:schemeClr val="accent5">
              <a:lumMod val="40000"/>
              <a:lumOff val="60000"/>
            </a:schemeClr>
          </a:solidFill>
          <a:ln w="19050">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schemeClr val="tx1"/>
              </a:solidFill>
            </a:endParaRPr>
          </a:p>
        </p:txBody>
      </p:sp>
      <p:grpSp>
        <p:nvGrpSpPr>
          <p:cNvPr id="19" name="Group 18"/>
          <p:cNvGrpSpPr/>
          <p:nvPr/>
        </p:nvGrpSpPr>
        <p:grpSpPr>
          <a:xfrm>
            <a:off x="6773847" y="1801164"/>
            <a:ext cx="5913339" cy="4584480"/>
            <a:chOff x="5123079" y="1856233"/>
            <a:chExt cx="4212692" cy="4299292"/>
          </a:xfrm>
        </p:grpSpPr>
        <p:graphicFrame>
          <p:nvGraphicFramePr>
            <p:cNvPr id="20" name="Chart 19"/>
            <p:cNvGraphicFramePr>
              <a:graphicFrameLocks/>
            </p:cNvGraphicFramePr>
            <p:nvPr>
              <p:extLst>
                <p:ext uri="{D42A27DB-BD31-4B8C-83A1-F6EECF244321}">
                  <p14:modId xmlns:p14="http://schemas.microsoft.com/office/powerpoint/2010/main" val="1603510289"/>
                </p:ext>
              </p:extLst>
            </p:nvPr>
          </p:nvGraphicFramePr>
          <p:xfrm>
            <a:off x="5157216" y="1856233"/>
            <a:ext cx="4178555" cy="4299292"/>
          </p:xfrm>
          <a:graphic>
            <a:graphicData uri="http://schemas.openxmlformats.org/drawingml/2006/chart">
              <c:chart xmlns:c="http://schemas.openxmlformats.org/drawingml/2006/chart" xmlns:r="http://schemas.openxmlformats.org/officeDocument/2006/relationships" r:id="rId4"/>
            </a:graphicData>
          </a:graphic>
        </p:graphicFrame>
        <p:cxnSp>
          <p:nvCxnSpPr>
            <p:cNvPr id="21" name="Straight Connector 20"/>
            <p:cNvCxnSpPr/>
            <p:nvPr/>
          </p:nvCxnSpPr>
          <p:spPr>
            <a:xfrm>
              <a:off x="5558731" y="5655853"/>
              <a:ext cx="354530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571431" y="2032553"/>
              <a:ext cx="0" cy="36233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575482" y="5720930"/>
              <a:ext cx="541254" cy="245336"/>
            </a:xfrm>
            <a:prstGeom prst="rect">
              <a:avLst/>
            </a:prstGeom>
            <a:noFill/>
          </p:spPr>
          <p:txBody>
            <a:bodyPr wrap="square" lIns="0" tIns="0" rIns="0" bIns="0" numCol="1">
              <a:spAutoFit/>
            </a:bodyPr>
            <a:lstStyle/>
            <a:p>
              <a:pPr algn="ctr">
                <a:spcBef>
                  <a:spcPts val="0"/>
                </a:spcBef>
              </a:pPr>
              <a:r>
                <a:rPr lang="en-US" altLang="en-US" sz="1700" b="1" dirty="0">
                  <a:latin typeface="Frutiger 45 Light" pitchFamily="34" charset="0"/>
                  <a:cs typeface="Arial Unicode MS" pitchFamily="34" charset="-128"/>
                </a:rPr>
                <a:t>Time</a:t>
              </a:r>
            </a:p>
          </p:txBody>
        </p:sp>
        <p:sp>
          <p:nvSpPr>
            <p:cNvPr id="24" name="Rectangle 23"/>
            <p:cNvSpPr/>
            <p:nvPr/>
          </p:nvSpPr>
          <p:spPr>
            <a:xfrm>
              <a:off x="5123079" y="2032553"/>
              <a:ext cx="372686" cy="245336"/>
            </a:xfrm>
            <a:prstGeom prst="rect">
              <a:avLst/>
            </a:prstGeom>
            <a:noFill/>
          </p:spPr>
          <p:txBody>
            <a:bodyPr wrap="square" lIns="0" tIns="0" rIns="0" bIns="0" numCol="1">
              <a:spAutoFit/>
            </a:bodyPr>
            <a:lstStyle/>
            <a:p>
              <a:pPr algn="ctr">
                <a:spcBef>
                  <a:spcPts val="0"/>
                </a:spcBef>
              </a:pPr>
              <a:r>
                <a:rPr lang="en-US" altLang="en-US" sz="1700" b="1" dirty="0">
                  <a:latin typeface="Frutiger 45 Light" pitchFamily="34" charset="0"/>
                  <a:cs typeface="Arial Unicode MS" pitchFamily="34" charset="-128"/>
                </a:rPr>
                <a:t>$</a:t>
              </a:r>
            </a:p>
          </p:txBody>
        </p:sp>
      </p:grpSp>
    </p:spTree>
    <p:custDataLst>
      <p:tags r:id="rId1"/>
    </p:custDataLst>
    <p:extLst>
      <p:ext uri="{BB962C8B-B14F-4D97-AF65-F5344CB8AC3E}">
        <p14:creationId xmlns:p14="http://schemas.microsoft.com/office/powerpoint/2010/main" val="391186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4"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sz="3700" dirty="0" smtClean="0"/>
              <a:t>Liquidity. Longevity. Legacy.</a:t>
            </a:r>
            <a:endParaRPr lang="en-US" sz="3700" dirty="0"/>
          </a:p>
        </p:txBody>
      </p:sp>
      <p:sp>
        <p:nvSpPr>
          <p:cNvPr id="5" name="Oval 4"/>
          <p:cNvSpPr/>
          <p:nvPr/>
        </p:nvSpPr>
        <p:spPr>
          <a:xfrm>
            <a:off x="921582" y="1654543"/>
            <a:ext cx="2841128" cy="2856528"/>
          </a:xfrm>
          <a:prstGeom prst="ellipse">
            <a:avLst/>
          </a:prstGeom>
          <a:solidFill>
            <a:srgbClr val="BFD6EB">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r>
              <a:rPr lang="en-US" sz="2400" b="1" kern="0" dirty="0" smtClean="0">
                <a:solidFill>
                  <a:prstClr val="black"/>
                </a:solidFill>
                <a:latin typeface="Frutiger 45 Light" panose="020B0603020202020204" pitchFamily="34" charset="0"/>
              </a:rPr>
              <a:t>Liquidity</a:t>
            </a:r>
            <a:endParaRPr lang="en-US" b="1" kern="0" dirty="0">
              <a:solidFill>
                <a:prstClr val="black"/>
              </a:solidFill>
              <a:latin typeface="Frutiger 45 Light" panose="020B0603020202020204" pitchFamily="34" charset="0"/>
            </a:endParaRPr>
          </a:p>
          <a:p>
            <a:pPr algn="ctr" eaLnBrk="0" hangingPunct="0">
              <a:spcBef>
                <a:spcPct val="50000"/>
              </a:spcBef>
              <a:defRPr/>
            </a:pPr>
            <a:r>
              <a:rPr lang="en-US" kern="0" dirty="0" smtClean="0">
                <a:solidFill>
                  <a:prstClr val="black"/>
                </a:solidFill>
                <a:latin typeface="Frutiger 45 Light" panose="020B0603020202020204" pitchFamily="34" charset="0"/>
              </a:rPr>
              <a:t>Cash </a:t>
            </a:r>
            <a:r>
              <a:rPr lang="en-US" kern="0" dirty="0">
                <a:solidFill>
                  <a:prstClr val="black"/>
                </a:solidFill>
                <a:latin typeface="Frutiger 45 Light" panose="020B0603020202020204" pitchFamily="34" charset="0"/>
              </a:rPr>
              <a:t>flow for short-term expenses</a:t>
            </a:r>
          </a:p>
        </p:txBody>
      </p:sp>
      <p:sp>
        <p:nvSpPr>
          <p:cNvPr id="6" name="Oval 5"/>
          <p:cNvSpPr/>
          <p:nvPr/>
        </p:nvSpPr>
        <p:spPr>
          <a:xfrm>
            <a:off x="5021658" y="1675384"/>
            <a:ext cx="2820380" cy="2835668"/>
          </a:xfrm>
          <a:prstGeom prst="ellipse">
            <a:avLst/>
          </a:prstGeom>
          <a:solidFill>
            <a:srgbClr val="BBB3AC">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r>
              <a:rPr lang="en-US" sz="2400" b="1" kern="0" dirty="0" smtClean="0">
                <a:solidFill>
                  <a:prstClr val="black"/>
                </a:solidFill>
                <a:latin typeface="Frutiger 45 Light" panose="020B0603020202020204" pitchFamily="34" charset="0"/>
              </a:rPr>
              <a:t>Longevity</a:t>
            </a:r>
          </a:p>
          <a:p>
            <a:pPr algn="ctr" eaLnBrk="0" hangingPunct="0">
              <a:spcBef>
                <a:spcPct val="50000"/>
              </a:spcBef>
              <a:defRPr/>
            </a:pPr>
            <a:r>
              <a:rPr lang="en-US" kern="0" dirty="0">
                <a:solidFill>
                  <a:prstClr val="black"/>
                </a:solidFill>
                <a:latin typeface="Frutiger 45 Light" panose="020B0603020202020204" pitchFamily="34" charset="0"/>
              </a:rPr>
              <a:t>For longer-term needs</a:t>
            </a:r>
          </a:p>
        </p:txBody>
      </p:sp>
      <p:sp>
        <p:nvSpPr>
          <p:cNvPr id="7" name="Oval 6"/>
          <p:cNvSpPr/>
          <p:nvPr/>
        </p:nvSpPr>
        <p:spPr>
          <a:xfrm>
            <a:off x="9006541" y="1646039"/>
            <a:ext cx="2841127" cy="2856529"/>
          </a:xfrm>
          <a:prstGeom prst="ellipse">
            <a:avLst/>
          </a:prstGeom>
          <a:solidFill>
            <a:srgbClr val="EBDECD">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r>
              <a:rPr lang="en-US" sz="2400" b="1" kern="0" dirty="0" smtClean="0">
                <a:solidFill>
                  <a:prstClr val="black"/>
                </a:solidFill>
                <a:latin typeface="Frutiger 45 Light" panose="020B0603020202020204" pitchFamily="34" charset="0"/>
              </a:rPr>
              <a:t>Legacy</a:t>
            </a:r>
          </a:p>
          <a:p>
            <a:pPr algn="ctr" eaLnBrk="0" hangingPunct="0">
              <a:spcBef>
                <a:spcPct val="50000"/>
              </a:spcBef>
              <a:defRPr/>
            </a:pPr>
            <a:r>
              <a:rPr lang="en-US" kern="0" dirty="0">
                <a:solidFill>
                  <a:prstClr val="black"/>
                </a:solidFill>
                <a:latin typeface="Frutiger 45 Light" panose="020B0603020202020204" pitchFamily="34" charset="0"/>
              </a:rPr>
              <a:t>For needs that go beyond your own</a:t>
            </a:r>
          </a:p>
        </p:txBody>
      </p:sp>
      <p:grpSp>
        <p:nvGrpSpPr>
          <p:cNvPr id="8" name="Group 7"/>
          <p:cNvGrpSpPr/>
          <p:nvPr/>
        </p:nvGrpSpPr>
        <p:grpSpPr>
          <a:xfrm>
            <a:off x="2947310" y="1575375"/>
            <a:ext cx="1103086" cy="1109067"/>
            <a:chOff x="2961405" y="6016336"/>
            <a:chExt cx="662342" cy="662343"/>
          </a:xfrm>
        </p:grpSpPr>
        <p:sp>
          <p:nvSpPr>
            <p:cNvPr id="9" name="Oval 8"/>
            <p:cNvSpPr/>
            <p:nvPr/>
          </p:nvSpPr>
          <p:spPr>
            <a:xfrm>
              <a:off x="2961405" y="6016336"/>
              <a:ext cx="662342" cy="662343"/>
            </a:xfrm>
            <a:prstGeom prst="ellipse">
              <a:avLst/>
            </a:prstGeom>
            <a:solidFill>
              <a:sysClr val="window" lastClr="FFFFFF"/>
            </a:solidFill>
            <a:ln w="19050" cap="flat" cmpd="sng" algn="ctr">
              <a:solidFill>
                <a:srgbClr val="BFD6EB"/>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endParaRPr lang="en-US" sz="3200" kern="0" dirty="0" smtClean="0">
                <a:solidFill>
                  <a:prstClr val="black"/>
                </a:solidFill>
                <a:latin typeface="Frutiger 45 Light" panose="020B0603020202020204" pitchFamily="34" charset="0"/>
              </a:endParaRPr>
            </a:p>
          </p:txBody>
        </p:sp>
        <p:sp>
          <p:nvSpPr>
            <p:cNvPr id="10" name="TextBox 9"/>
            <p:cNvSpPr txBox="1"/>
            <p:nvPr/>
          </p:nvSpPr>
          <p:spPr>
            <a:xfrm>
              <a:off x="3014231" y="6098125"/>
              <a:ext cx="556699" cy="498764"/>
            </a:xfrm>
            <a:prstGeom prst="rect">
              <a:avLst/>
            </a:prstGeom>
            <a:noFill/>
          </p:spPr>
          <p:txBody>
            <a:bodyPr wrap="square" lIns="0" tIns="0" rIns="0" bIns="0" rtlCol="0" anchor="ctr" anchorCtr="0">
              <a:noAutofit/>
            </a:bodyPr>
            <a:lstStyle/>
            <a:p>
              <a:pPr algn="ctr" eaLnBrk="0" hangingPunct="0">
                <a:defRPr/>
              </a:pPr>
              <a:r>
                <a:rPr lang="en-US" sz="1400" kern="0" dirty="0">
                  <a:solidFill>
                    <a:prstClr val="black"/>
                  </a:solidFill>
                  <a:latin typeface="Frutiger 45 Light" panose="020B0603020202020204" pitchFamily="34" charset="0"/>
                </a:rPr>
                <a:t>The next 2-5 years</a:t>
              </a:r>
            </a:p>
          </p:txBody>
        </p:sp>
      </p:grpSp>
      <p:grpSp>
        <p:nvGrpSpPr>
          <p:cNvPr id="11" name="Group 10"/>
          <p:cNvGrpSpPr/>
          <p:nvPr/>
        </p:nvGrpSpPr>
        <p:grpSpPr>
          <a:xfrm>
            <a:off x="6917904" y="1575373"/>
            <a:ext cx="1103086" cy="1109067"/>
            <a:chOff x="2961409" y="6016336"/>
            <a:chExt cx="662343" cy="662343"/>
          </a:xfrm>
        </p:grpSpPr>
        <p:sp>
          <p:nvSpPr>
            <p:cNvPr id="12" name="Oval 11"/>
            <p:cNvSpPr/>
            <p:nvPr/>
          </p:nvSpPr>
          <p:spPr>
            <a:xfrm>
              <a:off x="2961409" y="6016336"/>
              <a:ext cx="662343" cy="662343"/>
            </a:xfrm>
            <a:prstGeom prst="ellipse">
              <a:avLst/>
            </a:prstGeom>
            <a:solidFill>
              <a:sysClr val="window" lastClr="FFFFFF"/>
            </a:solidFill>
            <a:ln w="19050" cap="flat" cmpd="sng" algn="ctr">
              <a:solidFill>
                <a:srgbClr val="BBB3AC"/>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endParaRPr lang="en-US" sz="3200" kern="0" dirty="0" smtClean="0">
                <a:solidFill>
                  <a:prstClr val="black"/>
                </a:solidFill>
                <a:latin typeface="Frutiger 45 Light" panose="020B0603020202020204" pitchFamily="34" charset="0"/>
              </a:endParaRPr>
            </a:p>
          </p:txBody>
        </p:sp>
        <p:sp>
          <p:nvSpPr>
            <p:cNvPr id="13" name="TextBox 12"/>
            <p:cNvSpPr txBox="1"/>
            <p:nvPr/>
          </p:nvSpPr>
          <p:spPr>
            <a:xfrm>
              <a:off x="3014231" y="6098125"/>
              <a:ext cx="556699" cy="498764"/>
            </a:xfrm>
            <a:prstGeom prst="rect">
              <a:avLst/>
            </a:prstGeom>
            <a:noFill/>
          </p:spPr>
          <p:txBody>
            <a:bodyPr wrap="square" lIns="0" tIns="0" rIns="0" bIns="0" rtlCol="0" anchor="ctr" anchorCtr="0">
              <a:noAutofit/>
            </a:bodyPr>
            <a:lstStyle/>
            <a:p>
              <a:pPr algn="ctr" eaLnBrk="0" hangingPunct="0">
                <a:spcBef>
                  <a:spcPts val="0"/>
                </a:spcBef>
                <a:defRPr/>
              </a:pPr>
              <a:r>
                <a:rPr lang="en-US" sz="1400" kern="0" dirty="0">
                  <a:solidFill>
                    <a:prstClr val="black"/>
                  </a:solidFill>
                  <a:latin typeface="Frutiger 45 Light" panose="020B0603020202020204" pitchFamily="34" charset="0"/>
                </a:rPr>
                <a:t>5 years ₋ </a:t>
              </a:r>
            </a:p>
            <a:p>
              <a:pPr algn="ctr" eaLnBrk="0" hangingPunct="0">
                <a:spcBef>
                  <a:spcPts val="0"/>
                </a:spcBef>
                <a:defRPr/>
              </a:pPr>
              <a:r>
                <a:rPr lang="en-US" sz="1400" kern="0" dirty="0">
                  <a:solidFill>
                    <a:prstClr val="black"/>
                  </a:solidFill>
                  <a:latin typeface="Frutiger 45 Light" panose="020B0603020202020204" pitchFamily="34" charset="0"/>
                </a:rPr>
                <a:t>lifetime</a:t>
              </a:r>
            </a:p>
          </p:txBody>
        </p:sp>
      </p:grpSp>
      <p:grpSp>
        <p:nvGrpSpPr>
          <p:cNvPr id="14" name="Group 13"/>
          <p:cNvGrpSpPr/>
          <p:nvPr/>
        </p:nvGrpSpPr>
        <p:grpSpPr>
          <a:xfrm>
            <a:off x="10990565" y="1646040"/>
            <a:ext cx="1103086" cy="1109067"/>
            <a:chOff x="2961409" y="6016336"/>
            <a:chExt cx="662343" cy="662343"/>
          </a:xfrm>
        </p:grpSpPr>
        <p:sp>
          <p:nvSpPr>
            <p:cNvPr id="16" name="Oval 15"/>
            <p:cNvSpPr/>
            <p:nvPr/>
          </p:nvSpPr>
          <p:spPr>
            <a:xfrm>
              <a:off x="2961409" y="6016336"/>
              <a:ext cx="662343" cy="662343"/>
            </a:xfrm>
            <a:prstGeom prst="ellipse">
              <a:avLst/>
            </a:prstGeom>
            <a:solidFill>
              <a:sysClr val="window" lastClr="FFFFFF"/>
            </a:solidFill>
            <a:ln w="19050" cap="flat" cmpd="sng" algn="ctr">
              <a:solidFill>
                <a:srgbClr val="EBDECD"/>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endParaRPr lang="en-US" sz="3600" kern="0" dirty="0" smtClean="0">
                <a:solidFill>
                  <a:prstClr val="black"/>
                </a:solidFill>
                <a:latin typeface="Frutiger 45 Light" panose="020B0603020202020204" pitchFamily="34" charset="0"/>
              </a:endParaRPr>
            </a:p>
          </p:txBody>
        </p:sp>
        <p:sp>
          <p:nvSpPr>
            <p:cNvPr id="17" name="TextBox 16"/>
            <p:cNvSpPr txBox="1"/>
            <p:nvPr/>
          </p:nvSpPr>
          <p:spPr>
            <a:xfrm>
              <a:off x="2961409" y="6098125"/>
              <a:ext cx="662343" cy="498764"/>
            </a:xfrm>
            <a:prstGeom prst="rect">
              <a:avLst/>
            </a:prstGeom>
            <a:noFill/>
          </p:spPr>
          <p:txBody>
            <a:bodyPr wrap="square" lIns="0" tIns="0" rIns="0" bIns="0" rtlCol="0" anchor="ctr" anchorCtr="0">
              <a:noAutofit/>
            </a:bodyPr>
            <a:lstStyle/>
            <a:p>
              <a:pPr algn="ctr" eaLnBrk="0" hangingPunct="0">
                <a:spcBef>
                  <a:spcPts val="0"/>
                </a:spcBef>
                <a:defRPr/>
              </a:pPr>
              <a:r>
                <a:rPr lang="en-US" sz="1400" kern="0" dirty="0">
                  <a:solidFill>
                    <a:prstClr val="black"/>
                  </a:solidFill>
                  <a:latin typeface="Frutiger 45 Light" panose="020B0603020202020204" pitchFamily="34" charset="0"/>
                </a:rPr>
                <a:t>Now ₋ </a:t>
              </a:r>
            </a:p>
            <a:p>
              <a:pPr algn="ctr" eaLnBrk="0" hangingPunct="0">
                <a:spcBef>
                  <a:spcPts val="0"/>
                </a:spcBef>
                <a:defRPr/>
              </a:pPr>
              <a:r>
                <a:rPr lang="en-US" sz="1400" kern="0" dirty="0">
                  <a:solidFill>
                    <a:prstClr val="black"/>
                  </a:solidFill>
                  <a:latin typeface="Frutiger 45 Light" panose="020B0603020202020204" pitchFamily="34" charset="0"/>
                </a:rPr>
                <a:t>beyond your lifetime</a:t>
              </a:r>
            </a:p>
          </p:txBody>
        </p:sp>
      </p:grpSp>
      <p:sp>
        <p:nvSpPr>
          <p:cNvPr id="18" name="TextBox 17"/>
          <p:cNvSpPr txBox="1"/>
          <p:nvPr/>
        </p:nvSpPr>
        <p:spPr>
          <a:xfrm>
            <a:off x="921581" y="4902062"/>
            <a:ext cx="3699547" cy="1209335"/>
          </a:xfrm>
          <a:prstGeom prst="rect">
            <a:avLst/>
          </a:prstGeom>
          <a:noFill/>
        </p:spPr>
        <p:txBody>
          <a:bodyPr wrap="square" lIns="0" tIns="0" rIns="0" bIns="0" rtlCol="0">
            <a:noAutofit/>
          </a:bodyPr>
          <a:lstStyle/>
          <a:p>
            <a:pPr eaLnBrk="0" hangingPunct="0">
              <a:spcBef>
                <a:spcPct val="50000"/>
              </a:spcBef>
            </a:pPr>
            <a:r>
              <a:rPr lang="en-US" dirty="0">
                <a:solidFill>
                  <a:srgbClr val="221E1F"/>
                </a:solidFill>
                <a:latin typeface="Frutiger 45 Light" panose="020B0603020202020204" pitchFamily="34" charset="0"/>
              </a:rPr>
              <a:t>To help </a:t>
            </a:r>
            <a:r>
              <a:rPr lang="en-US" b="1" dirty="0">
                <a:solidFill>
                  <a:srgbClr val="221E1F"/>
                </a:solidFill>
                <a:latin typeface="Frutiger 45 Light" panose="020B0603020202020204" pitchFamily="34" charset="0"/>
              </a:rPr>
              <a:t>maintain </a:t>
            </a:r>
            <a:r>
              <a:rPr lang="en-US" dirty="0">
                <a:solidFill>
                  <a:srgbClr val="221E1F"/>
                </a:solidFill>
                <a:latin typeface="Frutiger 45 Light" panose="020B0603020202020204" pitchFamily="34" charset="0"/>
              </a:rPr>
              <a:t>your lifestyle</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Entertainment and travel</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Taxes</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Purchasing a home</a:t>
            </a:r>
            <a:endParaRPr lang="en-US" dirty="0">
              <a:solidFill>
                <a:prstClr val="black"/>
              </a:solidFill>
              <a:latin typeface="Frutiger 45 Light" panose="020B0603020202020204" pitchFamily="34" charset="0"/>
            </a:endParaRPr>
          </a:p>
        </p:txBody>
      </p:sp>
      <p:sp>
        <p:nvSpPr>
          <p:cNvPr id="19" name="TextBox 18"/>
          <p:cNvSpPr txBox="1"/>
          <p:nvPr/>
        </p:nvSpPr>
        <p:spPr>
          <a:xfrm>
            <a:off x="4784806" y="4917236"/>
            <a:ext cx="3806166" cy="1316427"/>
          </a:xfrm>
          <a:prstGeom prst="rect">
            <a:avLst/>
          </a:prstGeom>
          <a:noFill/>
        </p:spPr>
        <p:txBody>
          <a:bodyPr wrap="square" lIns="0" tIns="0" rIns="0" bIns="0" rtlCol="0">
            <a:noAutofit/>
          </a:bodyPr>
          <a:lstStyle/>
          <a:p>
            <a:pPr eaLnBrk="0" hangingPunct="0">
              <a:spcBef>
                <a:spcPct val="50000"/>
              </a:spcBef>
            </a:pPr>
            <a:r>
              <a:rPr lang="en-US" dirty="0">
                <a:solidFill>
                  <a:srgbClr val="221E1F"/>
                </a:solidFill>
                <a:latin typeface="Frutiger 45 Light" panose="020B0603020202020204" pitchFamily="34" charset="0"/>
              </a:rPr>
              <a:t>To help </a:t>
            </a:r>
            <a:r>
              <a:rPr lang="en-US" b="1" dirty="0">
                <a:solidFill>
                  <a:srgbClr val="221E1F"/>
                </a:solidFill>
                <a:latin typeface="Frutiger 45 Light" panose="020B0603020202020204" pitchFamily="34" charset="0"/>
              </a:rPr>
              <a:t>improve </a:t>
            </a:r>
            <a:r>
              <a:rPr lang="en-US" dirty="0">
                <a:solidFill>
                  <a:srgbClr val="221E1F"/>
                </a:solidFill>
                <a:latin typeface="Frutiger 45 Light" panose="020B0603020202020204" pitchFamily="34" charset="0"/>
              </a:rPr>
              <a:t>your lifestyle</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Retirement</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Healthcare and long-term care expenses </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Second home </a:t>
            </a:r>
            <a:endParaRPr lang="en-US" dirty="0">
              <a:solidFill>
                <a:prstClr val="black"/>
              </a:solidFill>
              <a:latin typeface="Frutiger 45 Light" panose="020B0603020202020204" pitchFamily="34" charset="0"/>
            </a:endParaRPr>
          </a:p>
        </p:txBody>
      </p:sp>
      <p:sp>
        <p:nvSpPr>
          <p:cNvPr id="20" name="TextBox 19">
            <a:extLst>
              <a:ext uri="{FF2B5EF4-FFF2-40B4-BE49-F238E27FC236}">
                <a16:creationId xmlns="" xmlns:a16="http://schemas.microsoft.com/office/drawing/2014/main" id="{0ABA732F-A2C2-E542-9A34-BA414B40ED35}"/>
              </a:ext>
            </a:extLst>
          </p:cNvPr>
          <p:cNvSpPr txBox="1"/>
          <p:nvPr/>
        </p:nvSpPr>
        <p:spPr>
          <a:xfrm>
            <a:off x="8851890" y="4917237"/>
            <a:ext cx="4110435" cy="1449637"/>
          </a:xfrm>
          <a:prstGeom prst="rect">
            <a:avLst/>
          </a:prstGeom>
          <a:noFill/>
        </p:spPr>
        <p:txBody>
          <a:bodyPr wrap="square" lIns="0" tIns="0" rIns="0" bIns="0" rtlCol="0">
            <a:noAutofit/>
          </a:bodyPr>
          <a:lstStyle/>
          <a:p>
            <a:pPr eaLnBrk="0" hangingPunct="0">
              <a:spcBef>
                <a:spcPct val="50000"/>
              </a:spcBef>
            </a:pPr>
            <a:r>
              <a:rPr lang="en-US" dirty="0">
                <a:solidFill>
                  <a:srgbClr val="221E1F"/>
                </a:solidFill>
                <a:latin typeface="Frutiger 45 Light" panose="020B0603020202020204" pitchFamily="34" charset="0"/>
              </a:rPr>
              <a:t>To help </a:t>
            </a:r>
            <a:r>
              <a:rPr lang="en-US" b="1" dirty="0">
                <a:solidFill>
                  <a:srgbClr val="221E1F"/>
                </a:solidFill>
                <a:latin typeface="Frutiger 45 Light" panose="020B0603020202020204" pitchFamily="34" charset="0"/>
              </a:rPr>
              <a:t>improve </a:t>
            </a:r>
            <a:r>
              <a:rPr lang="en-US" dirty="0">
                <a:solidFill>
                  <a:srgbClr val="221E1F"/>
                </a:solidFill>
                <a:latin typeface="Frutiger 45 Light" panose="020B0603020202020204" pitchFamily="34" charset="0"/>
              </a:rPr>
              <a:t>the lives of </a:t>
            </a:r>
            <a:br>
              <a:rPr lang="en-US" dirty="0">
                <a:solidFill>
                  <a:srgbClr val="221E1F"/>
                </a:solidFill>
                <a:latin typeface="Frutiger 45 Light" panose="020B0603020202020204" pitchFamily="34" charset="0"/>
              </a:rPr>
            </a:br>
            <a:r>
              <a:rPr lang="en-US" dirty="0">
                <a:solidFill>
                  <a:srgbClr val="221E1F"/>
                </a:solidFill>
                <a:latin typeface="Frutiger 45 Light" panose="020B0603020202020204" pitchFamily="34" charset="0"/>
              </a:rPr>
              <a:t>others</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Giving to family </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Philanthropy</a:t>
            </a:r>
          </a:p>
          <a:p>
            <a:pPr marL="114023" indent="-114023">
              <a:buFont typeface="Arial" panose="020B0604020202020204" pitchFamily="34" charset="0"/>
              <a:buChar char="•"/>
            </a:pPr>
            <a:r>
              <a:rPr lang="en-US" dirty="0">
                <a:solidFill>
                  <a:srgbClr val="221E1F"/>
                </a:solidFill>
                <a:latin typeface="Frutiger 45 Light" panose="020B0603020202020204" pitchFamily="34" charset="0"/>
              </a:rPr>
              <a:t>Wealth transfer </a:t>
            </a:r>
            <a:r>
              <a:rPr lang="en-US" dirty="0" smtClean="0">
                <a:solidFill>
                  <a:srgbClr val="221E1F"/>
                </a:solidFill>
                <a:latin typeface="Frutiger 45 Light" panose="020B0603020202020204" pitchFamily="34" charset="0"/>
              </a:rPr>
              <a:t>over </a:t>
            </a:r>
            <a:r>
              <a:rPr lang="en-US" dirty="0">
                <a:solidFill>
                  <a:srgbClr val="221E1F"/>
                </a:solidFill>
                <a:latin typeface="Frutiger 45 Light" panose="020B0603020202020204" pitchFamily="34" charset="0"/>
              </a:rPr>
              <a:t>generations </a:t>
            </a:r>
            <a:endParaRPr lang="en-US" dirty="0">
              <a:solidFill>
                <a:prstClr val="black"/>
              </a:solidFill>
              <a:latin typeface="Frutiger 45 Light" panose="020B0603020202020204" pitchFamily="34" charset="0"/>
            </a:endParaRPr>
          </a:p>
        </p:txBody>
      </p:sp>
      <p:sp>
        <p:nvSpPr>
          <p:cNvPr id="21" name="Text Placeholder 1"/>
          <p:cNvSpPr txBox="1">
            <a:spLocks/>
          </p:cNvSpPr>
          <p:nvPr/>
        </p:nvSpPr>
        <p:spPr>
          <a:xfrm>
            <a:off x="1515291" y="7010400"/>
            <a:ext cx="10302059" cy="38404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10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fontAlgn="auto">
              <a:spcAft>
                <a:spcPts val="0"/>
              </a:spcAft>
            </a:pPr>
            <a:r>
              <a:rPr lang="en-US" sz="1200" dirty="0" smtClean="0">
                <a:latin typeface="Frutiger 45 Light" panose="020B0603020202020204" pitchFamily="34" charset="0"/>
              </a:rPr>
              <a:t>Timeframes may vary. Strategies are subject to individual client goals, objectives, and suitability. This approach is not a promise or guarantee that wealth, or any financial results, can or will be achieved.</a:t>
            </a:r>
            <a:endParaRPr lang="en-US"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1635392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sz="3700" dirty="0" smtClean="0"/>
              <a:t>Phasing-in can help put dry powder to work</a:t>
            </a:r>
            <a:endParaRPr lang="en-US" sz="3700" dirty="0"/>
          </a:p>
        </p:txBody>
      </p:sp>
      <p:sp>
        <p:nvSpPr>
          <p:cNvPr id="2" name="TextBox 1"/>
          <p:cNvSpPr txBox="1"/>
          <p:nvPr>
            <p:custDataLst>
              <p:tags r:id="rId3"/>
            </p:custDataLst>
          </p:nvPr>
        </p:nvSpPr>
        <p:spPr>
          <a:xfrm>
            <a:off x="560567" y="1120775"/>
            <a:ext cx="12247158" cy="274320"/>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Six-to-nine month phase-ins provide most of the benefit at a lower “average” cost </a:t>
            </a:r>
          </a:p>
        </p:txBody>
      </p:sp>
      <p:sp>
        <p:nvSpPr>
          <p:cNvPr id="15" name="TextBox 14"/>
          <p:cNvSpPr txBox="1"/>
          <p:nvPr/>
        </p:nvSpPr>
        <p:spPr>
          <a:xfrm>
            <a:off x="560567" y="5734051"/>
            <a:ext cx="12247158" cy="1123949"/>
          </a:xfrm>
          <a:prstGeom prst="rect">
            <a:avLst/>
          </a:prstGeom>
          <a:noFill/>
        </p:spPr>
        <p:txBody>
          <a:bodyPr wrap="square" lIns="0" tIns="0" rIns="0" bIns="0" rtlCol="0">
            <a:noAutofit/>
          </a:bodyPr>
          <a:lstStyle/>
          <a:p>
            <a:r>
              <a:rPr lang="en-US" dirty="0" smtClean="0"/>
              <a:t>Source: Bloomberg, UBS; Data shown for a 60/40 equity/fixed income portfolio. Please see the following website for a full explanation of this analysis: </a:t>
            </a:r>
            <a:r>
              <a:rPr lang="en-US" dirty="0">
                <a:hlinkClick r:id="rId6"/>
              </a:rPr>
              <a:t>https://www.ubs.com/global/en/wealth-management/chief-investment-office/life-goals/executives-and-entrepreneurs/2019/how-to-invest-lump-sum.html</a:t>
            </a:r>
            <a:endParaRPr lang="en-US" dirty="0"/>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22286" y="2228850"/>
            <a:ext cx="8028723" cy="2971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7431314" y="1757363"/>
            <a:ext cx="3136431" cy="3629025"/>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schemeClr val="tx1"/>
              </a:solidFill>
            </a:endParaRPr>
          </a:p>
        </p:txBody>
      </p:sp>
    </p:spTree>
    <p:custDataLst>
      <p:tags r:id="rId1"/>
    </p:custDataLst>
    <p:extLst>
      <p:ext uri="{BB962C8B-B14F-4D97-AF65-F5344CB8AC3E}">
        <p14:creationId xmlns:p14="http://schemas.microsoft.com/office/powerpoint/2010/main" val="40800237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3" y="2432451"/>
            <a:ext cx="12648618" cy="1588007"/>
          </a:xfrm>
        </p:spPr>
        <p:txBody>
          <a:bodyPr/>
          <a:lstStyle/>
          <a:p>
            <a:r>
              <a:rPr lang="en-GB" dirty="0"/>
              <a:t>Themis </a:t>
            </a:r>
            <a:r>
              <a:rPr lang="en-GB" dirty="0" smtClean="0"/>
              <a:t>Themistocleous</a:t>
            </a:r>
            <a:br>
              <a:rPr lang="en-GB" dirty="0" smtClean="0"/>
            </a:br>
            <a:r>
              <a:rPr lang="en-GB" dirty="0" smtClean="0"/>
              <a:t>Chief </a:t>
            </a:r>
            <a:r>
              <a:rPr lang="en-GB" dirty="0"/>
              <a:t>Investment Officer EMEA</a:t>
            </a:r>
            <a:r>
              <a:rPr lang="en-US" dirty="0" smtClean="0"/>
              <a:t>, UBS CIO GWM</a:t>
            </a:r>
            <a:endParaRPr lang="en-US" dirty="0"/>
          </a:p>
        </p:txBody>
      </p:sp>
    </p:spTree>
    <p:extLst>
      <p:ext uri="{BB962C8B-B14F-4D97-AF65-F5344CB8AC3E}">
        <p14:creationId xmlns:p14="http://schemas.microsoft.com/office/powerpoint/2010/main" val="10462581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Don't expect further normalization of volatility</a:t>
            </a:r>
          </a:p>
        </p:txBody>
      </p:sp>
      <p:sp>
        <p:nvSpPr>
          <p:cNvPr id="8" name="TextBox 7"/>
          <p:cNvSpPr txBox="1"/>
          <p:nvPr>
            <p:custDataLst>
              <p:tags r:id="rId2"/>
            </p:custDataLst>
          </p:nvPr>
        </p:nvSpPr>
        <p:spPr>
          <a:xfrm>
            <a:off x="578824" y="1117202"/>
            <a:ext cx="12168456" cy="421980"/>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Using option markets to gauge future expectations of volatility and equities</a:t>
            </a:r>
          </a:p>
        </p:txBody>
      </p:sp>
      <p:sp>
        <p:nvSpPr>
          <p:cNvPr id="9" name="TextBox 8"/>
          <p:cNvSpPr txBox="1"/>
          <p:nvPr/>
        </p:nvSpPr>
        <p:spPr>
          <a:xfrm>
            <a:off x="508266" y="1644108"/>
            <a:ext cx="5790934" cy="4945380"/>
          </a:xfrm>
          <a:prstGeom prst="rect">
            <a:avLst/>
          </a:prstGeom>
          <a:noFill/>
        </p:spPr>
        <p:txBody>
          <a:bodyPr wrap="square" lIns="0" tIns="0" rIns="0" bIns="0" rtlCol="0" anchor="t" anchorCtr="0">
            <a:noAutofit/>
          </a:bodyPr>
          <a:lstStyle>
            <a:defPPr>
              <a:defRPr lang="en-US"/>
            </a:defPPr>
            <a:lvl1pPr>
              <a:defRPr>
                <a:latin typeface="+mn-lt"/>
              </a:defRPr>
            </a:lvl1pPr>
          </a:lstStyle>
          <a:p>
            <a:pPr marL="374075" indent="-374075">
              <a:buFont typeface="Arial" panose="020B0604020202020204" pitchFamily="34" charset="0"/>
              <a:buChar char="•"/>
            </a:pPr>
            <a:r>
              <a:rPr lang="en-US" sz="1700" dirty="0">
                <a:latin typeface="Frutiger 45 Light"/>
              </a:rPr>
              <a:t>According to the implied volatility term structure of major equity markets (i.e. measure of market expectation of future volatility), </a:t>
            </a:r>
            <a:r>
              <a:rPr lang="en-US" sz="1700" b="1" dirty="0">
                <a:latin typeface="Frutiger 45 Light"/>
              </a:rPr>
              <a:t>volatility will likely stay at the current level for the rest year </a:t>
            </a:r>
          </a:p>
          <a:p>
            <a:pPr marL="374075" indent="-374075">
              <a:buFont typeface="Arial" panose="020B0604020202020204" pitchFamily="34" charset="0"/>
              <a:buChar char="•"/>
            </a:pPr>
            <a:endParaRPr lang="en-US" sz="1700" dirty="0">
              <a:latin typeface="Frutiger 45 Light"/>
            </a:endParaRPr>
          </a:p>
          <a:p>
            <a:r>
              <a:rPr lang="en-US" b="1" dirty="0">
                <a:solidFill>
                  <a:srgbClr val="C07156"/>
                </a:solidFill>
                <a:latin typeface="Frutiger 45 Light"/>
              </a:rPr>
              <a:t>The VIX will not significantly fall in 2020, according to its future contracts </a:t>
            </a:r>
          </a:p>
          <a:p>
            <a:endParaRPr lang="en-US" b="1" dirty="0">
              <a:solidFill>
                <a:srgbClr val="C07156"/>
              </a:solidFill>
              <a:latin typeface="Frutiger 45 Light"/>
            </a:endParaRPr>
          </a:p>
          <a:p>
            <a:pPr marL="374075" indent="-374075">
              <a:buFont typeface="Arial" panose="020B0604020202020204" pitchFamily="34" charset="0"/>
              <a:buChar char="•"/>
            </a:pPr>
            <a:r>
              <a:rPr lang="en-US" sz="1700" dirty="0">
                <a:latin typeface="Frutiger 45 Light"/>
              </a:rPr>
              <a:t>Investors can bet on future values of the VIX by trading VIX future contracts</a:t>
            </a:r>
          </a:p>
          <a:p>
            <a:pPr marL="374075" indent="-374075">
              <a:buFont typeface="Arial" panose="020B0604020202020204" pitchFamily="34" charset="0"/>
              <a:buChar char="•"/>
            </a:pPr>
            <a:r>
              <a:rPr lang="en-US" sz="1700" dirty="0">
                <a:latin typeface="Frutiger 45 Light"/>
              </a:rPr>
              <a:t>Usually the full VIX future curve tends to move when the spot moves</a:t>
            </a:r>
          </a:p>
          <a:p>
            <a:pPr marL="374075" indent="-374075">
              <a:buFont typeface="Arial" panose="020B0604020202020204" pitchFamily="34" charset="0"/>
              <a:buChar char="•"/>
            </a:pPr>
            <a:r>
              <a:rPr lang="en-US" sz="1700" dirty="0">
                <a:latin typeface="Frutiger 45 Light"/>
              </a:rPr>
              <a:t>Currently, </a:t>
            </a:r>
            <a:r>
              <a:rPr lang="en-US" sz="1700" b="1" dirty="0">
                <a:latin typeface="Frutiger 45 Light"/>
              </a:rPr>
              <a:t>investors don't expect a normalization to the levels of mid-February</a:t>
            </a:r>
          </a:p>
          <a:p>
            <a:pPr marL="374075" indent="-374075">
              <a:buFont typeface="Arial" panose="020B0604020202020204" pitchFamily="34" charset="0"/>
              <a:buChar char="•"/>
            </a:pPr>
            <a:r>
              <a:rPr lang="en-US" sz="1700" dirty="0">
                <a:latin typeface="Frutiger 45 Light"/>
              </a:rPr>
              <a:t>VIX futures are currently pricing </a:t>
            </a:r>
            <a:r>
              <a:rPr lang="en-US" sz="1700" b="1" dirty="0">
                <a:latin typeface="Frutiger 45 Light"/>
              </a:rPr>
              <a:t>a value above 30 until after the US election </a:t>
            </a:r>
            <a:r>
              <a:rPr lang="en-US" sz="1700" dirty="0">
                <a:latin typeface="Frutiger 45 Light"/>
              </a:rPr>
              <a:t>in November 2020</a:t>
            </a:r>
          </a:p>
        </p:txBody>
      </p:sp>
      <p:sp>
        <p:nvSpPr>
          <p:cNvPr id="10" name="Text Placeholder 8"/>
          <p:cNvSpPr txBox="1">
            <a:spLocks/>
          </p:cNvSpPr>
          <p:nvPr/>
        </p:nvSpPr>
        <p:spPr>
          <a:xfrm>
            <a:off x="1825844" y="7005229"/>
            <a:ext cx="11327645" cy="32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nchor="b">
            <a:spAutoFit/>
          </a:bodyPr>
          <a:lstStyle>
            <a:lvl1pPr marL="0" indent="0" defTabSz="914126" latinLnBrk="0">
              <a:spcBef>
                <a:spcPts val="136"/>
              </a:spcBef>
              <a:buClr>
                <a:schemeClr val="tx2"/>
              </a:buClr>
              <a:buSzPct val="100000"/>
              <a:buFont typeface="Symbol" pitchFamily="18" charset="2"/>
              <a:buNone/>
              <a:defRPr sz="800" b="0" baseline="0">
                <a:solidFill>
                  <a:srgbClr val="000000"/>
                </a:solidFill>
                <a:latin typeface="Frutiger 45 Light" pitchFamily="34" charset="0"/>
                <a:ea typeface="Arial Unicode MS" pitchFamily="34" charset="-128"/>
                <a:cs typeface="Times New Roman" pitchFamily="18" charset="0"/>
              </a:defRPr>
            </a:lvl1pPr>
            <a:lvl2pPr marL="502753" indent="0" defTabSz="1005505" eaLnBrk="1" latinLnBrk="0" hangingPunct="1">
              <a:spcBef>
                <a:spcPts val="700"/>
              </a:spcBef>
              <a:buClr>
                <a:schemeClr val="tx1"/>
              </a:buClr>
              <a:buFont typeface="Arial" pitchFamily="34" charset="0"/>
              <a:buNone/>
              <a:defRPr sz="2200" b="1">
                <a:latin typeface="+mn-lt"/>
              </a:defRPr>
            </a:lvl2pPr>
            <a:lvl3pPr marL="1005505" indent="0" defTabSz="1005505" eaLnBrk="1" latinLnBrk="0" hangingPunct="1">
              <a:spcBef>
                <a:spcPts val="700"/>
              </a:spcBef>
              <a:buClr>
                <a:schemeClr val="tx1"/>
              </a:buClr>
              <a:buFont typeface="Arial" pitchFamily="34" charset="0"/>
              <a:buNone/>
              <a:defRPr sz="2000" b="1">
                <a:latin typeface="+mn-lt"/>
              </a:defRPr>
            </a:lvl3pPr>
            <a:lvl4pPr marL="1508257" indent="0" defTabSz="1005505" eaLnBrk="1" latinLnBrk="0" hangingPunct="1">
              <a:spcBef>
                <a:spcPts val="300"/>
              </a:spcBef>
              <a:buClr>
                <a:schemeClr val="tx1"/>
              </a:buClr>
              <a:buSzPct val="84000"/>
              <a:buFont typeface="Arial" pitchFamily="34" charset="0"/>
              <a:buNone/>
              <a:defRPr sz="1800" b="1">
                <a:latin typeface="+mn-lt"/>
              </a:defRPr>
            </a:lvl4pPr>
            <a:lvl5pPr marL="2011009" indent="0" defTabSz="1005505" eaLnBrk="1" latinLnBrk="0" hangingPunct="1">
              <a:spcBef>
                <a:spcPts val="300"/>
              </a:spcBef>
              <a:buClr>
                <a:schemeClr val="tx1"/>
              </a:buClr>
              <a:buSzPct val="84000"/>
              <a:buFont typeface="Arial" pitchFamily="34" charset="0"/>
              <a:buNone/>
              <a:defRPr sz="1800" b="1">
                <a:latin typeface="+mn-lt"/>
              </a:defRPr>
            </a:lvl5pPr>
            <a:lvl6pPr marL="2513761" indent="0" defTabSz="1005505">
              <a:spcBef>
                <a:spcPts val="300"/>
              </a:spcBef>
              <a:buClr>
                <a:schemeClr val="tx1"/>
              </a:buClr>
              <a:buSzPct val="84000"/>
              <a:buFont typeface="Frutiger 55 Roman" pitchFamily="34" charset="0"/>
              <a:buNone/>
              <a:defRPr sz="1800" b="1">
                <a:latin typeface="+mn-lt"/>
              </a:defRPr>
            </a:lvl6pPr>
            <a:lvl7pPr marL="3016512" indent="0" defTabSz="1005505">
              <a:spcBef>
                <a:spcPts val="300"/>
              </a:spcBef>
              <a:buClr>
                <a:schemeClr val="tx1"/>
              </a:buClr>
              <a:buSzPct val="84000"/>
              <a:buFont typeface="Frutiger 55 Roman" pitchFamily="34" charset="0"/>
              <a:buNone/>
              <a:defRPr sz="1800" b="1">
                <a:latin typeface="+mn-lt"/>
              </a:defRPr>
            </a:lvl7pPr>
            <a:lvl8pPr marL="3519265" indent="0" defTabSz="1005505">
              <a:spcBef>
                <a:spcPts val="300"/>
              </a:spcBef>
              <a:buClr>
                <a:schemeClr val="tx1"/>
              </a:buClr>
              <a:buSzPct val="84000"/>
              <a:buFont typeface="Frutiger 55 Roman" pitchFamily="34" charset="0"/>
              <a:buNone/>
              <a:defRPr sz="1800" b="1">
                <a:latin typeface="+mn-lt"/>
              </a:defRPr>
            </a:lvl8pPr>
            <a:lvl9pPr marL="4022016" indent="0" defTabSz="1005505">
              <a:spcBef>
                <a:spcPts val="300"/>
              </a:spcBef>
              <a:buClr>
                <a:schemeClr val="tx1"/>
              </a:buClr>
              <a:buSzPct val="84000"/>
              <a:buFont typeface="Frutiger 55 Roman" pitchFamily="34" charset="0"/>
              <a:buNone/>
              <a:defRPr sz="1800" b="1">
                <a:latin typeface="+mn-lt"/>
              </a:defRPr>
            </a:lvl9pPr>
          </a:lstStyle>
          <a:p>
            <a:pPr eaLnBrk="0" fontAlgn="base" hangingPunct="0">
              <a:spcAft>
                <a:spcPct val="0"/>
              </a:spcAft>
              <a:buClr>
                <a:srgbClr val="E60000"/>
              </a:buClr>
            </a:pPr>
            <a:r>
              <a:rPr lang="en-US" sz="1000" dirty="0" smtClean="0"/>
              <a:t>Please </a:t>
            </a:r>
            <a:r>
              <a:rPr lang="en-US" sz="1000" dirty="0"/>
              <a:t>see important disclaimer at the end of the </a:t>
            </a:r>
            <a:r>
              <a:rPr lang="en-US" sz="1000" dirty="0" smtClean="0"/>
              <a:t>document.</a:t>
            </a:r>
            <a:r>
              <a:rPr lang="en-GB" sz="1000" dirty="0"/>
              <a:t> </a:t>
            </a:r>
            <a:endParaRPr lang="en-GB" sz="1000" dirty="0" smtClean="0"/>
          </a:p>
          <a:p>
            <a:pPr eaLnBrk="0" fontAlgn="base" hangingPunct="0">
              <a:spcAft>
                <a:spcPct val="0"/>
              </a:spcAft>
              <a:buClr>
                <a:srgbClr val="E60000"/>
              </a:buClr>
            </a:pPr>
            <a:r>
              <a:rPr lang="en-GB" sz="1000" dirty="0" smtClean="0"/>
              <a:t>Source</a:t>
            </a:r>
            <a:r>
              <a:rPr lang="en-GB" sz="1000" dirty="0"/>
              <a:t>: Bloomberg, UBS, as of </a:t>
            </a:r>
            <a:r>
              <a:rPr lang="en-GB" sz="1000" dirty="0" smtClean="0"/>
              <a:t>June 2020</a:t>
            </a:r>
            <a:endParaRPr lang="en-GB" sz="10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3052" y="1773456"/>
            <a:ext cx="6490437" cy="4411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530678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Why use derivatives in the current environment?</a:t>
            </a:r>
          </a:p>
        </p:txBody>
      </p:sp>
      <p:sp>
        <p:nvSpPr>
          <p:cNvPr id="8" name="TextBox 7"/>
          <p:cNvSpPr txBox="1"/>
          <p:nvPr>
            <p:custDataLst>
              <p:tags r:id="rId2"/>
            </p:custDataLst>
          </p:nvPr>
        </p:nvSpPr>
        <p:spPr>
          <a:xfrm>
            <a:off x="578824" y="1117202"/>
            <a:ext cx="12168456" cy="421980"/>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Derivatives / structured products can help manage risk-reward trade-off</a:t>
            </a:r>
          </a:p>
        </p:txBody>
      </p:sp>
      <p:grpSp>
        <p:nvGrpSpPr>
          <p:cNvPr id="3" name="Group 2"/>
          <p:cNvGrpSpPr/>
          <p:nvPr/>
        </p:nvGrpSpPr>
        <p:grpSpPr>
          <a:xfrm>
            <a:off x="784033" y="1508761"/>
            <a:ext cx="12168456" cy="1616145"/>
            <a:chOff x="346709" y="1371600"/>
            <a:chExt cx="8300605" cy="1469223"/>
          </a:xfrm>
        </p:grpSpPr>
        <p:sp>
          <p:nvSpPr>
            <p:cNvPr id="10" name="TextBox 9"/>
            <p:cNvSpPr txBox="1"/>
            <p:nvPr/>
          </p:nvSpPr>
          <p:spPr>
            <a:xfrm>
              <a:off x="346709" y="1371600"/>
              <a:ext cx="4038598" cy="43020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1. Use elevated volatility to enhance yield</a:t>
              </a:r>
            </a:p>
          </p:txBody>
        </p:sp>
        <p:sp>
          <p:nvSpPr>
            <p:cNvPr id="15" name="Rectangle 14"/>
            <p:cNvSpPr/>
            <p:nvPr/>
          </p:nvSpPr>
          <p:spPr>
            <a:xfrm>
              <a:off x="346710" y="1813236"/>
              <a:ext cx="8300604" cy="1027587"/>
            </a:xfrm>
            <a:prstGeom prst="rect">
              <a:avLst/>
            </a:prstGeom>
            <a:noFill/>
          </p:spPr>
          <p:txBody>
            <a:bodyPr wrap="square" lIns="83094" tIns="41547" rIns="83094" bIns="41547">
              <a:spAutoFit/>
            </a:bodyPr>
            <a:lstStyle/>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Investors can </a:t>
              </a:r>
              <a:r>
                <a:rPr lang="en-US" sz="1700" b="1" dirty="0">
                  <a:solidFill>
                    <a:prstClr val="black"/>
                  </a:solidFill>
                  <a:latin typeface="Frutiger 45 Light" panose="020B0603020202020204" pitchFamily="34" charset="0"/>
                </a:rPr>
                <a:t>take advantage of heighted volatility by selling option structures </a:t>
              </a:r>
              <a:r>
                <a:rPr lang="en-US" sz="1700" dirty="0">
                  <a:solidFill>
                    <a:prstClr val="black"/>
                  </a:solidFill>
                  <a:latin typeface="Frutiger 45 Light" panose="020B0603020202020204" pitchFamily="34" charset="0"/>
                </a:rPr>
                <a:t>to enhance yields</a:t>
              </a:r>
            </a:p>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Use as a  disciplined way to enter / re-enter the market</a:t>
              </a:r>
            </a:p>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Such strategies typically require less economic recovery to generate positive returns</a:t>
              </a:r>
            </a:p>
          </p:txBody>
        </p:sp>
      </p:grpSp>
      <p:grpSp>
        <p:nvGrpSpPr>
          <p:cNvPr id="4" name="Group 3"/>
          <p:cNvGrpSpPr/>
          <p:nvPr/>
        </p:nvGrpSpPr>
        <p:grpSpPr>
          <a:xfrm>
            <a:off x="784031" y="3227644"/>
            <a:ext cx="12168455" cy="1616145"/>
            <a:chOff x="346709" y="2895600"/>
            <a:chExt cx="8300604" cy="1469223"/>
          </a:xfrm>
        </p:grpSpPr>
        <p:sp>
          <p:nvSpPr>
            <p:cNvPr id="16" name="TextBox 15"/>
            <p:cNvSpPr txBox="1"/>
            <p:nvPr/>
          </p:nvSpPr>
          <p:spPr>
            <a:xfrm>
              <a:off x="346709" y="2895600"/>
              <a:ext cx="4038598" cy="43020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2. Gain controlled upside</a:t>
              </a:r>
            </a:p>
          </p:txBody>
        </p:sp>
        <p:sp>
          <p:nvSpPr>
            <p:cNvPr id="20" name="Rectangle 19"/>
            <p:cNvSpPr/>
            <p:nvPr/>
          </p:nvSpPr>
          <p:spPr>
            <a:xfrm>
              <a:off x="346709" y="3337236"/>
              <a:ext cx="8300604" cy="1027587"/>
            </a:xfrm>
            <a:prstGeom prst="rect">
              <a:avLst/>
            </a:prstGeom>
            <a:noFill/>
          </p:spPr>
          <p:txBody>
            <a:bodyPr wrap="square" lIns="83094" tIns="41547" rIns="83094" bIns="41547">
              <a:spAutoFit/>
            </a:bodyPr>
            <a:lstStyle/>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Market timing is difficult, keeping upside exposure is important</a:t>
              </a:r>
            </a:p>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Optionality allows </a:t>
              </a:r>
              <a:r>
                <a:rPr lang="en-US" sz="1700" b="1" dirty="0">
                  <a:solidFill>
                    <a:prstClr val="black"/>
                  </a:solidFill>
                  <a:latin typeface="Frutiger 45 Light" panose="020B0603020202020204" pitchFamily="34" charset="0"/>
                </a:rPr>
                <a:t>upside participation with less downside risk</a:t>
              </a:r>
            </a:p>
            <a:p>
              <a:pPr marL="339933" indent="-339933">
                <a:buFont typeface="Frutiger 45 Light" panose="020B0603020202020204" pitchFamily="34" charset="0"/>
                <a:buChar char="−"/>
              </a:pPr>
              <a:endParaRPr lang="en-US" sz="1700" b="1" dirty="0">
                <a:solidFill>
                  <a:prstClr val="black"/>
                </a:solidFill>
                <a:latin typeface="Frutiger 45 Light" panose="020B0603020202020204" pitchFamily="34" charset="0"/>
              </a:endParaRPr>
            </a:p>
          </p:txBody>
        </p:sp>
      </p:grpSp>
      <p:grpSp>
        <p:nvGrpSpPr>
          <p:cNvPr id="5" name="Group 4"/>
          <p:cNvGrpSpPr/>
          <p:nvPr/>
        </p:nvGrpSpPr>
        <p:grpSpPr>
          <a:xfrm>
            <a:off x="854590" y="4693920"/>
            <a:ext cx="11845405" cy="1898457"/>
            <a:chOff x="394840" y="4267200"/>
            <a:chExt cx="8300604" cy="1725870"/>
          </a:xfrm>
        </p:grpSpPr>
        <p:sp>
          <p:nvSpPr>
            <p:cNvPr id="21" name="TextBox 20"/>
            <p:cNvSpPr txBox="1"/>
            <p:nvPr/>
          </p:nvSpPr>
          <p:spPr>
            <a:xfrm>
              <a:off x="394840" y="4267200"/>
              <a:ext cx="4038598" cy="43020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3. Access (cheaper) protection </a:t>
              </a:r>
            </a:p>
          </p:txBody>
        </p:sp>
        <p:sp>
          <p:nvSpPr>
            <p:cNvPr id="22" name="Rectangle 21"/>
            <p:cNvSpPr/>
            <p:nvPr/>
          </p:nvSpPr>
          <p:spPr>
            <a:xfrm>
              <a:off x="394840" y="4708836"/>
              <a:ext cx="8300604" cy="1284234"/>
            </a:xfrm>
            <a:prstGeom prst="rect">
              <a:avLst/>
            </a:prstGeom>
            <a:noFill/>
          </p:spPr>
          <p:txBody>
            <a:bodyPr wrap="square" lIns="83094" tIns="41547" rIns="83094" bIns="41547">
              <a:spAutoFit/>
            </a:bodyPr>
            <a:lstStyle/>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In the March sell-off, volatility reached the highs from the Global Financial Crisis. In recent weeks, </a:t>
              </a:r>
              <a:r>
                <a:rPr lang="en-US" sz="1700" b="1" dirty="0">
                  <a:solidFill>
                    <a:prstClr val="black"/>
                  </a:solidFill>
                  <a:latin typeface="Frutiger 45 Light" panose="020B0603020202020204" pitchFamily="34" charset="0"/>
                </a:rPr>
                <a:t>volatility has come down, but it remains well above the long term average</a:t>
              </a:r>
            </a:p>
            <a:p>
              <a:pPr marL="339933" indent="-339933">
                <a:buFont typeface="Frutiger 45 Light" panose="020B0603020202020204" pitchFamily="34" charset="0"/>
                <a:buChar char="−"/>
              </a:pPr>
              <a:r>
                <a:rPr lang="en-US" sz="1700" b="1" dirty="0">
                  <a:solidFill>
                    <a:prstClr val="black"/>
                  </a:solidFill>
                  <a:latin typeface="Frutiger 45 Light" panose="020B0603020202020204" pitchFamily="34" charset="0"/>
                </a:rPr>
                <a:t>Interest in hedging strategies typically peaks with volatility</a:t>
              </a:r>
              <a:r>
                <a:rPr lang="en-US" sz="1700" dirty="0">
                  <a:solidFill>
                    <a:prstClr val="black"/>
                  </a:solidFill>
                  <a:latin typeface="Frutiger 45 Light" panose="020B0603020202020204" pitchFamily="34" charset="0"/>
                </a:rPr>
                <a:t>, but this is when protection costs the most</a:t>
              </a:r>
            </a:p>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Nevertheless, </a:t>
              </a:r>
              <a:r>
                <a:rPr lang="en-US" sz="1700" b="1" dirty="0">
                  <a:solidFill>
                    <a:prstClr val="black"/>
                  </a:solidFill>
                  <a:latin typeface="Frutiger 45 Light" panose="020B0603020202020204" pitchFamily="34" charset="0"/>
                </a:rPr>
                <a:t>protection might help investors to stay invested</a:t>
              </a:r>
              <a:r>
                <a:rPr lang="en-US" sz="1700" dirty="0">
                  <a:solidFill>
                    <a:prstClr val="black"/>
                  </a:solidFill>
                  <a:latin typeface="Frutiger 45 Light" panose="020B0603020202020204" pitchFamily="34" charset="0"/>
                </a:rPr>
                <a:t> and avoid the challenge of trying to time the market</a:t>
              </a:r>
            </a:p>
          </p:txBody>
        </p:sp>
      </p:grpSp>
      <p:sp>
        <p:nvSpPr>
          <p:cNvPr id="11" name="Text Placeholder 8"/>
          <p:cNvSpPr txBox="1">
            <a:spLocks/>
          </p:cNvSpPr>
          <p:nvPr/>
        </p:nvSpPr>
        <p:spPr>
          <a:xfrm>
            <a:off x="1825844" y="7005229"/>
            <a:ext cx="11327645" cy="32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nchor="b">
            <a:spAutoFit/>
          </a:bodyPr>
          <a:lstStyle>
            <a:lvl1pPr marL="0" indent="0" defTabSz="914126" latinLnBrk="0">
              <a:spcBef>
                <a:spcPts val="136"/>
              </a:spcBef>
              <a:buClr>
                <a:schemeClr val="tx2"/>
              </a:buClr>
              <a:buSzPct val="100000"/>
              <a:buFont typeface="Symbol" pitchFamily="18" charset="2"/>
              <a:buNone/>
              <a:defRPr sz="800" b="0" baseline="0">
                <a:solidFill>
                  <a:srgbClr val="000000"/>
                </a:solidFill>
                <a:latin typeface="Frutiger 45 Light" pitchFamily="34" charset="0"/>
                <a:ea typeface="Arial Unicode MS" pitchFamily="34" charset="-128"/>
                <a:cs typeface="Times New Roman" pitchFamily="18" charset="0"/>
              </a:defRPr>
            </a:lvl1pPr>
            <a:lvl2pPr marL="502753" indent="0" defTabSz="1005505" eaLnBrk="1" latinLnBrk="0" hangingPunct="1">
              <a:spcBef>
                <a:spcPts val="700"/>
              </a:spcBef>
              <a:buClr>
                <a:schemeClr val="tx1"/>
              </a:buClr>
              <a:buFont typeface="Arial" pitchFamily="34" charset="0"/>
              <a:buNone/>
              <a:defRPr sz="2200" b="1">
                <a:latin typeface="+mn-lt"/>
              </a:defRPr>
            </a:lvl2pPr>
            <a:lvl3pPr marL="1005505" indent="0" defTabSz="1005505" eaLnBrk="1" latinLnBrk="0" hangingPunct="1">
              <a:spcBef>
                <a:spcPts val="700"/>
              </a:spcBef>
              <a:buClr>
                <a:schemeClr val="tx1"/>
              </a:buClr>
              <a:buFont typeface="Arial" pitchFamily="34" charset="0"/>
              <a:buNone/>
              <a:defRPr sz="2000" b="1">
                <a:latin typeface="+mn-lt"/>
              </a:defRPr>
            </a:lvl3pPr>
            <a:lvl4pPr marL="1508257" indent="0" defTabSz="1005505" eaLnBrk="1" latinLnBrk="0" hangingPunct="1">
              <a:spcBef>
                <a:spcPts val="300"/>
              </a:spcBef>
              <a:buClr>
                <a:schemeClr val="tx1"/>
              </a:buClr>
              <a:buSzPct val="84000"/>
              <a:buFont typeface="Arial" pitchFamily="34" charset="0"/>
              <a:buNone/>
              <a:defRPr sz="1800" b="1">
                <a:latin typeface="+mn-lt"/>
              </a:defRPr>
            </a:lvl4pPr>
            <a:lvl5pPr marL="2011009" indent="0" defTabSz="1005505" eaLnBrk="1" latinLnBrk="0" hangingPunct="1">
              <a:spcBef>
                <a:spcPts val="300"/>
              </a:spcBef>
              <a:buClr>
                <a:schemeClr val="tx1"/>
              </a:buClr>
              <a:buSzPct val="84000"/>
              <a:buFont typeface="Arial" pitchFamily="34" charset="0"/>
              <a:buNone/>
              <a:defRPr sz="1800" b="1">
                <a:latin typeface="+mn-lt"/>
              </a:defRPr>
            </a:lvl5pPr>
            <a:lvl6pPr marL="2513761" indent="0" defTabSz="1005505">
              <a:spcBef>
                <a:spcPts val="300"/>
              </a:spcBef>
              <a:buClr>
                <a:schemeClr val="tx1"/>
              </a:buClr>
              <a:buSzPct val="84000"/>
              <a:buFont typeface="Frutiger 55 Roman" pitchFamily="34" charset="0"/>
              <a:buNone/>
              <a:defRPr sz="1800" b="1">
                <a:latin typeface="+mn-lt"/>
              </a:defRPr>
            </a:lvl6pPr>
            <a:lvl7pPr marL="3016512" indent="0" defTabSz="1005505">
              <a:spcBef>
                <a:spcPts val="300"/>
              </a:spcBef>
              <a:buClr>
                <a:schemeClr val="tx1"/>
              </a:buClr>
              <a:buSzPct val="84000"/>
              <a:buFont typeface="Frutiger 55 Roman" pitchFamily="34" charset="0"/>
              <a:buNone/>
              <a:defRPr sz="1800" b="1">
                <a:latin typeface="+mn-lt"/>
              </a:defRPr>
            </a:lvl7pPr>
            <a:lvl8pPr marL="3519265" indent="0" defTabSz="1005505">
              <a:spcBef>
                <a:spcPts val="300"/>
              </a:spcBef>
              <a:buClr>
                <a:schemeClr val="tx1"/>
              </a:buClr>
              <a:buSzPct val="84000"/>
              <a:buFont typeface="Frutiger 55 Roman" pitchFamily="34" charset="0"/>
              <a:buNone/>
              <a:defRPr sz="1800" b="1">
                <a:latin typeface="+mn-lt"/>
              </a:defRPr>
            </a:lvl8pPr>
            <a:lvl9pPr marL="4022016" indent="0" defTabSz="1005505">
              <a:spcBef>
                <a:spcPts val="300"/>
              </a:spcBef>
              <a:buClr>
                <a:schemeClr val="tx1"/>
              </a:buClr>
              <a:buSzPct val="84000"/>
              <a:buFont typeface="Frutiger 55 Roman" pitchFamily="34" charset="0"/>
              <a:buNone/>
              <a:defRPr sz="1800" b="1">
                <a:latin typeface="+mn-lt"/>
              </a:defRPr>
            </a:lvl9pPr>
          </a:lstStyle>
          <a:p>
            <a:pPr eaLnBrk="0" fontAlgn="base" hangingPunct="0">
              <a:spcAft>
                <a:spcPct val="0"/>
              </a:spcAft>
              <a:buClr>
                <a:srgbClr val="E60000"/>
              </a:buClr>
            </a:pPr>
            <a:r>
              <a:rPr lang="en-US" sz="1000" dirty="0" smtClean="0"/>
              <a:t>Please </a:t>
            </a:r>
            <a:r>
              <a:rPr lang="en-US" sz="1000" dirty="0"/>
              <a:t>see important disclaimer at the end of the </a:t>
            </a:r>
            <a:r>
              <a:rPr lang="en-US" sz="1000" dirty="0" smtClean="0"/>
              <a:t>document.</a:t>
            </a:r>
            <a:r>
              <a:rPr lang="en-GB" sz="1000" dirty="0"/>
              <a:t> </a:t>
            </a:r>
            <a:endParaRPr lang="en-GB" sz="1000" dirty="0" smtClean="0"/>
          </a:p>
          <a:p>
            <a:pPr eaLnBrk="0" fontAlgn="base" hangingPunct="0">
              <a:spcAft>
                <a:spcPct val="0"/>
              </a:spcAft>
              <a:buClr>
                <a:srgbClr val="E60000"/>
              </a:buClr>
            </a:pPr>
            <a:r>
              <a:rPr lang="en-GB" sz="1000" dirty="0" smtClean="0"/>
              <a:t>Source</a:t>
            </a:r>
            <a:r>
              <a:rPr lang="en-GB" sz="1000" dirty="0"/>
              <a:t>: Bloomberg, UBS, as of </a:t>
            </a:r>
            <a:r>
              <a:rPr lang="en-GB" sz="1000" dirty="0" smtClean="0"/>
              <a:t>May 2020</a:t>
            </a:r>
            <a:endParaRPr lang="en-GB" sz="1000" dirty="0"/>
          </a:p>
        </p:txBody>
      </p:sp>
      <p:sp>
        <p:nvSpPr>
          <p:cNvPr id="17" name="Oval 16"/>
          <p:cNvSpPr/>
          <p:nvPr/>
        </p:nvSpPr>
        <p:spPr>
          <a:xfrm>
            <a:off x="494018" y="1614747"/>
            <a:ext cx="538248" cy="41910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smtClean="0">
                <a:solidFill>
                  <a:schemeClr val="bg1"/>
                </a:solidFill>
              </a:rPr>
              <a:t>1</a:t>
            </a:r>
          </a:p>
        </p:txBody>
      </p:sp>
      <p:sp>
        <p:nvSpPr>
          <p:cNvPr id="18" name="Oval 17"/>
          <p:cNvSpPr/>
          <p:nvPr/>
        </p:nvSpPr>
        <p:spPr>
          <a:xfrm>
            <a:off x="494018" y="3301355"/>
            <a:ext cx="538248" cy="41910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smtClean="0">
                <a:solidFill>
                  <a:schemeClr val="bg1"/>
                </a:solidFill>
              </a:rPr>
              <a:t>2</a:t>
            </a:r>
          </a:p>
        </p:txBody>
      </p:sp>
      <p:sp>
        <p:nvSpPr>
          <p:cNvPr id="19" name="Oval 18"/>
          <p:cNvSpPr/>
          <p:nvPr/>
        </p:nvSpPr>
        <p:spPr>
          <a:xfrm>
            <a:off x="494018" y="4829275"/>
            <a:ext cx="538248" cy="41910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smtClean="0">
                <a:solidFill>
                  <a:schemeClr val="bg1"/>
                </a:solidFill>
              </a:rPr>
              <a:t>3</a:t>
            </a:r>
          </a:p>
        </p:txBody>
      </p:sp>
    </p:spTree>
    <p:custDataLst>
      <p:tags r:id="rId1"/>
    </p:custDataLst>
    <p:extLst>
      <p:ext uri="{BB962C8B-B14F-4D97-AF65-F5344CB8AC3E}">
        <p14:creationId xmlns:p14="http://schemas.microsoft.com/office/powerpoint/2010/main" val="28344539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598521">
            <a:normAutofit/>
          </a:bodyPr>
          <a:lstStyle/>
          <a:p>
            <a:r>
              <a:rPr lang="en-US" sz="3700" dirty="0"/>
              <a:t>Volatility as an instrument for yield enhancement</a:t>
            </a:r>
          </a:p>
        </p:txBody>
      </p:sp>
      <p:sp>
        <p:nvSpPr>
          <p:cNvPr id="8" name="TextBox 7"/>
          <p:cNvSpPr txBox="1"/>
          <p:nvPr>
            <p:custDataLst>
              <p:tags r:id="rId2"/>
            </p:custDataLst>
          </p:nvPr>
        </p:nvSpPr>
        <p:spPr>
          <a:xfrm>
            <a:off x="578824" y="1117202"/>
            <a:ext cx="12168456" cy="421980"/>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Selling volatility is less driven by the market environment </a:t>
            </a:r>
          </a:p>
        </p:txBody>
      </p:sp>
      <p:sp>
        <p:nvSpPr>
          <p:cNvPr id="15" name="TextBox 14"/>
          <p:cNvSpPr txBox="1"/>
          <p:nvPr/>
        </p:nvSpPr>
        <p:spPr>
          <a:xfrm>
            <a:off x="558536" y="1632840"/>
            <a:ext cx="5585354" cy="47322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Structures to generate yield </a:t>
            </a:r>
          </a:p>
        </p:txBody>
      </p:sp>
      <p:sp>
        <p:nvSpPr>
          <p:cNvPr id="16" name="Rectangle 15"/>
          <p:cNvSpPr/>
          <p:nvPr/>
        </p:nvSpPr>
        <p:spPr>
          <a:xfrm>
            <a:off x="558536" y="2372176"/>
            <a:ext cx="5808768" cy="3118378"/>
          </a:xfrm>
          <a:prstGeom prst="rect">
            <a:avLst/>
          </a:prstGeom>
          <a:noFill/>
        </p:spPr>
        <p:txBody>
          <a:bodyPr wrap="square" lIns="108801" tIns="54400" rIns="108801" bIns="54400">
            <a:spAutoFit/>
          </a:bodyPr>
          <a:lstStyle/>
          <a:p>
            <a:pPr marL="340001" indent="-340001">
              <a:buFont typeface="Frutiger 45 Light" panose="020B0603020202020204" pitchFamily="34" charset="0"/>
              <a:buChar char="−"/>
            </a:pPr>
            <a:r>
              <a:rPr lang="en-US" sz="1700" dirty="0">
                <a:solidFill>
                  <a:prstClr val="black"/>
                </a:solidFill>
                <a:latin typeface="Frutiger 45 Light" panose="020B0603020202020204" pitchFamily="34" charset="0"/>
              </a:rPr>
              <a:t>Volatilities will likely remain elevated over the short-term but likely </a:t>
            </a:r>
            <a:r>
              <a:rPr lang="en-US" sz="1700" b="1" dirty="0">
                <a:solidFill>
                  <a:prstClr val="black"/>
                </a:solidFill>
                <a:latin typeface="Frutiger 45 Light" panose="020B0603020202020204" pitchFamily="34" charset="0"/>
              </a:rPr>
              <a:t>to retrace to the long run mean </a:t>
            </a:r>
            <a:r>
              <a:rPr lang="en-US" sz="1700" dirty="0">
                <a:solidFill>
                  <a:prstClr val="black"/>
                </a:solidFill>
                <a:latin typeface="Frutiger 45 Light" panose="020B0603020202020204" pitchFamily="34" charset="0"/>
              </a:rPr>
              <a:t>over the medium- to long-term as uncertainty fades</a:t>
            </a:r>
          </a:p>
          <a:p>
            <a:pPr marL="340001" indent="-340001">
              <a:buFont typeface="Frutiger 45 Light" panose="020B0603020202020204" pitchFamily="34" charset="0"/>
              <a:buChar char="−"/>
            </a:pPr>
            <a:r>
              <a:rPr lang="en-US" sz="1700" b="1" u="sng" dirty="0">
                <a:solidFill>
                  <a:prstClr val="black"/>
                </a:solidFill>
                <a:latin typeface="Frutiger 45 Light" panose="020B0603020202020204" pitchFamily="34" charset="0"/>
              </a:rPr>
              <a:t>Put-writing:</a:t>
            </a:r>
            <a:r>
              <a:rPr lang="en-US" sz="1700" dirty="0">
                <a:solidFill>
                  <a:prstClr val="black"/>
                </a:solidFill>
                <a:latin typeface="Frutiger 45 Light" panose="020B0603020202020204" pitchFamily="34" charset="0"/>
              </a:rPr>
              <a:t> Selling out-of-the-money (OTM) put-options on equities, through systematic put-writing strategies </a:t>
            </a:r>
            <a:r>
              <a:rPr lang="en-US" sz="1700">
                <a:solidFill>
                  <a:prstClr val="black"/>
                </a:solidFill>
                <a:latin typeface="Frutiger 45 Light" panose="020B0603020202020204" pitchFamily="34" charset="0"/>
              </a:rPr>
              <a:t>or </a:t>
            </a:r>
            <a:r>
              <a:rPr lang="en-US" sz="1700" smtClean="0">
                <a:solidFill>
                  <a:prstClr val="black"/>
                </a:solidFill>
                <a:latin typeface="Frutiger 45 Light" panose="020B0603020202020204" pitchFamily="34" charset="0"/>
              </a:rPr>
              <a:t>reverse convertible </a:t>
            </a:r>
            <a:r>
              <a:rPr lang="en-US" sz="1700" dirty="0">
                <a:solidFill>
                  <a:prstClr val="black"/>
                </a:solidFill>
                <a:latin typeface="Frutiger 45 Light" panose="020B0603020202020204" pitchFamily="34" charset="0"/>
              </a:rPr>
              <a:t>n</a:t>
            </a:r>
            <a:r>
              <a:rPr lang="en-US" sz="1700" smtClean="0">
                <a:solidFill>
                  <a:prstClr val="black"/>
                </a:solidFill>
                <a:latin typeface="Frutiger 45 Light" panose="020B0603020202020204" pitchFamily="34" charset="0"/>
              </a:rPr>
              <a:t>otes</a:t>
            </a:r>
            <a:endParaRPr lang="en-US" sz="1700" dirty="0">
              <a:solidFill>
                <a:prstClr val="black"/>
              </a:solidFill>
              <a:latin typeface="Frutiger 45 Light" panose="020B0603020202020204" pitchFamily="34" charset="0"/>
            </a:endParaRPr>
          </a:p>
          <a:p>
            <a:pPr marL="938401" lvl="1" indent="-340001">
              <a:buFont typeface="Frutiger 45 Light" panose="020B0603020202020204" pitchFamily="34" charset="0"/>
              <a:buChar char="−"/>
            </a:pPr>
            <a:r>
              <a:rPr lang="en-US" sz="1700" dirty="0">
                <a:solidFill>
                  <a:prstClr val="black"/>
                </a:solidFill>
                <a:latin typeface="Frutiger 45 Light" panose="020B0603020202020204" pitchFamily="34" charset="0"/>
              </a:rPr>
              <a:t>Alternative to build defensive equity exposures</a:t>
            </a:r>
          </a:p>
          <a:p>
            <a:pPr marL="340001" indent="-340001">
              <a:buFont typeface="Frutiger 45 Light" panose="020B0603020202020204" pitchFamily="34" charset="0"/>
              <a:buChar char="−"/>
            </a:pPr>
            <a:r>
              <a:rPr lang="en-US" sz="1700" dirty="0">
                <a:solidFill>
                  <a:prstClr val="black"/>
                </a:solidFill>
                <a:latin typeface="Frutiger 45 Light" panose="020B0603020202020204" pitchFamily="34" charset="0"/>
              </a:rPr>
              <a:t>Systematic implementations, i.e. certificates with daily </a:t>
            </a:r>
            <a:r>
              <a:rPr lang="en-US" sz="1700" dirty="0" err="1">
                <a:solidFill>
                  <a:prstClr val="black"/>
                </a:solidFill>
                <a:latin typeface="Frutiger 45 Light" panose="020B0603020202020204" pitchFamily="34" charset="0"/>
              </a:rPr>
              <a:t>restriking</a:t>
            </a:r>
            <a:r>
              <a:rPr lang="en-US" sz="1700" dirty="0">
                <a:solidFill>
                  <a:prstClr val="black"/>
                </a:solidFill>
                <a:latin typeface="Frutiger 45 Light" panose="020B0603020202020204" pitchFamily="34" charset="0"/>
              </a:rPr>
              <a:t>, can </a:t>
            </a:r>
            <a:r>
              <a:rPr lang="en-US" sz="1700" b="1" dirty="0">
                <a:solidFill>
                  <a:prstClr val="black"/>
                </a:solidFill>
                <a:latin typeface="Frutiger 45 Light" panose="020B0603020202020204" pitchFamily="34" charset="0"/>
              </a:rPr>
              <a:t>decrease dependency on entry and exit points</a:t>
            </a:r>
          </a:p>
        </p:txBody>
      </p:sp>
      <p:sp>
        <p:nvSpPr>
          <p:cNvPr id="10" name="TextBox 9"/>
          <p:cNvSpPr txBox="1"/>
          <p:nvPr/>
        </p:nvSpPr>
        <p:spPr>
          <a:xfrm>
            <a:off x="6814131" y="1632840"/>
            <a:ext cx="5933146" cy="47322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Less dependency on the economic cycle</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3050" y="2529945"/>
            <a:ext cx="5473647" cy="2859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780456" y="2346960"/>
            <a:ext cx="893657" cy="15776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de-CH" sz="1300" dirty="0">
                <a:solidFill>
                  <a:schemeClr val="tx1"/>
                </a:solidFill>
                <a:latin typeface="Frutiger 45 Light" panose="020B0603020202020204" pitchFamily="34" charset="0"/>
              </a:rPr>
              <a:t>Return</a:t>
            </a:r>
            <a:endParaRPr lang="de-CH" dirty="0" smtClean="0">
              <a:solidFill>
                <a:schemeClr val="tx1"/>
              </a:solidFill>
              <a:latin typeface="Frutiger 45 Light" panose="020B0603020202020204" pitchFamily="34" charset="0"/>
            </a:endParaRPr>
          </a:p>
        </p:txBody>
      </p:sp>
      <p:sp>
        <p:nvSpPr>
          <p:cNvPr id="14" name="Rectangle 13"/>
          <p:cNvSpPr/>
          <p:nvPr/>
        </p:nvSpPr>
        <p:spPr>
          <a:xfrm>
            <a:off x="11578162" y="2372176"/>
            <a:ext cx="1117071" cy="15776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r"/>
            <a:r>
              <a:rPr lang="de-CH" sz="1300" dirty="0">
                <a:solidFill>
                  <a:schemeClr val="tx1"/>
                </a:solidFill>
                <a:latin typeface="Frutiger 45 Light" panose="020B0603020202020204" pitchFamily="34" charset="0"/>
              </a:rPr>
              <a:t>Sharpe ratio</a:t>
            </a:r>
            <a:endParaRPr lang="de-CH" dirty="0" smtClean="0">
              <a:solidFill>
                <a:schemeClr val="tx1"/>
              </a:solidFill>
              <a:latin typeface="Frutiger 45 Light" panose="020B0603020202020204" pitchFamily="34" charset="0"/>
            </a:endParaRPr>
          </a:p>
        </p:txBody>
      </p:sp>
      <p:sp>
        <p:nvSpPr>
          <p:cNvPr id="19" name="Oval 18"/>
          <p:cNvSpPr/>
          <p:nvPr/>
        </p:nvSpPr>
        <p:spPr>
          <a:xfrm>
            <a:off x="516647" y="461783"/>
            <a:ext cx="538248" cy="41910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smtClean="0">
                <a:solidFill>
                  <a:schemeClr val="bg1"/>
                </a:solidFill>
              </a:rPr>
              <a:t>1</a:t>
            </a:r>
          </a:p>
        </p:txBody>
      </p:sp>
      <p:sp>
        <p:nvSpPr>
          <p:cNvPr id="20" name="Text Placeholder 8"/>
          <p:cNvSpPr txBox="1">
            <a:spLocks/>
          </p:cNvSpPr>
          <p:nvPr/>
        </p:nvSpPr>
        <p:spPr>
          <a:xfrm>
            <a:off x="1825844" y="7066785"/>
            <a:ext cx="11327645" cy="259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nchor="b">
            <a:spAutoFit/>
          </a:bodyPr>
          <a:lstStyle>
            <a:lvl1pPr marL="0" indent="0" defTabSz="914126" latinLnBrk="0">
              <a:spcBef>
                <a:spcPts val="136"/>
              </a:spcBef>
              <a:buClr>
                <a:schemeClr val="tx2"/>
              </a:buClr>
              <a:buSzPct val="100000"/>
              <a:buFont typeface="Symbol" pitchFamily="18" charset="2"/>
              <a:buNone/>
              <a:defRPr sz="800" b="0" baseline="0">
                <a:solidFill>
                  <a:srgbClr val="000000"/>
                </a:solidFill>
                <a:latin typeface="Frutiger 45 Light" pitchFamily="34" charset="0"/>
                <a:ea typeface="Arial Unicode MS" pitchFamily="34" charset="-128"/>
                <a:cs typeface="Times New Roman" pitchFamily="18" charset="0"/>
              </a:defRPr>
            </a:lvl1pPr>
            <a:lvl2pPr marL="502753" indent="0" defTabSz="1005505" eaLnBrk="1" latinLnBrk="0" hangingPunct="1">
              <a:spcBef>
                <a:spcPts val="700"/>
              </a:spcBef>
              <a:buClr>
                <a:schemeClr val="tx1"/>
              </a:buClr>
              <a:buFont typeface="Arial" pitchFamily="34" charset="0"/>
              <a:buNone/>
              <a:defRPr sz="2200" b="1">
                <a:latin typeface="+mn-lt"/>
              </a:defRPr>
            </a:lvl2pPr>
            <a:lvl3pPr marL="1005505" indent="0" defTabSz="1005505" eaLnBrk="1" latinLnBrk="0" hangingPunct="1">
              <a:spcBef>
                <a:spcPts val="700"/>
              </a:spcBef>
              <a:buClr>
                <a:schemeClr val="tx1"/>
              </a:buClr>
              <a:buFont typeface="Arial" pitchFamily="34" charset="0"/>
              <a:buNone/>
              <a:defRPr sz="2000" b="1">
                <a:latin typeface="+mn-lt"/>
              </a:defRPr>
            </a:lvl3pPr>
            <a:lvl4pPr marL="1508257" indent="0" defTabSz="1005505" eaLnBrk="1" latinLnBrk="0" hangingPunct="1">
              <a:spcBef>
                <a:spcPts val="300"/>
              </a:spcBef>
              <a:buClr>
                <a:schemeClr val="tx1"/>
              </a:buClr>
              <a:buSzPct val="84000"/>
              <a:buFont typeface="Arial" pitchFamily="34" charset="0"/>
              <a:buNone/>
              <a:defRPr sz="1800" b="1">
                <a:latin typeface="+mn-lt"/>
              </a:defRPr>
            </a:lvl4pPr>
            <a:lvl5pPr marL="2011009" indent="0" defTabSz="1005505" eaLnBrk="1" latinLnBrk="0" hangingPunct="1">
              <a:spcBef>
                <a:spcPts val="300"/>
              </a:spcBef>
              <a:buClr>
                <a:schemeClr val="tx1"/>
              </a:buClr>
              <a:buSzPct val="84000"/>
              <a:buFont typeface="Arial" pitchFamily="34" charset="0"/>
              <a:buNone/>
              <a:defRPr sz="1800" b="1">
                <a:latin typeface="+mn-lt"/>
              </a:defRPr>
            </a:lvl5pPr>
            <a:lvl6pPr marL="2513761" indent="0" defTabSz="1005505">
              <a:spcBef>
                <a:spcPts val="300"/>
              </a:spcBef>
              <a:buClr>
                <a:schemeClr val="tx1"/>
              </a:buClr>
              <a:buSzPct val="84000"/>
              <a:buFont typeface="Frutiger 55 Roman" pitchFamily="34" charset="0"/>
              <a:buNone/>
              <a:defRPr sz="1800" b="1">
                <a:latin typeface="+mn-lt"/>
              </a:defRPr>
            </a:lvl6pPr>
            <a:lvl7pPr marL="3016512" indent="0" defTabSz="1005505">
              <a:spcBef>
                <a:spcPts val="300"/>
              </a:spcBef>
              <a:buClr>
                <a:schemeClr val="tx1"/>
              </a:buClr>
              <a:buSzPct val="84000"/>
              <a:buFont typeface="Frutiger 55 Roman" pitchFamily="34" charset="0"/>
              <a:buNone/>
              <a:defRPr sz="1800" b="1">
                <a:latin typeface="+mn-lt"/>
              </a:defRPr>
            </a:lvl7pPr>
            <a:lvl8pPr marL="3519265" indent="0" defTabSz="1005505">
              <a:spcBef>
                <a:spcPts val="300"/>
              </a:spcBef>
              <a:buClr>
                <a:schemeClr val="tx1"/>
              </a:buClr>
              <a:buSzPct val="84000"/>
              <a:buFont typeface="Frutiger 55 Roman" pitchFamily="34" charset="0"/>
              <a:buNone/>
              <a:defRPr sz="1800" b="1">
                <a:latin typeface="+mn-lt"/>
              </a:defRPr>
            </a:lvl8pPr>
            <a:lvl9pPr marL="4022016" indent="0" defTabSz="1005505">
              <a:spcBef>
                <a:spcPts val="300"/>
              </a:spcBef>
              <a:buClr>
                <a:schemeClr val="tx1"/>
              </a:buClr>
              <a:buSzPct val="84000"/>
              <a:buFont typeface="Frutiger 55 Roman" pitchFamily="34" charset="0"/>
              <a:buNone/>
              <a:defRPr sz="1800" b="1">
                <a:latin typeface="+mn-lt"/>
              </a:defRPr>
            </a:lvl9pPr>
          </a:lstStyle>
          <a:p>
            <a:pPr eaLnBrk="0" fontAlgn="base" hangingPunct="0">
              <a:spcAft>
                <a:spcPct val="0"/>
              </a:spcAft>
              <a:buClr>
                <a:srgbClr val="E60000"/>
              </a:buClr>
            </a:pPr>
            <a:r>
              <a:rPr lang="en-GB" dirty="0" smtClean="0"/>
              <a:t>Rolling reverse convertible strategy refers to the Put Index calculated by the CBOE. </a:t>
            </a:r>
            <a:r>
              <a:rPr lang="en-US" dirty="0"/>
              <a:t>Please see important disclaimer at the end of the document</a:t>
            </a:r>
            <a:r>
              <a:rPr lang="en-US" dirty="0" smtClean="0"/>
              <a:t>.</a:t>
            </a:r>
            <a:endParaRPr lang="en-GB" dirty="0" smtClean="0"/>
          </a:p>
          <a:p>
            <a:pPr eaLnBrk="0" fontAlgn="base" hangingPunct="0">
              <a:spcAft>
                <a:spcPct val="0"/>
              </a:spcAft>
              <a:buClr>
                <a:srgbClr val="E60000"/>
              </a:buClr>
            </a:pPr>
            <a:r>
              <a:rPr lang="en-GB" dirty="0" smtClean="0"/>
              <a:t>Source</a:t>
            </a:r>
            <a:r>
              <a:rPr lang="en-GB" dirty="0"/>
              <a:t>: Bloomberg, UBS, as of </a:t>
            </a:r>
            <a:r>
              <a:rPr lang="en-GB" dirty="0" smtClean="0"/>
              <a:t>June 2020</a:t>
            </a:r>
            <a:endParaRPr lang="en-GB" dirty="0"/>
          </a:p>
        </p:txBody>
      </p:sp>
    </p:spTree>
    <p:custDataLst>
      <p:tags r:id="rId1"/>
    </p:custDataLst>
    <p:extLst>
      <p:ext uri="{BB962C8B-B14F-4D97-AF65-F5344CB8AC3E}">
        <p14:creationId xmlns:p14="http://schemas.microsoft.com/office/powerpoint/2010/main" val="24395256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598521">
            <a:normAutofit/>
          </a:bodyPr>
          <a:lstStyle/>
          <a:p>
            <a:r>
              <a:rPr lang="en-US" sz="3700" dirty="0"/>
              <a:t>Gaining controlled upside</a:t>
            </a:r>
          </a:p>
        </p:txBody>
      </p:sp>
      <p:sp>
        <p:nvSpPr>
          <p:cNvPr id="8" name="TextBox 7"/>
          <p:cNvSpPr txBox="1"/>
          <p:nvPr>
            <p:custDataLst>
              <p:tags r:id="rId2"/>
            </p:custDataLst>
          </p:nvPr>
        </p:nvSpPr>
        <p:spPr>
          <a:xfrm>
            <a:off x="578824" y="1117202"/>
            <a:ext cx="12168456" cy="421980"/>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Structures allow for a smoother return distribution</a:t>
            </a:r>
          </a:p>
        </p:txBody>
      </p:sp>
      <p:sp>
        <p:nvSpPr>
          <p:cNvPr id="10" name="TextBox 9"/>
          <p:cNvSpPr txBox="1"/>
          <p:nvPr/>
        </p:nvSpPr>
        <p:spPr>
          <a:xfrm>
            <a:off x="649379" y="1566877"/>
            <a:ext cx="5849915" cy="47322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Structures to keep equity exposure</a:t>
            </a:r>
          </a:p>
        </p:txBody>
      </p:sp>
      <p:sp>
        <p:nvSpPr>
          <p:cNvPr id="7" name="Rectangle 6"/>
          <p:cNvSpPr/>
          <p:nvPr/>
        </p:nvSpPr>
        <p:spPr>
          <a:xfrm>
            <a:off x="578823" y="2160514"/>
            <a:ext cx="5920471" cy="3510771"/>
          </a:xfrm>
          <a:prstGeom prst="rect">
            <a:avLst/>
          </a:prstGeom>
          <a:noFill/>
        </p:spPr>
        <p:txBody>
          <a:bodyPr wrap="square" lIns="108778" tIns="54389" rIns="108778" bIns="54389">
            <a:spAutoFit/>
          </a:bodyPr>
          <a:lstStyle/>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Building up </a:t>
            </a:r>
            <a:r>
              <a:rPr lang="en-US" sz="1700" b="1" dirty="0">
                <a:solidFill>
                  <a:prstClr val="black"/>
                </a:solidFill>
                <a:latin typeface="Frutiger 45 Light" panose="020B0603020202020204" pitchFamily="34" charset="0"/>
              </a:rPr>
              <a:t>equity exposure during high volatility environments typically pays off</a:t>
            </a:r>
            <a:r>
              <a:rPr lang="en-US" sz="1700" dirty="0">
                <a:solidFill>
                  <a:prstClr val="black"/>
                </a:solidFill>
                <a:latin typeface="Frutiger 45 Light" panose="020B0603020202020204" pitchFamily="34" charset="0"/>
              </a:rPr>
              <a:t>. But there is a fat left tail</a:t>
            </a:r>
          </a:p>
          <a:p>
            <a:pPr marL="339933" indent="-339933">
              <a:buFont typeface="Frutiger 45 Light" panose="020B0603020202020204" pitchFamily="34" charset="0"/>
              <a:buChar char="−"/>
            </a:pPr>
            <a:r>
              <a:rPr lang="en-US" sz="1700" b="1" u="sng" dirty="0">
                <a:solidFill>
                  <a:prstClr val="black"/>
                </a:solidFill>
                <a:latin typeface="Frutiger 45 Light" panose="020B0603020202020204" pitchFamily="34" charset="0"/>
              </a:rPr>
              <a:t>Risk reversals:</a:t>
            </a:r>
            <a:r>
              <a:rPr lang="en-US" sz="1700" dirty="0">
                <a:solidFill>
                  <a:prstClr val="black"/>
                </a:solidFill>
                <a:latin typeface="Frutiger 45 Light" panose="020B0603020202020204" pitchFamily="34" charset="0"/>
              </a:rPr>
              <a:t> Sell an out-of-the money put option to finance one or more call options</a:t>
            </a:r>
          </a:p>
          <a:p>
            <a:pPr marL="938333" lvl="1" indent="-339933">
              <a:buFont typeface="Frutiger 45 Light" panose="020B0603020202020204" pitchFamily="34" charset="0"/>
              <a:buChar char="−"/>
            </a:pPr>
            <a:r>
              <a:rPr lang="en-US" sz="1700" b="1" dirty="0">
                <a:solidFill>
                  <a:prstClr val="black"/>
                </a:solidFill>
                <a:latin typeface="Frutiger 45 Light" panose="020B0603020202020204" pitchFamily="34" charset="0"/>
              </a:rPr>
              <a:t>Zero-cost structure to gain upside participation</a:t>
            </a:r>
            <a:r>
              <a:rPr lang="en-US" sz="1700" dirty="0">
                <a:solidFill>
                  <a:prstClr val="black"/>
                </a:solidFill>
                <a:latin typeface="Frutiger 45 Light" panose="020B0603020202020204" pitchFamily="34" charset="0"/>
              </a:rPr>
              <a:t>, with a downside cushion</a:t>
            </a:r>
          </a:p>
          <a:p>
            <a:pPr marL="938333" lvl="1" indent="-339933">
              <a:buFont typeface="Frutiger 45 Light" panose="020B0603020202020204" pitchFamily="34" charset="0"/>
              <a:buChar char="−"/>
            </a:pPr>
            <a:r>
              <a:rPr lang="en-US" sz="1700" b="1" dirty="0">
                <a:solidFill>
                  <a:prstClr val="black"/>
                </a:solidFill>
                <a:latin typeface="Frutiger 45 Light" panose="020B0603020202020204" pitchFamily="34" charset="0"/>
              </a:rPr>
              <a:t>Smoothed return distribution </a:t>
            </a:r>
            <a:r>
              <a:rPr lang="en-US" sz="1700" dirty="0">
                <a:solidFill>
                  <a:prstClr val="black"/>
                </a:solidFill>
                <a:latin typeface="Frutiger 45 Light" panose="020B0603020202020204" pitchFamily="34" charset="0"/>
              </a:rPr>
              <a:t>with lower exposure to worst-case scenarios</a:t>
            </a:r>
          </a:p>
          <a:p>
            <a:pPr marL="938333" lvl="1" indent="-339933">
              <a:buFont typeface="Frutiger 45 Light" panose="020B0603020202020204" pitchFamily="34" charset="0"/>
              <a:buChar char="−"/>
            </a:pPr>
            <a:r>
              <a:rPr lang="en-US" sz="1700" dirty="0">
                <a:solidFill>
                  <a:prstClr val="black"/>
                </a:solidFill>
                <a:latin typeface="Frutiger 45 Light" panose="020B0603020202020204" pitchFamily="34" charset="0"/>
              </a:rPr>
              <a:t>Put strike is typically set further out-of-the money than the call strike (i.e. asymmetric payoff)</a:t>
            </a:r>
          </a:p>
        </p:txBody>
      </p:sp>
      <p:sp>
        <p:nvSpPr>
          <p:cNvPr id="11" name="TextBox 10"/>
          <p:cNvSpPr txBox="1"/>
          <p:nvPr/>
        </p:nvSpPr>
        <p:spPr>
          <a:xfrm>
            <a:off x="6750172" y="1566877"/>
            <a:ext cx="5920472" cy="47322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Comparison of return distributions</a:t>
            </a:r>
          </a:p>
        </p:txBody>
      </p:sp>
      <p:sp>
        <p:nvSpPr>
          <p:cNvPr id="13" name="Oval 12"/>
          <p:cNvSpPr/>
          <p:nvPr/>
        </p:nvSpPr>
        <p:spPr>
          <a:xfrm>
            <a:off x="516647" y="461783"/>
            <a:ext cx="538248" cy="41910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smtClean="0">
                <a:solidFill>
                  <a:schemeClr val="bg1"/>
                </a:solidFill>
              </a:rPr>
              <a:t>2</a:t>
            </a:r>
          </a:p>
        </p:txBody>
      </p:sp>
      <p:sp>
        <p:nvSpPr>
          <p:cNvPr id="16" name="Text Placeholder 8"/>
          <p:cNvSpPr txBox="1">
            <a:spLocks/>
          </p:cNvSpPr>
          <p:nvPr/>
        </p:nvSpPr>
        <p:spPr>
          <a:xfrm>
            <a:off x="1825844" y="7066785"/>
            <a:ext cx="11327645" cy="259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nchor="b">
            <a:spAutoFit/>
          </a:bodyPr>
          <a:lstStyle>
            <a:lvl1pPr marL="0" indent="0" defTabSz="914126" latinLnBrk="0">
              <a:spcBef>
                <a:spcPts val="136"/>
              </a:spcBef>
              <a:buClr>
                <a:schemeClr val="tx2"/>
              </a:buClr>
              <a:buSzPct val="100000"/>
              <a:buFont typeface="Symbol" pitchFamily="18" charset="2"/>
              <a:buNone/>
              <a:defRPr sz="800" b="0" baseline="0">
                <a:solidFill>
                  <a:srgbClr val="000000"/>
                </a:solidFill>
                <a:latin typeface="Frutiger 45 Light" pitchFamily="34" charset="0"/>
                <a:ea typeface="Arial Unicode MS" pitchFamily="34" charset="-128"/>
                <a:cs typeface="Times New Roman" pitchFamily="18" charset="0"/>
              </a:defRPr>
            </a:lvl1pPr>
            <a:lvl2pPr marL="502753" indent="0" defTabSz="1005505" eaLnBrk="1" latinLnBrk="0" hangingPunct="1">
              <a:spcBef>
                <a:spcPts val="700"/>
              </a:spcBef>
              <a:buClr>
                <a:schemeClr val="tx1"/>
              </a:buClr>
              <a:buFont typeface="Arial" pitchFamily="34" charset="0"/>
              <a:buNone/>
              <a:defRPr sz="2200" b="1">
                <a:latin typeface="+mn-lt"/>
              </a:defRPr>
            </a:lvl2pPr>
            <a:lvl3pPr marL="1005505" indent="0" defTabSz="1005505" eaLnBrk="1" latinLnBrk="0" hangingPunct="1">
              <a:spcBef>
                <a:spcPts val="700"/>
              </a:spcBef>
              <a:buClr>
                <a:schemeClr val="tx1"/>
              </a:buClr>
              <a:buFont typeface="Arial" pitchFamily="34" charset="0"/>
              <a:buNone/>
              <a:defRPr sz="2000" b="1">
                <a:latin typeface="+mn-lt"/>
              </a:defRPr>
            </a:lvl3pPr>
            <a:lvl4pPr marL="1508257" indent="0" defTabSz="1005505" eaLnBrk="1" latinLnBrk="0" hangingPunct="1">
              <a:spcBef>
                <a:spcPts val="300"/>
              </a:spcBef>
              <a:buClr>
                <a:schemeClr val="tx1"/>
              </a:buClr>
              <a:buSzPct val="84000"/>
              <a:buFont typeface="Arial" pitchFamily="34" charset="0"/>
              <a:buNone/>
              <a:defRPr sz="1800" b="1">
                <a:latin typeface="+mn-lt"/>
              </a:defRPr>
            </a:lvl4pPr>
            <a:lvl5pPr marL="2011009" indent="0" defTabSz="1005505" eaLnBrk="1" latinLnBrk="0" hangingPunct="1">
              <a:spcBef>
                <a:spcPts val="300"/>
              </a:spcBef>
              <a:buClr>
                <a:schemeClr val="tx1"/>
              </a:buClr>
              <a:buSzPct val="84000"/>
              <a:buFont typeface="Arial" pitchFamily="34" charset="0"/>
              <a:buNone/>
              <a:defRPr sz="1800" b="1">
                <a:latin typeface="+mn-lt"/>
              </a:defRPr>
            </a:lvl5pPr>
            <a:lvl6pPr marL="2513761" indent="0" defTabSz="1005505">
              <a:spcBef>
                <a:spcPts val="300"/>
              </a:spcBef>
              <a:buClr>
                <a:schemeClr val="tx1"/>
              </a:buClr>
              <a:buSzPct val="84000"/>
              <a:buFont typeface="Frutiger 55 Roman" pitchFamily="34" charset="0"/>
              <a:buNone/>
              <a:defRPr sz="1800" b="1">
                <a:latin typeface="+mn-lt"/>
              </a:defRPr>
            </a:lvl6pPr>
            <a:lvl7pPr marL="3016512" indent="0" defTabSz="1005505">
              <a:spcBef>
                <a:spcPts val="300"/>
              </a:spcBef>
              <a:buClr>
                <a:schemeClr val="tx1"/>
              </a:buClr>
              <a:buSzPct val="84000"/>
              <a:buFont typeface="Frutiger 55 Roman" pitchFamily="34" charset="0"/>
              <a:buNone/>
              <a:defRPr sz="1800" b="1">
                <a:latin typeface="+mn-lt"/>
              </a:defRPr>
            </a:lvl7pPr>
            <a:lvl8pPr marL="3519265" indent="0" defTabSz="1005505">
              <a:spcBef>
                <a:spcPts val="300"/>
              </a:spcBef>
              <a:buClr>
                <a:schemeClr val="tx1"/>
              </a:buClr>
              <a:buSzPct val="84000"/>
              <a:buFont typeface="Frutiger 55 Roman" pitchFamily="34" charset="0"/>
              <a:buNone/>
              <a:defRPr sz="1800" b="1">
                <a:latin typeface="+mn-lt"/>
              </a:defRPr>
            </a:lvl8pPr>
            <a:lvl9pPr marL="4022016" indent="0" defTabSz="1005505">
              <a:spcBef>
                <a:spcPts val="300"/>
              </a:spcBef>
              <a:buClr>
                <a:schemeClr val="tx1"/>
              </a:buClr>
              <a:buSzPct val="84000"/>
              <a:buFont typeface="Frutiger 55 Roman" pitchFamily="34" charset="0"/>
              <a:buNone/>
              <a:defRPr sz="1800" b="1">
                <a:latin typeface="+mn-lt"/>
              </a:defRPr>
            </a:lvl9pPr>
          </a:lstStyle>
          <a:p>
            <a:pPr eaLnBrk="0" fontAlgn="base" hangingPunct="0">
              <a:spcAft>
                <a:spcPct val="0"/>
              </a:spcAft>
              <a:buClr>
                <a:srgbClr val="E60000"/>
              </a:buClr>
            </a:pPr>
            <a:r>
              <a:rPr lang="en-GB" dirty="0" smtClean="0"/>
              <a:t>Comparison of return distribution: chart compares return distribution if investor invests in US equities, if VIX is above 30. </a:t>
            </a:r>
          </a:p>
          <a:p>
            <a:pPr eaLnBrk="0" fontAlgn="base" hangingPunct="0">
              <a:spcAft>
                <a:spcPct val="0"/>
              </a:spcAft>
              <a:buClr>
                <a:srgbClr val="E60000"/>
              </a:buClr>
            </a:pPr>
            <a:r>
              <a:rPr lang="en-GB" dirty="0" smtClean="0"/>
              <a:t>For more information please see linked research report. Source</a:t>
            </a:r>
            <a:r>
              <a:rPr lang="en-GB" dirty="0"/>
              <a:t>: Bloomberg, UBS, as of </a:t>
            </a:r>
            <a:r>
              <a:rPr lang="en-GB" dirty="0" smtClean="0"/>
              <a:t>June 2020</a:t>
            </a:r>
            <a:endParaRPr lang="en-GB"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8809" y="2179321"/>
            <a:ext cx="5656001" cy="2447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9678885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9314" y="6798207"/>
            <a:ext cx="1167314" cy="74559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tx1"/>
              </a:solidFill>
            </a:endParaRPr>
          </a:p>
        </p:txBody>
      </p:sp>
      <p:sp>
        <p:nvSpPr>
          <p:cNvPr id="2" name="Title 1"/>
          <p:cNvSpPr>
            <a:spLocks noGrp="1"/>
          </p:cNvSpPr>
          <p:nvPr>
            <p:ph type="title"/>
          </p:nvPr>
        </p:nvSpPr>
        <p:spPr/>
        <p:txBody>
          <a:bodyPr lIns="598521">
            <a:normAutofit/>
          </a:bodyPr>
          <a:lstStyle/>
          <a:p>
            <a:r>
              <a:rPr lang="en-US" sz="3700" dirty="0"/>
              <a:t>Protecting against downside risk </a:t>
            </a:r>
          </a:p>
        </p:txBody>
      </p:sp>
      <p:sp>
        <p:nvSpPr>
          <p:cNvPr id="8" name="TextBox 7"/>
          <p:cNvSpPr txBox="1"/>
          <p:nvPr>
            <p:custDataLst>
              <p:tags r:id="rId2"/>
            </p:custDataLst>
          </p:nvPr>
        </p:nvSpPr>
        <p:spPr>
          <a:xfrm>
            <a:off x="578824" y="1117202"/>
            <a:ext cx="12168456" cy="421980"/>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Implied volatilities have decreased, but cost of protection remains expensive</a:t>
            </a:r>
          </a:p>
        </p:txBody>
      </p:sp>
      <p:sp>
        <p:nvSpPr>
          <p:cNvPr id="5" name="Rectangle 4"/>
          <p:cNvSpPr/>
          <p:nvPr/>
        </p:nvSpPr>
        <p:spPr>
          <a:xfrm>
            <a:off x="676633" y="3477111"/>
            <a:ext cx="5250233" cy="2071916"/>
          </a:xfrm>
          <a:prstGeom prst="rect">
            <a:avLst/>
          </a:prstGeom>
          <a:noFill/>
        </p:spPr>
        <p:txBody>
          <a:bodyPr wrap="square" lIns="108778" tIns="54389" rIns="108778" bIns="54389">
            <a:spAutoFit/>
          </a:bodyPr>
          <a:lstStyle/>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Volatility typically spikes after markets have fallen</a:t>
            </a:r>
          </a:p>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Purchasing protection when markets panic is costly</a:t>
            </a:r>
          </a:p>
          <a:p>
            <a:pPr marL="339933" indent="-339933">
              <a:buFont typeface="Frutiger 45 Light" panose="020B0603020202020204" pitchFamily="34" charset="0"/>
              <a:buChar char="−"/>
            </a:pPr>
            <a:r>
              <a:rPr lang="en-US" sz="1700" dirty="0">
                <a:solidFill>
                  <a:prstClr val="black"/>
                </a:solidFill>
                <a:latin typeface="Frutiger 45 Light" panose="020B0603020202020204" pitchFamily="34" charset="0"/>
              </a:rPr>
              <a:t>As mentioned previously, volatilities have fallen from March highs, but remain elevated</a:t>
            </a:r>
          </a:p>
          <a:p>
            <a:pPr marL="339933" indent="-339933">
              <a:buFont typeface="Frutiger 45 Light" panose="020B0603020202020204" pitchFamily="34" charset="0"/>
              <a:buChar char="−"/>
            </a:pPr>
            <a:r>
              <a:rPr lang="en-US" sz="1700" b="1" dirty="0">
                <a:solidFill>
                  <a:prstClr val="black"/>
                </a:solidFill>
                <a:latin typeface="Frutiger 45 Light" panose="020B0603020202020204" pitchFamily="34" charset="0"/>
              </a:rPr>
              <a:t>Acquiring protection is still relatively expensive </a:t>
            </a:r>
            <a:r>
              <a:rPr lang="en-US" sz="1700" dirty="0">
                <a:solidFill>
                  <a:prstClr val="black"/>
                </a:solidFill>
                <a:latin typeface="Frutiger 45 Light" panose="020B0603020202020204" pitchFamily="34" charset="0"/>
              </a:rPr>
              <a:t>and much costlier than in January</a:t>
            </a:r>
            <a:endParaRPr lang="en-US" sz="1700" b="1" dirty="0">
              <a:solidFill>
                <a:prstClr val="black"/>
              </a:solidFill>
              <a:latin typeface="Frutiger 45 Light" panose="020B0603020202020204" pitchFamily="34" charset="0"/>
            </a:endParaRPr>
          </a:p>
        </p:txBody>
      </p:sp>
      <p:sp>
        <p:nvSpPr>
          <p:cNvPr id="10" name="TextBox 9"/>
          <p:cNvSpPr txBox="1"/>
          <p:nvPr/>
        </p:nvSpPr>
        <p:spPr>
          <a:xfrm>
            <a:off x="676633" y="1368647"/>
            <a:ext cx="13725776" cy="47322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How can investors protect against downside risks?</a:t>
            </a:r>
          </a:p>
        </p:txBody>
      </p:sp>
      <p:sp>
        <p:nvSpPr>
          <p:cNvPr id="12" name="TextBox 11"/>
          <p:cNvSpPr txBox="1"/>
          <p:nvPr/>
        </p:nvSpPr>
        <p:spPr>
          <a:xfrm>
            <a:off x="710546" y="2903601"/>
            <a:ext cx="4746880" cy="47322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Key market observations</a:t>
            </a:r>
          </a:p>
        </p:txBody>
      </p:sp>
      <p:sp>
        <p:nvSpPr>
          <p:cNvPr id="13" name="TextBox 12"/>
          <p:cNvSpPr txBox="1"/>
          <p:nvPr/>
        </p:nvSpPr>
        <p:spPr>
          <a:xfrm>
            <a:off x="6288456" y="2903601"/>
            <a:ext cx="6814132" cy="473224"/>
          </a:xfrm>
          <a:prstGeom prst="rect">
            <a:avLst/>
          </a:prstGeom>
          <a:noFill/>
        </p:spPr>
        <p:txBody>
          <a:bodyPr wrap="square" lIns="0" tIns="0" rIns="0" bIns="0" rtlCol="0" anchor="b">
            <a:noAutofit/>
          </a:bodyPr>
          <a:lstStyle>
            <a:defPPr>
              <a:defRPr lang="en-US"/>
            </a:defPPr>
            <a:lvl1pPr>
              <a:defRPr>
                <a:latin typeface="+mn-lt"/>
              </a:defRPr>
            </a:lvl1pPr>
          </a:lstStyle>
          <a:p>
            <a:r>
              <a:rPr lang="en-US" b="1" dirty="0">
                <a:solidFill>
                  <a:srgbClr val="C07156"/>
                </a:solidFill>
                <a:latin typeface="Frutiger 45 Light"/>
              </a:rPr>
              <a:t>Implied volatility follows stock returns</a:t>
            </a:r>
          </a:p>
        </p:txBody>
      </p:sp>
      <p:sp>
        <p:nvSpPr>
          <p:cNvPr id="15" name="Rectangle 14"/>
          <p:cNvSpPr/>
          <p:nvPr/>
        </p:nvSpPr>
        <p:spPr>
          <a:xfrm>
            <a:off x="626361" y="1854447"/>
            <a:ext cx="12239012" cy="1025476"/>
          </a:xfrm>
          <a:prstGeom prst="rect">
            <a:avLst/>
          </a:prstGeom>
          <a:noFill/>
        </p:spPr>
        <p:txBody>
          <a:bodyPr wrap="square" lIns="108778" tIns="54389" rIns="108778" bIns="54389">
            <a:spAutoFit/>
          </a:bodyPr>
          <a:lstStyle/>
          <a:p>
            <a:pPr marL="339933" indent="-339933">
              <a:buFont typeface="Frutiger 45 Light" panose="020B0603020202020204" pitchFamily="34" charset="0"/>
              <a:buChar char="−"/>
            </a:pPr>
            <a:r>
              <a:rPr lang="en-US" sz="1700" b="1" dirty="0">
                <a:solidFill>
                  <a:prstClr val="black"/>
                </a:solidFill>
                <a:latin typeface="Frutiger 45 Light" panose="020B0603020202020204" pitchFamily="34" charset="0"/>
              </a:rPr>
              <a:t>Shift asset allocation to save haven assets </a:t>
            </a:r>
            <a:r>
              <a:rPr lang="en-US" sz="1700" dirty="0">
                <a:solidFill>
                  <a:prstClr val="black"/>
                </a:solidFill>
                <a:latin typeface="Frutiger 45 Light" panose="020B0603020202020204" pitchFamily="34" charset="0"/>
              </a:rPr>
              <a:t>such as US Treasuries, gold, US dollar or Japanese yen. But market timing is important for both exit and re-entry of risk assets</a:t>
            </a:r>
          </a:p>
          <a:p>
            <a:pPr marL="339933" indent="-339933">
              <a:buFont typeface="Frutiger 45 Light" panose="020B0603020202020204" pitchFamily="34" charset="0"/>
              <a:buChar char="−"/>
            </a:pPr>
            <a:r>
              <a:rPr lang="en-US" sz="1700" b="1" dirty="0">
                <a:solidFill>
                  <a:prstClr val="black"/>
                </a:solidFill>
                <a:latin typeface="Frutiger 45 Light" panose="020B0603020202020204" pitchFamily="34" charset="0"/>
              </a:rPr>
              <a:t>Use derivatives to protect portfolio</a:t>
            </a:r>
            <a:r>
              <a:rPr lang="en-US" sz="1700" dirty="0">
                <a:solidFill>
                  <a:prstClr val="black"/>
                </a:solidFill>
                <a:latin typeface="Frutiger 45 Light" panose="020B0603020202020204" pitchFamily="34" charset="0"/>
              </a:rPr>
              <a:t>. Hedges can be tailored according to investors risk-appetite</a:t>
            </a:r>
          </a:p>
        </p:txBody>
      </p:sp>
      <p:sp>
        <p:nvSpPr>
          <p:cNvPr id="14" name="Rectangle 13"/>
          <p:cNvSpPr/>
          <p:nvPr/>
        </p:nvSpPr>
        <p:spPr>
          <a:xfrm>
            <a:off x="1003795" y="6433913"/>
            <a:ext cx="10947294" cy="72858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eaLnBrk="0" fontAlgn="base" hangingPunct="0">
              <a:spcBef>
                <a:spcPct val="50000"/>
              </a:spcBef>
              <a:spcAft>
                <a:spcPct val="0"/>
              </a:spcAft>
            </a:pPr>
            <a:r>
              <a:rPr lang="en-US" sz="2100" b="1" dirty="0">
                <a:solidFill>
                  <a:prstClr val="black"/>
                </a:solidFill>
                <a:sym typeface="Wingdings" panose="05000000000000000000" pitchFamily="2" charset="2"/>
              </a:rPr>
              <a:t> </a:t>
            </a:r>
            <a:r>
              <a:rPr lang="en-US" sz="2100" b="1" dirty="0">
                <a:solidFill>
                  <a:prstClr val="black"/>
                </a:solidFill>
                <a:latin typeface="Frutiger 45 Light" panose="020B0603020202020204" pitchFamily="34" charset="0"/>
              </a:rPr>
              <a:t>Purchasing protection in relatively cheap markets or tailoring structure to expected outcome can improve efficiency of hedge</a:t>
            </a:r>
          </a:p>
        </p:txBody>
      </p:sp>
      <p:sp>
        <p:nvSpPr>
          <p:cNvPr id="17" name="Oval 16"/>
          <p:cNvSpPr/>
          <p:nvPr/>
        </p:nvSpPr>
        <p:spPr>
          <a:xfrm>
            <a:off x="516647" y="432755"/>
            <a:ext cx="538248" cy="41910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smtClean="0">
                <a:solidFill>
                  <a:schemeClr val="bg1"/>
                </a:solidFill>
              </a:rPr>
              <a:t>3</a:t>
            </a:r>
          </a:p>
        </p:txBody>
      </p:sp>
      <p:sp>
        <p:nvSpPr>
          <p:cNvPr id="20" name="Text Placeholder 8"/>
          <p:cNvSpPr txBox="1">
            <a:spLocks/>
          </p:cNvSpPr>
          <p:nvPr/>
        </p:nvSpPr>
        <p:spPr>
          <a:xfrm>
            <a:off x="902971" y="7192476"/>
            <a:ext cx="11327645" cy="259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nchor="b">
            <a:spAutoFit/>
          </a:bodyPr>
          <a:lstStyle>
            <a:lvl1pPr marL="0" indent="0" defTabSz="914126" latinLnBrk="0">
              <a:spcBef>
                <a:spcPts val="136"/>
              </a:spcBef>
              <a:buClr>
                <a:schemeClr val="tx2"/>
              </a:buClr>
              <a:buSzPct val="100000"/>
              <a:buFont typeface="Symbol" pitchFamily="18" charset="2"/>
              <a:buNone/>
              <a:defRPr sz="800" b="0" baseline="0">
                <a:solidFill>
                  <a:srgbClr val="000000"/>
                </a:solidFill>
                <a:latin typeface="Frutiger 45 Light" pitchFamily="34" charset="0"/>
                <a:ea typeface="Arial Unicode MS" pitchFamily="34" charset="-128"/>
                <a:cs typeface="Times New Roman" pitchFamily="18" charset="0"/>
              </a:defRPr>
            </a:lvl1pPr>
            <a:lvl2pPr marL="502753" indent="0" defTabSz="1005505" eaLnBrk="1" latinLnBrk="0" hangingPunct="1">
              <a:spcBef>
                <a:spcPts val="700"/>
              </a:spcBef>
              <a:buClr>
                <a:schemeClr val="tx1"/>
              </a:buClr>
              <a:buFont typeface="Arial" pitchFamily="34" charset="0"/>
              <a:buNone/>
              <a:defRPr sz="2200" b="1">
                <a:latin typeface="+mn-lt"/>
              </a:defRPr>
            </a:lvl2pPr>
            <a:lvl3pPr marL="1005505" indent="0" defTabSz="1005505" eaLnBrk="1" latinLnBrk="0" hangingPunct="1">
              <a:spcBef>
                <a:spcPts val="700"/>
              </a:spcBef>
              <a:buClr>
                <a:schemeClr val="tx1"/>
              </a:buClr>
              <a:buFont typeface="Arial" pitchFamily="34" charset="0"/>
              <a:buNone/>
              <a:defRPr sz="2000" b="1">
                <a:latin typeface="+mn-lt"/>
              </a:defRPr>
            </a:lvl3pPr>
            <a:lvl4pPr marL="1508257" indent="0" defTabSz="1005505" eaLnBrk="1" latinLnBrk="0" hangingPunct="1">
              <a:spcBef>
                <a:spcPts val="300"/>
              </a:spcBef>
              <a:buClr>
                <a:schemeClr val="tx1"/>
              </a:buClr>
              <a:buSzPct val="84000"/>
              <a:buFont typeface="Arial" pitchFamily="34" charset="0"/>
              <a:buNone/>
              <a:defRPr sz="1800" b="1">
                <a:latin typeface="+mn-lt"/>
              </a:defRPr>
            </a:lvl4pPr>
            <a:lvl5pPr marL="2011009" indent="0" defTabSz="1005505" eaLnBrk="1" latinLnBrk="0" hangingPunct="1">
              <a:spcBef>
                <a:spcPts val="300"/>
              </a:spcBef>
              <a:buClr>
                <a:schemeClr val="tx1"/>
              </a:buClr>
              <a:buSzPct val="84000"/>
              <a:buFont typeface="Arial" pitchFamily="34" charset="0"/>
              <a:buNone/>
              <a:defRPr sz="1800" b="1">
                <a:latin typeface="+mn-lt"/>
              </a:defRPr>
            </a:lvl5pPr>
            <a:lvl6pPr marL="2513761" indent="0" defTabSz="1005505">
              <a:spcBef>
                <a:spcPts val="300"/>
              </a:spcBef>
              <a:buClr>
                <a:schemeClr val="tx1"/>
              </a:buClr>
              <a:buSzPct val="84000"/>
              <a:buFont typeface="Frutiger 55 Roman" pitchFamily="34" charset="0"/>
              <a:buNone/>
              <a:defRPr sz="1800" b="1">
                <a:latin typeface="+mn-lt"/>
              </a:defRPr>
            </a:lvl6pPr>
            <a:lvl7pPr marL="3016512" indent="0" defTabSz="1005505">
              <a:spcBef>
                <a:spcPts val="300"/>
              </a:spcBef>
              <a:buClr>
                <a:schemeClr val="tx1"/>
              </a:buClr>
              <a:buSzPct val="84000"/>
              <a:buFont typeface="Frutiger 55 Roman" pitchFamily="34" charset="0"/>
              <a:buNone/>
              <a:defRPr sz="1800" b="1">
                <a:latin typeface="+mn-lt"/>
              </a:defRPr>
            </a:lvl7pPr>
            <a:lvl8pPr marL="3519265" indent="0" defTabSz="1005505">
              <a:spcBef>
                <a:spcPts val="300"/>
              </a:spcBef>
              <a:buClr>
                <a:schemeClr val="tx1"/>
              </a:buClr>
              <a:buSzPct val="84000"/>
              <a:buFont typeface="Frutiger 55 Roman" pitchFamily="34" charset="0"/>
              <a:buNone/>
              <a:defRPr sz="1800" b="1">
                <a:latin typeface="+mn-lt"/>
              </a:defRPr>
            </a:lvl8pPr>
            <a:lvl9pPr marL="4022016" indent="0" defTabSz="1005505">
              <a:spcBef>
                <a:spcPts val="300"/>
              </a:spcBef>
              <a:buClr>
                <a:schemeClr val="tx1"/>
              </a:buClr>
              <a:buSzPct val="84000"/>
              <a:buFont typeface="Frutiger 55 Roman" pitchFamily="34" charset="0"/>
              <a:buNone/>
              <a:defRPr sz="1800" b="1">
                <a:latin typeface="+mn-lt"/>
              </a:defRPr>
            </a:lvl9pPr>
          </a:lstStyle>
          <a:p>
            <a:pPr eaLnBrk="0" fontAlgn="base" hangingPunct="0">
              <a:spcAft>
                <a:spcPct val="0"/>
              </a:spcAft>
              <a:buClr>
                <a:srgbClr val="E60000"/>
              </a:buClr>
            </a:pPr>
            <a:r>
              <a:rPr lang="en-US" smtClean="0"/>
              <a:t>Please </a:t>
            </a:r>
            <a:r>
              <a:rPr lang="en-US" dirty="0"/>
              <a:t>see important disclaimer at the end of the </a:t>
            </a:r>
            <a:r>
              <a:rPr lang="en-US" dirty="0" smtClean="0"/>
              <a:t>document.</a:t>
            </a:r>
            <a:r>
              <a:rPr lang="en-GB" dirty="0"/>
              <a:t> </a:t>
            </a:r>
            <a:endParaRPr lang="en-GB" dirty="0" smtClean="0"/>
          </a:p>
          <a:p>
            <a:pPr eaLnBrk="0" fontAlgn="base" hangingPunct="0">
              <a:spcAft>
                <a:spcPct val="0"/>
              </a:spcAft>
              <a:buClr>
                <a:srgbClr val="E60000"/>
              </a:buClr>
            </a:pPr>
            <a:r>
              <a:rPr lang="en-GB" dirty="0" smtClean="0"/>
              <a:t>Source</a:t>
            </a:r>
            <a:r>
              <a:rPr lang="en-GB" dirty="0"/>
              <a:t>: Bloomberg, UBS, as of </a:t>
            </a:r>
            <a:r>
              <a:rPr lang="en-GB" dirty="0" smtClean="0"/>
              <a:t>June 2020</a:t>
            </a:r>
            <a:endParaRPr lang="en-GB" dirty="0"/>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7041" y="3490904"/>
            <a:ext cx="6639535" cy="300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2792881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503475" cy="1588007"/>
          </a:xfrm>
        </p:spPr>
        <p:txBody>
          <a:bodyPr/>
          <a:lstStyle/>
          <a:p>
            <a:r>
              <a:rPr lang="en-GB" dirty="0"/>
              <a:t>Mike </a:t>
            </a:r>
            <a:r>
              <a:rPr lang="en-GB" dirty="0" smtClean="0"/>
              <a:t>Ryan</a:t>
            </a:r>
          </a:p>
          <a:p>
            <a:r>
              <a:rPr lang="en-GB" dirty="0" smtClean="0"/>
              <a:t>Former Chief </a:t>
            </a:r>
            <a:r>
              <a:rPr lang="en-GB" dirty="0"/>
              <a:t>Investment Officer Americas</a:t>
            </a:r>
            <a:r>
              <a:rPr lang="en-US" dirty="0" smtClean="0"/>
              <a:t>,</a:t>
            </a:r>
            <a:br>
              <a:rPr lang="en-US" dirty="0" smtClean="0"/>
            </a:br>
            <a:r>
              <a:rPr lang="en-US" dirty="0" smtClean="0"/>
              <a:t>UBS CIO GWM</a:t>
            </a:r>
            <a:endParaRPr lang="en-US" dirty="0"/>
          </a:p>
        </p:txBody>
      </p:sp>
    </p:spTree>
    <p:extLst>
      <p:ext uri="{BB962C8B-B14F-4D97-AF65-F5344CB8AC3E}">
        <p14:creationId xmlns:p14="http://schemas.microsoft.com/office/powerpoint/2010/main" val="14271919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503475" cy="1588007"/>
          </a:xfrm>
        </p:spPr>
        <p:txBody>
          <a:bodyPr/>
          <a:lstStyle/>
          <a:p>
            <a:r>
              <a:rPr lang="en-GB" dirty="0"/>
              <a:t>Mike </a:t>
            </a:r>
            <a:r>
              <a:rPr lang="en-GB" dirty="0" smtClean="0"/>
              <a:t>Ryan</a:t>
            </a:r>
          </a:p>
          <a:p>
            <a:r>
              <a:rPr lang="en-GB" dirty="0" smtClean="0"/>
              <a:t>Former Chief </a:t>
            </a:r>
            <a:r>
              <a:rPr lang="en-GB" dirty="0"/>
              <a:t>Investment Officer Americas</a:t>
            </a:r>
            <a:r>
              <a:rPr lang="en-US" dirty="0" smtClean="0"/>
              <a:t>,</a:t>
            </a:r>
            <a:br>
              <a:rPr lang="en-US" dirty="0" smtClean="0"/>
            </a:br>
            <a:r>
              <a:rPr lang="en-US" dirty="0" smtClean="0"/>
              <a:t>UBS CIO GWM</a:t>
            </a:r>
            <a:endParaRPr lang="en-US" dirty="0"/>
          </a:p>
        </p:txBody>
      </p:sp>
    </p:spTree>
    <p:extLst>
      <p:ext uri="{BB962C8B-B14F-4D97-AF65-F5344CB8AC3E}">
        <p14:creationId xmlns:p14="http://schemas.microsoft.com/office/powerpoint/2010/main" val="4021417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612807" y="725717"/>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r>
              <a:rPr lang="en-US" sz="1200" dirty="0" smtClean="0">
                <a:latin typeface="Frutiger 45 Light" panose="020B0603020202020204" pitchFamily="34" charset="0"/>
              </a:rPr>
              <a:t>The </a:t>
            </a:r>
            <a:r>
              <a:rPr lang="en-US" sz="1200" dirty="0">
                <a:latin typeface="Frutiger 45 Light" panose="020B0603020202020204" pitchFamily="34" charset="0"/>
              </a:rPr>
              <a:t>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GB" sz="1200" dirty="0" smtClean="0">
                <a:latin typeface="Frutiger 45 Light" panose="020B0603020202020204" pitchFamily="34" charset="0"/>
              </a:rPr>
              <a:t>Investing </a:t>
            </a:r>
            <a:r>
              <a:rPr lang="en-GB" sz="1200" dirty="0">
                <a:latin typeface="Frutiger 45 Light" panose="020B0603020202020204" pitchFamily="34" charset="0"/>
              </a:rPr>
              <a:t>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200" dirty="0" smtClean="0">
                <a:latin typeface="Frutiger 45 Light" panose="020B0603020202020204" pitchFamily="34" charset="0"/>
              </a:rPr>
              <a:t>Please </a:t>
            </a:r>
            <a:r>
              <a:rPr lang="en-US" sz="1200" dirty="0">
                <a:latin typeface="Frutiger 45 Light" panose="020B0603020202020204" pitchFamily="34" charset="0"/>
              </a:rPr>
              <a:t>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3" y="2432451"/>
            <a:ext cx="12648618" cy="1588007"/>
          </a:xfrm>
        </p:spPr>
        <p:txBody>
          <a:bodyPr/>
          <a:lstStyle/>
          <a:p>
            <a:r>
              <a:rPr lang="en-GB" dirty="0"/>
              <a:t>Dominic </a:t>
            </a:r>
            <a:r>
              <a:rPr lang="en-GB" dirty="0" smtClean="0"/>
              <a:t>Schnider</a:t>
            </a:r>
            <a:r>
              <a:rPr lang="en-GB" dirty="0"/>
              <a:t/>
            </a:r>
            <a:br>
              <a:rPr lang="en-GB" dirty="0"/>
            </a:br>
            <a:r>
              <a:rPr lang="en-GB" dirty="0"/>
              <a:t>Head Commodities &amp; APAC Macro/Rates/Forex</a:t>
            </a:r>
            <a:r>
              <a:rPr lang="en-US" dirty="0" smtClean="0"/>
              <a:t>,</a:t>
            </a:r>
            <a:br>
              <a:rPr lang="en-US" dirty="0" smtClean="0"/>
            </a:br>
            <a:r>
              <a:rPr lang="en-US" dirty="0" smtClean="0"/>
              <a:t>UBS CIO GWM</a:t>
            </a:r>
            <a:endParaRPr lang="en-US" dirty="0"/>
          </a:p>
        </p:txBody>
      </p:sp>
    </p:spTree>
    <p:extLst>
      <p:ext uri="{BB962C8B-B14F-4D97-AF65-F5344CB8AC3E}">
        <p14:creationId xmlns:p14="http://schemas.microsoft.com/office/powerpoint/2010/main" val="3017598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60567" y="6"/>
            <a:ext cx="12247158" cy="941832"/>
          </a:xfrm>
        </p:spPr>
        <p:txBody>
          <a:bodyPr>
            <a:normAutofit/>
          </a:bodyPr>
          <a:lstStyle/>
          <a:p>
            <a:r>
              <a:rPr lang="en-US" sz="3700" dirty="0">
                <a:solidFill>
                  <a:schemeClr val="tx2"/>
                </a:solidFill>
              </a:rPr>
              <a:t>COVID-19: </a:t>
            </a:r>
            <a:r>
              <a:rPr lang="en-US" sz="3700" dirty="0" smtClean="0"/>
              <a:t>Second wave concerns </a:t>
            </a:r>
            <a:endParaRPr lang="en-US" sz="3700" dirty="0">
              <a:solidFill>
                <a:srgbClr val="000000"/>
              </a:solidFill>
            </a:endParaRPr>
          </a:p>
        </p:txBody>
      </p:sp>
      <p:sp>
        <p:nvSpPr>
          <p:cNvPr id="10" name="TextBox 9"/>
          <p:cNvSpPr txBox="1"/>
          <p:nvPr>
            <p:custDataLst>
              <p:tags r:id="rId3"/>
            </p:custDataLst>
          </p:nvPr>
        </p:nvSpPr>
        <p:spPr>
          <a:xfrm>
            <a:off x="593139" y="1105910"/>
            <a:ext cx="12247158" cy="390380"/>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Outbreaks in southern US states, while under control in Europe</a:t>
            </a:r>
            <a:endParaRPr dirty="0"/>
          </a:p>
        </p:txBody>
      </p:sp>
      <p:cxnSp>
        <p:nvCxnSpPr>
          <p:cNvPr id="3" name="Straight Connector 2"/>
          <p:cNvCxnSpPr/>
          <p:nvPr/>
        </p:nvCxnSpPr>
        <p:spPr>
          <a:xfrm>
            <a:off x="6692101" y="1874983"/>
            <a:ext cx="0" cy="4858327"/>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graphicFrame>
        <p:nvGraphicFramePr>
          <p:cNvPr id="21" name="Chart 20" descr="{&quot;ChartDesign&quot;:{&quot;General&quot;:{&quot;FontName&quot;:&quot;Frutiger 45 Light&quot;,&quot;FontSize&quot;:10.0,&quot;FontColorRef&quot;:&quot;Black&quot;},&quot;Gridlines&quot;:{&quot;MajorHorizontal&quot;:false,&quot;MajorVertical&quot;:true,&quot;MinorHorizontal&quot;:false,&quot;MinorVertical&quot;:false,&quot;Weight&quot;:0.25,&quot;ColorRef&quot;:&quot;Black&quot;},&quot;Axis&quot;:{&quot;AxisLines&quot;:{&quot;Weight&quot;:0.0,&quot;ColorRef&quot;:&quot;Black&quot;,&quot;TickMarks&quot;:false},&quot;AxisText&quot;:{&quot;Rotation&quot;:null},&quot;SeriesOverlap&quot;:0.0,&quot;GapWidth&quot;:50.0},&quot;ChartTitle&quot;:{&quot;FontName&quot;:&quot;Frutiger 45 Light&quot;,&quot;FontSize&quot;:10.0,&quot;FontColorRef&quot;:&quot;Black&quot;},&quot;Legend&quot;:{&quot;Position&quot;:&quot;Bottom&quot;},&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extLst>
              <p:ext uri="{D42A27DB-BD31-4B8C-83A1-F6EECF244321}">
                <p14:modId xmlns:p14="http://schemas.microsoft.com/office/powerpoint/2010/main" val="3259429135"/>
              </p:ext>
            </p:extLst>
          </p:nvPr>
        </p:nvGraphicFramePr>
        <p:xfrm>
          <a:off x="689323" y="2272145"/>
          <a:ext cx="5773071" cy="431338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2" name="Chart 21" descr="{&quot;ChartDesign&quot;:{&quot;General&quot;:{&quot;FontName&quot;:&quot;Frutiger 45 Light&quot;,&quot;FontSize&quot;:10.0,&quot;FontColorRef&quot;:&quot;Black&quot;},&quot;Gridlines&quot;:{&quot;MajorHorizontal&quot;:false,&quot;MajorVertical&quot;:true,&quot;MinorHorizontal&quot;:false,&quot;MinorVertical&quot;:false,&quot;Weight&quot;:0.25,&quot;ColorRef&quot;:&quot;Black&quot;},&quot;Axis&quot;:{&quot;AxisLines&quot;:{&quot;Weight&quot;:0.0,&quot;ColorRef&quot;:&quot;Black&quot;,&quot;TickMarks&quot;:false},&quot;AxisText&quot;:{&quot;Rotation&quot;:null},&quot;SeriesOverlap&quot;:0.0,&quot;GapWidth&quot;:50.0},&quot;ChartTitle&quot;:{&quot;FontName&quot;:&quot;Frutiger 45 Light&quot;,&quot;FontSize&quot;:10.0,&quot;FontColorRef&quot;:&quot;Black&quot;},&quot;Legend&quot;:{&quot;Position&quot;:&quot;Bottom&quot;},&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extLst>
              <p:ext uri="{D42A27DB-BD31-4B8C-83A1-F6EECF244321}">
                <p14:modId xmlns:p14="http://schemas.microsoft.com/office/powerpoint/2010/main" val="237304179"/>
              </p:ext>
            </p:extLst>
          </p:nvPr>
        </p:nvGraphicFramePr>
        <p:xfrm>
          <a:off x="7157871" y="2235201"/>
          <a:ext cx="5803844" cy="4368800"/>
        </p:xfrm>
        <a:graphic>
          <a:graphicData uri="http://schemas.openxmlformats.org/drawingml/2006/chart">
            <c:chart xmlns:c="http://schemas.openxmlformats.org/drawingml/2006/chart" xmlns:r="http://schemas.openxmlformats.org/officeDocument/2006/relationships" r:id="rId7"/>
          </a:graphicData>
        </a:graphic>
      </p:graphicFrame>
      <p:sp>
        <p:nvSpPr>
          <p:cNvPr id="4" name="TextBox 3"/>
          <p:cNvSpPr txBox="1"/>
          <p:nvPr/>
        </p:nvSpPr>
        <p:spPr>
          <a:xfrm>
            <a:off x="2227987" y="1596581"/>
            <a:ext cx="2959289" cy="286327"/>
          </a:xfrm>
          <a:prstGeom prst="rect">
            <a:avLst/>
          </a:prstGeom>
          <a:noFill/>
        </p:spPr>
        <p:txBody>
          <a:bodyPr wrap="none" lIns="0" tIns="0" rIns="0" bIns="0" rtlCol="0">
            <a:noAutofit/>
          </a:bodyPr>
          <a:lstStyle/>
          <a:p>
            <a:pPr algn="ctr"/>
            <a:r>
              <a:rPr lang="en-US" b="1" u="sng" dirty="0" smtClean="0">
                <a:solidFill>
                  <a:prstClr val="black"/>
                </a:solidFill>
                <a:latin typeface="Frutiger 45 Light" panose="020B0603020202020204" pitchFamily="34" charset="0"/>
              </a:rPr>
              <a:t>US: </a:t>
            </a:r>
            <a:r>
              <a:rPr lang="en-US" u="sng" dirty="0" smtClean="0">
                <a:solidFill>
                  <a:prstClr val="black"/>
                </a:solidFill>
                <a:latin typeface="Frutiger 45 Light" panose="020B0603020202020204" pitchFamily="34" charset="0"/>
              </a:rPr>
              <a:t>Currently hospitalized COVID-19 patients,</a:t>
            </a:r>
          </a:p>
          <a:p>
            <a:pPr algn="ctr"/>
            <a:r>
              <a:rPr lang="en-US" u="sng" dirty="0" smtClean="0">
                <a:solidFill>
                  <a:prstClr val="black"/>
                </a:solidFill>
                <a:latin typeface="Frutiger 45 Light" panose="020B0603020202020204" pitchFamily="34" charset="0"/>
              </a:rPr>
              <a:t> per 100'000 people</a:t>
            </a:r>
            <a:endParaRPr lang="en-US" u="sng" dirty="0">
              <a:solidFill>
                <a:prstClr val="black"/>
              </a:solidFill>
              <a:latin typeface="Frutiger 45 Light" panose="020B0603020202020204" pitchFamily="34" charset="0"/>
            </a:endParaRPr>
          </a:p>
        </p:txBody>
      </p:sp>
      <p:sp>
        <p:nvSpPr>
          <p:cNvPr id="23" name="TextBox 22"/>
          <p:cNvSpPr txBox="1"/>
          <p:nvPr/>
        </p:nvSpPr>
        <p:spPr>
          <a:xfrm>
            <a:off x="8684226" y="1596581"/>
            <a:ext cx="2959289" cy="286327"/>
          </a:xfrm>
          <a:prstGeom prst="rect">
            <a:avLst/>
          </a:prstGeom>
          <a:noFill/>
        </p:spPr>
        <p:txBody>
          <a:bodyPr wrap="none" lIns="0" tIns="0" rIns="0" bIns="0" rtlCol="0">
            <a:noAutofit/>
          </a:bodyPr>
          <a:lstStyle/>
          <a:p>
            <a:pPr algn="ctr"/>
            <a:r>
              <a:rPr lang="en-US" b="1" u="sng" dirty="0" smtClean="0">
                <a:solidFill>
                  <a:prstClr val="black"/>
                </a:solidFill>
                <a:latin typeface="Frutiger 45 Light" panose="020B0603020202020204" pitchFamily="34" charset="0"/>
              </a:rPr>
              <a:t>Europe: </a:t>
            </a:r>
            <a:r>
              <a:rPr lang="en-US" u="sng" dirty="0" smtClean="0">
                <a:solidFill>
                  <a:prstClr val="black"/>
                </a:solidFill>
                <a:latin typeface="Frutiger 45 Light" panose="020B0603020202020204" pitchFamily="34" charset="0"/>
              </a:rPr>
              <a:t>SARS-CoV-2</a:t>
            </a:r>
            <a:r>
              <a:rPr lang="en-US" u="sng" dirty="0">
                <a:solidFill>
                  <a:prstClr val="black"/>
                </a:solidFill>
                <a:latin typeface="Frutiger 45 Light" panose="020B0603020202020204" pitchFamily="34" charset="0"/>
              </a:rPr>
              <a:t>, daily confirmed </a:t>
            </a:r>
            <a:r>
              <a:rPr lang="en-US" u="sng" dirty="0" smtClean="0">
                <a:solidFill>
                  <a:prstClr val="black"/>
                </a:solidFill>
                <a:latin typeface="Frutiger 45 Light" panose="020B0603020202020204" pitchFamily="34" charset="0"/>
              </a:rPr>
              <a:t>cases</a:t>
            </a:r>
          </a:p>
          <a:p>
            <a:pPr algn="ctr"/>
            <a:r>
              <a:rPr lang="en-US" u="sng" dirty="0" smtClean="0">
                <a:solidFill>
                  <a:prstClr val="black"/>
                </a:solidFill>
                <a:latin typeface="Frutiger 45 Light" panose="020B0603020202020204" pitchFamily="34" charset="0"/>
              </a:rPr>
              <a:t>in select countries</a:t>
            </a:r>
            <a:endParaRPr lang="en-US" u="sng" dirty="0">
              <a:solidFill>
                <a:prstClr val="black"/>
              </a:solidFill>
              <a:latin typeface="Frutiger 45 Light" panose="020B0603020202020204" pitchFamily="34" charset="0"/>
            </a:endParaRPr>
          </a:p>
        </p:txBody>
      </p:sp>
      <p:sp>
        <p:nvSpPr>
          <p:cNvPr id="24" name="Rectangle 5"/>
          <p:cNvSpPr>
            <a:spLocks noChangeArrowheads="1"/>
          </p:cNvSpPr>
          <p:nvPr/>
        </p:nvSpPr>
        <p:spPr bwMode="gray">
          <a:xfrm>
            <a:off x="2275071" y="7079818"/>
            <a:ext cx="10389965" cy="123111"/>
          </a:xfrm>
          <a:prstGeom prst="rect">
            <a:avLst/>
          </a:prstGeom>
          <a:noFill/>
          <a:ln w="9525">
            <a:noFill/>
            <a:miter lim="800000"/>
            <a:headEnd/>
            <a:tailEnd/>
          </a:ln>
        </p:spPr>
        <p:txBody>
          <a:bodyPr wrap="square" lIns="0" tIns="0" rIns="0" bIns="0">
            <a:spAutoFit/>
          </a:bodyPr>
          <a:lstStyle/>
          <a:p>
            <a:pPr algn="r"/>
            <a:r>
              <a:rPr lang="en-US" altLang="de-DE" sz="800" dirty="0">
                <a:solidFill>
                  <a:srgbClr val="000000"/>
                </a:solidFill>
                <a:cs typeface="Arial Unicode MS" pitchFamily="34" charset="-128"/>
              </a:rPr>
              <a:t>Past performance may not be indicative of future results/trends                                                   </a:t>
            </a:r>
            <a:r>
              <a:rPr sz="800" dirty="0" smtClean="0">
                <a:solidFill>
                  <a:srgbClr val="000000"/>
                </a:solidFill>
                <a:latin typeface="+mn-lt"/>
                <a:cs typeface="Arial Unicode MS" pitchFamily="34" charset="-128"/>
              </a:rPr>
              <a:t>Source</a:t>
            </a:r>
            <a:r>
              <a:rPr sz="800" dirty="0">
                <a:solidFill>
                  <a:srgbClr val="000000"/>
                </a:solidFill>
                <a:latin typeface="+mn-lt"/>
                <a:cs typeface="Arial Unicode MS" pitchFamily="34" charset="-128"/>
              </a:rPr>
              <a:t>: </a:t>
            </a:r>
            <a:r>
              <a:rPr lang="en-US" sz="800" dirty="0" err="1" smtClean="0">
                <a:solidFill>
                  <a:srgbClr val="000000"/>
                </a:solidFill>
                <a:latin typeface="+mn-lt"/>
                <a:cs typeface="Arial Unicode MS" pitchFamily="34" charset="-128"/>
              </a:rPr>
              <a:t>Macrobond</a:t>
            </a:r>
            <a:r>
              <a:rPr lang="en-US" sz="800" dirty="0" smtClean="0">
                <a:solidFill>
                  <a:srgbClr val="000000"/>
                </a:solidFill>
                <a:latin typeface="+mn-lt"/>
                <a:cs typeface="Arial Unicode MS" pitchFamily="34" charset="-128"/>
              </a:rPr>
              <a:t>, UBS</a:t>
            </a:r>
            <a:r>
              <a:rPr sz="800" dirty="0" smtClean="0">
                <a:solidFill>
                  <a:srgbClr val="000000"/>
                </a:solidFill>
                <a:latin typeface="+mn-lt"/>
                <a:cs typeface="Arial Unicode MS" pitchFamily="34" charset="-128"/>
              </a:rPr>
              <a:t>. </a:t>
            </a:r>
            <a:r>
              <a:rPr altLang="de-DE" sz="800" dirty="0">
                <a:solidFill>
                  <a:srgbClr val="000000"/>
                </a:solidFill>
                <a:latin typeface="+mn-lt"/>
                <a:cs typeface="Arial" panose="020B0604020202020204" pitchFamily="34" charset="0"/>
              </a:rPr>
              <a:t>Date: </a:t>
            </a:r>
            <a:r>
              <a:rPr altLang="de-DE" sz="800" dirty="0" smtClean="0">
                <a:solidFill>
                  <a:srgbClr val="000000"/>
                </a:solidFill>
                <a:latin typeface="+mn-lt"/>
                <a:cs typeface="Arial" panose="020B0604020202020204" pitchFamily="34" charset="0"/>
              </a:rPr>
              <a:t>29 </a:t>
            </a:r>
            <a:r>
              <a:rPr altLang="de-DE" sz="800" dirty="0" smtClean="0">
                <a:solidFill>
                  <a:srgbClr val="000000"/>
                </a:solidFill>
                <a:latin typeface="+mn-lt"/>
                <a:cs typeface="Arial Unicode MS" pitchFamily="34" charset="-128"/>
              </a:rPr>
              <a:t>June </a:t>
            </a:r>
            <a:r>
              <a:rPr altLang="de-DE" sz="800" dirty="0">
                <a:solidFill>
                  <a:srgbClr val="000000"/>
                </a:solidFill>
                <a:latin typeface="+mn-lt"/>
                <a:cs typeface="Arial Unicode MS" pitchFamily="34" charset="-128"/>
              </a:rPr>
              <a:t>2020</a:t>
            </a:r>
            <a:endParaRPr sz="800" dirty="0">
              <a:solidFill>
                <a:srgbClr val="000000"/>
              </a:solidFill>
              <a:latin typeface="+mn-lt"/>
              <a:ea typeface="Arial Unicode MS" pitchFamily="34" charset="-128"/>
              <a:cs typeface="Arial Unicode MS" pitchFamily="34" charset="-128"/>
            </a:endParaRPr>
          </a:p>
        </p:txBody>
      </p:sp>
    </p:spTree>
    <p:custDataLst>
      <p:tags r:id="rId1"/>
    </p:custDataLst>
    <p:extLst>
      <p:ext uri="{BB962C8B-B14F-4D97-AF65-F5344CB8AC3E}">
        <p14:creationId xmlns:p14="http://schemas.microsoft.com/office/powerpoint/2010/main" val="23874998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60567" y="6"/>
            <a:ext cx="12247158" cy="941832"/>
          </a:xfrm>
        </p:spPr>
        <p:txBody>
          <a:bodyPr>
            <a:normAutofit/>
          </a:bodyPr>
          <a:lstStyle/>
          <a:p>
            <a:r>
              <a:rPr lang="en-US" sz="3700" dirty="0" smtClean="0">
                <a:solidFill>
                  <a:schemeClr val="tx2"/>
                </a:solidFill>
              </a:rPr>
              <a:t>COVID-19: </a:t>
            </a:r>
            <a:r>
              <a:rPr lang="en-US" sz="3700" dirty="0"/>
              <a:t>M</a:t>
            </a:r>
            <a:r>
              <a:rPr lang="en-US" sz="3700" dirty="0" smtClean="0"/>
              <a:t>edical progress in three areas</a:t>
            </a:r>
            <a:endParaRPr lang="en-US" sz="3700" dirty="0">
              <a:solidFill>
                <a:srgbClr val="000000"/>
              </a:solidFill>
            </a:endParaRPr>
          </a:p>
        </p:txBody>
      </p:sp>
      <p:sp>
        <p:nvSpPr>
          <p:cNvPr id="10" name="TextBox 9"/>
          <p:cNvSpPr txBox="1"/>
          <p:nvPr>
            <p:custDataLst>
              <p:tags r:id="rId3"/>
            </p:custDataLst>
          </p:nvPr>
        </p:nvSpPr>
        <p:spPr>
          <a:xfrm>
            <a:off x="593139" y="1115146"/>
            <a:ext cx="12247158" cy="573196"/>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Vaccines and antibody testing are important elements of the medium-term recovery</a:t>
            </a:r>
            <a:endParaRPr dirty="0"/>
          </a:p>
        </p:txBody>
      </p:sp>
      <p:grpSp>
        <p:nvGrpSpPr>
          <p:cNvPr id="6" name="Group 5"/>
          <p:cNvGrpSpPr/>
          <p:nvPr/>
        </p:nvGrpSpPr>
        <p:grpSpPr>
          <a:xfrm>
            <a:off x="1020196" y="2210567"/>
            <a:ext cx="11260972" cy="3690221"/>
            <a:chOff x="321084" y="1149632"/>
            <a:chExt cx="8449730" cy="3393542"/>
          </a:xfrm>
        </p:grpSpPr>
        <p:sp>
          <p:nvSpPr>
            <p:cNvPr id="9" name="Rectangle 8"/>
            <p:cNvSpPr>
              <a:spLocks noChangeArrowheads="1"/>
            </p:cNvSpPr>
            <p:nvPr/>
          </p:nvSpPr>
          <p:spPr bwMode="gray">
            <a:xfrm>
              <a:off x="3079815" y="1149632"/>
              <a:ext cx="5638679"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316307">
                <a:spcBef>
                  <a:spcPts val="864"/>
                </a:spcBef>
                <a:buSzPct val="120000"/>
              </a:pPr>
              <a:r>
                <a:rPr lang="en-US" sz="1800" b="1" kern="0" dirty="0" smtClean="0">
                  <a:cs typeface="Aharoni" pitchFamily="2" charset="-79"/>
                </a:rPr>
                <a:t>164 treatments in clinical trials</a:t>
              </a:r>
              <a:r>
                <a:rPr lang="en-US" sz="1800" kern="0" dirty="0" smtClean="0">
                  <a:cs typeface="Aharoni" pitchFamily="2" charset="-79"/>
                </a:rPr>
                <a:t>. </a:t>
              </a:r>
              <a:r>
                <a:rPr lang="en-US" sz="1800" kern="0" dirty="0" err="1" smtClean="0">
                  <a:cs typeface="Aharoni" pitchFamily="2" charset="-79"/>
                </a:rPr>
                <a:t>Remdesivir</a:t>
              </a:r>
              <a:r>
                <a:rPr lang="en-US" sz="1800" kern="0" dirty="0" smtClean="0">
                  <a:cs typeface="Aharoni" pitchFamily="2" charset="-79"/>
                </a:rPr>
                <a:t> granted Emergency Use Authorization based on faster time to recovery in NIAID study</a:t>
              </a:r>
              <a:endParaRPr lang="de-CH" sz="1800" kern="0" dirty="0">
                <a:cs typeface="Aharoni" pitchFamily="2" charset="-79"/>
              </a:endParaRPr>
            </a:p>
          </p:txBody>
        </p:sp>
        <p:sp>
          <p:nvSpPr>
            <p:cNvPr id="11" name="Rectangle 20"/>
            <p:cNvSpPr>
              <a:spLocks noChangeArrowheads="1"/>
            </p:cNvSpPr>
            <p:nvPr/>
          </p:nvSpPr>
          <p:spPr bwMode="gray">
            <a:xfrm>
              <a:off x="321084" y="1303952"/>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524"/>
                </a:spcBef>
                <a:buClr>
                  <a:srgbClr val="E60000"/>
                </a:buClr>
              </a:pPr>
              <a:r>
                <a:rPr lang="en-GB" altLang="ja-JP" sz="2000" dirty="0" smtClean="0">
                  <a:ea typeface="MS PGothic" pitchFamily="34" charset="-128"/>
                  <a:cs typeface="Arial" charset="0"/>
                </a:rPr>
                <a:t>Treatments</a:t>
              </a:r>
              <a:endParaRPr lang="en-GB" altLang="ja-JP" sz="2000" dirty="0">
                <a:ea typeface="MS PGothic" pitchFamily="34" charset="-128"/>
                <a:cs typeface="Arial" charset="0"/>
              </a:endParaRPr>
            </a:p>
          </p:txBody>
        </p:sp>
        <p:sp>
          <p:nvSpPr>
            <p:cNvPr id="12" name="Rectangle 20"/>
            <p:cNvSpPr>
              <a:spLocks noChangeArrowheads="1"/>
            </p:cNvSpPr>
            <p:nvPr/>
          </p:nvSpPr>
          <p:spPr bwMode="gray">
            <a:xfrm>
              <a:off x="3128737" y="2274774"/>
              <a:ext cx="5589756"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316307">
                <a:spcBef>
                  <a:spcPts val="864"/>
                </a:spcBef>
                <a:buSzPct val="120000"/>
              </a:pPr>
              <a:r>
                <a:rPr lang="en-US" sz="1800" b="1" kern="0" dirty="0" smtClean="0">
                  <a:cs typeface="Aharoni" pitchFamily="2" charset="-79"/>
                </a:rPr>
                <a:t>172 vaccine candidates</a:t>
              </a:r>
              <a:r>
                <a:rPr lang="en-US" sz="1800" kern="0" dirty="0" smtClean="0">
                  <a:cs typeface="Aharoni" pitchFamily="2" charset="-79"/>
                </a:rPr>
                <a:t>, of which 13 in clinical trials. Initial signs of immune response seen across several platforms, more data expected in June/July</a:t>
              </a:r>
              <a:endParaRPr lang="de-CH" sz="1800" kern="0" dirty="0">
                <a:cs typeface="Aharoni" pitchFamily="2" charset="-79"/>
              </a:endParaRPr>
            </a:p>
          </p:txBody>
        </p:sp>
        <p:sp>
          <p:nvSpPr>
            <p:cNvPr id="13" name="Rectangle 20"/>
            <p:cNvSpPr>
              <a:spLocks noChangeArrowheads="1"/>
            </p:cNvSpPr>
            <p:nvPr/>
          </p:nvSpPr>
          <p:spPr bwMode="gray">
            <a:xfrm>
              <a:off x="321084" y="2424608"/>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524"/>
                </a:spcBef>
                <a:buClr>
                  <a:srgbClr val="E60000"/>
                </a:buClr>
              </a:pPr>
              <a:r>
                <a:rPr lang="en-GB" altLang="ja-JP" sz="2000" dirty="0" smtClean="0">
                  <a:ea typeface="MS PGothic" pitchFamily="34" charset="-128"/>
                  <a:cs typeface="Arial" charset="0"/>
                </a:rPr>
                <a:t>Vaccines</a:t>
              </a:r>
              <a:endParaRPr lang="en-GB" altLang="ja-JP" sz="2000" dirty="0">
                <a:ea typeface="MS PGothic" pitchFamily="34" charset="-128"/>
                <a:cs typeface="Arial" charset="0"/>
              </a:endParaRPr>
            </a:p>
          </p:txBody>
        </p:sp>
        <p:sp>
          <p:nvSpPr>
            <p:cNvPr id="14" name="Rectangle 20"/>
            <p:cNvSpPr>
              <a:spLocks noChangeArrowheads="1"/>
            </p:cNvSpPr>
            <p:nvPr/>
          </p:nvSpPr>
          <p:spPr bwMode="gray">
            <a:xfrm>
              <a:off x="3137946" y="3449656"/>
              <a:ext cx="4766339"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316307">
                <a:spcBef>
                  <a:spcPts val="864"/>
                </a:spcBef>
                <a:buSzPct val="120000"/>
              </a:pPr>
              <a:r>
                <a:rPr lang="en-US" sz="1800" b="1" kern="0" dirty="0" smtClean="0">
                  <a:cs typeface="Aharoni" pitchFamily="2" charset="-79"/>
                </a:rPr>
                <a:t>23 FDA-approved serological tests</a:t>
              </a:r>
              <a:r>
                <a:rPr lang="en-US" sz="1800" kern="0" dirty="0" smtClean="0">
                  <a:cs typeface="Aharoni" pitchFamily="2" charset="-79"/>
                </a:rPr>
                <a:t>, manufacturing capacity 250 million tests per month</a:t>
              </a:r>
              <a:endParaRPr lang="de-CH" sz="1800" kern="0" dirty="0">
                <a:cs typeface="Aharoni" pitchFamily="2" charset="-79"/>
              </a:endParaRPr>
            </a:p>
          </p:txBody>
        </p:sp>
        <p:sp>
          <p:nvSpPr>
            <p:cNvPr id="15" name="Rectangle 20"/>
            <p:cNvSpPr>
              <a:spLocks noChangeArrowheads="1"/>
            </p:cNvSpPr>
            <p:nvPr/>
          </p:nvSpPr>
          <p:spPr bwMode="gray">
            <a:xfrm>
              <a:off x="321084" y="3612075"/>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524"/>
                </a:spcBef>
                <a:buClr>
                  <a:srgbClr val="E60000"/>
                </a:buClr>
              </a:pPr>
              <a:r>
                <a:rPr lang="en-GB" altLang="ja-JP" sz="2000" dirty="0" smtClean="0">
                  <a:ea typeface="MS PGothic" pitchFamily="34" charset="-128"/>
                  <a:cs typeface="Arial" charset="0"/>
                </a:rPr>
                <a:t>Antibody testing</a:t>
              </a:r>
              <a:endParaRPr lang="en-GB" altLang="ja-JP" sz="2000" dirty="0">
                <a:ea typeface="MS PGothic" pitchFamily="34" charset="-128"/>
                <a:cs typeface="Arial" charset="0"/>
              </a:endParaRPr>
            </a:p>
          </p:txBody>
        </p:sp>
        <p:cxnSp>
          <p:nvCxnSpPr>
            <p:cNvPr id="16" name="Straight Connector 15"/>
            <p:cNvCxnSpPr/>
            <p:nvPr/>
          </p:nvCxnSpPr>
          <p:spPr>
            <a:xfrm>
              <a:off x="362028" y="1223234"/>
              <a:ext cx="840878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Straight Connector 16"/>
          <p:cNvCxnSpPr/>
          <p:nvPr/>
        </p:nvCxnSpPr>
        <p:spPr>
          <a:xfrm>
            <a:off x="1005035" y="3535841"/>
            <a:ext cx="1120640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026251" y="4711841"/>
            <a:ext cx="1120640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97376" y="3806656"/>
            <a:ext cx="1441546" cy="755368"/>
          </a:xfrm>
          <a:prstGeom prst="rect">
            <a:avLst/>
          </a:prstGeom>
        </p:spPr>
      </p:pic>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80501" y="2687487"/>
            <a:ext cx="790996" cy="570343"/>
          </a:xfrm>
          <a:prstGeom prst="rect">
            <a:avLst/>
          </a:prstGeom>
        </p:spPr>
      </p:pic>
      <p:sp>
        <p:nvSpPr>
          <p:cNvPr id="21" name="Rectangle 5"/>
          <p:cNvSpPr>
            <a:spLocks noChangeArrowheads="1"/>
          </p:cNvSpPr>
          <p:nvPr/>
        </p:nvSpPr>
        <p:spPr bwMode="gray">
          <a:xfrm>
            <a:off x="2275071" y="7079818"/>
            <a:ext cx="10389965" cy="123111"/>
          </a:xfrm>
          <a:prstGeom prst="rect">
            <a:avLst/>
          </a:prstGeom>
          <a:noFill/>
          <a:ln w="9525">
            <a:noFill/>
            <a:miter lim="800000"/>
            <a:headEnd/>
            <a:tailEnd/>
          </a:ln>
        </p:spPr>
        <p:txBody>
          <a:bodyPr wrap="square" lIns="0" tIns="0" rIns="0" bIns="0">
            <a:spAutoFit/>
          </a:bodyPr>
          <a:lstStyle/>
          <a:p>
            <a:pPr algn="r"/>
            <a:r>
              <a:rPr lang="en-US" altLang="de-DE" sz="800" dirty="0">
                <a:solidFill>
                  <a:srgbClr val="000000"/>
                </a:solidFill>
                <a:cs typeface="Arial Unicode MS" pitchFamily="34" charset="-128"/>
              </a:rPr>
              <a:t>Past performance may not be indicative of future results/trends                                              </a:t>
            </a:r>
            <a:r>
              <a:rPr sz="800" dirty="0" smtClean="0">
                <a:solidFill>
                  <a:srgbClr val="000000"/>
                </a:solidFill>
                <a:latin typeface="+mn-lt"/>
                <a:cs typeface="Arial Unicode MS" pitchFamily="34" charset="-128"/>
              </a:rPr>
              <a:t>Source</a:t>
            </a:r>
            <a:r>
              <a:rPr sz="800" dirty="0">
                <a:solidFill>
                  <a:srgbClr val="000000"/>
                </a:solidFill>
                <a:latin typeface="+mn-lt"/>
                <a:cs typeface="Arial Unicode MS" pitchFamily="34" charset="-128"/>
              </a:rPr>
              <a:t>: </a:t>
            </a:r>
            <a:r>
              <a:rPr lang="en-US" sz="800" dirty="0">
                <a:solidFill>
                  <a:srgbClr val="000000"/>
                </a:solidFill>
                <a:latin typeface="+mn-lt"/>
                <a:cs typeface="Arial Unicode MS" pitchFamily="34" charset="-128"/>
              </a:rPr>
              <a:t>Company announcements, FDA, Milken Institute</a:t>
            </a:r>
            <a:r>
              <a:rPr sz="800" dirty="0" smtClean="0">
                <a:solidFill>
                  <a:srgbClr val="000000"/>
                </a:solidFill>
                <a:latin typeface="+mn-lt"/>
                <a:cs typeface="Arial Unicode MS" pitchFamily="34" charset="-128"/>
              </a:rPr>
              <a:t>. </a:t>
            </a:r>
            <a:r>
              <a:rPr altLang="de-DE" sz="800" dirty="0">
                <a:solidFill>
                  <a:srgbClr val="000000"/>
                </a:solidFill>
                <a:latin typeface="+mn-lt"/>
                <a:cs typeface="Arial" panose="020B0604020202020204" pitchFamily="34" charset="0"/>
              </a:rPr>
              <a:t>Date: </a:t>
            </a:r>
            <a:r>
              <a:rPr altLang="de-DE" sz="800" dirty="0" smtClean="0">
                <a:solidFill>
                  <a:srgbClr val="000000"/>
                </a:solidFill>
                <a:latin typeface="+mn-lt"/>
                <a:cs typeface="Arial" panose="020B0604020202020204" pitchFamily="34" charset="0"/>
              </a:rPr>
              <a:t>29 </a:t>
            </a:r>
            <a:r>
              <a:rPr altLang="de-DE" sz="800" dirty="0" smtClean="0">
                <a:solidFill>
                  <a:srgbClr val="000000"/>
                </a:solidFill>
                <a:latin typeface="+mn-lt"/>
                <a:cs typeface="Arial Unicode MS" pitchFamily="34" charset="-128"/>
              </a:rPr>
              <a:t>June </a:t>
            </a:r>
            <a:r>
              <a:rPr altLang="de-DE" sz="800" dirty="0">
                <a:solidFill>
                  <a:srgbClr val="000000"/>
                </a:solidFill>
                <a:latin typeface="+mn-lt"/>
                <a:cs typeface="Arial Unicode MS" pitchFamily="34" charset="-128"/>
              </a:rPr>
              <a:t>2020</a:t>
            </a:r>
            <a:endParaRPr sz="800" dirty="0">
              <a:solidFill>
                <a:srgbClr val="000000"/>
              </a:solidFill>
              <a:latin typeface="+mn-lt"/>
              <a:ea typeface="Arial Unicode MS" pitchFamily="34" charset="-128"/>
              <a:cs typeface="Arial Unicode MS" pitchFamily="34" charset="-128"/>
            </a:endParaRPr>
          </a:p>
        </p:txBody>
      </p:sp>
    </p:spTree>
    <p:custDataLst>
      <p:tags r:id="rId1"/>
    </p:custDataLst>
    <p:extLst>
      <p:ext uri="{BB962C8B-B14F-4D97-AF65-F5344CB8AC3E}">
        <p14:creationId xmlns:p14="http://schemas.microsoft.com/office/powerpoint/2010/main" val="623219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60567" y="6"/>
            <a:ext cx="12247158" cy="941832"/>
          </a:xfrm>
        </p:spPr>
        <p:txBody>
          <a:bodyPr>
            <a:normAutofit/>
          </a:bodyPr>
          <a:lstStyle/>
          <a:p>
            <a:r>
              <a:rPr lang="en-US" sz="3700" dirty="0" smtClean="0">
                <a:solidFill>
                  <a:schemeClr val="tx2"/>
                </a:solidFill>
              </a:rPr>
              <a:t>Stimulus: </a:t>
            </a:r>
            <a:r>
              <a:rPr lang="en-US" sz="3700" dirty="0" smtClean="0"/>
              <a:t>Big step up in fiscal spending</a:t>
            </a:r>
            <a:endParaRPr lang="en-US" sz="3700" dirty="0">
              <a:solidFill>
                <a:srgbClr val="000000"/>
              </a:solidFill>
            </a:endParaRPr>
          </a:p>
        </p:txBody>
      </p:sp>
      <p:sp>
        <p:nvSpPr>
          <p:cNvPr id="10" name="TextBox 9"/>
          <p:cNvSpPr txBox="1"/>
          <p:nvPr>
            <p:custDataLst>
              <p:tags r:id="rId3"/>
            </p:custDataLst>
          </p:nvPr>
        </p:nvSpPr>
        <p:spPr>
          <a:xfrm>
            <a:off x="593139" y="1115146"/>
            <a:ext cx="12247158" cy="573196"/>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Provides valuable income support for households and companies</a:t>
            </a:r>
            <a:endParaRPr dirty="0"/>
          </a:p>
        </p:txBody>
      </p:sp>
      <p:pic>
        <p:nvPicPr>
          <p:cNvPr id="2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608" y="2456329"/>
            <a:ext cx="5807041" cy="3559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2" name="Straight Connector 21"/>
          <p:cNvCxnSpPr/>
          <p:nvPr/>
        </p:nvCxnSpPr>
        <p:spPr>
          <a:xfrm>
            <a:off x="6692101" y="1874983"/>
            <a:ext cx="0" cy="4858327"/>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227987" y="1698179"/>
            <a:ext cx="2959289" cy="286327"/>
          </a:xfrm>
          <a:prstGeom prst="rect">
            <a:avLst/>
          </a:prstGeom>
          <a:noFill/>
        </p:spPr>
        <p:txBody>
          <a:bodyPr wrap="none" lIns="0" tIns="0" rIns="0" bIns="0" rtlCol="0">
            <a:noAutofit/>
          </a:bodyPr>
          <a:lstStyle/>
          <a:p>
            <a:pPr algn="ctr"/>
            <a:r>
              <a:rPr lang="en-US" b="1" u="sng" dirty="0" smtClean="0">
                <a:solidFill>
                  <a:prstClr val="black"/>
                </a:solidFill>
                <a:latin typeface="Frutiger 45 Light" panose="020B0603020202020204" pitchFamily="34" charset="0"/>
              </a:rPr>
              <a:t>US &amp; Europe: </a:t>
            </a:r>
            <a:r>
              <a:rPr lang="en-US" u="sng" dirty="0">
                <a:solidFill>
                  <a:prstClr val="black"/>
                </a:solidFill>
                <a:latin typeface="Frutiger 45 Light" panose="020B0603020202020204" pitchFamily="34" charset="0"/>
              </a:rPr>
              <a:t>Support for lending, fiscal easing</a:t>
            </a:r>
          </a:p>
          <a:p>
            <a:pPr algn="ctr"/>
            <a:r>
              <a:rPr lang="en-US" u="sng" dirty="0">
                <a:solidFill>
                  <a:prstClr val="black"/>
                </a:solidFill>
                <a:latin typeface="Frutiger 45 Light" panose="020B0603020202020204" pitchFamily="34" charset="0"/>
              </a:rPr>
              <a:t> in % of GDP</a:t>
            </a:r>
          </a:p>
        </p:txBody>
      </p:sp>
      <p:sp>
        <p:nvSpPr>
          <p:cNvPr id="24" name="TextBox 23"/>
          <p:cNvSpPr txBox="1"/>
          <p:nvPr/>
        </p:nvSpPr>
        <p:spPr>
          <a:xfrm>
            <a:off x="8684226" y="1698179"/>
            <a:ext cx="2959289" cy="286327"/>
          </a:xfrm>
          <a:prstGeom prst="rect">
            <a:avLst/>
          </a:prstGeom>
          <a:noFill/>
        </p:spPr>
        <p:txBody>
          <a:bodyPr wrap="none" lIns="0" tIns="0" rIns="0" bIns="0" rtlCol="0">
            <a:noAutofit/>
          </a:bodyPr>
          <a:lstStyle/>
          <a:p>
            <a:pPr algn="ctr"/>
            <a:r>
              <a:rPr lang="en-US" b="1" u="sng" dirty="0" smtClean="0">
                <a:solidFill>
                  <a:prstClr val="black"/>
                </a:solidFill>
                <a:latin typeface="Frutiger 45 Light" panose="020B0603020202020204" pitchFamily="34" charset="0"/>
              </a:rPr>
              <a:t>Asia: </a:t>
            </a:r>
            <a:r>
              <a:rPr lang="en-US" u="sng" dirty="0" smtClean="0">
                <a:solidFill>
                  <a:prstClr val="black"/>
                </a:solidFill>
                <a:latin typeface="Frutiger 45 Light" panose="020B0603020202020204" pitchFamily="34" charset="0"/>
              </a:rPr>
              <a:t>Support </a:t>
            </a:r>
            <a:r>
              <a:rPr lang="en-US" u="sng" dirty="0">
                <a:solidFill>
                  <a:prstClr val="black"/>
                </a:solidFill>
                <a:latin typeface="Frutiger 45 Light" panose="020B0603020202020204" pitchFamily="34" charset="0"/>
              </a:rPr>
              <a:t>for lending, fiscal </a:t>
            </a:r>
            <a:r>
              <a:rPr lang="en-US" u="sng" dirty="0" smtClean="0">
                <a:solidFill>
                  <a:prstClr val="black"/>
                </a:solidFill>
                <a:latin typeface="Frutiger 45 Light" panose="020B0603020202020204" pitchFamily="34" charset="0"/>
              </a:rPr>
              <a:t>easing</a:t>
            </a:r>
          </a:p>
          <a:p>
            <a:pPr algn="ctr"/>
            <a:r>
              <a:rPr lang="en-US" u="sng" dirty="0" smtClean="0">
                <a:solidFill>
                  <a:prstClr val="black"/>
                </a:solidFill>
                <a:latin typeface="Frutiger 45 Light" panose="020B0603020202020204" pitchFamily="34" charset="0"/>
              </a:rPr>
              <a:t> </a:t>
            </a:r>
            <a:r>
              <a:rPr lang="en-US" u="sng" dirty="0">
                <a:solidFill>
                  <a:prstClr val="black"/>
                </a:solidFill>
                <a:latin typeface="Frutiger 45 Light" panose="020B0603020202020204" pitchFamily="34" charset="0"/>
              </a:rPr>
              <a:t>in % of GDP</a:t>
            </a:r>
          </a:p>
        </p:txBody>
      </p:sp>
      <p:sp>
        <p:nvSpPr>
          <p:cNvPr id="25" name="Rectangle 5"/>
          <p:cNvSpPr>
            <a:spLocks noChangeArrowheads="1"/>
          </p:cNvSpPr>
          <p:nvPr/>
        </p:nvSpPr>
        <p:spPr bwMode="gray">
          <a:xfrm>
            <a:off x="2275071" y="7079818"/>
            <a:ext cx="10389965" cy="123111"/>
          </a:xfrm>
          <a:prstGeom prst="rect">
            <a:avLst/>
          </a:prstGeom>
          <a:noFill/>
          <a:ln w="9525">
            <a:noFill/>
            <a:miter lim="800000"/>
            <a:headEnd/>
            <a:tailEnd/>
          </a:ln>
        </p:spPr>
        <p:txBody>
          <a:bodyPr wrap="square" lIns="0" tIns="0" rIns="0" bIns="0">
            <a:spAutoFit/>
          </a:bodyPr>
          <a:lstStyle/>
          <a:p>
            <a:r>
              <a:rPr lang="en-US" altLang="de-DE" sz="800" dirty="0">
                <a:solidFill>
                  <a:srgbClr val="000000"/>
                </a:solidFill>
                <a:cs typeface="Arial Unicode MS" pitchFamily="34" charset="-128"/>
              </a:rPr>
              <a:t>Past performance may not be indicative of future results/trends                                       </a:t>
            </a:r>
            <a:r>
              <a:rPr lang="en-US" altLang="de-DE" sz="800" dirty="0" smtClean="0">
                <a:solidFill>
                  <a:srgbClr val="000000"/>
                </a:solidFill>
                <a:cs typeface="Arial Unicode MS" pitchFamily="34" charset="-128"/>
              </a:rPr>
              <a:t>				       </a:t>
            </a:r>
            <a:r>
              <a:rPr sz="800" dirty="0" smtClean="0">
                <a:solidFill>
                  <a:srgbClr val="000000"/>
                </a:solidFill>
                <a:latin typeface="+mn-lt"/>
                <a:cs typeface="Arial Unicode MS" pitchFamily="34" charset="-128"/>
              </a:rPr>
              <a:t>Source</a:t>
            </a:r>
            <a:r>
              <a:rPr sz="800" dirty="0">
                <a:solidFill>
                  <a:srgbClr val="000000"/>
                </a:solidFill>
                <a:latin typeface="+mn-lt"/>
                <a:cs typeface="Arial Unicode MS" pitchFamily="34" charset="-128"/>
              </a:rPr>
              <a:t>: </a:t>
            </a:r>
            <a:r>
              <a:rPr lang="en-US" sz="800" dirty="0" smtClean="0">
                <a:solidFill>
                  <a:srgbClr val="000000"/>
                </a:solidFill>
                <a:latin typeface="+mn-lt"/>
                <a:cs typeface="Arial Unicode MS" pitchFamily="34" charset="-128"/>
              </a:rPr>
              <a:t>Bloomberg, UBS,</a:t>
            </a:r>
            <a:r>
              <a:rPr lang="en-US" sz="800" dirty="0">
                <a:solidFill>
                  <a:srgbClr val="000000"/>
                </a:solidFill>
                <a:latin typeface="+mn-lt"/>
                <a:cs typeface="Arial Unicode MS" pitchFamily="34" charset="-128"/>
              </a:rPr>
              <a:t> </a:t>
            </a:r>
            <a:r>
              <a:rPr altLang="de-DE" sz="800" dirty="0" smtClean="0">
                <a:solidFill>
                  <a:srgbClr val="000000"/>
                </a:solidFill>
                <a:latin typeface="+mn-lt"/>
                <a:cs typeface="Arial" panose="020B0604020202020204" pitchFamily="34" charset="0"/>
              </a:rPr>
              <a:t>Date</a:t>
            </a:r>
            <a:r>
              <a:rPr altLang="de-DE" sz="800" dirty="0">
                <a:solidFill>
                  <a:srgbClr val="000000"/>
                </a:solidFill>
                <a:latin typeface="+mn-lt"/>
                <a:cs typeface="Arial" panose="020B0604020202020204" pitchFamily="34" charset="0"/>
              </a:rPr>
              <a:t>: </a:t>
            </a:r>
            <a:r>
              <a:rPr altLang="de-DE" sz="800" dirty="0" smtClean="0">
                <a:solidFill>
                  <a:srgbClr val="000000"/>
                </a:solidFill>
                <a:latin typeface="+mn-lt"/>
                <a:cs typeface="Arial Unicode MS" pitchFamily="34" charset="-128"/>
              </a:rPr>
              <a:t>June </a:t>
            </a:r>
            <a:r>
              <a:rPr altLang="de-DE" sz="800" dirty="0">
                <a:solidFill>
                  <a:srgbClr val="000000"/>
                </a:solidFill>
                <a:latin typeface="+mn-lt"/>
                <a:cs typeface="Arial Unicode MS" pitchFamily="34" charset="-128"/>
              </a:rPr>
              <a:t>2020</a:t>
            </a:r>
            <a:endParaRPr sz="800" dirty="0">
              <a:solidFill>
                <a:srgbClr val="000000"/>
              </a:solidFill>
              <a:latin typeface="+mn-lt"/>
              <a:ea typeface="Arial Unicode MS" pitchFamily="34" charset="-128"/>
              <a:cs typeface="Arial Unicode MS" pitchFamily="34" charset="-128"/>
            </a:endParaRPr>
          </a:p>
        </p:txBody>
      </p:sp>
      <p:pic>
        <p:nvPicPr>
          <p:cNvPr id="1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57189" y="2439236"/>
            <a:ext cx="5637551" cy="3466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24401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8571" y="1705917"/>
            <a:ext cx="10987315" cy="52380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6"/>
          <p:cNvSpPr>
            <a:spLocks noGrp="1"/>
          </p:cNvSpPr>
          <p:nvPr>
            <p:ph type="title"/>
            <p:custDataLst>
              <p:tags r:id="rId2"/>
            </p:custDataLst>
          </p:nvPr>
        </p:nvSpPr>
        <p:spPr>
          <a:xfrm>
            <a:off x="560567" y="6"/>
            <a:ext cx="12247158" cy="941832"/>
          </a:xfrm>
        </p:spPr>
        <p:txBody>
          <a:bodyPr>
            <a:normAutofit/>
          </a:bodyPr>
          <a:lstStyle/>
          <a:p>
            <a:r>
              <a:rPr lang="en-US" sz="3700" dirty="0" smtClean="0">
                <a:solidFill>
                  <a:schemeClr val="tx2"/>
                </a:solidFill>
              </a:rPr>
              <a:t>Stimulus: </a:t>
            </a:r>
            <a:r>
              <a:rPr lang="en-US" sz="3700" dirty="0" smtClean="0"/>
              <a:t>A wall of liquidity</a:t>
            </a:r>
            <a:endParaRPr lang="en-US" sz="3700" dirty="0">
              <a:solidFill>
                <a:srgbClr val="000000"/>
              </a:solidFill>
            </a:endParaRPr>
          </a:p>
        </p:txBody>
      </p:sp>
      <p:sp>
        <p:nvSpPr>
          <p:cNvPr id="10" name="TextBox 9"/>
          <p:cNvSpPr txBox="1"/>
          <p:nvPr>
            <p:custDataLst>
              <p:tags r:id="rId3"/>
            </p:custDataLst>
          </p:nvPr>
        </p:nvSpPr>
        <p:spPr>
          <a:xfrm>
            <a:off x="593139" y="1115146"/>
            <a:ext cx="12247158" cy="573196"/>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Continues to grease the wheels of debt finance</a:t>
            </a:r>
            <a:endParaRPr dirty="0"/>
          </a:p>
        </p:txBody>
      </p:sp>
      <p:sp>
        <p:nvSpPr>
          <p:cNvPr id="25" name="Rectangle 5"/>
          <p:cNvSpPr>
            <a:spLocks noChangeArrowheads="1"/>
          </p:cNvSpPr>
          <p:nvPr/>
        </p:nvSpPr>
        <p:spPr bwMode="gray">
          <a:xfrm>
            <a:off x="2275071" y="7079818"/>
            <a:ext cx="10389965" cy="123111"/>
          </a:xfrm>
          <a:prstGeom prst="rect">
            <a:avLst/>
          </a:prstGeom>
          <a:noFill/>
          <a:ln w="9525">
            <a:noFill/>
            <a:miter lim="800000"/>
            <a:headEnd/>
            <a:tailEnd/>
          </a:ln>
        </p:spPr>
        <p:txBody>
          <a:bodyPr wrap="square" lIns="0" tIns="0" rIns="0" bIns="0">
            <a:spAutoFit/>
          </a:bodyPr>
          <a:lstStyle/>
          <a:p>
            <a:pPr algn="r"/>
            <a:r>
              <a:rPr lang="en-US" altLang="de-DE" sz="800" dirty="0">
                <a:solidFill>
                  <a:srgbClr val="000000"/>
                </a:solidFill>
                <a:cs typeface="Arial Unicode MS" pitchFamily="34" charset="-128"/>
              </a:rPr>
              <a:t>Past performance may not be indicative of future results/trends                                              </a:t>
            </a:r>
            <a:r>
              <a:rPr sz="800" dirty="0" smtClean="0">
                <a:solidFill>
                  <a:srgbClr val="000000"/>
                </a:solidFill>
                <a:latin typeface="+mn-lt"/>
                <a:cs typeface="Arial Unicode MS" pitchFamily="34" charset="-128"/>
              </a:rPr>
              <a:t>Source</a:t>
            </a:r>
            <a:r>
              <a:rPr sz="800" dirty="0">
                <a:solidFill>
                  <a:srgbClr val="000000"/>
                </a:solidFill>
                <a:latin typeface="+mn-lt"/>
                <a:cs typeface="Arial Unicode MS" pitchFamily="34" charset="-128"/>
              </a:rPr>
              <a:t>: </a:t>
            </a:r>
            <a:r>
              <a:rPr lang="en-US" sz="800" dirty="0" smtClean="0">
                <a:solidFill>
                  <a:srgbClr val="000000"/>
                </a:solidFill>
                <a:latin typeface="+mn-lt"/>
                <a:cs typeface="Arial Unicode MS" pitchFamily="34" charset="-128"/>
              </a:rPr>
              <a:t>Bloomberg, UBS,</a:t>
            </a:r>
            <a:r>
              <a:rPr lang="en-US" sz="800" dirty="0">
                <a:solidFill>
                  <a:srgbClr val="000000"/>
                </a:solidFill>
                <a:latin typeface="+mn-lt"/>
                <a:cs typeface="Arial Unicode MS" pitchFamily="34" charset="-128"/>
              </a:rPr>
              <a:t> </a:t>
            </a:r>
            <a:r>
              <a:rPr altLang="de-DE" sz="800" dirty="0" smtClean="0">
                <a:solidFill>
                  <a:srgbClr val="000000"/>
                </a:solidFill>
                <a:latin typeface="+mn-lt"/>
                <a:cs typeface="Arial" panose="020B0604020202020204" pitchFamily="34" charset="0"/>
              </a:rPr>
              <a:t>Date</a:t>
            </a:r>
            <a:r>
              <a:rPr altLang="de-DE" sz="800" dirty="0">
                <a:solidFill>
                  <a:srgbClr val="000000"/>
                </a:solidFill>
                <a:latin typeface="+mn-lt"/>
                <a:cs typeface="Arial" panose="020B0604020202020204" pitchFamily="34" charset="0"/>
              </a:rPr>
              <a:t>: </a:t>
            </a:r>
            <a:r>
              <a:rPr altLang="de-DE" sz="800" dirty="0" smtClean="0">
                <a:solidFill>
                  <a:srgbClr val="000000"/>
                </a:solidFill>
                <a:latin typeface="+mn-lt"/>
                <a:cs typeface="Arial Unicode MS" pitchFamily="34" charset="-128"/>
              </a:rPr>
              <a:t>June </a:t>
            </a:r>
            <a:r>
              <a:rPr altLang="de-DE" sz="800" dirty="0">
                <a:solidFill>
                  <a:srgbClr val="000000"/>
                </a:solidFill>
                <a:latin typeface="+mn-lt"/>
                <a:cs typeface="Arial Unicode MS" pitchFamily="34" charset="-128"/>
              </a:rPr>
              <a:t>2020</a:t>
            </a:r>
            <a:endParaRPr sz="800" dirty="0">
              <a:solidFill>
                <a:srgbClr val="000000"/>
              </a:solidFill>
              <a:latin typeface="+mn-lt"/>
              <a:ea typeface="Arial Unicode MS" pitchFamily="34" charset="-128"/>
              <a:cs typeface="Arial Unicode MS" pitchFamily="34" charset="-128"/>
            </a:endParaRPr>
          </a:p>
        </p:txBody>
      </p:sp>
      <p:sp>
        <p:nvSpPr>
          <p:cNvPr id="2" name="TextBox 1"/>
          <p:cNvSpPr txBox="1"/>
          <p:nvPr/>
        </p:nvSpPr>
        <p:spPr>
          <a:xfrm>
            <a:off x="2376671" y="1945641"/>
            <a:ext cx="5392406" cy="373380"/>
          </a:xfrm>
          <a:prstGeom prst="rect">
            <a:avLst/>
          </a:prstGeom>
          <a:noFill/>
        </p:spPr>
        <p:txBody>
          <a:bodyPr wrap="none" lIns="0" tIns="0" rIns="0" bIns="0" rtlCol="0">
            <a:noAutofit/>
          </a:bodyPr>
          <a:lstStyle/>
          <a:p>
            <a:r>
              <a:rPr lang="en-US" sz="1600" dirty="0" smtClean="0">
                <a:latin typeface="Frutiger 45 Light" panose="020B0603020202020204" pitchFamily="34" charset="0"/>
              </a:rPr>
              <a:t>Central bank balance sheets, year-on-year changes, USD trillion</a:t>
            </a:r>
            <a:endParaRPr lang="en-US" sz="16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18105103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60567" y="6"/>
            <a:ext cx="12247158" cy="941832"/>
          </a:xfrm>
        </p:spPr>
        <p:txBody>
          <a:bodyPr>
            <a:normAutofit/>
          </a:bodyPr>
          <a:lstStyle/>
          <a:p>
            <a:r>
              <a:rPr lang="en-US" sz="3700" dirty="0" smtClean="0">
                <a:solidFill>
                  <a:schemeClr val="tx2"/>
                </a:solidFill>
              </a:rPr>
              <a:t>Reopening: </a:t>
            </a:r>
            <a:r>
              <a:rPr lang="en-US" sz="3700" dirty="0" smtClean="0"/>
              <a:t>Steady improvements</a:t>
            </a:r>
            <a:endParaRPr lang="en-US" sz="3700" dirty="0">
              <a:solidFill>
                <a:srgbClr val="000000"/>
              </a:solidFill>
            </a:endParaRPr>
          </a:p>
        </p:txBody>
      </p:sp>
      <p:sp>
        <p:nvSpPr>
          <p:cNvPr id="10" name="TextBox 9"/>
          <p:cNvSpPr txBox="1"/>
          <p:nvPr>
            <p:custDataLst>
              <p:tags r:id="rId3"/>
            </p:custDataLst>
          </p:nvPr>
        </p:nvSpPr>
        <p:spPr>
          <a:xfrm>
            <a:off x="593139" y="1115146"/>
            <a:ext cx="12247158" cy="573196"/>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China leads the way and offers a template of improvement</a:t>
            </a:r>
            <a:endParaRPr dirty="0"/>
          </a:p>
        </p:txBody>
      </p:sp>
      <p:cxnSp>
        <p:nvCxnSpPr>
          <p:cNvPr id="22" name="Straight Connector 21"/>
          <p:cNvCxnSpPr/>
          <p:nvPr/>
        </p:nvCxnSpPr>
        <p:spPr>
          <a:xfrm>
            <a:off x="6692101" y="1874983"/>
            <a:ext cx="0" cy="4858327"/>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227987" y="1727207"/>
            <a:ext cx="2959289" cy="286327"/>
          </a:xfrm>
          <a:prstGeom prst="rect">
            <a:avLst/>
          </a:prstGeom>
          <a:noFill/>
        </p:spPr>
        <p:txBody>
          <a:bodyPr wrap="none" lIns="0" tIns="0" rIns="0" bIns="0" rtlCol="0">
            <a:noAutofit/>
          </a:bodyPr>
          <a:lstStyle/>
          <a:p>
            <a:pPr algn="ctr"/>
            <a:r>
              <a:rPr lang="en-US" b="1" u="sng" dirty="0" smtClean="0">
                <a:solidFill>
                  <a:prstClr val="black"/>
                </a:solidFill>
                <a:latin typeface="Frutiger 45 Light" panose="020B0603020202020204" pitchFamily="34" charset="0"/>
              </a:rPr>
              <a:t>Global traffic: </a:t>
            </a:r>
            <a:r>
              <a:rPr lang="en-US" u="sng" dirty="0" smtClean="0">
                <a:solidFill>
                  <a:prstClr val="black"/>
                </a:solidFill>
                <a:latin typeface="Frutiger 45 Light" panose="020B0603020202020204" pitchFamily="34" charset="0"/>
              </a:rPr>
              <a:t>In % of normal</a:t>
            </a:r>
          </a:p>
          <a:p>
            <a:pPr algn="ctr"/>
            <a:r>
              <a:rPr lang="en-US" u="sng" dirty="0" smtClean="0">
                <a:solidFill>
                  <a:prstClr val="black"/>
                </a:solidFill>
                <a:latin typeface="Frutiger 45 Light" panose="020B0603020202020204" pitchFamily="34" charset="0"/>
              </a:rPr>
              <a:t>7d moving average</a:t>
            </a:r>
            <a:endParaRPr lang="en-US" u="sng" dirty="0">
              <a:solidFill>
                <a:prstClr val="black"/>
              </a:solidFill>
              <a:latin typeface="Frutiger 45 Light" panose="020B0603020202020204" pitchFamily="34" charset="0"/>
            </a:endParaRPr>
          </a:p>
        </p:txBody>
      </p:sp>
      <p:sp>
        <p:nvSpPr>
          <p:cNvPr id="24" name="TextBox 23"/>
          <p:cNvSpPr txBox="1"/>
          <p:nvPr/>
        </p:nvSpPr>
        <p:spPr>
          <a:xfrm>
            <a:off x="8684226" y="1727207"/>
            <a:ext cx="2959289" cy="286327"/>
          </a:xfrm>
          <a:prstGeom prst="rect">
            <a:avLst/>
          </a:prstGeom>
          <a:noFill/>
        </p:spPr>
        <p:txBody>
          <a:bodyPr wrap="none" lIns="0" tIns="0" rIns="0" bIns="0" rtlCol="0">
            <a:noAutofit/>
          </a:bodyPr>
          <a:lstStyle/>
          <a:p>
            <a:pPr algn="ctr"/>
            <a:r>
              <a:rPr lang="en-US" b="1" u="sng" dirty="0" smtClean="0">
                <a:solidFill>
                  <a:prstClr val="black"/>
                </a:solidFill>
                <a:latin typeface="Frutiger 45 Light" panose="020B0603020202020204" pitchFamily="34" charset="0"/>
              </a:rPr>
              <a:t>China</a:t>
            </a:r>
            <a:r>
              <a:rPr lang="en-US" b="1" u="sng" dirty="0">
                <a:solidFill>
                  <a:prstClr val="black"/>
                </a:solidFill>
                <a:latin typeface="Frutiger 45 Light" panose="020B0603020202020204" pitchFamily="34" charset="0"/>
              </a:rPr>
              <a:t>: </a:t>
            </a:r>
            <a:r>
              <a:rPr lang="en-US" u="sng" dirty="0">
                <a:solidFill>
                  <a:prstClr val="black"/>
                </a:solidFill>
                <a:latin typeface="Frutiger 45 Light" panose="020B0603020202020204" pitchFamily="34" charset="0"/>
              </a:rPr>
              <a:t>Workday traffic </a:t>
            </a:r>
            <a:r>
              <a:rPr lang="en-US" u="sng" dirty="0" smtClean="0">
                <a:solidFill>
                  <a:prstClr val="black"/>
                </a:solidFill>
                <a:latin typeface="Frutiger 45 Light" panose="020B0603020202020204" pitchFamily="34" charset="0"/>
              </a:rPr>
              <a:t>index</a:t>
            </a:r>
          </a:p>
          <a:p>
            <a:pPr algn="ctr"/>
            <a:r>
              <a:rPr lang="en-US" u="sng" dirty="0" smtClean="0">
                <a:solidFill>
                  <a:prstClr val="black"/>
                </a:solidFill>
                <a:latin typeface="Frutiger 45 Light" panose="020B0603020202020204" pitchFamily="34" charset="0"/>
              </a:rPr>
              <a:t> </a:t>
            </a:r>
            <a:r>
              <a:rPr lang="en-US" u="sng" dirty="0">
                <a:solidFill>
                  <a:prstClr val="black"/>
                </a:solidFill>
                <a:latin typeface="Frutiger 45 Light" panose="020B0603020202020204" pitchFamily="34" charset="0"/>
              </a:rPr>
              <a:t>19 major industrial cities</a:t>
            </a:r>
          </a:p>
        </p:txBody>
      </p:sp>
      <p:sp>
        <p:nvSpPr>
          <p:cNvPr id="25" name="Rectangle 5"/>
          <p:cNvSpPr>
            <a:spLocks noChangeArrowheads="1"/>
          </p:cNvSpPr>
          <p:nvPr/>
        </p:nvSpPr>
        <p:spPr bwMode="gray">
          <a:xfrm>
            <a:off x="2275071" y="7079818"/>
            <a:ext cx="10389965" cy="123111"/>
          </a:xfrm>
          <a:prstGeom prst="rect">
            <a:avLst/>
          </a:prstGeom>
          <a:noFill/>
          <a:ln w="9525">
            <a:noFill/>
            <a:miter lim="800000"/>
            <a:headEnd/>
            <a:tailEnd/>
          </a:ln>
        </p:spPr>
        <p:txBody>
          <a:bodyPr wrap="square" lIns="0" tIns="0" rIns="0" bIns="0">
            <a:spAutoFit/>
          </a:bodyPr>
          <a:lstStyle/>
          <a:p>
            <a:pPr algn="r"/>
            <a:r>
              <a:rPr lang="en-US" altLang="de-DE" sz="800" dirty="0">
                <a:solidFill>
                  <a:srgbClr val="000000"/>
                </a:solidFill>
                <a:cs typeface="Arial Unicode MS" pitchFamily="34" charset="-128"/>
              </a:rPr>
              <a:t>Past performance may not be indicative of future results/trends                                              </a:t>
            </a:r>
            <a:r>
              <a:rPr sz="800" dirty="0" smtClean="0">
                <a:solidFill>
                  <a:srgbClr val="000000"/>
                </a:solidFill>
                <a:latin typeface="+mn-lt"/>
                <a:cs typeface="Arial Unicode MS" pitchFamily="34" charset="-128"/>
              </a:rPr>
              <a:t>Source</a:t>
            </a:r>
            <a:r>
              <a:rPr sz="800" dirty="0">
                <a:solidFill>
                  <a:srgbClr val="000000"/>
                </a:solidFill>
                <a:latin typeface="+mn-lt"/>
                <a:cs typeface="Arial Unicode MS" pitchFamily="34" charset="-128"/>
              </a:rPr>
              <a:t>: </a:t>
            </a:r>
            <a:r>
              <a:rPr lang="en-US" sz="800" dirty="0" smtClean="0">
                <a:solidFill>
                  <a:srgbClr val="000000"/>
                </a:solidFill>
                <a:latin typeface="+mn-lt"/>
                <a:cs typeface="Arial Unicode MS" pitchFamily="34" charset="-128"/>
              </a:rPr>
              <a:t>Wind, UBS,</a:t>
            </a:r>
            <a:r>
              <a:rPr lang="en-US" sz="800" dirty="0">
                <a:solidFill>
                  <a:srgbClr val="000000"/>
                </a:solidFill>
                <a:latin typeface="+mn-lt"/>
                <a:cs typeface="Arial Unicode MS" pitchFamily="34" charset="-128"/>
              </a:rPr>
              <a:t> </a:t>
            </a:r>
            <a:r>
              <a:rPr altLang="de-DE" sz="800" dirty="0" smtClean="0">
                <a:solidFill>
                  <a:srgbClr val="000000"/>
                </a:solidFill>
                <a:latin typeface="+mn-lt"/>
                <a:cs typeface="Arial" panose="020B0604020202020204" pitchFamily="34" charset="0"/>
              </a:rPr>
              <a:t>Date</a:t>
            </a:r>
            <a:r>
              <a:rPr altLang="de-DE" sz="800" dirty="0">
                <a:solidFill>
                  <a:srgbClr val="000000"/>
                </a:solidFill>
                <a:latin typeface="+mn-lt"/>
                <a:cs typeface="Arial" panose="020B0604020202020204" pitchFamily="34" charset="0"/>
              </a:rPr>
              <a:t>: </a:t>
            </a:r>
            <a:r>
              <a:rPr altLang="de-DE" sz="800" dirty="0" smtClean="0">
                <a:solidFill>
                  <a:srgbClr val="000000"/>
                </a:solidFill>
                <a:latin typeface="+mn-lt"/>
                <a:cs typeface="Arial Unicode MS" pitchFamily="34" charset="-128"/>
              </a:rPr>
              <a:t>June </a:t>
            </a:r>
            <a:r>
              <a:rPr altLang="de-DE" sz="800" dirty="0">
                <a:solidFill>
                  <a:srgbClr val="000000"/>
                </a:solidFill>
                <a:latin typeface="+mn-lt"/>
                <a:cs typeface="Arial Unicode MS" pitchFamily="34" charset="-128"/>
              </a:rPr>
              <a:t>2020</a:t>
            </a:r>
            <a:endParaRPr sz="800" dirty="0">
              <a:solidFill>
                <a:srgbClr val="000000"/>
              </a:solidFill>
              <a:latin typeface="+mn-lt"/>
              <a:ea typeface="Arial Unicode MS" pitchFamily="34" charset="-128"/>
              <a:cs typeface="Arial Unicode MS" pitchFamily="34" charset="-128"/>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3139" y="2538101"/>
            <a:ext cx="5978312" cy="3305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6441" y="2414941"/>
            <a:ext cx="5853856" cy="3430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5529612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3" y="2432451"/>
            <a:ext cx="12648618" cy="1588007"/>
          </a:xfrm>
        </p:spPr>
        <p:txBody>
          <a:bodyPr/>
          <a:lstStyle/>
          <a:p>
            <a:r>
              <a:rPr lang="en-GB" dirty="0"/>
              <a:t>Solita </a:t>
            </a:r>
            <a:r>
              <a:rPr lang="en-GB" dirty="0" smtClean="0"/>
              <a:t>Marcelli</a:t>
            </a:r>
            <a:br>
              <a:rPr lang="en-GB" dirty="0" smtClean="0"/>
            </a:br>
            <a:r>
              <a:rPr lang="en-GB" dirty="0" smtClean="0"/>
              <a:t>Chief </a:t>
            </a:r>
            <a:r>
              <a:rPr lang="en-GB" dirty="0"/>
              <a:t>Investment Officer Americas</a:t>
            </a:r>
            <a:r>
              <a:rPr lang="en-US" dirty="0" smtClean="0"/>
              <a:t>, UBS CIO GWM</a:t>
            </a:r>
            <a:endParaRPr lang="en-US" dirty="0"/>
          </a:p>
        </p:txBody>
      </p:sp>
    </p:spTree>
    <p:extLst>
      <p:ext uri="{BB962C8B-B14F-4D97-AF65-F5344CB8AC3E}">
        <p14:creationId xmlns:p14="http://schemas.microsoft.com/office/powerpoint/2010/main" val="140258640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SLIDE_TYPE" val="BODY"/>
</p:tagLst>
</file>

<file path=ppt/tags/tag155.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6.xml><?xml version="1.0" encoding="utf-8"?>
<p:tagLst xmlns:a="http://schemas.openxmlformats.org/drawingml/2006/main" xmlns:r="http://schemas.openxmlformats.org/officeDocument/2006/relationships" xmlns:p="http://schemas.openxmlformats.org/presentationml/2006/main">
  <p:tag name="SLIDE_TYPE" val="BODY"/>
</p:tagLst>
</file>

<file path=ppt/tags/tag157.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9.xml><?xml version="1.0" encoding="utf-8"?>
<p:tagLst xmlns:a="http://schemas.openxmlformats.org/drawingml/2006/main" xmlns:r="http://schemas.openxmlformats.org/officeDocument/2006/relationships" xmlns:p="http://schemas.openxmlformats.org/presentationml/2006/main">
  <p:tag name="SLIDE_TYPE" val="BODY"/>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61.xml><?xml version="1.0" encoding="utf-8"?>
<p:tagLst xmlns:a="http://schemas.openxmlformats.org/drawingml/2006/main" xmlns:r="http://schemas.openxmlformats.org/officeDocument/2006/relationships" xmlns:p="http://schemas.openxmlformats.org/presentationml/2006/main">
  <p:tag name="SLIDE_TYPE" val="BODY"/>
</p:tagLst>
</file>

<file path=ppt/tags/tag162.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63.xml><?xml version="1.0" encoding="utf-8"?>
<p:tagLst xmlns:a="http://schemas.openxmlformats.org/drawingml/2006/main" xmlns:r="http://schemas.openxmlformats.org/officeDocument/2006/relationships" xmlns:p="http://schemas.openxmlformats.org/presentationml/2006/main">
  <p:tag name="SLIDE_TYPE" val="BODY"/>
</p:tagLst>
</file>

<file path=ppt/tags/tag164.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65.xml><?xml version="1.0" encoding="utf-8"?>
<p:tagLst xmlns:a="http://schemas.openxmlformats.org/drawingml/2006/main" xmlns:r="http://schemas.openxmlformats.org/officeDocument/2006/relationships" xmlns:p="http://schemas.openxmlformats.org/presentationml/2006/main">
  <p:tag name="SLIDE_TYPE" val="BODY"/>
</p:tagLst>
</file>

<file path=ppt/tags/tag166.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67.xml><?xml version="1.0" encoding="utf-8"?>
<p:tagLst xmlns:a="http://schemas.openxmlformats.org/drawingml/2006/main" xmlns:r="http://schemas.openxmlformats.org/officeDocument/2006/relationships" xmlns:p="http://schemas.openxmlformats.org/presentationml/2006/main">
  <p:tag name="SLIDE_TYPE" val="BODY"/>
</p:tagLst>
</file>

<file path=ppt/tags/tag168.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69.xml><?xml version="1.0" encoding="utf-8"?>
<p:tagLst xmlns:a="http://schemas.openxmlformats.org/drawingml/2006/main" xmlns:r="http://schemas.openxmlformats.org/officeDocument/2006/relationships" xmlns:p="http://schemas.openxmlformats.org/presentationml/2006/main">
  <p:tag name="SLIDE_TYPE" val="TOC"/>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5.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Props1.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4.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5.xml><?xml version="1.0" encoding="utf-8"?>
<ds:datastoreItem xmlns:ds="http://schemas.openxmlformats.org/officeDocument/2006/customXml" ds:itemID="{875007EE-52F9-4119-B725-CE3429F62251}">
  <ds:schemaRefs>
    <ds:schemaRef ds:uri="http://schemas.microsoft.com/office/2006/documentManagement/types"/>
    <ds:schemaRef ds:uri="http://schemas.microsoft.com/office/infopath/2007/PartnerControls"/>
    <ds:schemaRef ds:uri="http://schemas.openxmlformats.org/package/2006/metadata/core-properties"/>
    <ds:schemaRef ds:uri="http://purl.org/dc/terms/"/>
    <ds:schemaRef ds:uri="http://www.w3.org/XML/1998/namespace"/>
    <ds:schemaRef ds:uri="http://purl.org/dc/dcmitype/"/>
    <ds:schemaRef ds:uri="http://purl.org/dc/elements/1.1/"/>
    <ds:schemaRef ds:uri="2d0145d3-0d69-4389-81a7-315a684184f4"/>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0</TotalTime>
  <Words>2136</Words>
  <Application>Microsoft Office PowerPoint</Application>
  <PresentationFormat>Custom</PresentationFormat>
  <Paragraphs>181</Paragraphs>
  <Slides>20</Slides>
  <Notes>14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1_PresXpress_OnScreen_Theme</vt:lpstr>
      <vt:lpstr>Taking advantage of volatility</vt:lpstr>
      <vt:lpstr>PowerPoint Presentation</vt:lpstr>
      <vt:lpstr>PowerPoint Presentation</vt:lpstr>
      <vt:lpstr>COVID-19: Second wave concerns </vt:lpstr>
      <vt:lpstr>COVID-19: Medical progress in three areas</vt:lpstr>
      <vt:lpstr>Stimulus: Big step up in fiscal spending</vt:lpstr>
      <vt:lpstr>Stimulus: A wall of liquidity</vt:lpstr>
      <vt:lpstr>Reopening: Steady improvements</vt:lpstr>
      <vt:lpstr>PowerPoint Presentation</vt:lpstr>
      <vt:lpstr>Why do behavioral biases matter?</vt:lpstr>
      <vt:lpstr>Liquidity. Longevity. Legacy.</vt:lpstr>
      <vt:lpstr>Phasing-in can help put dry powder to work</vt:lpstr>
      <vt:lpstr>PowerPoint Presentation</vt:lpstr>
      <vt:lpstr>Don't expect further normalization of volatility</vt:lpstr>
      <vt:lpstr>Why use derivatives in the current environment?</vt:lpstr>
      <vt:lpstr>Volatility as an instrument for yield enhancement</vt:lpstr>
      <vt:lpstr>Gaining controlled upside</vt:lpstr>
      <vt:lpstr>Protecting against downside risk </vt:lpstr>
      <vt:lpstr>PowerPoint Presentation</vt:lpstr>
      <vt:lpstr>PowerPoint Presentation</vt:lpstr>
    </vt:vector>
  </TitlesOfParts>
  <Company>UBS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372</cp:revision>
  <cp:lastPrinted>2019-12-17T15:01:01Z</cp:lastPrinted>
  <dcterms:created xsi:type="dcterms:W3CDTF">2002-05-03T03:00:09Z</dcterms:created>
  <dcterms:modified xsi:type="dcterms:W3CDTF">2020-07-01T13:46:44Z</dcterms:modified>
  <cp:version>3.4.05</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