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7.xml" ContentType="application/vnd.openxmlformats-officedocument.presentationml.tags+xml"/>
  <Override PartName="/ppt/notesSlides/notesSlide1.xml" ContentType="application/vnd.openxmlformats-officedocument.presentationml.notesSlide+xml"/>
  <Override PartName="/ppt/tags/tag138.xml" ContentType="application/vnd.openxmlformats-officedocument.presentationml.tags+xml"/>
  <Override PartName="/ppt/notesSlides/notesSlide2.xml" ContentType="application/vnd.openxmlformats-officedocument.presentationml.notesSlide+xml"/>
  <Override PartName="/ppt/tags/tag139.xml" ContentType="application/vnd.openxmlformats-officedocument.presentationml.tags+xml"/>
  <Override PartName="/ppt/notesSlides/notesSlide3.xml" ContentType="application/vnd.openxmlformats-officedocument.presentationml.notesSlide+xml"/>
  <Override PartName="/ppt/charts/chart1.xml" ContentType="application/vnd.openxmlformats-officedocument.drawingml.chart+xml"/>
  <Override PartName="/ppt/tags/tag140.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6.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notesSlides/notesSlide7.xml" ContentType="application/vnd.openxmlformats-officedocument.presentationml.notesSlide+xml"/>
  <Override PartName="/ppt/charts/chart4.xml" ContentType="application/vnd.openxmlformats-officedocument.drawingml.chart+xml"/>
  <Override PartName="/ppt/theme/themeOverride3.xml" ContentType="application/vnd.openxmlformats-officedocument.themeOverride+xml"/>
  <Override PartName="/ppt/tags/tag141.xml" ContentType="application/vnd.openxmlformats-officedocument.presentationml.tags+xml"/>
  <Override PartName="/ppt/notesSlides/notesSlide8.xml" ContentType="application/vnd.openxmlformats-officedocument.presentationml.notesSlide+xml"/>
  <Override PartName="/ppt/charts/chart5.xml" ContentType="application/vnd.openxmlformats-officedocument.drawingml.chart+xml"/>
  <Override PartName="/ppt/theme/themeOverride4.xml" ContentType="application/vnd.openxmlformats-officedocument.themeOverride+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drawings/drawing1.xml" ContentType="application/vnd.openxmlformats-officedocument.drawingml.chartshapes+xml"/>
  <Override PartName="/ppt/tags/tag145.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46.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notesSlides/notesSlide15.xml" ContentType="application/vnd.openxmlformats-officedocument.presentationml.notesSlide+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notesSlides/notesSlide16.xml" ContentType="application/vnd.openxmlformats-officedocument.presentationml.notesSlide+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notesSlides/notesSlide17.xml" ContentType="application/vnd.openxmlformats-officedocument.presentationml.notesSlide+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notesSlides/notesSlide18.xml" ContentType="application/vnd.openxmlformats-officedocument.presentationml.notesSlide+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notesSlides/notesSlide19.xml" ContentType="application/vnd.openxmlformats-officedocument.presentationml.notesSlide+xml"/>
  <Override PartName="/ppt/tags/tag162.xml" ContentType="application/vnd.openxmlformats-officedocument.presentationml.tags+xml"/>
  <Override PartName="/ppt/tags/tag163.xml" ContentType="application/vnd.openxmlformats-officedocument.presentationml.tags+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199" r:id="rId6"/>
  </p:sldMasterIdLst>
  <p:notesMasterIdLst>
    <p:notesMasterId r:id="rId38"/>
  </p:notesMasterIdLst>
  <p:handoutMasterIdLst>
    <p:handoutMasterId r:id="rId39"/>
  </p:handoutMasterIdLst>
  <p:sldIdLst>
    <p:sldId id="381" r:id="rId7"/>
    <p:sldId id="404" r:id="rId8"/>
    <p:sldId id="405" r:id="rId9"/>
    <p:sldId id="419" r:id="rId10"/>
    <p:sldId id="456" r:id="rId11"/>
    <p:sldId id="457" r:id="rId12"/>
    <p:sldId id="458" r:id="rId13"/>
    <p:sldId id="420" r:id="rId14"/>
    <p:sldId id="459" r:id="rId15"/>
    <p:sldId id="460" r:id="rId16"/>
    <p:sldId id="461" r:id="rId17"/>
    <p:sldId id="462" r:id="rId18"/>
    <p:sldId id="463" r:id="rId19"/>
    <p:sldId id="421" r:id="rId20"/>
    <p:sldId id="430" r:id="rId21"/>
    <p:sldId id="431" r:id="rId22"/>
    <p:sldId id="432" r:id="rId23"/>
    <p:sldId id="433" r:id="rId24"/>
    <p:sldId id="434" r:id="rId25"/>
    <p:sldId id="422" r:id="rId26"/>
    <p:sldId id="448" r:id="rId27"/>
    <p:sldId id="449" r:id="rId28"/>
    <p:sldId id="450" r:id="rId29"/>
    <p:sldId id="409" r:id="rId30"/>
    <p:sldId id="389" r:id="rId31"/>
    <p:sldId id="440" r:id="rId32"/>
    <p:sldId id="441" r:id="rId33"/>
    <p:sldId id="442" r:id="rId34"/>
    <p:sldId id="443" r:id="rId35"/>
    <p:sldId id="444" r:id="rId36"/>
    <p:sldId id="418" r:id="rId37"/>
  </p:sldIdLst>
  <p:sldSz cx="13404850" cy="7543800"/>
  <p:notesSz cx="6858000" cy="9926638"/>
  <p:custDataLst>
    <p:tags r:id="rId40"/>
  </p:custDataLst>
  <p:defaultTextStyle>
    <a:defPPr>
      <a:defRPr lang="en-US"/>
    </a:defPPr>
    <a:lvl1pPr algn="l" rtl="0" eaLnBrk="0" fontAlgn="base" hangingPunct="0">
      <a:spcBef>
        <a:spcPct val="50000"/>
      </a:spcBef>
      <a:spcAft>
        <a:spcPct val="0"/>
      </a:spcAft>
      <a:defRPr lang="de-DE" kern="1200">
        <a:solidFill>
          <a:schemeClr val="tx1"/>
        </a:solidFill>
        <a:latin typeface="Frutiger 55 Roman"/>
        <a:ea typeface="+mn-ea"/>
        <a:cs typeface="+mn-cs"/>
      </a:defRPr>
    </a:lvl1pPr>
    <a:lvl2pPr marL="609310"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121862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827931"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2437242"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3046552" algn="l" defTabSz="1218621" rtl="0" eaLnBrk="1" latinLnBrk="0" hangingPunct="1">
      <a:defRPr kern="1200">
        <a:solidFill>
          <a:schemeClr val="tx1"/>
        </a:solidFill>
        <a:latin typeface="Frutiger 55 Roman" pitchFamily="34" charset="0"/>
        <a:ea typeface="+mn-ea"/>
        <a:cs typeface="+mn-cs"/>
      </a:defRPr>
    </a:lvl6pPr>
    <a:lvl7pPr marL="3655863" algn="l" defTabSz="1218621" rtl="0" eaLnBrk="1" latinLnBrk="0" hangingPunct="1">
      <a:defRPr kern="1200">
        <a:solidFill>
          <a:schemeClr val="tx1"/>
        </a:solidFill>
        <a:latin typeface="Frutiger 55 Roman" pitchFamily="34" charset="0"/>
        <a:ea typeface="+mn-ea"/>
        <a:cs typeface="+mn-cs"/>
      </a:defRPr>
    </a:lvl7pPr>
    <a:lvl8pPr marL="4265173" algn="l" defTabSz="1218621" rtl="0" eaLnBrk="1" latinLnBrk="0" hangingPunct="1">
      <a:defRPr kern="1200">
        <a:solidFill>
          <a:schemeClr val="tx1"/>
        </a:solidFill>
        <a:latin typeface="Frutiger 55 Roman" pitchFamily="34" charset="0"/>
        <a:ea typeface="+mn-ea"/>
        <a:cs typeface="+mn-cs"/>
      </a:defRPr>
    </a:lvl8pPr>
    <a:lvl9pPr marL="4874484" algn="l" defTabSz="1218621"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Default Section" id="{0462CDCE-AD01-4BFB-9151-14409FF369A0}">
          <p14:sldIdLst>
            <p14:sldId id="381"/>
            <p14:sldId id="404"/>
            <p14:sldId id="405"/>
            <p14:sldId id="419"/>
            <p14:sldId id="456"/>
            <p14:sldId id="457"/>
            <p14:sldId id="458"/>
            <p14:sldId id="420"/>
            <p14:sldId id="459"/>
            <p14:sldId id="460"/>
            <p14:sldId id="461"/>
            <p14:sldId id="462"/>
            <p14:sldId id="463"/>
            <p14:sldId id="421"/>
            <p14:sldId id="430"/>
            <p14:sldId id="431"/>
            <p14:sldId id="432"/>
            <p14:sldId id="433"/>
            <p14:sldId id="434"/>
            <p14:sldId id="422"/>
            <p14:sldId id="448"/>
            <p14:sldId id="449"/>
            <p14:sldId id="450"/>
            <p14:sldId id="409"/>
            <p14:sldId id="389"/>
            <p14:sldId id="440"/>
            <p14:sldId id="441"/>
            <p14:sldId id="442"/>
            <p14:sldId id="443"/>
            <p14:sldId id="444"/>
            <p14:sldId id="418"/>
          </p14:sldIdLst>
        </p14:section>
      </p14:sectionLst>
    </p:ext>
    <p:ext uri="{EFAFB233-063F-42B5-8137-9DF3F51BA10A}">
      <p15:sldGuideLst xmlns:p15="http://schemas.microsoft.com/office/powerpoint/2012/main" xmlns="">
        <p15:guide id="1" orient="horz" pos="4579" userDrawn="1">
          <p15:clr>
            <a:srgbClr val="A4A3A4"/>
          </p15:clr>
        </p15:guide>
        <p15:guide id="2" orient="horz" pos="686" userDrawn="1">
          <p15:clr>
            <a:srgbClr val="A4A3A4"/>
          </p15:clr>
        </p15:guide>
        <p15:guide id="3" orient="horz" pos="539" userDrawn="1">
          <p15:clr>
            <a:srgbClr val="A4A3A4"/>
          </p15:clr>
        </p15:guide>
        <p15:guide id="4" orient="horz" pos="343" userDrawn="1">
          <p15:clr>
            <a:srgbClr val="A4A3A4"/>
          </p15:clr>
        </p15:guide>
        <p15:guide id="5" orient="horz" pos="4164" userDrawn="1">
          <p15:clr>
            <a:srgbClr val="A4A3A4"/>
          </p15:clr>
        </p15:guide>
        <p15:guide id="6" orient="horz" pos="2559" userDrawn="1">
          <p15:clr>
            <a:srgbClr val="A4A3A4"/>
          </p15:clr>
        </p15:guide>
        <p15:guide id="7" orient="horz" pos="1176" userDrawn="1">
          <p15:clr>
            <a:srgbClr val="A4A3A4"/>
          </p15:clr>
        </p15:guide>
        <p15:guide id="8" orient="horz" pos="944" userDrawn="1">
          <p15:clr>
            <a:srgbClr val="A4A3A4"/>
          </p15:clr>
        </p15:guide>
        <p15:guide id="9" orient="horz" pos="2785" userDrawn="1">
          <p15:clr>
            <a:srgbClr val="A4A3A4"/>
          </p15:clr>
        </p15:guide>
        <p15:guide id="10" pos="4222" userDrawn="1">
          <p15:clr>
            <a:srgbClr val="A4A3A4"/>
          </p15:clr>
        </p15:guide>
        <p15:guide id="11" pos="354" userDrawn="1">
          <p15:clr>
            <a:srgbClr val="A4A3A4"/>
          </p15:clr>
        </p15:guide>
        <p15:guide id="12" pos="8067" userDrawn="1">
          <p15:clr>
            <a:srgbClr val="A4A3A4"/>
          </p15:clr>
        </p15:guide>
      </p15:sldGuideLst>
    </p:ext>
    <p:ext uri="{2D200454-40CA-4A62-9FC3-DE9A4176ACB9}">
      <p15:notesGuideLst xmlns:p15="http://schemas.microsoft.com/office/powerpoint/2012/main" xmlns="">
        <p15:guide id="1" orient="horz" pos="2923">
          <p15:clr>
            <a:srgbClr val="A4A3A4"/>
          </p15:clr>
        </p15:guide>
        <p15:guide id="2" pos="2203">
          <p15:clr>
            <a:srgbClr val="A4A3A4"/>
          </p15:clr>
        </p15:guide>
      </p15:notesGuideLst>
    </p:ext>
    <p:ext uri="{50385BFA-195E-4E9F-9E8A-86900EEC6D5D}">
      <p14:sectionPr xmlns:p14="http://schemas.microsoft.com/office/powerpoint/2007/7/12/main" xmlns="">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a:srgbClr val="FFFFFF"/>
    <a:srgbClr val="DAAB21"/>
    <a:srgbClr val="000000"/>
    <a:srgbClr val="7B7D80"/>
    <a:srgbClr val="919191"/>
    <a:srgbClr val="929395"/>
    <a:srgbClr val="66008C"/>
    <a:srgbClr val="F7B50C"/>
    <a:srgbClr val="CC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67" autoAdjust="0"/>
    <p:restoredTop sz="87925" autoAdjust="0"/>
  </p:normalViewPr>
  <p:slideViewPr>
    <p:cSldViewPr snapToGrid="0">
      <p:cViewPr>
        <p:scale>
          <a:sx n="66" d="100"/>
          <a:sy n="66" d="100"/>
        </p:scale>
        <p:origin x="-522" y="-288"/>
      </p:cViewPr>
      <p:guideLst>
        <p:guide orient="horz" pos="3827"/>
        <p:guide orient="horz" pos="686"/>
        <p:guide orient="horz" pos="545"/>
        <p:guide orient="horz" pos="343"/>
        <p:guide orient="horz" pos="3537"/>
        <p:guide orient="horz" pos="1815"/>
        <p:guide orient="horz" pos="1283"/>
        <p:guide orient="horz" pos="2744"/>
        <p:guide orient="horz" pos="2825"/>
        <p:guide pos="4519"/>
        <p:guide pos="355"/>
        <p:guide pos="59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1896" y="-102"/>
      </p:cViewPr>
      <p:guideLst>
        <p:guide orient="horz" pos="3126"/>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tags" Target="tags/tag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UBSPROD.MSAD.UBS.NET\GROUPSHARES\GLOBAL\DZ_PBIC\CIO-EQUITY\Lachlan_Towart\Team%20stuff\Coronavirus\Drug%20status%20new2.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file:///\\nycroot\data\equities\research\wealthmgmt\strategy\wmr%20americas\Siegel\g7%20debt%20to%20gdp.xlsx" TargetMode="External"/><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oleObject" Target="file:///\\nycroot\data\equities\research\wealthmgmt\strategy\wmr%20americas\Siegel\HV%20pres\Global%20stimulus%20tracker%2004.21.20.xls" TargetMode="External"/><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oleObject" Target="file:///\\nycroot\data\EQUITIES\RESEARCH\WEALTHMGMT\STRATEGY\WMR%20Americas\Siegel\Corporate%20loan%20guarantees.xlsx" TargetMode="External"/><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2" Type="http://schemas.openxmlformats.org/officeDocument/2006/relationships/oleObject" Target="file:///\\nycroot\data\equities\research\wealthmgmt\strategy\wmr%20americas\Siegel\HV%20pres\Historical%20tax%20rates%20by%20country%20from%20Piketty.csv" TargetMode="External"/><Relationship Id="rId1" Type="http://schemas.openxmlformats.org/officeDocument/2006/relationships/themeOverride" Target="../theme/themeOverride4.xml"/></Relationships>
</file>

<file path=ppt/charts/_rels/chart6.xml.rels><?xml version="1.0" encoding="UTF-8" standalone="yes"?>
<Relationships xmlns="http://schemas.openxmlformats.org/package/2006/relationships"><Relationship Id="rId1" Type="http://schemas.openxmlformats.org/officeDocument/2006/relationships/oleObject" Target="file:///C:\Users\t151539\Downloads\uec15567%20(3).xls"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t151539\Downloads\uec15567%20(3).xls" TargetMode="External"/></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t151539\AppData\Local\Microsoft\Windows\Temporary%20Internet%20Files\Content.Outlook\VCEIV5IS\Central%20bank%20net%20asset%20purchases_with_forecasts%20(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678924749790893"/>
          <c:y val="0.1409875129245208"/>
          <c:w val="0.65987338121196393"/>
          <c:h val="0.72786033563986319"/>
        </c:manualLayout>
      </c:layout>
      <c:doughnutChart>
        <c:varyColors val="1"/>
        <c:ser>
          <c:idx val="0"/>
          <c:order val="0"/>
          <c:dPt>
            <c:idx val="0"/>
            <c:bubble3D val="0"/>
            <c:spPr>
              <a:solidFill>
                <a:srgbClr val="4D3C2F"/>
              </a:solidFill>
              <a:ln w="9525">
                <a:solidFill>
                  <a:srgbClr val="FFFFFF"/>
                </a:solidFill>
                <a:prstDash val="solid"/>
              </a:ln>
            </c:spPr>
          </c:dPt>
          <c:dPt>
            <c:idx val="1"/>
            <c:bubble3D val="0"/>
            <c:spPr>
              <a:solidFill>
                <a:srgbClr val="CFBD9B"/>
              </a:solidFill>
              <a:ln w="9525">
                <a:solidFill>
                  <a:srgbClr val="FFFFFF"/>
                </a:solidFill>
                <a:prstDash val="solid"/>
              </a:ln>
            </c:spPr>
          </c:dPt>
          <c:dPt>
            <c:idx val="2"/>
            <c:bubble3D val="0"/>
            <c:spPr>
              <a:solidFill>
                <a:srgbClr val="C07156"/>
              </a:solidFill>
              <a:ln w="9525">
                <a:solidFill>
                  <a:srgbClr val="FFFFFF"/>
                </a:solidFill>
                <a:prstDash val="solid"/>
              </a:ln>
            </c:spPr>
          </c:dPt>
          <c:dLbls>
            <c:dLbl>
              <c:idx val="0"/>
              <c:layout>
                <c:manualLayout>
                  <c:x val="0.18333333333333332"/>
                  <c:y val="0.10606060606060606"/>
                </c:manualLayout>
              </c:layout>
              <c:tx>
                <c:rich>
                  <a:bodyPr/>
                  <a:lstStyle/>
                  <a:p>
                    <a:pPr algn="ctr">
                      <a:defRPr>
                        <a:solidFill>
                          <a:srgbClr val="FFFFFF"/>
                        </a:solidFill>
                        <a:latin typeface="Frutiger 45 Light"/>
                        <a:ea typeface="Frutiger 45 Light"/>
                        <a:cs typeface="Frutiger 45 Light"/>
                      </a:defRPr>
                    </a:pPr>
                    <a:r>
                      <a:rPr lang="en-US">
                        <a:solidFill>
                          <a:sysClr val="windowText" lastClr="000000"/>
                        </a:solidFill>
                      </a:rPr>
                      <a:t>Preclinical
84</a:t>
                    </a:r>
                  </a:p>
                </c:rich>
              </c:tx>
              <c:spPr/>
              <c:showLegendKey val="0"/>
              <c:showVal val="1"/>
              <c:showCatName val="1"/>
              <c:showSerName val="0"/>
              <c:showPercent val="0"/>
              <c:showBubbleSize val="0"/>
              <c:separator>
</c:separator>
            </c:dLbl>
            <c:dLbl>
              <c:idx val="1"/>
              <c:layout>
                <c:manualLayout>
                  <c:x val="-0.12499999999999994"/>
                  <c:y val="-0.1212121212121212"/>
                </c:manualLayout>
              </c:layout>
              <c:spPr/>
              <c:txPr>
                <a:bodyPr/>
                <a:lstStyle/>
                <a:p>
                  <a:pPr algn="ctr">
                    <a:defRPr>
                      <a:solidFill>
                        <a:srgbClr val="000000"/>
                      </a:solidFill>
                      <a:latin typeface="Frutiger 45 Light"/>
                      <a:ea typeface="Frutiger 45 Light"/>
                      <a:cs typeface="Frutiger 45 Light"/>
                    </a:defRPr>
                  </a:pPr>
                  <a:endParaRPr lang="en-US"/>
                </a:p>
              </c:txPr>
              <c:showLegendKey val="0"/>
              <c:showVal val="1"/>
              <c:showCatName val="1"/>
              <c:showSerName val="0"/>
              <c:showPercent val="0"/>
              <c:showBubbleSize val="0"/>
              <c:separator>
</c:separator>
            </c:dLbl>
            <c:dLbl>
              <c:idx val="2"/>
              <c:layout>
                <c:manualLayout>
                  <c:x val="0.13186813186813193"/>
                  <c:y val="-0.17727288634375249"/>
                </c:manualLayout>
              </c:layout>
              <c:tx>
                <c:rich>
                  <a:bodyPr/>
                  <a:lstStyle/>
                  <a:p>
                    <a:pPr algn="ctr">
                      <a:defRPr>
                        <a:solidFill>
                          <a:srgbClr val="FFFFFF"/>
                        </a:solidFill>
                        <a:latin typeface="Frutiger 45 Light"/>
                        <a:ea typeface="Frutiger 45 Light"/>
                        <a:cs typeface="Frutiger 45 Light"/>
                      </a:defRPr>
                    </a:pPr>
                    <a:r>
                      <a:rPr lang="en-US">
                        <a:solidFill>
                          <a:sysClr val="windowText" lastClr="000000"/>
                        </a:solidFill>
                      </a:rPr>
                      <a:t>Phase 2
1</a:t>
                    </a:r>
                  </a:p>
                </c:rich>
              </c:tx>
              <c:spPr/>
              <c:showLegendKey val="0"/>
              <c:showVal val="1"/>
              <c:showCatName val="1"/>
              <c:showSerName val="0"/>
              <c:showPercent val="0"/>
              <c:showBubbleSize val="0"/>
              <c:separator>
</c:separator>
            </c:dLbl>
            <c:txPr>
              <a:bodyPr/>
              <a:lstStyle/>
              <a:p>
                <a:pPr algn="ctr">
                  <a:defRPr>
                    <a:latin typeface="Frutiger 45 Light"/>
                    <a:ea typeface="Frutiger 45 Light"/>
                    <a:cs typeface="Frutiger 45 Light"/>
                  </a:defRPr>
                </a:pPr>
                <a:endParaRPr lang="en-US"/>
              </a:p>
            </c:txPr>
            <c:showLegendKey val="0"/>
            <c:showVal val="1"/>
            <c:showCatName val="1"/>
            <c:showSerName val="0"/>
            <c:showPercent val="0"/>
            <c:showBubbleSize val="0"/>
            <c:separator>
</c:separator>
            <c:showLeaderLines val="1"/>
          </c:dLbls>
          <c:cat>
            <c:strRef>
              <c:f>'summary from Milken'!$D$19:$D$21</c:f>
              <c:strCache>
                <c:ptCount val="3"/>
                <c:pt idx="0">
                  <c:v>Preclinical</c:v>
                </c:pt>
                <c:pt idx="1">
                  <c:v>Phase 1</c:v>
                </c:pt>
                <c:pt idx="2">
                  <c:v>Phase 2</c:v>
                </c:pt>
              </c:strCache>
            </c:strRef>
          </c:cat>
          <c:val>
            <c:numRef>
              <c:f>'summary from Milken'!$E$19:$E$21</c:f>
              <c:numCache>
                <c:formatCode>General</c:formatCode>
                <c:ptCount val="3"/>
                <c:pt idx="0">
                  <c:v>84</c:v>
                </c:pt>
                <c:pt idx="1">
                  <c:v>7</c:v>
                </c:pt>
                <c:pt idx="2">
                  <c:v>1</c:v>
                </c:pt>
              </c:numCache>
            </c:numRef>
          </c:val>
        </c:ser>
        <c:dLbls>
          <c:showLegendKey val="0"/>
          <c:showVal val="0"/>
          <c:showCatName val="0"/>
          <c:showSerName val="0"/>
          <c:showPercent val="0"/>
          <c:showBubbleSize val="0"/>
          <c:showLeaderLines val="1"/>
        </c:dLbls>
        <c:firstSliceAng val="0"/>
        <c:holeSize val="50"/>
      </c:doughnutChart>
      <c:spPr>
        <a:noFill/>
        <a:ln w="25400">
          <a:noFill/>
        </a:ln>
      </c:spPr>
    </c:plotArea>
    <c:plotVisOnly val="1"/>
    <c:dispBlanksAs val="gap"/>
    <c:showDLblsOverMax val="0"/>
  </c:chart>
  <c:spPr>
    <a:solidFill>
      <a:srgbClr val="FFFFFF"/>
    </a:solidFill>
    <a:ln w="9525">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550312011391167E-2"/>
          <c:y val="5.0061192896610457E-2"/>
          <c:w val="0.8972271457451545"/>
          <c:h val="0.85331697809032481"/>
        </c:manualLayout>
      </c:layout>
      <c:lineChart>
        <c:grouping val="standard"/>
        <c:varyColors val="0"/>
        <c:ser>
          <c:idx val="0"/>
          <c:order val="0"/>
          <c:tx>
            <c:strRef>
              <c:f>CG_DEBT_GDP!$A$17</c:f>
              <c:strCache>
                <c:ptCount val="1"/>
                <c:pt idx="0">
                  <c:v>France</c:v>
                </c:pt>
              </c:strCache>
            </c:strRef>
          </c:tx>
          <c:marker>
            <c:symbol val="none"/>
          </c:marker>
          <c:cat>
            <c:numRef>
              <c:f>CG_DEBT_GDP!$B$16:$CF$16</c:f>
              <c:numCache>
                <c:formatCode>General</c:formatCode>
                <c:ptCount val="83"/>
                <c:pt idx="0">
                  <c:v>1939</c:v>
                </c:pt>
                <c:pt idx="1">
                  <c:v>1940</c:v>
                </c:pt>
                <c:pt idx="2">
                  <c:v>1941</c:v>
                </c:pt>
                <c:pt idx="3">
                  <c:v>1942</c:v>
                </c:pt>
                <c:pt idx="4">
                  <c:v>1943</c:v>
                </c:pt>
                <c:pt idx="5">
                  <c:v>1944</c:v>
                </c:pt>
                <c:pt idx="6">
                  <c:v>1945</c:v>
                </c:pt>
                <c:pt idx="7">
                  <c:v>1946</c:v>
                </c:pt>
                <c:pt idx="8">
                  <c:v>1947</c:v>
                </c:pt>
                <c:pt idx="9">
                  <c:v>1948</c:v>
                </c:pt>
                <c:pt idx="10">
                  <c:v>1949</c:v>
                </c:pt>
                <c:pt idx="11">
                  <c:v>1950</c:v>
                </c:pt>
                <c:pt idx="12">
                  <c:v>1951</c:v>
                </c:pt>
                <c:pt idx="13">
                  <c:v>1952</c:v>
                </c:pt>
                <c:pt idx="14">
                  <c:v>1953</c:v>
                </c:pt>
                <c:pt idx="15">
                  <c:v>1954</c:v>
                </c:pt>
                <c:pt idx="16">
                  <c:v>1955</c:v>
                </c:pt>
                <c:pt idx="17">
                  <c:v>1956</c:v>
                </c:pt>
                <c:pt idx="18">
                  <c:v>1957</c:v>
                </c:pt>
                <c:pt idx="19">
                  <c:v>1958</c:v>
                </c:pt>
                <c:pt idx="20">
                  <c:v>1959</c:v>
                </c:pt>
                <c:pt idx="21">
                  <c:v>1960</c:v>
                </c:pt>
                <c:pt idx="22">
                  <c:v>1961</c:v>
                </c:pt>
                <c:pt idx="23">
                  <c:v>1962</c:v>
                </c:pt>
                <c:pt idx="24">
                  <c:v>1963</c:v>
                </c:pt>
                <c:pt idx="25">
                  <c:v>1964</c:v>
                </c:pt>
                <c:pt idx="26">
                  <c:v>1965</c:v>
                </c:pt>
                <c:pt idx="27">
                  <c:v>1966</c:v>
                </c:pt>
                <c:pt idx="28">
                  <c:v>1967</c:v>
                </c:pt>
                <c:pt idx="29">
                  <c:v>1968</c:v>
                </c:pt>
                <c:pt idx="30">
                  <c:v>1969</c:v>
                </c:pt>
                <c:pt idx="31">
                  <c:v>1970</c:v>
                </c:pt>
                <c:pt idx="32">
                  <c:v>1971</c:v>
                </c:pt>
                <c:pt idx="33">
                  <c:v>1972</c:v>
                </c:pt>
                <c:pt idx="34">
                  <c:v>1973</c:v>
                </c:pt>
                <c:pt idx="35">
                  <c:v>1974</c:v>
                </c:pt>
                <c:pt idx="36">
                  <c:v>1975</c:v>
                </c:pt>
                <c:pt idx="37">
                  <c:v>1976</c:v>
                </c:pt>
                <c:pt idx="38">
                  <c:v>1977</c:v>
                </c:pt>
                <c:pt idx="39">
                  <c:v>1978</c:v>
                </c:pt>
                <c:pt idx="40">
                  <c:v>1979</c:v>
                </c:pt>
                <c:pt idx="41">
                  <c:v>1980</c:v>
                </c:pt>
                <c:pt idx="42">
                  <c:v>1981</c:v>
                </c:pt>
                <c:pt idx="43">
                  <c:v>1982</c:v>
                </c:pt>
                <c:pt idx="44">
                  <c:v>1983</c:v>
                </c:pt>
                <c:pt idx="45">
                  <c:v>1984</c:v>
                </c:pt>
                <c:pt idx="46">
                  <c:v>1985</c:v>
                </c:pt>
                <c:pt idx="47">
                  <c:v>1986</c:v>
                </c:pt>
                <c:pt idx="48">
                  <c:v>1987</c:v>
                </c:pt>
                <c:pt idx="49">
                  <c:v>1988</c:v>
                </c:pt>
                <c:pt idx="50">
                  <c:v>1989</c:v>
                </c:pt>
                <c:pt idx="51">
                  <c:v>1990</c:v>
                </c:pt>
                <c:pt idx="52">
                  <c:v>1991</c:v>
                </c:pt>
                <c:pt idx="53">
                  <c:v>1992</c:v>
                </c:pt>
                <c:pt idx="54">
                  <c:v>1993</c:v>
                </c:pt>
                <c:pt idx="55">
                  <c:v>1994</c:v>
                </c:pt>
                <c:pt idx="56">
                  <c:v>1995</c:v>
                </c:pt>
                <c:pt idx="57">
                  <c:v>1996</c:v>
                </c:pt>
                <c:pt idx="58">
                  <c:v>1997</c:v>
                </c:pt>
                <c:pt idx="59">
                  <c:v>1998</c:v>
                </c:pt>
                <c:pt idx="60">
                  <c:v>1999</c:v>
                </c:pt>
                <c:pt idx="61">
                  <c:v>2000</c:v>
                </c:pt>
                <c:pt idx="62">
                  <c:v>2001</c:v>
                </c:pt>
                <c:pt idx="63">
                  <c:v>2002</c:v>
                </c:pt>
                <c:pt idx="64">
                  <c:v>2003</c:v>
                </c:pt>
                <c:pt idx="65">
                  <c:v>2004</c:v>
                </c:pt>
                <c:pt idx="66">
                  <c:v>2005</c:v>
                </c:pt>
                <c:pt idx="67">
                  <c:v>2006</c:v>
                </c:pt>
                <c:pt idx="68">
                  <c:v>2007</c:v>
                </c:pt>
                <c:pt idx="69">
                  <c:v>2008</c:v>
                </c:pt>
                <c:pt idx="70">
                  <c:v>2009</c:v>
                </c:pt>
                <c:pt idx="71">
                  <c:v>2010</c:v>
                </c:pt>
                <c:pt idx="72">
                  <c:v>2011</c:v>
                </c:pt>
                <c:pt idx="73">
                  <c:v>2012</c:v>
                </c:pt>
                <c:pt idx="74">
                  <c:v>2013</c:v>
                </c:pt>
                <c:pt idx="75">
                  <c:v>2014</c:v>
                </c:pt>
                <c:pt idx="76">
                  <c:v>2015</c:v>
                </c:pt>
                <c:pt idx="77">
                  <c:v>2016</c:v>
                </c:pt>
                <c:pt idx="78">
                  <c:v>2017</c:v>
                </c:pt>
                <c:pt idx="79">
                  <c:v>2018</c:v>
                </c:pt>
                <c:pt idx="80">
                  <c:v>2019</c:v>
                </c:pt>
                <c:pt idx="81">
                  <c:v>2020</c:v>
                </c:pt>
                <c:pt idx="82">
                  <c:v>2021</c:v>
                </c:pt>
              </c:numCache>
            </c:numRef>
          </c:cat>
          <c:val>
            <c:numRef>
              <c:f>CG_DEBT_GDP!$B$17:$CF$17</c:f>
              <c:numCache>
                <c:formatCode>General</c:formatCode>
                <c:ptCount val="83"/>
                <c:pt idx="11">
                  <c:v>37.464790000000001</c:v>
                </c:pt>
                <c:pt idx="12">
                  <c:v>31.754082</c:v>
                </c:pt>
                <c:pt idx="13">
                  <c:v>30.763286999999998</c:v>
                </c:pt>
                <c:pt idx="14">
                  <c:v>32.700541000000001</c:v>
                </c:pt>
                <c:pt idx="15">
                  <c:v>32.118152000000002</c:v>
                </c:pt>
                <c:pt idx="16">
                  <c:v>31.039314999999998</c:v>
                </c:pt>
                <c:pt idx="17">
                  <c:v>30.900727</c:v>
                </c:pt>
                <c:pt idx="18">
                  <c:v>30.685558</c:v>
                </c:pt>
                <c:pt idx="19">
                  <c:v>30.203341000000002</c:v>
                </c:pt>
                <c:pt idx="20">
                  <c:v>29.155251</c:v>
                </c:pt>
                <c:pt idx="21">
                  <c:v>26.461725999999999</c:v>
                </c:pt>
                <c:pt idx="22">
                  <c:v>24.353463999999999</c:v>
                </c:pt>
                <c:pt idx="23">
                  <c:v>21.878312999999999</c:v>
                </c:pt>
                <c:pt idx="24">
                  <c:v>20.551836999999999</c:v>
                </c:pt>
                <c:pt idx="25">
                  <c:v>18.153569999999998</c:v>
                </c:pt>
                <c:pt idx="26">
                  <c:v>16.286698999999999</c:v>
                </c:pt>
                <c:pt idx="27">
                  <c:v>14.294599</c:v>
                </c:pt>
                <c:pt idx="28">
                  <c:v>14.991600999999999</c:v>
                </c:pt>
                <c:pt idx="29">
                  <c:v>14.800996</c:v>
                </c:pt>
                <c:pt idx="30">
                  <c:v>13.449534</c:v>
                </c:pt>
                <c:pt idx="31">
                  <c:v>19.651805</c:v>
                </c:pt>
                <c:pt idx="32">
                  <c:v>18.750260999999998</c:v>
                </c:pt>
                <c:pt idx="33">
                  <c:v>16.662013999999999</c:v>
                </c:pt>
                <c:pt idx="34">
                  <c:v>14.787660000000001</c:v>
                </c:pt>
                <c:pt idx="35">
                  <c:v>14.333275</c:v>
                </c:pt>
                <c:pt idx="36">
                  <c:v>15.080793</c:v>
                </c:pt>
                <c:pt idx="37">
                  <c:v>14.124204000000001</c:v>
                </c:pt>
                <c:pt idx="38">
                  <c:v>13.961187000000001</c:v>
                </c:pt>
                <c:pt idx="39">
                  <c:v>13.272468</c:v>
                </c:pt>
                <c:pt idx="40">
                  <c:v>13.103735</c:v>
                </c:pt>
                <c:pt idx="41">
                  <c:v>12.838391</c:v>
                </c:pt>
                <c:pt idx="42">
                  <c:v>13.882761</c:v>
                </c:pt>
                <c:pt idx="43">
                  <c:v>16.979841</c:v>
                </c:pt>
                <c:pt idx="44">
                  <c:v>17.970459999999999</c:v>
                </c:pt>
                <c:pt idx="45">
                  <c:v>19.772853000000001</c:v>
                </c:pt>
                <c:pt idx="46">
                  <c:v>20.932071000000001</c:v>
                </c:pt>
                <c:pt idx="47">
                  <c:v>22.047739</c:v>
                </c:pt>
                <c:pt idx="48">
                  <c:v>23.692059</c:v>
                </c:pt>
                <c:pt idx="49">
                  <c:v>23.875532</c:v>
                </c:pt>
                <c:pt idx="50">
                  <c:v>24.991952000000001</c:v>
                </c:pt>
                <c:pt idx="51">
                  <c:v>26.159275000000001</c:v>
                </c:pt>
                <c:pt idx="52">
                  <c:v>26.683032999999998</c:v>
                </c:pt>
                <c:pt idx="53">
                  <c:v>29.726353</c:v>
                </c:pt>
                <c:pt idx="54">
                  <c:v>35.005108999999997</c:v>
                </c:pt>
                <c:pt idx="55">
                  <c:v>38.792507999999998</c:v>
                </c:pt>
                <c:pt idx="56">
                  <c:v>44.119832000000002</c:v>
                </c:pt>
                <c:pt idx="57">
                  <c:v>47.585737000000002</c:v>
                </c:pt>
                <c:pt idx="58">
                  <c:v>48.825125999999997</c:v>
                </c:pt>
                <c:pt idx="59">
                  <c:v>49.929876</c:v>
                </c:pt>
                <c:pt idx="60">
                  <c:v>49.685974000000002</c:v>
                </c:pt>
                <c:pt idx="61">
                  <c:v>48.58023</c:v>
                </c:pt>
                <c:pt idx="62">
                  <c:v>48.465738999999999</c:v>
                </c:pt>
                <c:pt idx="63">
                  <c:v>50.616281999999998</c:v>
                </c:pt>
                <c:pt idx="64">
                  <c:v>53.757176999999999</c:v>
                </c:pt>
                <c:pt idx="65">
                  <c:v>53.667242000000002</c:v>
                </c:pt>
                <c:pt idx="66">
                  <c:v>54.295105999999997</c:v>
                </c:pt>
                <c:pt idx="67">
                  <c:v>51.418959000000001</c:v>
                </c:pt>
                <c:pt idx="68">
                  <c:v>51.185766999999998</c:v>
                </c:pt>
                <c:pt idx="69">
                  <c:v>55.250503999999999</c:v>
                </c:pt>
                <c:pt idx="70">
                  <c:v>67.046335999999997</c:v>
                </c:pt>
                <c:pt idx="71">
                  <c:v>68.250765000000001</c:v>
                </c:pt>
                <c:pt idx="72">
                  <c:v>69.642517999999995</c:v>
                </c:pt>
                <c:pt idx="73">
                  <c:v>72.026863000000006</c:v>
                </c:pt>
                <c:pt idx="74">
                  <c:v>74.745334</c:v>
                </c:pt>
                <c:pt idx="75">
                  <c:v>76.026915000000002</c:v>
                </c:pt>
                <c:pt idx="76">
                  <c:v>76.609146999999993</c:v>
                </c:pt>
                <c:pt idx="77">
                  <c:v>78.930088999999995</c:v>
                </c:pt>
                <c:pt idx="78">
                  <c:v>79.814802</c:v>
                </c:pt>
                <c:pt idx="79">
                  <c:v>80.982877999999999</c:v>
                </c:pt>
                <c:pt idx="80" formatCode="0.0">
                  <c:v>81.390277999999981</c:v>
                </c:pt>
                <c:pt idx="81" formatCode="0.0">
                  <c:v>93.425952123944157</c:v>
                </c:pt>
                <c:pt idx="82" formatCode="0.0">
                  <c:v>92.590277999999998</c:v>
                </c:pt>
              </c:numCache>
            </c:numRef>
          </c:val>
          <c:smooth val="0"/>
        </c:ser>
        <c:ser>
          <c:idx val="1"/>
          <c:order val="1"/>
          <c:tx>
            <c:strRef>
              <c:f>CG_DEBT_GDP!$A$18</c:f>
              <c:strCache>
                <c:ptCount val="1"/>
                <c:pt idx="0">
                  <c:v>Germany</c:v>
                </c:pt>
              </c:strCache>
            </c:strRef>
          </c:tx>
          <c:marker>
            <c:symbol val="none"/>
          </c:marker>
          <c:cat>
            <c:numRef>
              <c:f>CG_DEBT_GDP!$B$16:$CF$16</c:f>
              <c:numCache>
                <c:formatCode>General</c:formatCode>
                <c:ptCount val="83"/>
                <c:pt idx="0">
                  <c:v>1939</c:v>
                </c:pt>
                <c:pt idx="1">
                  <c:v>1940</c:v>
                </c:pt>
                <c:pt idx="2">
                  <c:v>1941</c:v>
                </c:pt>
                <c:pt idx="3">
                  <c:v>1942</c:v>
                </c:pt>
                <c:pt idx="4">
                  <c:v>1943</c:v>
                </c:pt>
                <c:pt idx="5">
                  <c:v>1944</c:v>
                </c:pt>
                <c:pt idx="6">
                  <c:v>1945</c:v>
                </c:pt>
                <c:pt idx="7">
                  <c:v>1946</c:v>
                </c:pt>
                <c:pt idx="8">
                  <c:v>1947</c:v>
                </c:pt>
                <c:pt idx="9">
                  <c:v>1948</c:v>
                </c:pt>
                <c:pt idx="10">
                  <c:v>1949</c:v>
                </c:pt>
                <c:pt idx="11">
                  <c:v>1950</c:v>
                </c:pt>
                <c:pt idx="12">
                  <c:v>1951</c:v>
                </c:pt>
                <c:pt idx="13">
                  <c:v>1952</c:v>
                </c:pt>
                <c:pt idx="14">
                  <c:v>1953</c:v>
                </c:pt>
                <c:pt idx="15">
                  <c:v>1954</c:v>
                </c:pt>
                <c:pt idx="16">
                  <c:v>1955</c:v>
                </c:pt>
                <c:pt idx="17">
                  <c:v>1956</c:v>
                </c:pt>
                <c:pt idx="18">
                  <c:v>1957</c:v>
                </c:pt>
                <c:pt idx="19">
                  <c:v>1958</c:v>
                </c:pt>
                <c:pt idx="20">
                  <c:v>1959</c:v>
                </c:pt>
                <c:pt idx="21">
                  <c:v>1960</c:v>
                </c:pt>
                <c:pt idx="22">
                  <c:v>1961</c:v>
                </c:pt>
                <c:pt idx="23">
                  <c:v>1962</c:v>
                </c:pt>
                <c:pt idx="24">
                  <c:v>1963</c:v>
                </c:pt>
                <c:pt idx="25">
                  <c:v>1964</c:v>
                </c:pt>
                <c:pt idx="26">
                  <c:v>1965</c:v>
                </c:pt>
                <c:pt idx="27">
                  <c:v>1966</c:v>
                </c:pt>
                <c:pt idx="28">
                  <c:v>1967</c:v>
                </c:pt>
                <c:pt idx="29">
                  <c:v>1968</c:v>
                </c:pt>
                <c:pt idx="30">
                  <c:v>1969</c:v>
                </c:pt>
                <c:pt idx="31">
                  <c:v>1970</c:v>
                </c:pt>
                <c:pt idx="32">
                  <c:v>1971</c:v>
                </c:pt>
                <c:pt idx="33">
                  <c:v>1972</c:v>
                </c:pt>
                <c:pt idx="34">
                  <c:v>1973</c:v>
                </c:pt>
                <c:pt idx="35">
                  <c:v>1974</c:v>
                </c:pt>
                <c:pt idx="36">
                  <c:v>1975</c:v>
                </c:pt>
                <c:pt idx="37">
                  <c:v>1976</c:v>
                </c:pt>
                <c:pt idx="38">
                  <c:v>1977</c:v>
                </c:pt>
                <c:pt idx="39">
                  <c:v>1978</c:v>
                </c:pt>
                <c:pt idx="40">
                  <c:v>1979</c:v>
                </c:pt>
                <c:pt idx="41">
                  <c:v>1980</c:v>
                </c:pt>
                <c:pt idx="42">
                  <c:v>1981</c:v>
                </c:pt>
                <c:pt idx="43">
                  <c:v>1982</c:v>
                </c:pt>
                <c:pt idx="44">
                  <c:v>1983</c:v>
                </c:pt>
                <c:pt idx="45">
                  <c:v>1984</c:v>
                </c:pt>
                <c:pt idx="46">
                  <c:v>1985</c:v>
                </c:pt>
                <c:pt idx="47">
                  <c:v>1986</c:v>
                </c:pt>
                <c:pt idx="48">
                  <c:v>1987</c:v>
                </c:pt>
                <c:pt idx="49">
                  <c:v>1988</c:v>
                </c:pt>
                <c:pt idx="50">
                  <c:v>1989</c:v>
                </c:pt>
                <c:pt idx="51">
                  <c:v>1990</c:v>
                </c:pt>
                <c:pt idx="52">
                  <c:v>1991</c:v>
                </c:pt>
                <c:pt idx="53">
                  <c:v>1992</c:v>
                </c:pt>
                <c:pt idx="54">
                  <c:v>1993</c:v>
                </c:pt>
                <c:pt idx="55">
                  <c:v>1994</c:v>
                </c:pt>
                <c:pt idx="56">
                  <c:v>1995</c:v>
                </c:pt>
                <c:pt idx="57">
                  <c:v>1996</c:v>
                </c:pt>
                <c:pt idx="58">
                  <c:v>1997</c:v>
                </c:pt>
                <c:pt idx="59">
                  <c:v>1998</c:v>
                </c:pt>
                <c:pt idx="60">
                  <c:v>1999</c:v>
                </c:pt>
                <c:pt idx="61">
                  <c:v>2000</c:v>
                </c:pt>
                <c:pt idx="62">
                  <c:v>2001</c:v>
                </c:pt>
                <c:pt idx="63">
                  <c:v>2002</c:v>
                </c:pt>
                <c:pt idx="64">
                  <c:v>2003</c:v>
                </c:pt>
                <c:pt idx="65">
                  <c:v>2004</c:v>
                </c:pt>
                <c:pt idx="66">
                  <c:v>2005</c:v>
                </c:pt>
                <c:pt idx="67">
                  <c:v>2006</c:v>
                </c:pt>
                <c:pt idx="68">
                  <c:v>2007</c:v>
                </c:pt>
                <c:pt idx="69">
                  <c:v>2008</c:v>
                </c:pt>
                <c:pt idx="70">
                  <c:v>2009</c:v>
                </c:pt>
                <c:pt idx="71">
                  <c:v>2010</c:v>
                </c:pt>
                <c:pt idx="72">
                  <c:v>2011</c:v>
                </c:pt>
                <c:pt idx="73">
                  <c:v>2012</c:v>
                </c:pt>
                <c:pt idx="74">
                  <c:v>2013</c:v>
                </c:pt>
                <c:pt idx="75">
                  <c:v>2014</c:v>
                </c:pt>
                <c:pt idx="76">
                  <c:v>2015</c:v>
                </c:pt>
                <c:pt idx="77">
                  <c:v>2016</c:v>
                </c:pt>
                <c:pt idx="78">
                  <c:v>2017</c:v>
                </c:pt>
                <c:pt idx="79">
                  <c:v>2018</c:v>
                </c:pt>
                <c:pt idx="80">
                  <c:v>2019</c:v>
                </c:pt>
                <c:pt idx="81">
                  <c:v>2020</c:v>
                </c:pt>
                <c:pt idx="82">
                  <c:v>2021</c:v>
                </c:pt>
              </c:numCache>
            </c:numRef>
          </c:cat>
          <c:val>
            <c:numRef>
              <c:f>CG_DEBT_GDP!$B$18:$CF$18</c:f>
              <c:numCache>
                <c:formatCode>General</c:formatCode>
                <c:ptCount val="83"/>
                <c:pt idx="22">
                  <c:v>8.5504333999999993</c:v>
                </c:pt>
                <c:pt idx="23">
                  <c:v>8.2987339000000002</c:v>
                </c:pt>
                <c:pt idx="24">
                  <c:v>8.8641717</c:v>
                </c:pt>
                <c:pt idx="25">
                  <c:v>8.4920925999999994</c:v>
                </c:pt>
                <c:pt idx="26">
                  <c:v>8.2283851000000006</c:v>
                </c:pt>
                <c:pt idx="27">
                  <c:v>8.2767402000000008</c:v>
                </c:pt>
                <c:pt idx="28">
                  <c:v>9.8095917999999998</c:v>
                </c:pt>
                <c:pt idx="29">
                  <c:v>9.8680664</c:v>
                </c:pt>
                <c:pt idx="30">
                  <c:v>8.5546944000000007</c:v>
                </c:pt>
                <c:pt idx="31">
                  <c:v>7.8063631999999998</c:v>
                </c:pt>
                <c:pt idx="32">
                  <c:v>7.1891987999999998</c:v>
                </c:pt>
                <c:pt idx="33">
                  <c:v>7.2908219000000001</c:v>
                </c:pt>
                <c:pt idx="34">
                  <c:v>7.0896559999999997</c:v>
                </c:pt>
                <c:pt idx="35">
                  <c:v>7.6038158999999998</c:v>
                </c:pt>
                <c:pt idx="36">
                  <c:v>10.648823</c:v>
                </c:pt>
                <c:pt idx="37">
                  <c:v>11.457127</c:v>
                </c:pt>
                <c:pt idx="38">
                  <c:v>12.374188</c:v>
                </c:pt>
                <c:pt idx="39">
                  <c:v>13.480228</c:v>
                </c:pt>
                <c:pt idx="40">
                  <c:v>14.218915000000001</c:v>
                </c:pt>
                <c:pt idx="41">
                  <c:v>15.206257000000001</c:v>
                </c:pt>
                <c:pt idx="42">
                  <c:v>17.178806000000002</c:v>
                </c:pt>
                <c:pt idx="43">
                  <c:v>18.698066000000001</c:v>
                </c:pt>
                <c:pt idx="44">
                  <c:v>19.697816</c:v>
                </c:pt>
                <c:pt idx="45">
                  <c:v>20.216101999999999</c:v>
                </c:pt>
                <c:pt idx="46">
                  <c:v>20.667849</c:v>
                </c:pt>
                <c:pt idx="47">
                  <c:v>20.659504999999999</c:v>
                </c:pt>
                <c:pt idx="48">
                  <c:v>21.169951000000001</c:v>
                </c:pt>
                <c:pt idx="49">
                  <c:v>21.671372999999999</c:v>
                </c:pt>
                <c:pt idx="50">
                  <c:v>21.073889999999999</c:v>
                </c:pt>
                <c:pt idx="51">
                  <c:v>23.250888</c:v>
                </c:pt>
                <c:pt idx="52">
                  <c:v>22.773047999999999</c:v>
                </c:pt>
                <c:pt idx="53">
                  <c:v>24.847479</c:v>
                </c:pt>
                <c:pt idx="54">
                  <c:v>27.069946999999999</c:v>
                </c:pt>
                <c:pt idx="55">
                  <c:v>28.815774000000001</c:v>
                </c:pt>
                <c:pt idx="56">
                  <c:v>35.465927000000001</c:v>
                </c:pt>
                <c:pt idx="57">
                  <c:v>37.275447999999997</c:v>
                </c:pt>
                <c:pt idx="58">
                  <c:v>37.747546</c:v>
                </c:pt>
                <c:pt idx="59">
                  <c:v>38.261634000000001</c:v>
                </c:pt>
                <c:pt idx="60">
                  <c:v>38.814798000000003</c:v>
                </c:pt>
                <c:pt idx="61">
                  <c:v>37.954473</c:v>
                </c:pt>
                <c:pt idx="62">
                  <c:v>36.162925000000001</c:v>
                </c:pt>
                <c:pt idx="63">
                  <c:v>36.771059000000001</c:v>
                </c:pt>
                <c:pt idx="64">
                  <c:v>38.660454000000001</c:v>
                </c:pt>
                <c:pt idx="65">
                  <c:v>39.549131000000003</c:v>
                </c:pt>
                <c:pt idx="66">
                  <c:v>41.111519000000001</c:v>
                </c:pt>
                <c:pt idx="67">
                  <c:v>41.008813000000004</c:v>
                </c:pt>
                <c:pt idx="68">
                  <c:v>39.377327999999999</c:v>
                </c:pt>
                <c:pt idx="69">
                  <c:v>39.912350000000004</c:v>
                </c:pt>
                <c:pt idx="70">
                  <c:v>44.266702000000002</c:v>
                </c:pt>
                <c:pt idx="71">
                  <c:v>52.020784999999997</c:v>
                </c:pt>
                <c:pt idx="72">
                  <c:v>49.899835000000003</c:v>
                </c:pt>
                <c:pt idx="73">
                  <c:v>50.553744000000002</c:v>
                </c:pt>
                <c:pt idx="74">
                  <c:v>49.458089999999999</c:v>
                </c:pt>
                <c:pt idx="75">
                  <c:v>47.703822000000002</c:v>
                </c:pt>
                <c:pt idx="76">
                  <c:v>45.299416000000001</c:v>
                </c:pt>
                <c:pt idx="77">
                  <c:v>43.611882000000001</c:v>
                </c:pt>
                <c:pt idx="78">
                  <c:v>41.642347000000001</c:v>
                </c:pt>
                <c:pt idx="79">
                  <c:v>39.558871000000003</c:v>
                </c:pt>
                <c:pt idx="80" formatCode="0.0">
                  <c:v>37.443471000000009</c:v>
                </c:pt>
                <c:pt idx="81" formatCode="0.0">
                  <c:v>46.693471000000017</c:v>
                </c:pt>
                <c:pt idx="82" formatCode="0.0">
                  <c:v>46.393471000000019</c:v>
                </c:pt>
              </c:numCache>
            </c:numRef>
          </c:val>
          <c:smooth val="0"/>
        </c:ser>
        <c:ser>
          <c:idx val="2"/>
          <c:order val="2"/>
          <c:tx>
            <c:strRef>
              <c:f>CG_DEBT_GDP!$A$19</c:f>
              <c:strCache>
                <c:ptCount val="1"/>
                <c:pt idx="0">
                  <c:v>Italy</c:v>
                </c:pt>
              </c:strCache>
            </c:strRef>
          </c:tx>
          <c:spPr>
            <a:ln>
              <a:solidFill>
                <a:srgbClr val="EDD79D"/>
              </a:solidFill>
              <a:prstDash val="solid"/>
            </a:ln>
          </c:spPr>
          <c:marker>
            <c:symbol val="none"/>
          </c:marker>
          <c:cat>
            <c:numRef>
              <c:f>CG_DEBT_GDP!$B$16:$CF$16</c:f>
              <c:numCache>
                <c:formatCode>General</c:formatCode>
                <c:ptCount val="83"/>
                <c:pt idx="0">
                  <c:v>1939</c:v>
                </c:pt>
                <c:pt idx="1">
                  <c:v>1940</c:v>
                </c:pt>
                <c:pt idx="2">
                  <c:v>1941</c:v>
                </c:pt>
                <c:pt idx="3">
                  <c:v>1942</c:v>
                </c:pt>
                <c:pt idx="4">
                  <c:v>1943</c:v>
                </c:pt>
                <c:pt idx="5">
                  <c:v>1944</c:v>
                </c:pt>
                <c:pt idx="6">
                  <c:v>1945</c:v>
                </c:pt>
                <c:pt idx="7">
                  <c:v>1946</c:v>
                </c:pt>
                <c:pt idx="8">
                  <c:v>1947</c:v>
                </c:pt>
                <c:pt idx="9">
                  <c:v>1948</c:v>
                </c:pt>
                <c:pt idx="10">
                  <c:v>1949</c:v>
                </c:pt>
                <c:pt idx="11">
                  <c:v>1950</c:v>
                </c:pt>
                <c:pt idx="12">
                  <c:v>1951</c:v>
                </c:pt>
                <c:pt idx="13">
                  <c:v>1952</c:v>
                </c:pt>
                <c:pt idx="14">
                  <c:v>1953</c:v>
                </c:pt>
                <c:pt idx="15">
                  <c:v>1954</c:v>
                </c:pt>
                <c:pt idx="16">
                  <c:v>1955</c:v>
                </c:pt>
                <c:pt idx="17">
                  <c:v>1956</c:v>
                </c:pt>
                <c:pt idx="18">
                  <c:v>1957</c:v>
                </c:pt>
                <c:pt idx="19">
                  <c:v>1958</c:v>
                </c:pt>
                <c:pt idx="20">
                  <c:v>1959</c:v>
                </c:pt>
                <c:pt idx="21">
                  <c:v>1960</c:v>
                </c:pt>
                <c:pt idx="22">
                  <c:v>1961</c:v>
                </c:pt>
                <c:pt idx="23">
                  <c:v>1962</c:v>
                </c:pt>
                <c:pt idx="24">
                  <c:v>1963</c:v>
                </c:pt>
                <c:pt idx="25">
                  <c:v>1964</c:v>
                </c:pt>
                <c:pt idx="26">
                  <c:v>1965</c:v>
                </c:pt>
                <c:pt idx="27">
                  <c:v>1966</c:v>
                </c:pt>
                <c:pt idx="28">
                  <c:v>1967</c:v>
                </c:pt>
                <c:pt idx="29">
                  <c:v>1968</c:v>
                </c:pt>
                <c:pt idx="30">
                  <c:v>1969</c:v>
                </c:pt>
                <c:pt idx="31">
                  <c:v>1970</c:v>
                </c:pt>
                <c:pt idx="32">
                  <c:v>1971</c:v>
                </c:pt>
                <c:pt idx="33">
                  <c:v>1972</c:v>
                </c:pt>
                <c:pt idx="34">
                  <c:v>1973</c:v>
                </c:pt>
                <c:pt idx="35">
                  <c:v>1974</c:v>
                </c:pt>
                <c:pt idx="36">
                  <c:v>1975</c:v>
                </c:pt>
                <c:pt idx="37">
                  <c:v>1976</c:v>
                </c:pt>
                <c:pt idx="38">
                  <c:v>1977</c:v>
                </c:pt>
                <c:pt idx="39">
                  <c:v>1978</c:v>
                </c:pt>
                <c:pt idx="40">
                  <c:v>1979</c:v>
                </c:pt>
                <c:pt idx="41">
                  <c:v>1980</c:v>
                </c:pt>
                <c:pt idx="42">
                  <c:v>1981</c:v>
                </c:pt>
                <c:pt idx="43">
                  <c:v>1982</c:v>
                </c:pt>
                <c:pt idx="44">
                  <c:v>1983</c:v>
                </c:pt>
                <c:pt idx="45">
                  <c:v>1984</c:v>
                </c:pt>
                <c:pt idx="46">
                  <c:v>1985</c:v>
                </c:pt>
                <c:pt idx="47">
                  <c:v>1986</c:v>
                </c:pt>
                <c:pt idx="48">
                  <c:v>1987</c:v>
                </c:pt>
                <c:pt idx="49">
                  <c:v>1988</c:v>
                </c:pt>
                <c:pt idx="50">
                  <c:v>1989</c:v>
                </c:pt>
                <c:pt idx="51">
                  <c:v>1990</c:v>
                </c:pt>
                <c:pt idx="52">
                  <c:v>1991</c:v>
                </c:pt>
                <c:pt idx="53">
                  <c:v>1992</c:v>
                </c:pt>
                <c:pt idx="54">
                  <c:v>1993</c:v>
                </c:pt>
                <c:pt idx="55">
                  <c:v>1994</c:v>
                </c:pt>
                <c:pt idx="56">
                  <c:v>1995</c:v>
                </c:pt>
                <c:pt idx="57">
                  <c:v>1996</c:v>
                </c:pt>
                <c:pt idx="58">
                  <c:v>1997</c:v>
                </c:pt>
                <c:pt idx="59">
                  <c:v>1998</c:v>
                </c:pt>
                <c:pt idx="60">
                  <c:v>1999</c:v>
                </c:pt>
                <c:pt idx="61">
                  <c:v>2000</c:v>
                </c:pt>
                <c:pt idx="62">
                  <c:v>2001</c:v>
                </c:pt>
                <c:pt idx="63">
                  <c:v>2002</c:v>
                </c:pt>
                <c:pt idx="64">
                  <c:v>2003</c:v>
                </c:pt>
                <c:pt idx="65">
                  <c:v>2004</c:v>
                </c:pt>
                <c:pt idx="66">
                  <c:v>2005</c:v>
                </c:pt>
                <c:pt idx="67">
                  <c:v>2006</c:v>
                </c:pt>
                <c:pt idx="68">
                  <c:v>2007</c:v>
                </c:pt>
                <c:pt idx="69">
                  <c:v>2008</c:v>
                </c:pt>
                <c:pt idx="70">
                  <c:v>2009</c:v>
                </c:pt>
                <c:pt idx="71">
                  <c:v>2010</c:v>
                </c:pt>
                <c:pt idx="72">
                  <c:v>2011</c:v>
                </c:pt>
                <c:pt idx="73">
                  <c:v>2012</c:v>
                </c:pt>
                <c:pt idx="74">
                  <c:v>2013</c:v>
                </c:pt>
                <c:pt idx="75">
                  <c:v>2014</c:v>
                </c:pt>
                <c:pt idx="76">
                  <c:v>2015</c:v>
                </c:pt>
                <c:pt idx="77">
                  <c:v>2016</c:v>
                </c:pt>
                <c:pt idx="78">
                  <c:v>2017</c:v>
                </c:pt>
                <c:pt idx="79">
                  <c:v>2018</c:v>
                </c:pt>
                <c:pt idx="80">
                  <c:v>2019</c:v>
                </c:pt>
                <c:pt idx="81">
                  <c:v>2020</c:v>
                </c:pt>
                <c:pt idx="82">
                  <c:v>2021</c:v>
                </c:pt>
              </c:numCache>
            </c:numRef>
          </c:cat>
          <c:val>
            <c:numRef>
              <c:f>CG_DEBT_GDP!$B$19:$CF$19</c:f>
              <c:numCache>
                <c:formatCode>General</c:formatCode>
                <c:ptCount val="83"/>
                <c:pt idx="11">
                  <c:v>30.119759999999999</c:v>
                </c:pt>
                <c:pt idx="12">
                  <c:v>30.599709000000001</c:v>
                </c:pt>
                <c:pt idx="13">
                  <c:v>32.409962999999998</c:v>
                </c:pt>
                <c:pt idx="14">
                  <c:v>33.236609000000001</c:v>
                </c:pt>
                <c:pt idx="15">
                  <c:v>34.866188999999999</c:v>
                </c:pt>
                <c:pt idx="16">
                  <c:v>34.570737999999999</c:v>
                </c:pt>
                <c:pt idx="17">
                  <c:v>33.494579000000002</c:v>
                </c:pt>
                <c:pt idx="18">
                  <c:v>32.638018000000002</c:v>
                </c:pt>
                <c:pt idx="19">
                  <c:v>32.416257999999999</c:v>
                </c:pt>
                <c:pt idx="20">
                  <c:v>33.459136000000001</c:v>
                </c:pt>
                <c:pt idx="21">
                  <c:v>29.793804999999999</c:v>
                </c:pt>
                <c:pt idx="22">
                  <c:v>28.450997999999998</c:v>
                </c:pt>
                <c:pt idx="23">
                  <c:v>27.517766999999999</c:v>
                </c:pt>
                <c:pt idx="24">
                  <c:v>25.865991999999999</c:v>
                </c:pt>
                <c:pt idx="25">
                  <c:v>25.872126999999999</c:v>
                </c:pt>
                <c:pt idx="26">
                  <c:v>27.030739000000001</c:v>
                </c:pt>
                <c:pt idx="27">
                  <c:v>28.182628999999999</c:v>
                </c:pt>
                <c:pt idx="28">
                  <c:v>27.569258999999999</c:v>
                </c:pt>
                <c:pt idx="29">
                  <c:v>28.995161</c:v>
                </c:pt>
                <c:pt idx="30">
                  <c:v>29.319948</c:v>
                </c:pt>
                <c:pt idx="31">
                  <c:v>30.003556</c:v>
                </c:pt>
                <c:pt idx="32">
                  <c:v>33.554710999999998</c:v>
                </c:pt>
                <c:pt idx="33">
                  <c:v>36.976188</c:v>
                </c:pt>
                <c:pt idx="34">
                  <c:v>39.524231</c:v>
                </c:pt>
                <c:pt idx="35">
                  <c:v>39.903182000000001</c:v>
                </c:pt>
                <c:pt idx="36">
                  <c:v>46.848339000000003</c:v>
                </c:pt>
                <c:pt idx="37">
                  <c:v>46.844667000000001</c:v>
                </c:pt>
                <c:pt idx="38">
                  <c:v>48.495382999999997</c:v>
                </c:pt>
                <c:pt idx="39">
                  <c:v>53.323093</c:v>
                </c:pt>
                <c:pt idx="40">
                  <c:v>52.529739999999997</c:v>
                </c:pt>
                <c:pt idx="41">
                  <c:v>49.841182000000003</c:v>
                </c:pt>
                <c:pt idx="42">
                  <c:v>52.708016999999998</c:v>
                </c:pt>
                <c:pt idx="43">
                  <c:v>57.023724000000001</c:v>
                </c:pt>
                <c:pt idx="44">
                  <c:v>62.982236999999998</c:v>
                </c:pt>
                <c:pt idx="45">
                  <c:v>67.739144999999994</c:v>
                </c:pt>
                <c:pt idx="46">
                  <c:v>74.175852000000006</c:v>
                </c:pt>
                <c:pt idx="47">
                  <c:v>78.592679000000004</c:v>
                </c:pt>
                <c:pt idx="48">
                  <c:v>82.675841000000005</c:v>
                </c:pt>
                <c:pt idx="49">
                  <c:v>84.761223000000001</c:v>
                </c:pt>
                <c:pt idx="50">
                  <c:v>87.201434000000006</c:v>
                </c:pt>
                <c:pt idx="51">
                  <c:v>90.862067999999994</c:v>
                </c:pt>
                <c:pt idx="52">
                  <c:v>93.344345000000004</c:v>
                </c:pt>
                <c:pt idx="53">
                  <c:v>99.953092999999996</c:v>
                </c:pt>
                <c:pt idx="54">
                  <c:v>109.47669999999999</c:v>
                </c:pt>
                <c:pt idx="55">
                  <c:v>116.40516</c:v>
                </c:pt>
                <c:pt idx="56">
                  <c:v>118.09148999999999</c:v>
                </c:pt>
                <c:pt idx="57">
                  <c:v>117.93525</c:v>
                </c:pt>
                <c:pt idx="58">
                  <c:v>115.3146</c:v>
                </c:pt>
                <c:pt idx="59">
                  <c:v>112.60342</c:v>
                </c:pt>
                <c:pt idx="60">
                  <c:v>110.96191</c:v>
                </c:pt>
                <c:pt idx="61">
                  <c:v>106.1386</c:v>
                </c:pt>
                <c:pt idx="62">
                  <c:v>106.02772</c:v>
                </c:pt>
                <c:pt idx="63">
                  <c:v>103.4941</c:v>
                </c:pt>
                <c:pt idx="64">
                  <c:v>101.50717</c:v>
                </c:pt>
                <c:pt idx="65">
                  <c:v>100.92618</c:v>
                </c:pt>
                <c:pt idx="66">
                  <c:v>101.79758</c:v>
                </c:pt>
                <c:pt idx="67">
                  <c:v>101.04242000000001</c:v>
                </c:pt>
                <c:pt idx="68">
                  <c:v>98.126397999999995</c:v>
                </c:pt>
                <c:pt idx="69">
                  <c:v>100.74928</c:v>
                </c:pt>
                <c:pt idx="70">
                  <c:v>110.09689</c:v>
                </c:pt>
                <c:pt idx="71">
                  <c:v>112.93881</c:v>
                </c:pt>
                <c:pt idx="72">
                  <c:v>113.96361</c:v>
                </c:pt>
                <c:pt idx="73">
                  <c:v>120.8937</c:v>
                </c:pt>
                <c:pt idx="74">
                  <c:v>126.97291</c:v>
                </c:pt>
                <c:pt idx="75">
                  <c:v>130.26558</c:v>
                </c:pt>
                <c:pt idx="76">
                  <c:v>130.30250000000001</c:v>
                </c:pt>
                <c:pt idx="77">
                  <c:v>130.34855999999999</c:v>
                </c:pt>
                <c:pt idx="78">
                  <c:v>130.20884000000001</c:v>
                </c:pt>
                <c:pt idx="79">
                  <c:v>131.08993000000001</c:v>
                </c:pt>
                <c:pt idx="80" formatCode="0.0">
                  <c:v>131.06053000000006</c:v>
                </c:pt>
                <c:pt idx="81" formatCode="0.0">
                  <c:v>145.29403268678374</c:v>
                </c:pt>
                <c:pt idx="82" formatCode="0.0">
                  <c:v>147.56205706531199</c:v>
                </c:pt>
              </c:numCache>
            </c:numRef>
          </c:val>
          <c:smooth val="0"/>
        </c:ser>
        <c:ser>
          <c:idx val="3"/>
          <c:order val="3"/>
          <c:tx>
            <c:strRef>
              <c:f>CG_DEBT_GDP!$A$20</c:f>
              <c:strCache>
                <c:ptCount val="1"/>
                <c:pt idx="0">
                  <c:v>Japan</c:v>
                </c:pt>
              </c:strCache>
            </c:strRef>
          </c:tx>
          <c:marker>
            <c:symbol val="none"/>
          </c:marker>
          <c:cat>
            <c:numRef>
              <c:f>CG_DEBT_GDP!$B$16:$CF$16</c:f>
              <c:numCache>
                <c:formatCode>General</c:formatCode>
                <c:ptCount val="83"/>
                <c:pt idx="0">
                  <c:v>1939</c:v>
                </c:pt>
                <c:pt idx="1">
                  <c:v>1940</c:v>
                </c:pt>
                <c:pt idx="2">
                  <c:v>1941</c:v>
                </c:pt>
                <c:pt idx="3">
                  <c:v>1942</c:v>
                </c:pt>
                <c:pt idx="4">
                  <c:v>1943</c:v>
                </c:pt>
                <c:pt idx="5">
                  <c:v>1944</c:v>
                </c:pt>
                <c:pt idx="6">
                  <c:v>1945</c:v>
                </c:pt>
                <c:pt idx="7">
                  <c:v>1946</c:v>
                </c:pt>
                <c:pt idx="8">
                  <c:v>1947</c:v>
                </c:pt>
                <c:pt idx="9">
                  <c:v>1948</c:v>
                </c:pt>
                <c:pt idx="10">
                  <c:v>1949</c:v>
                </c:pt>
                <c:pt idx="11">
                  <c:v>1950</c:v>
                </c:pt>
                <c:pt idx="12">
                  <c:v>1951</c:v>
                </c:pt>
                <c:pt idx="13">
                  <c:v>1952</c:v>
                </c:pt>
                <c:pt idx="14">
                  <c:v>1953</c:v>
                </c:pt>
                <c:pt idx="15">
                  <c:v>1954</c:v>
                </c:pt>
                <c:pt idx="16">
                  <c:v>1955</c:v>
                </c:pt>
                <c:pt idx="17">
                  <c:v>1956</c:v>
                </c:pt>
                <c:pt idx="18">
                  <c:v>1957</c:v>
                </c:pt>
                <c:pt idx="19">
                  <c:v>1958</c:v>
                </c:pt>
                <c:pt idx="20">
                  <c:v>1959</c:v>
                </c:pt>
                <c:pt idx="21">
                  <c:v>1960</c:v>
                </c:pt>
                <c:pt idx="22">
                  <c:v>1961</c:v>
                </c:pt>
                <c:pt idx="23">
                  <c:v>1962</c:v>
                </c:pt>
                <c:pt idx="24">
                  <c:v>1963</c:v>
                </c:pt>
                <c:pt idx="25">
                  <c:v>1964</c:v>
                </c:pt>
                <c:pt idx="26">
                  <c:v>1965</c:v>
                </c:pt>
                <c:pt idx="27">
                  <c:v>1966</c:v>
                </c:pt>
                <c:pt idx="28">
                  <c:v>1967</c:v>
                </c:pt>
                <c:pt idx="29">
                  <c:v>1968</c:v>
                </c:pt>
                <c:pt idx="30">
                  <c:v>1969</c:v>
                </c:pt>
                <c:pt idx="31">
                  <c:v>1970</c:v>
                </c:pt>
                <c:pt idx="32">
                  <c:v>1971</c:v>
                </c:pt>
                <c:pt idx="33">
                  <c:v>1972</c:v>
                </c:pt>
                <c:pt idx="34">
                  <c:v>1973</c:v>
                </c:pt>
                <c:pt idx="35">
                  <c:v>1974</c:v>
                </c:pt>
                <c:pt idx="36">
                  <c:v>1975</c:v>
                </c:pt>
                <c:pt idx="37">
                  <c:v>1976</c:v>
                </c:pt>
                <c:pt idx="38">
                  <c:v>1977</c:v>
                </c:pt>
                <c:pt idx="39">
                  <c:v>1978</c:v>
                </c:pt>
                <c:pt idx="40">
                  <c:v>1979</c:v>
                </c:pt>
                <c:pt idx="41">
                  <c:v>1980</c:v>
                </c:pt>
                <c:pt idx="42">
                  <c:v>1981</c:v>
                </c:pt>
                <c:pt idx="43">
                  <c:v>1982</c:v>
                </c:pt>
                <c:pt idx="44">
                  <c:v>1983</c:v>
                </c:pt>
                <c:pt idx="45">
                  <c:v>1984</c:v>
                </c:pt>
                <c:pt idx="46">
                  <c:v>1985</c:v>
                </c:pt>
                <c:pt idx="47">
                  <c:v>1986</c:v>
                </c:pt>
                <c:pt idx="48">
                  <c:v>1987</c:v>
                </c:pt>
                <c:pt idx="49">
                  <c:v>1988</c:v>
                </c:pt>
                <c:pt idx="50">
                  <c:v>1989</c:v>
                </c:pt>
                <c:pt idx="51">
                  <c:v>1990</c:v>
                </c:pt>
                <c:pt idx="52">
                  <c:v>1991</c:v>
                </c:pt>
                <c:pt idx="53">
                  <c:v>1992</c:v>
                </c:pt>
                <c:pt idx="54">
                  <c:v>1993</c:v>
                </c:pt>
                <c:pt idx="55">
                  <c:v>1994</c:v>
                </c:pt>
                <c:pt idx="56">
                  <c:v>1995</c:v>
                </c:pt>
                <c:pt idx="57">
                  <c:v>1996</c:v>
                </c:pt>
                <c:pt idx="58">
                  <c:v>1997</c:v>
                </c:pt>
                <c:pt idx="59">
                  <c:v>1998</c:v>
                </c:pt>
                <c:pt idx="60">
                  <c:v>1999</c:v>
                </c:pt>
                <c:pt idx="61">
                  <c:v>2000</c:v>
                </c:pt>
                <c:pt idx="62">
                  <c:v>2001</c:v>
                </c:pt>
                <c:pt idx="63">
                  <c:v>2002</c:v>
                </c:pt>
                <c:pt idx="64">
                  <c:v>2003</c:v>
                </c:pt>
                <c:pt idx="65">
                  <c:v>2004</c:v>
                </c:pt>
                <c:pt idx="66">
                  <c:v>2005</c:v>
                </c:pt>
                <c:pt idx="67">
                  <c:v>2006</c:v>
                </c:pt>
                <c:pt idx="68">
                  <c:v>2007</c:v>
                </c:pt>
                <c:pt idx="69">
                  <c:v>2008</c:v>
                </c:pt>
                <c:pt idx="70">
                  <c:v>2009</c:v>
                </c:pt>
                <c:pt idx="71">
                  <c:v>2010</c:v>
                </c:pt>
                <c:pt idx="72">
                  <c:v>2011</c:v>
                </c:pt>
                <c:pt idx="73">
                  <c:v>2012</c:v>
                </c:pt>
                <c:pt idx="74">
                  <c:v>2013</c:v>
                </c:pt>
                <c:pt idx="75">
                  <c:v>2014</c:v>
                </c:pt>
                <c:pt idx="76">
                  <c:v>2015</c:v>
                </c:pt>
                <c:pt idx="77">
                  <c:v>2016</c:v>
                </c:pt>
                <c:pt idx="78">
                  <c:v>2017</c:v>
                </c:pt>
                <c:pt idx="79">
                  <c:v>2018</c:v>
                </c:pt>
                <c:pt idx="80">
                  <c:v>2019</c:v>
                </c:pt>
                <c:pt idx="81">
                  <c:v>2020</c:v>
                </c:pt>
                <c:pt idx="82">
                  <c:v>2021</c:v>
                </c:pt>
              </c:numCache>
            </c:numRef>
          </c:cat>
          <c:val>
            <c:numRef>
              <c:f>CG_DEBT_GDP!$B$20:$CF$20</c:f>
              <c:numCache>
                <c:formatCode>General</c:formatCode>
                <c:ptCount val="83"/>
                <c:pt idx="30">
                  <c:v>7.7426843999999999</c:v>
                </c:pt>
                <c:pt idx="31">
                  <c:v>7.5989447999999999</c:v>
                </c:pt>
                <c:pt idx="32">
                  <c:v>8.5590797999999992</c:v>
                </c:pt>
                <c:pt idx="33">
                  <c:v>11.706300000000001</c:v>
                </c:pt>
                <c:pt idx="34">
                  <c:v>10.823992000000001</c:v>
                </c:pt>
                <c:pt idx="35">
                  <c:v>11.177987</c:v>
                </c:pt>
                <c:pt idx="36">
                  <c:v>14.303626</c:v>
                </c:pt>
                <c:pt idx="37">
                  <c:v>18.422908</c:v>
                </c:pt>
                <c:pt idx="38">
                  <c:v>22.631952999999999</c:v>
                </c:pt>
                <c:pt idx="39">
                  <c:v>29.546143000000001</c:v>
                </c:pt>
                <c:pt idx="40">
                  <c:v>33.163352000000003</c:v>
                </c:pt>
                <c:pt idx="41">
                  <c:v>34.479456999999996</c:v>
                </c:pt>
                <c:pt idx="42">
                  <c:v>38.910400000000003</c:v>
                </c:pt>
                <c:pt idx="43">
                  <c:v>43.124791999999999</c:v>
                </c:pt>
                <c:pt idx="44">
                  <c:v>48.313077</c:v>
                </c:pt>
                <c:pt idx="45">
                  <c:v>50.072602000000003</c:v>
                </c:pt>
                <c:pt idx="46">
                  <c:v>52.867050999999996</c:v>
                </c:pt>
                <c:pt idx="47">
                  <c:v>58.387680000000003</c:v>
                </c:pt>
                <c:pt idx="48">
                  <c:v>59.393360000000001</c:v>
                </c:pt>
                <c:pt idx="49">
                  <c:v>55.631698999999998</c:v>
                </c:pt>
                <c:pt idx="50">
                  <c:v>49.682586999999998</c:v>
                </c:pt>
                <c:pt idx="51">
                  <c:v>47.048754000000002</c:v>
                </c:pt>
                <c:pt idx="52">
                  <c:v>45.843316999999999</c:v>
                </c:pt>
                <c:pt idx="53">
                  <c:v>48.494926999999997</c:v>
                </c:pt>
                <c:pt idx="54">
                  <c:v>52.391029000000003</c:v>
                </c:pt>
                <c:pt idx="55">
                  <c:v>56.910696999999999</c:v>
                </c:pt>
                <c:pt idx="56">
                  <c:v>64.745931999999996</c:v>
                </c:pt>
                <c:pt idx="57">
                  <c:v>67.965749000000002</c:v>
                </c:pt>
                <c:pt idx="58">
                  <c:v>70.699617000000003</c:v>
                </c:pt>
                <c:pt idx="59">
                  <c:v>78.485045</c:v>
                </c:pt>
                <c:pt idx="60">
                  <c:v>89.548636000000002</c:v>
                </c:pt>
                <c:pt idx="61">
                  <c:v>95.735400999999996</c:v>
                </c:pt>
                <c:pt idx="62">
                  <c:v>102.65867</c:v>
                </c:pt>
                <c:pt idx="63">
                  <c:v>111.81158000000001</c:v>
                </c:pt>
                <c:pt idx="64">
                  <c:v>119.45381999999999</c:v>
                </c:pt>
                <c:pt idx="65">
                  <c:v>129.27113</c:v>
                </c:pt>
                <c:pt idx="66">
                  <c:v>136.46337</c:v>
                </c:pt>
                <c:pt idx="67">
                  <c:v>137.54750999999999</c:v>
                </c:pt>
                <c:pt idx="68">
                  <c:v>137.35417000000001</c:v>
                </c:pt>
                <c:pt idx="69">
                  <c:v>145.20138</c:v>
                </c:pt>
                <c:pt idx="70">
                  <c:v>159.80464000000001</c:v>
                </c:pt>
                <c:pt idx="71">
                  <c:v>167.32757000000001</c:v>
                </c:pt>
                <c:pt idx="72">
                  <c:v>180.04141000000001</c:v>
                </c:pt>
                <c:pt idx="73">
                  <c:v>187.07264000000001</c:v>
                </c:pt>
                <c:pt idx="74">
                  <c:v>191.31755999999999</c:v>
                </c:pt>
                <c:pt idx="75">
                  <c:v>194.75550999999999</c:v>
                </c:pt>
                <c:pt idx="76">
                  <c:v>192.28883999999999</c:v>
                </c:pt>
                <c:pt idx="77">
                  <c:v>197.63296</c:v>
                </c:pt>
                <c:pt idx="78">
                  <c:v>196.77115000000001</c:v>
                </c:pt>
                <c:pt idx="79">
                  <c:v>198.43788000000001</c:v>
                </c:pt>
                <c:pt idx="80" formatCode="0.0">
                  <c:v>197.78921483569908</c:v>
                </c:pt>
                <c:pt idx="81" formatCode="0.0">
                  <c:v>212.78921483569911</c:v>
                </c:pt>
                <c:pt idx="82" formatCode="0.0">
                  <c:v>218.78921483569911</c:v>
                </c:pt>
              </c:numCache>
            </c:numRef>
          </c:val>
          <c:smooth val="0"/>
        </c:ser>
        <c:ser>
          <c:idx val="4"/>
          <c:order val="4"/>
          <c:tx>
            <c:strRef>
              <c:f>CG_DEBT_GDP!$A$21</c:f>
              <c:strCache>
                <c:ptCount val="1"/>
                <c:pt idx="0">
                  <c:v>United Kingdom</c:v>
                </c:pt>
              </c:strCache>
            </c:strRef>
          </c:tx>
          <c:marker>
            <c:symbol val="none"/>
          </c:marker>
          <c:cat>
            <c:numRef>
              <c:f>CG_DEBT_GDP!$B$16:$CF$16</c:f>
              <c:numCache>
                <c:formatCode>General</c:formatCode>
                <c:ptCount val="83"/>
                <c:pt idx="0">
                  <c:v>1939</c:v>
                </c:pt>
                <c:pt idx="1">
                  <c:v>1940</c:v>
                </c:pt>
                <c:pt idx="2">
                  <c:v>1941</c:v>
                </c:pt>
                <c:pt idx="3">
                  <c:v>1942</c:v>
                </c:pt>
                <c:pt idx="4">
                  <c:v>1943</c:v>
                </c:pt>
                <c:pt idx="5">
                  <c:v>1944</c:v>
                </c:pt>
                <c:pt idx="6">
                  <c:v>1945</c:v>
                </c:pt>
                <c:pt idx="7">
                  <c:v>1946</c:v>
                </c:pt>
                <c:pt idx="8">
                  <c:v>1947</c:v>
                </c:pt>
                <c:pt idx="9">
                  <c:v>1948</c:v>
                </c:pt>
                <c:pt idx="10">
                  <c:v>1949</c:v>
                </c:pt>
                <c:pt idx="11">
                  <c:v>1950</c:v>
                </c:pt>
                <c:pt idx="12">
                  <c:v>1951</c:v>
                </c:pt>
                <c:pt idx="13">
                  <c:v>1952</c:v>
                </c:pt>
                <c:pt idx="14">
                  <c:v>1953</c:v>
                </c:pt>
                <c:pt idx="15">
                  <c:v>1954</c:v>
                </c:pt>
                <c:pt idx="16">
                  <c:v>1955</c:v>
                </c:pt>
                <c:pt idx="17">
                  <c:v>1956</c:v>
                </c:pt>
                <c:pt idx="18">
                  <c:v>1957</c:v>
                </c:pt>
                <c:pt idx="19">
                  <c:v>1958</c:v>
                </c:pt>
                <c:pt idx="20">
                  <c:v>1959</c:v>
                </c:pt>
                <c:pt idx="21">
                  <c:v>1960</c:v>
                </c:pt>
                <c:pt idx="22">
                  <c:v>1961</c:v>
                </c:pt>
                <c:pt idx="23">
                  <c:v>1962</c:v>
                </c:pt>
                <c:pt idx="24">
                  <c:v>1963</c:v>
                </c:pt>
                <c:pt idx="25">
                  <c:v>1964</c:v>
                </c:pt>
                <c:pt idx="26">
                  <c:v>1965</c:v>
                </c:pt>
                <c:pt idx="27">
                  <c:v>1966</c:v>
                </c:pt>
                <c:pt idx="28">
                  <c:v>1967</c:v>
                </c:pt>
                <c:pt idx="29">
                  <c:v>1968</c:v>
                </c:pt>
                <c:pt idx="30">
                  <c:v>1969</c:v>
                </c:pt>
                <c:pt idx="31">
                  <c:v>1970</c:v>
                </c:pt>
                <c:pt idx="32">
                  <c:v>1971</c:v>
                </c:pt>
                <c:pt idx="33">
                  <c:v>1972</c:v>
                </c:pt>
                <c:pt idx="34">
                  <c:v>1973</c:v>
                </c:pt>
                <c:pt idx="35">
                  <c:v>1974</c:v>
                </c:pt>
                <c:pt idx="36">
                  <c:v>1975</c:v>
                </c:pt>
                <c:pt idx="37">
                  <c:v>1976</c:v>
                </c:pt>
                <c:pt idx="38">
                  <c:v>1977</c:v>
                </c:pt>
                <c:pt idx="39">
                  <c:v>1978</c:v>
                </c:pt>
                <c:pt idx="40">
                  <c:v>1979</c:v>
                </c:pt>
                <c:pt idx="41">
                  <c:v>1980</c:v>
                </c:pt>
                <c:pt idx="42">
                  <c:v>1981</c:v>
                </c:pt>
                <c:pt idx="43">
                  <c:v>1982</c:v>
                </c:pt>
                <c:pt idx="44">
                  <c:v>1983</c:v>
                </c:pt>
                <c:pt idx="45">
                  <c:v>1984</c:v>
                </c:pt>
                <c:pt idx="46">
                  <c:v>1985</c:v>
                </c:pt>
                <c:pt idx="47">
                  <c:v>1986</c:v>
                </c:pt>
                <c:pt idx="48">
                  <c:v>1987</c:v>
                </c:pt>
                <c:pt idx="49">
                  <c:v>1988</c:v>
                </c:pt>
                <c:pt idx="50">
                  <c:v>1989</c:v>
                </c:pt>
                <c:pt idx="51">
                  <c:v>1990</c:v>
                </c:pt>
                <c:pt idx="52">
                  <c:v>1991</c:v>
                </c:pt>
                <c:pt idx="53">
                  <c:v>1992</c:v>
                </c:pt>
                <c:pt idx="54">
                  <c:v>1993</c:v>
                </c:pt>
                <c:pt idx="55">
                  <c:v>1994</c:v>
                </c:pt>
                <c:pt idx="56">
                  <c:v>1995</c:v>
                </c:pt>
                <c:pt idx="57">
                  <c:v>1996</c:v>
                </c:pt>
                <c:pt idx="58">
                  <c:v>1997</c:v>
                </c:pt>
                <c:pt idx="59">
                  <c:v>1998</c:v>
                </c:pt>
                <c:pt idx="60">
                  <c:v>1999</c:v>
                </c:pt>
                <c:pt idx="61">
                  <c:v>2000</c:v>
                </c:pt>
                <c:pt idx="62">
                  <c:v>2001</c:v>
                </c:pt>
                <c:pt idx="63">
                  <c:v>2002</c:v>
                </c:pt>
                <c:pt idx="64">
                  <c:v>2003</c:v>
                </c:pt>
                <c:pt idx="65">
                  <c:v>2004</c:v>
                </c:pt>
                <c:pt idx="66">
                  <c:v>2005</c:v>
                </c:pt>
                <c:pt idx="67">
                  <c:v>2006</c:v>
                </c:pt>
                <c:pt idx="68">
                  <c:v>2007</c:v>
                </c:pt>
                <c:pt idx="69">
                  <c:v>2008</c:v>
                </c:pt>
                <c:pt idx="70">
                  <c:v>2009</c:v>
                </c:pt>
                <c:pt idx="71">
                  <c:v>2010</c:v>
                </c:pt>
                <c:pt idx="72">
                  <c:v>2011</c:v>
                </c:pt>
                <c:pt idx="73">
                  <c:v>2012</c:v>
                </c:pt>
                <c:pt idx="74">
                  <c:v>2013</c:v>
                </c:pt>
                <c:pt idx="75">
                  <c:v>2014</c:v>
                </c:pt>
                <c:pt idx="76">
                  <c:v>2015</c:v>
                </c:pt>
                <c:pt idx="77">
                  <c:v>2016</c:v>
                </c:pt>
                <c:pt idx="78">
                  <c:v>2017</c:v>
                </c:pt>
                <c:pt idx="79">
                  <c:v>2018</c:v>
                </c:pt>
                <c:pt idx="80">
                  <c:v>2019</c:v>
                </c:pt>
                <c:pt idx="81">
                  <c:v>2020</c:v>
                </c:pt>
                <c:pt idx="82">
                  <c:v>2021</c:v>
                </c:pt>
              </c:numCache>
            </c:numRef>
          </c:cat>
          <c:val>
            <c:numRef>
              <c:f>CG_DEBT_GDP!$B$21:$CF$21</c:f>
              <c:numCache>
                <c:formatCode>General</c:formatCode>
                <c:ptCount val="83"/>
                <c:pt idx="35">
                  <c:v>58.519253999999997</c:v>
                </c:pt>
                <c:pt idx="36">
                  <c:v>56.696905999999998</c:v>
                </c:pt>
                <c:pt idx="37">
                  <c:v>55.431946000000003</c:v>
                </c:pt>
                <c:pt idx="38">
                  <c:v>54.074176000000001</c:v>
                </c:pt>
                <c:pt idx="39">
                  <c:v>52.014862999999998</c:v>
                </c:pt>
                <c:pt idx="40">
                  <c:v>48.676220999999998</c:v>
                </c:pt>
                <c:pt idx="41">
                  <c:v>48.554018999999997</c:v>
                </c:pt>
                <c:pt idx="42">
                  <c:v>46.101573000000002</c:v>
                </c:pt>
                <c:pt idx="43">
                  <c:v>44.763322000000002</c:v>
                </c:pt>
                <c:pt idx="44">
                  <c:v>44.187987</c:v>
                </c:pt>
                <c:pt idx="45">
                  <c:v>44.092198000000003</c:v>
                </c:pt>
                <c:pt idx="46">
                  <c:v>43.270685999999998</c:v>
                </c:pt>
                <c:pt idx="47">
                  <c:v>42.714706</c:v>
                </c:pt>
                <c:pt idx="48">
                  <c:v>40.545149000000002</c:v>
                </c:pt>
                <c:pt idx="49">
                  <c:v>35.185692000000003</c:v>
                </c:pt>
                <c:pt idx="50">
                  <c:v>30.431004999999999</c:v>
                </c:pt>
                <c:pt idx="51">
                  <c:v>28.215332</c:v>
                </c:pt>
                <c:pt idx="52">
                  <c:v>29.085526999999999</c:v>
                </c:pt>
                <c:pt idx="53">
                  <c:v>34.156312</c:v>
                </c:pt>
                <c:pt idx="54">
                  <c:v>38.975976000000003</c:v>
                </c:pt>
                <c:pt idx="55">
                  <c:v>42.153095999999998</c:v>
                </c:pt>
                <c:pt idx="56">
                  <c:v>44.576368000000002</c:v>
                </c:pt>
                <c:pt idx="57">
                  <c:v>44.444628999999999</c:v>
                </c:pt>
                <c:pt idx="58">
                  <c:v>42.444884000000002</c:v>
                </c:pt>
                <c:pt idx="59">
                  <c:v>40.568663000000001</c:v>
                </c:pt>
                <c:pt idx="60">
                  <c:v>39.382325999999999</c:v>
                </c:pt>
                <c:pt idx="61">
                  <c:v>36.632697999999998</c:v>
                </c:pt>
                <c:pt idx="62">
                  <c:v>33.955674999999999</c:v>
                </c:pt>
                <c:pt idx="63">
                  <c:v>33.954179000000003</c:v>
                </c:pt>
                <c:pt idx="64">
                  <c:v>34.988301</c:v>
                </c:pt>
                <c:pt idx="65">
                  <c:v>37.832158</c:v>
                </c:pt>
                <c:pt idx="66">
                  <c:v>38.942706000000001</c:v>
                </c:pt>
                <c:pt idx="67">
                  <c:v>39.765278000000002</c:v>
                </c:pt>
                <c:pt idx="68">
                  <c:v>40.762481000000001</c:v>
                </c:pt>
                <c:pt idx="69">
                  <c:v>48.797566000000003</c:v>
                </c:pt>
                <c:pt idx="70">
                  <c:v>62.865783999999998</c:v>
                </c:pt>
                <c:pt idx="71">
                  <c:v>74.255574999999993</c:v>
                </c:pt>
                <c:pt idx="72">
                  <c:v>79.837901000000002</c:v>
                </c:pt>
                <c:pt idx="73">
                  <c:v>83.124106999999995</c:v>
                </c:pt>
                <c:pt idx="74">
                  <c:v>84.232067999999998</c:v>
                </c:pt>
                <c:pt idx="75">
                  <c:v>86.071588000000006</c:v>
                </c:pt>
                <c:pt idx="76">
                  <c:v>86.909806000000003</c:v>
                </c:pt>
                <c:pt idx="77">
                  <c:v>86.866674000000003</c:v>
                </c:pt>
                <c:pt idx="78">
                  <c:v>86.098753000000002</c:v>
                </c:pt>
                <c:pt idx="79">
                  <c:v>85.732795999999993</c:v>
                </c:pt>
                <c:pt idx="80" formatCode="0.0">
                  <c:v>86.525794530354048</c:v>
                </c:pt>
                <c:pt idx="81" formatCode="0.0">
                  <c:v>100.72773603066577</c:v>
                </c:pt>
                <c:pt idx="82" formatCode="0.0">
                  <c:v>102.50234567333905</c:v>
                </c:pt>
              </c:numCache>
            </c:numRef>
          </c:val>
          <c:smooth val="0"/>
        </c:ser>
        <c:ser>
          <c:idx val="5"/>
          <c:order val="5"/>
          <c:tx>
            <c:strRef>
              <c:f>CG_DEBT_GDP!$A$22</c:f>
              <c:strCache>
                <c:ptCount val="1"/>
                <c:pt idx="0">
                  <c:v>United States</c:v>
                </c:pt>
              </c:strCache>
            </c:strRef>
          </c:tx>
          <c:marker>
            <c:symbol val="none"/>
          </c:marker>
          <c:cat>
            <c:numRef>
              <c:f>CG_DEBT_GDP!$B$16:$CF$16</c:f>
              <c:numCache>
                <c:formatCode>General</c:formatCode>
                <c:ptCount val="83"/>
                <c:pt idx="0">
                  <c:v>1939</c:v>
                </c:pt>
                <c:pt idx="1">
                  <c:v>1940</c:v>
                </c:pt>
                <c:pt idx="2">
                  <c:v>1941</c:v>
                </c:pt>
                <c:pt idx="3">
                  <c:v>1942</c:v>
                </c:pt>
                <c:pt idx="4">
                  <c:v>1943</c:v>
                </c:pt>
                <c:pt idx="5">
                  <c:v>1944</c:v>
                </c:pt>
                <c:pt idx="6">
                  <c:v>1945</c:v>
                </c:pt>
                <c:pt idx="7">
                  <c:v>1946</c:v>
                </c:pt>
                <c:pt idx="8">
                  <c:v>1947</c:v>
                </c:pt>
                <c:pt idx="9">
                  <c:v>1948</c:v>
                </c:pt>
                <c:pt idx="10">
                  <c:v>1949</c:v>
                </c:pt>
                <c:pt idx="11">
                  <c:v>1950</c:v>
                </c:pt>
                <c:pt idx="12">
                  <c:v>1951</c:v>
                </c:pt>
                <c:pt idx="13">
                  <c:v>1952</c:v>
                </c:pt>
                <c:pt idx="14">
                  <c:v>1953</c:v>
                </c:pt>
                <c:pt idx="15">
                  <c:v>1954</c:v>
                </c:pt>
                <c:pt idx="16">
                  <c:v>1955</c:v>
                </c:pt>
                <c:pt idx="17">
                  <c:v>1956</c:v>
                </c:pt>
                <c:pt idx="18">
                  <c:v>1957</c:v>
                </c:pt>
                <c:pt idx="19">
                  <c:v>1958</c:v>
                </c:pt>
                <c:pt idx="20">
                  <c:v>1959</c:v>
                </c:pt>
                <c:pt idx="21">
                  <c:v>1960</c:v>
                </c:pt>
                <c:pt idx="22">
                  <c:v>1961</c:v>
                </c:pt>
                <c:pt idx="23">
                  <c:v>1962</c:v>
                </c:pt>
                <c:pt idx="24">
                  <c:v>1963</c:v>
                </c:pt>
                <c:pt idx="25">
                  <c:v>1964</c:v>
                </c:pt>
                <c:pt idx="26">
                  <c:v>1965</c:v>
                </c:pt>
                <c:pt idx="27">
                  <c:v>1966</c:v>
                </c:pt>
                <c:pt idx="28">
                  <c:v>1967</c:v>
                </c:pt>
                <c:pt idx="29">
                  <c:v>1968</c:v>
                </c:pt>
                <c:pt idx="30">
                  <c:v>1969</c:v>
                </c:pt>
                <c:pt idx="31">
                  <c:v>1970</c:v>
                </c:pt>
                <c:pt idx="32">
                  <c:v>1971</c:v>
                </c:pt>
                <c:pt idx="33">
                  <c:v>1972</c:v>
                </c:pt>
                <c:pt idx="34">
                  <c:v>1973</c:v>
                </c:pt>
                <c:pt idx="35">
                  <c:v>1974</c:v>
                </c:pt>
                <c:pt idx="36">
                  <c:v>1975</c:v>
                </c:pt>
                <c:pt idx="37">
                  <c:v>1976</c:v>
                </c:pt>
                <c:pt idx="38">
                  <c:v>1977</c:v>
                </c:pt>
                <c:pt idx="39">
                  <c:v>1978</c:v>
                </c:pt>
                <c:pt idx="40">
                  <c:v>1979</c:v>
                </c:pt>
                <c:pt idx="41">
                  <c:v>1980</c:v>
                </c:pt>
                <c:pt idx="42">
                  <c:v>1981</c:v>
                </c:pt>
                <c:pt idx="43">
                  <c:v>1982</c:v>
                </c:pt>
                <c:pt idx="44">
                  <c:v>1983</c:v>
                </c:pt>
                <c:pt idx="45">
                  <c:v>1984</c:v>
                </c:pt>
                <c:pt idx="46">
                  <c:v>1985</c:v>
                </c:pt>
                <c:pt idx="47">
                  <c:v>1986</c:v>
                </c:pt>
                <c:pt idx="48">
                  <c:v>1987</c:v>
                </c:pt>
                <c:pt idx="49">
                  <c:v>1988</c:v>
                </c:pt>
                <c:pt idx="50">
                  <c:v>1989</c:v>
                </c:pt>
                <c:pt idx="51">
                  <c:v>1990</c:v>
                </c:pt>
                <c:pt idx="52">
                  <c:v>1991</c:v>
                </c:pt>
                <c:pt idx="53">
                  <c:v>1992</c:v>
                </c:pt>
                <c:pt idx="54">
                  <c:v>1993</c:v>
                </c:pt>
                <c:pt idx="55">
                  <c:v>1994</c:v>
                </c:pt>
                <c:pt idx="56">
                  <c:v>1995</c:v>
                </c:pt>
                <c:pt idx="57">
                  <c:v>1996</c:v>
                </c:pt>
                <c:pt idx="58">
                  <c:v>1997</c:v>
                </c:pt>
                <c:pt idx="59">
                  <c:v>1998</c:v>
                </c:pt>
                <c:pt idx="60">
                  <c:v>1999</c:v>
                </c:pt>
                <c:pt idx="61">
                  <c:v>2000</c:v>
                </c:pt>
                <c:pt idx="62">
                  <c:v>2001</c:v>
                </c:pt>
                <c:pt idx="63">
                  <c:v>2002</c:v>
                </c:pt>
                <c:pt idx="64">
                  <c:v>2003</c:v>
                </c:pt>
                <c:pt idx="65">
                  <c:v>2004</c:v>
                </c:pt>
                <c:pt idx="66">
                  <c:v>2005</c:v>
                </c:pt>
                <c:pt idx="67">
                  <c:v>2006</c:v>
                </c:pt>
                <c:pt idx="68">
                  <c:v>2007</c:v>
                </c:pt>
                <c:pt idx="69">
                  <c:v>2008</c:v>
                </c:pt>
                <c:pt idx="70">
                  <c:v>2009</c:v>
                </c:pt>
                <c:pt idx="71">
                  <c:v>2010</c:v>
                </c:pt>
                <c:pt idx="72">
                  <c:v>2011</c:v>
                </c:pt>
                <c:pt idx="73">
                  <c:v>2012</c:v>
                </c:pt>
                <c:pt idx="74">
                  <c:v>2013</c:v>
                </c:pt>
                <c:pt idx="75">
                  <c:v>2014</c:v>
                </c:pt>
                <c:pt idx="76">
                  <c:v>2015</c:v>
                </c:pt>
                <c:pt idx="77">
                  <c:v>2016</c:v>
                </c:pt>
                <c:pt idx="78">
                  <c:v>2017</c:v>
                </c:pt>
                <c:pt idx="79">
                  <c:v>2018</c:v>
                </c:pt>
                <c:pt idx="80">
                  <c:v>2019</c:v>
                </c:pt>
                <c:pt idx="81">
                  <c:v>2020</c:v>
                </c:pt>
                <c:pt idx="82">
                  <c:v>2021</c:v>
                </c:pt>
              </c:numCache>
            </c:numRef>
          </c:cat>
          <c:val>
            <c:numRef>
              <c:f>CG_DEBT_GDP!$B$22:$CF$22</c:f>
              <c:numCache>
                <c:formatCode>0.00000</c:formatCode>
                <c:ptCount val="83"/>
                <c:pt idx="0">
                  <c:v>51.585560000000001</c:v>
                </c:pt>
                <c:pt idx="1">
                  <c:v>49.271619999999999</c:v>
                </c:pt>
                <c:pt idx="2">
                  <c:v>44.467129999999997</c:v>
                </c:pt>
                <c:pt idx="3">
                  <c:v>47.724640000000001</c:v>
                </c:pt>
                <c:pt idx="4">
                  <c:v>70.217250000000007</c:v>
                </c:pt>
                <c:pt idx="5">
                  <c:v>90.934610000000006</c:v>
                </c:pt>
                <c:pt idx="6">
                  <c:v>114.07545</c:v>
                </c:pt>
                <c:pt idx="7">
                  <c:v>119.10256</c:v>
                </c:pt>
                <c:pt idx="8">
                  <c:v>102.99821</c:v>
                </c:pt>
                <c:pt idx="9">
                  <c:v>91.813980000000001</c:v>
                </c:pt>
                <c:pt idx="10">
                  <c:v>92.705749999999995</c:v>
                </c:pt>
                <c:pt idx="11">
                  <c:v>85.682739999999995</c:v>
                </c:pt>
                <c:pt idx="12">
                  <c:v>73.591729999999998</c:v>
                </c:pt>
                <c:pt idx="13">
                  <c:v>70.533919999999995</c:v>
                </c:pt>
                <c:pt idx="14">
                  <c:v>68.342160000000007</c:v>
                </c:pt>
                <c:pt idx="15">
                  <c:v>69.338290000000001</c:v>
                </c:pt>
                <c:pt idx="16">
                  <c:v>64.492170000000002</c:v>
                </c:pt>
                <c:pt idx="17">
                  <c:v>60.687249999999999</c:v>
                </c:pt>
                <c:pt idx="18">
                  <c:v>57.442529999999998</c:v>
                </c:pt>
                <c:pt idx="19">
                  <c:v>58.122019999999999</c:v>
                </c:pt>
                <c:pt idx="20">
                  <c:v>55.113160000000001</c:v>
                </c:pt>
                <c:pt idx="21">
                  <c:v>53.560040000000001</c:v>
                </c:pt>
                <c:pt idx="22">
                  <c:v>52.044609999999999</c:v>
                </c:pt>
                <c:pt idx="23">
                  <c:v>50.155569999999997</c:v>
                </c:pt>
                <c:pt idx="24">
                  <c:v>48.678249999999998</c:v>
                </c:pt>
                <c:pt idx="25">
                  <c:v>46.182389999999998</c:v>
                </c:pt>
                <c:pt idx="26">
                  <c:v>43.419750000000001</c:v>
                </c:pt>
                <c:pt idx="27">
                  <c:v>40.385339999999999</c:v>
                </c:pt>
                <c:pt idx="28">
                  <c:v>39.583329999999997</c:v>
                </c:pt>
                <c:pt idx="29">
                  <c:v>39.196260000000002</c:v>
                </c:pt>
                <c:pt idx="30">
                  <c:v>35.946800000000003</c:v>
                </c:pt>
                <c:pt idx="31">
                  <c:v>35.488579999999999</c:v>
                </c:pt>
                <c:pt idx="32">
                  <c:v>35.043140000000001</c:v>
                </c:pt>
                <c:pt idx="33">
                  <c:v>34.078380000000003</c:v>
                </c:pt>
                <c:pt idx="34">
                  <c:v>32.714179999999999</c:v>
                </c:pt>
                <c:pt idx="35">
                  <c:v>31.315460000000002</c:v>
                </c:pt>
                <c:pt idx="36">
                  <c:v>32.16207</c:v>
                </c:pt>
                <c:pt idx="37">
                  <c:v>33.575099999999999</c:v>
                </c:pt>
                <c:pt idx="38">
                  <c:v>33.931750000000001</c:v>
                </c:pt>
                <c:pt idx="39">
                  <c:v>33.024340000000002</c:v>
                </c:pt>
                <c:pt idx="40">
                  <c:v>31.571929999999998</c:v>
                </c:pt>
                <c:pt idx="41">
                  <c:v>31.81317</c:v>
                </c:pt>
                <c:pt idx="42">
                  <c:v>31.01924</c:v>
                </c:pt>
                <c:pt idx="43">
                  <c:v>34.012309999999999</c:v>
                </c:pt>
                <c:pt idx="44">
                  <c:v>37.745890000000003</c:v>
                </c:pt>
                <c:pt idx="45">
                  <c:v>38.750619999999998</c:v>
                </c:pt>
                <c:pt idx="46">
                  <c:v>41.885429999999999</c:v>
                </c:pt>
                <c:pt idx="47">
                  <c:v>46.302860000000003</c:v>
                </c:pt>
                <c:pt idx="48">
                  <c:v>48.319180000000003</c:v>
                </c:pt>
                <c:pt idx="49">
                  <c:v>49.673079999999999</c:v>
                </c:pt>
                <c:pt idx="50">
                  <c:v>50.833280000000002</c:v>
                </c:pt>
                <c:pt idx="51">
                  <c:v>53.768619999999999</c:v>
                </c:pt>
                <c:pt idx="52">
                  <c:v>58.430079999999997</c:v>
                </c:pt>
                <c:pt idx="53">
                  <c:v>61.374220000000001</c:v>
                </c:pt>
                <c:pt idx="54">
                  <c:v>63.438980000000001</c:v>
                </c:pt>
                <c:pt idx="55">
                  <c:v>63.718260000000001</c:v>
                </c:pt>
                <c:pt idx="56">
                  <c:v>64.407880000000006</c:v>
                </c:pt>
                <c:pt idx="57">
                  <c:v>64.182109999999994</c:v>
                </c:pt>
                <c:pt idx="58">
                  <c:v>62.595950000000002</c:v>
                </c:pt>
                <c:pt idx="59">
                  <c:v>60.44699</c:v>
                </c:pt>
                <c:pt idx="60">
                  <c:v>58.204720000000002</c:v>
                </c:pt>
                <c:pt idx="61">
                  <c:v>54.901580000000003</c:v>
                </c:pt>
                <c:pt idx="62">
                  <c:v>54.526530000000001</c:v>
                </c:pt>
                <c:pt idx="63">
                  <c:v>56.676690000000001</c:v>
                </c:pt>
                <c:pt idx="64">
                  <c:v>58.996810000000004</c:v>
                </c:pt>
                <c:pt idx="65">
                  <c:v>60.216659999999997</c:v>
                </c:pt>
                <c:pt idx="66">
                  <c:v>60.639110000000002</c:v>
                </c:pt>
                <c:pt idx="67">
                  <c:v>61.17727</c:v>
                </c:pt>
                <c:pt idx="68">
                  <c:v>61.93459</c:v>
                </c:pt>
                <c:pt idx="69">
                  <c:v>67.873339999999999</c:v>
                </c:pt>
                <c:pt idx="70">
                  <c:v>82.192229999999995</c:v>
                </c:pt>
                <c:pt idx="71">
                  <c:v>90.239819999999995</c:v>
                </c:pt>
                <c:pt idx="72">
                  <c:v>94.99194</c:v>
                </c:pt>
                <c:pt idx="73">
                  <c:v>99.097939999999994</c:v>
                </c:pt>
                <c:pt idx="74">
                  <c:v>99.610060000000004</c:v>
                </c:pt>
                <c:pt idx="75">
                  <c:v>101.52472</c:v>
                </c:pt>
                <c:pt idx="76">
                  <c:v>99.425619999999995</c:v>
                </c:pt>
                <c:pt idx="77">
                  <c:v>104.40533000000001</c:v>
                </c:pt>
                <c:pt idx="78">
                  <c:v>103.51586</c:v>
                </c:pt>
                <c:pt idx="79">
                  <c:v>104.28604</c:v>
                </c:pt>
                <c:pt idx="80">
                  <c:v>105.79535</c:v>
                </c:pt>
                <c:pt idx="81">
                  <c:v>132.34202691970427</c:v>
                </c:pt>
                <c:pt idx="82">
                  <c:v>140.119362456798</c:v>
                </c:pt>
              </c:numCache>
            </c:numRef>
          </c:val>
          <c:smooth val="0"/>
        </c:ser>
        <c:dLbls>
          <c:showLegendKey val="0"/>
          <c:showVal val="0"/>
          <c:showCatName val="0"/>
          <c:showSerName val="0"/>
          <c:showPercent val="0"/>
          <c:showBubbleSize val="0"/>
        </c:dLbls>
        <c:marker val="1"/>
        <c:smooth val="0"/>
        <c:axId val="542129152"/>
        <c:axId val="542164096"/>
      </c:lineChart>
      <c:catAx>
        <c:axId val="542129152"/>
        <c:scaling>
          <c:orientation val="minMax"/>
        </c:scaling>
        <c:delete val="0"/>
        <c:axPos val="b"/>
        <c:numFmt formatCode="General" sourceLinked="1"/>
        <c:majorTickMark val="none"/>
        <c:minorTickMark val="none"/>
        <c:tickLblPos val="nextTo"/>
        <c:spPr>
          <a:ln w="25400">
            <a:solidFill>
              <a:sysClr val="windowText" lastClr="000000"/>
            </a:solidFill>
          </a:ln>
        </c:spPr>
        <c:crossAx val="542164096"/>
        <c:crosses val="autoZero"/>
        <c:auto val="1"/>
        <c:lblAlgn val="ctr"/>
        <c:lblOffset val="100"/>
        <c:tickLblSkip val="10"/>
        <c:noMultiLvlLbl val="0"/>
      </c:catAx>
      <c:valAx>
        <c:axId val="542164096"/>
        <c:scaling>
          <c:orientation val="minMax"/>
        </c:scaling>
        <c:delete val="0"/>
        <c:axPos val="l"/>
        <c:numFmt formatCode="General" sourceLinked="1"/>
        <c:majorTickMark val="none"/>
        <c:minorTickMark val="none"/>
        <c:tickLblPos val="nextTo"/>
        <c:spPr>
          <a:ln>
            <a:noFill/>
          </a:ln>
        </c:spPr>
        <c:crossAx val="542129152"/>
        <c:crosses val="autoZero"/>
        <c:crossBetween val="between"/>
      </c:valAx>
    </c:plotArea>
    <c:legend>
      <c:legendPos val="t"/>
      <c:layout>
        <c:manualLayout>
          <c:xMode val="edge"/>
          <c:yMode val="edge"/>
          <c:x val="0.13335854524653953"/>
          <c:y val="2.122393592042528E-2"/>
          <c:w val="0.68184893073743724"/>
          <c:h val="0.18178217557041418"/>
        </c:manualLayout>
      </c:layout>
      <c:overlay val="0"/>
    </c:legend>
    <c:plotVisOnly val="1"/>
    <c:dispBlanksAs val="gap"/>
    <c:showDLblsOverMax val="0"/>
  </c:chart>
  <c:txPr>
    <a:bodyPr/>
    <a:lstStyle/>
    <a:p>
      <a:pPr>
        <a:defRPr sz="1200">
          <a:latin typeface="Frutiger 45 Light" panose="020B0603020202020204" pitchFamily="34" charset="0"/>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641352100489133"/>
          <c:y val="3.2431676760851555E-2"/>
          <c:w val="0.86012939223694018"/>
          <c:h val="0.89814809690999986"/>
        </c:manualLayout>
      </c:layout>
      <c:barChart>
        <c:barDir val="bar"/>
        <c:grouping val="clustered"/>
        <c:varyColors val="0"/>
        <c:ser>
          <c:idx val="0"/>
          <c:order val="0"/>
          <c:invertIfNegative val="0"/>
          <c:cat>
            <c:strRef>
              <c:f>Sheet1!$F$8:$F$11</c:f>
              <c:strCache>
                <c:ptCount val="4"/>
                <c:pt idx="0">
                  <c:v>4 March</c:v>
                </c:pt>
                <c:pt idx="1">
                  <c:v>18 March</c:v>
                </c:pt>
                <c:pt idx="2">
                  <c:v>27 March</c:v>
                </c:pt>
                <c:pt idx="3">
                  <c:v>2Q</c:v>
                </c:pt>
              </c:strCache>
            </c:strRef>
          </c:cat>
          <c:val>
            <c:numRef>
              <c:f>Sheet1!$E$8:$E$11</c:f>
              <c:numCache>
                <c:formatCode>"$"#,##0</c:formatCode>
                <c:ptCount val="4"/>
                <c:pt idx="0">
                  <c:v>8000000000</c:v>
                </c:pt>
                <c:pt idx="1">
                  <c:v>192000000000</c:v>
                </c:pt>
                <c:pt idx="2">
                  <c:v>2200000000000</c:v>
                </c:pt>
                <c:pt idx="3">
                  <c:v>484000000000</c:v>
                </c:pt>
              </c:numCache>
            </c:numRef>
          </c:val>
        </c:ser>
        <c:dLbls>
          <c:showLegendKey val="0"/>
          <c:showVal val="0"/>
          <c:showCatName val="0"/>
          <c:showSerName val="0"/>
          <c:showPercent val="0"/>
          <c:showBubbleSize val="0"/>
        </c:dLbls>
        <c:gapWidth val="150"/>
        <c:axId val="515463040"/>
        <c:axId val="515464576"/>
      </c:barChart>
      <c:catAx>
        <c:axId val="515463040"/>
        <c:scaling>
          <c:orientation val="maxMin"/>
        </c:scaling>
        <c:delete val="0"/>
        <c:axPos val="l"/>
        <c:majorTickMark val="none"/>
        <c:minorTickMark val="none"/>
        <c:tickLblPos val="nextTo"/>
        <c:spPr>
          <a:ln w="25400">
            <a:solidFill>
              <a:schemeClr val="tx1"/>
            </a:solidFill>
          </a:ln>
        </c:spPr>
        <c:crossAx val="515464576"/>
        <c:crosses val="autoZero"/>
        <c:auto val="1"/>
        <c:lblAlgn val="ctr"/>
        <c:lblOffset val="100"/>
        <c:noMultiLvlLbl val="0"/>
      </c:catAx>
      <c:valAx>
        <c:axId val="515464576"/>
        <c:scaling>
          <c:orientation val="minMax"/>
        </c:scaling>
        <c:delete val="1"/>
        <c:axPos val="t"/>
        <c:numFmt formatCode="#,##0" sourceLinked="0"/>
        <c:majorTickMark val="none"/>
        <c:minorTickMark val="none"/>
        <c:tickLblPos val="high"/>
        <c:crossAx val="515463040"/>
        <c:crosses val="autoZero"/>
        <c:crossBetween val="between"/>
      </c:valAx>
    </c:plotArea>
    <c:plotVisOnly val="1"/>
    <c:dispBlanksAs val="gap"/>
    <c:showDLblsOverMax val="0"/>
  </c:chart>
  <c:spPr>
    <a:ln>
      <a:noFill/>
    </a:ln>
  </c:spPr>
  <c:txPr>
    <a:bodyPr/>
    <a:lstStyle/>
    <a:p>
      <a:pPr>
        <a:defRPr sz="12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142072906404958"/>
          <c:y val="5.0925925925925923E-2"/>
          <c:w val="0.79709873133311737"/>
          <c:h val="0.78776283172936712"/>
        </c:manualLayout>
      </c:layout>
      <c:barChart>
        <c:barDir val="bar"/>
        <c:grouping val="stacked"/>
        <c:varyColors val="0"/>
        <c:ser>
          <c:idx val="0"/>
          <c:order val="0"/>
          <c:tx>
            <c:strRef>
              <c:f>Sheet1!$B$2</c:f>
              <c:strCache>
                <c:ptCount val="1"/>
                <c:pt idx="0">
                  <c:v>On budget</c:v>
                </c:pt>
              </c:strCache>
            </c:strRef>
          </c:tx>
          <c:invertIfNegative val="0"/>
          <c:cat>
            <c:strRef>
              <c:f>Sheet1!$D$3:$D$24</c:f>
              <c:strCache>
                <c:ptCount val="22"/>
                <c:pt idx="0">
                  <c:v>Germany</c:v>
                </c:pt>
                <c:pt idx="1">
                  <c:v>Italy</c:v>
                </c:pt>
                <c:pt idx="2">
                  <c:v>Japan</c:v>
                </c:pt>
                <c:pt idx="3">
                  <c:v>Czech Republic</c:v>
                </c:pt>
                <c:pt idx="4">
                  <c:v>UK</c:v>
                </c:pt>
                <c:pt idx="5">
                  <c:v>France</c:v>
                </c:pt>
                <c:pt idx="6">
                  <c:v>Spain</c:v>
                </c:pt>
                <c:pt idx="7">
                  <c:v>Poland</c:v>
                </c:pt>
                <c:pt idx="8">
                  <c:v>Thailand</c:v>
                </c:pt>
                <c:pt idx="9">
                  <c:v>Colombia</c:v>
                </c:pt>
                <c:pt idx="10">
                  <c:v>Switzerland</c:v>
                </c:pt>
                <c:pt idx="11">
                  <c:v>Hungry</c:v>
                </c:pt>
                <c:pt idx="12">
                  <c:v>Malaysia</c:v>
                </c:pt>
                <c:pt idx="13">
                  <c:v>Peru</c:v>
                </c:pt>
                <c:pt idx="14">
                  <c:v>Mexico</c:v>
                </c:pt>
                <c:pt idx="15">
                  <c:v>US</c:v>
                </c:pt>
                <c:pt idx="16">
                  <c:v>Australia</c:v>
                </c:pt>
                <c:pt idx="17">
                  <c:v>Argentina</c:v>
                </c:pt>
                <c:pt idx="18">
                  <c:v>Chile</c:v>
                </c:pt>
                <c:pt idx="19">
                  <c:v>russia</c:v>
                </c:pt>
                <c:pt idx="20">
                  <c:v>Turkey</c:v>
                </c:pt>
                <c:pt idx="21">
                  <c:v>Canada</c:v>
                </c:pt>
              </c:strCache>
            </c:strRef>
          </c:cat>
          <c:val>
            <c:numRef>
              <c:f>Sheet1!$B$3:$B$24</c:f>
              <c:numCache>
                <c:formatCode>General</c:formatCode>
                <c:ptCount val="22"/>
                <c:pt idx="0">
                  <c:v>0</c:v>
                </c:pt>
                <c:pt idx="1">
                  <c:v>3.0000000000000001E-3</c:v>
                </c:pt>
                <c:pt idx="2">
                  <c:v>5.0000000000000001E-3</c:v>
                </c:pt>
                <c:pt idx="3">
                  <c:v>0</c:v>
                </c:pt>
                <c:pt idx="4">
                  <c:v>0</c:v>
                </c:pt>
                <c:pt idx="5">
                  <c:v>0</c:v>
                </c:pt>
                <c:pt idx="6">
                  <c:v>0</c:v>
                </c:pt>
                <c:pt idx="7">
                  <c:v>0</c:v>
                </c:pt>
                <c:pt idx="8">
                  <c:v>0</c:v>
                </c:pt>
                <c:pt idx="9">
                  <c:v>0</c:v>
                </c:pt>
                <c:pt idx="10">
                  <c:v>0</c:v>
                </c:pt>
                <c:pt idx="11">
                  <c:v>0</c:v>
                </c:pt>
                <c:pt idx="12">
                  <c:v>0</c:v>
                </c:pt>
                <c:pt idx="13">
                  <c:v>0</c:v>
                </c:pt>
                <c:pt idx="14">
                  <c:v>0</c:v>
                </c:pt>
                <c:pt idx="15">
                  <c:v>0.02</c:v>
                </c:pt>
                <c:pt idx="16">
                  <c:v>0</c:v>
                </c:pt>
                <c:pt idx="17">
                  <c:v>0</c:v>
                </c:pt>
                <c:pt idx="18">
                  <c:v>0</c:v>
                </c:pt>
                <c:pt idx="19">
                  <c:v>0</c:v>
                </c:pt>
                <c:pt idx="20">
                  <c:v>0</c:v>
                </c:pt>
                <c:pt idx="21">
                  <c:v>0</c:v>
                </c:pt>
              </c:numCache>
            </c:numRef>
          </c:val>
        </c:ser>
        <c:ser>
          <c:idx val="1"/>
          <c:order val="1"/>
          <c:tx>
            <c:strRef>
              <c:f>Sheet1!$C$2</c:f>
              <c:strCache>
                <c:ptCount val="1"/>
                <c:pt idx="0">
                  <c:v>Off budget</c:v>
                </c:pt>
              </c:strCache>
            </c:strRef>
          </c:tx>
          <c:invertIfNegative val="0"/>
          <c:dLbls>
            <c:numFmt formatCode="0%" sourceLinked="0"/>
            <c:spPr>
              <a:solidFill>
                <a:srgbClr val="FFFFFF">
                  <a:alpha val="50000"/>
                </a:srgbClr>
              </a:solidFill>
            </c:spPr>
            <c:txPr>
              <a:bodyPr/>
              <a:lstStyle/>
              <a:p>
                <a:pPr>
                  <a:defRPr sz="1200"/>
                </a:pPr>
                <a:endParaRPr lang="en-US"/>
              </a:p>
            </c:txPr>
            <c:dLblPos val="ctr"/>
            <c:showLegendKey val="0"/>
            <c:showVal val="1"/>
            <c:showCatName val="0"/>
            <c:showSerName val="0"/>
            <c:showPercent val="0"/>
            <c:showBubbleSize val="0"/>
            <c:showLeaderLines val="0"/>
          </c:dLbls>
          <c:cat>
            <c:strRef>
              <c:f>Sheet1!$D$3:$D$24</c:f>
              <c:strCache>
                <c:ptCount val="22"/>
                <c:pt idx="0">
                  <c:v>Germany</c:v>
                </c:pt>
                <c:pt idx="1">
                  <c:v>Italy</c:v>
                </c:pt>
                <c:pt idx="2">
                  <c:v>Japan</c:v>
                </c:pt>
                <c:pt idx="3">
                  <c:v>Czech Republic</c:v>
                </c:pt>
                <c:pt idx="4">
                  <c:v>UK</c:v>
                </c:pt>
                <c:pt idx="5">
                  <c:v>France</c:v>
                </c:pt>
                <c:pt idx="6">
                  <c:v>Spain</c:v>
                </c:pt>
                <c:pt idx="7">
                  <c:v>Poland</c:v>
                </c:pt>
                <c:pt idx="8">
                  <c:v>Thailand</c:v>
                </c:pt>
                <c:pt idx="9">
                  <c:v>Colombia</c:v>
                </c:pt>
                <c:pt idx="10">
                  <c:v>Switzerland</c:v>
                </c:pt>
                <c:pt idx="11">
                  <c:v>Hungry</c:v>
                </c:pt>
                <c:pt idx="12">
                  <c:v>Malaysia</c:v>
                </c:pt>
                <c:pt idx="13">
                  <c:v>Peru</c:v>
                </c:pt>
                <c:pt idx="14">
                  <c:v>Mexico</c:v>
                </c:pt>
                <c:pt idx="15">
                  <c:v>US</c:v>
                </c:pt>
                <c:pt idx="16">
                  <c:v>Australia</c:v>
                </c:pt>
                <c:pt idx="17">
                  <c:v>Argentina</c:v>
                </c:pt>
                <c:pt idx="18">
                  <c:v>Chile</c:v>
                </c:pt>
                <c:pt idx="19">
                  <c:v>russia</c:v>
                </c:pt>
                <c:pt idx="20">
                  <c:v>Turkey</c:v>
                </c:pt>
                <c:pt idx="21">
                  <c:v>Canada</c:v>
                </c:pt>
              </c:strCache>
            </c:strRef>
          </c:cat>
          <c:val>
            <c:numRef>
              <c:f>Sheet1!$C$3:$C$24</c:f>
              <c:numCache>
                <c:formatCode>General</c:formatCode>
                <c:ptCount val="22"/>
                <c:pt idx="0">
                  <c:v>0.37</c:v>
                </c:pt>
                <c:pt idx="1">
                  <c:v>0.23</c:v>
                </c:pt>
                <c:pt idx="2">
                  <c:v>0.2</c:v>
                </c:pt>
                <c:pt idx="3">
                  <c:v>0.16</c:v>
                </c:pt>
                <c:pt idx="4">
                  <c:v>0.154</c:v>
                </c:pt>
                <c:pt idx="5">
                  <c:v>0.14000000000000001</c:v>
                </c:pt>
                <c:pt idx="6">
                  <c:v>0.08</c:v>
                </c:pt>
                <c:pt idx="7">
                  <c:v>7.400000000000001E-2</c:v>
                </c:pt>
                <c:pt idx="8">
                  <c:v>7.0000000000000007E-2</c:v>
                </c:pt>
                <c:pt idx="9">
                  <c:v>6.4000000000000001E-2</c:v>
                </c:pt>
                <c:pt idx="10">
                  <c:v>0.06</c:v>
                </c:pt>
                <c:pt idx="11">
                  <c:v>0.05</c:v>
                </c:pt>
                <c:pt idx="12">
                  <c:v>4.4000000000000004E-2</c:v>
                </c:pt>
                <c:pt idx="13">
                  <c:v>4.2999999999999997E-2</c:v>
                </c:pt>
                <c:pt idx="14">
                  <c:v>3.4000000000000002E-2</c:v>
                </c:pt>
                <c:pt idx="15">
                  <c:v>0</c:v>
                </c:pt>
                <c:pt idx="16">
                  <c:v>0.02</c:v>
                </c:pt>
                <c:pt idx="17">
                  <c:v>0.01</c:v>
                </c:pt>
                <c:pt idx="18">
                  <c:v>0.01</c:v>
                </c:pt>
                <c:pt idx="19">
                  <c:v>6.9999999999999993E-3</c:v>
                </c:pt>
                <c:pt idx="20">
                  <c:v>5.0000000000000001E-3</c:v>
                </c:pt>
                <c:pt idx="21">
                  <c:v>0</c:v>
                </c:pt>
              </c:numCache>
            </c:numRef>
          </c:val>
        </c:ser>
        <c:dLbls>
          <c:showLegendKey val="0"/>
          <c:showVal val="0"/>
          <c:showCatName val="0"/>
          <c:showSerName val="0"/>
          <c:showPercent val="0"/>
          <c:showBubbleSize val="0"/>
        </c:dLbls>
        <c:gapWidth val="150"/>
        <c:overlap val="100"/>
        <c:axId val="516716032"/>
        <c:axId val="516717568"/>
      </c:barChart>
      <c:catAx>
        <c:axId val="516716032"/>
        <c:scaling>
          <c:orientation val="maxMin"/>
        </c:scaling>
        <c:delete val="0"/>
        <c:axPos val="l"/>
        <c:majorTickMark val="none"/>
        <c:minorTickMark val="none"/>
        <c:tickLblPos val="nextTo"/>
        <c:spPr>
          <a:ln w="25400">
            <a:solidFill>
              <a:sysClr val="windowText" lastClr="000000"/>
            </a:solidFill>
          </a:ln>
        </c:spPr>
        <c:crossAx val="516717568"/>
        <c:crosses val="autoZero"/>
        <c:auto val="1"/>
        <c:lblAlgn val="ctr"/>
        <c:lblOffset val="100"/>
        <c:tickLblSkip val="1"/>
        <c:noMultiLvlLbl val="0"/>
      </c:catAx>
      <c:valAx>
        <c:axId val="516717568"/>
        <c:scaling>
          <c:orientation val="minMax"/>
        </c:scaling>
        <c:delete val="0"/>
        <c:axPos val="t"/>
        <c:title>
          <c:tx>
            <c:rich>
              <a:bodyPr/>
              <a:lstStyle/>
              <a:p>
                <a:pPr>
                  <a:defRPr/>
                </a:pPr>
                <a:r>
                  <a:rPr lang="en-US"/>
                  <a:t>% of GDP</a:t>
                </a:r>
              </a:p>
            </c:rich>
          </c:tx>
          <c:layout>
            <c:manualLayout>
              <c:xMode val="edge"/>
              <c:yMode val="edge"/>
              <c:x val="0.47238692038495189"/>
              <c:y val="0.93055555555555558"/>
            </c:manualLayout>
          </c:layout>
          <c:overlay val="0"/>
        </c:title>
        <c:numFmt formatCode="0%" sourceLinked="0"/>
        <c:majorTickMark val="none"/>
        <c:minorTickMark val="none"/>
        <c:tickLblPos val="high"/>
        <c:spPr>
          <a:ln>
            <a:noFill/>
          </a:ln>
        </c:spPr>
        <c:crossAx val="516716032"/>
        <c:crosses val="autoZero"/>
        <c:crossBetween val="between"/>
      </c:valAx>
    </c:plotArea>
    <c:legend>
      <c:legendPos val="r"/>
      <c:layout>
        <c:manualLayout>
          <c:xMode val="edge"/>
          <c:yMode val="edge"/>
          <c:x val="0.57951946631671036"/>
          <c:y val="0.39279053659959173"/>
          <c:w val="0.17603608923884514"/>
          <c:h val="0.15886337124526101"/>
        </c:manualLayout>
      </c:layout>
      <c:overlay val="0"/>
    </c:legend>
    <c:plotVisOnly val="1"/>
    <c:dispBlanksAs val="gap"/>
    <c:showDLblsOverMax val="0"/>
  </c:chart>
  <c:spPr>
    <a:ln>
      <a:noFill/>
    </a:ln>
  </c:spPr>
  <c:txPr>
    <a:bodyPr/>
    <a:lstStyle/>
    <a:p>
      <a:pPr>
        <a:defRPr sz="12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xMode val="edge"/>
          <c:yMode val="edge"/>
          <c:x val="1.1111111111111112E-2"/>
          <c:y val="1.8518518518518517E-2"/>
          <c:w val="0.97222222222222221"/>
          <c:h val="0.875"/>
        </c:manualLayout>
      </c:layout>
      <c:lineChart>
        <c:grouping val="standard"/>
        <c:varyColors val="0"/>
        <c:ser>
          <c:idx val="1"/>
          <c:order val="0"/>
          <c:tx>
            <c:strRef>
              <c:f>Personal!$E$2</c:f>
              <c:strCache>
                <c:ptCount val="1"/>
                <c:pt idx="0">
                  <c:v>France</c:v>
                </c:pt>
              </c:strCache>
            </c:strRef>
          </c:tx>
          <c:spPr>
            <a:ln w="31750">
              <a:solidFill>
                <a:srgbClr val="4D3C2F"/>
              </a:solidFill>
              <a:prstDash val="solid"/>
            </a:ln>
          </c:spPr>
          <c:marker>
            <c:symbol val="none"/>
          </c:marker>
          <c:cat>
            <c:numRef>
              <c:f>Personal!$D$3:$D$123</c:f>
              <c:numCache>
                <c:formatCode>General</c:formatCode>
                <c:ptCount val="121"/>
                <c:pt idx="0">
                  <c:v>1900</c:v>
                </c:pt>
                <c:pt idx="1">
                  <c:v>1901</c:v>
                </c:pt>
                <c:pt idx="2">
                  <c:v>1902</c:v>
                </c:pt>
                <c:pt idx="3">
                  <c:v>1903</c:v>
                </c:pt>
                <c:pt idx="4">
                  <c:v>1904</c:v>
                </c:pt>
                <c:pt idx="5">
                  <c:v>1905</c:v>
                </c:pt>
                <c:pt idx="6">
                  <c:v>1906</c:v>
                </c:pt>
                <c:pt idx="7">
                  <c:v>1907</c:v>
                </c:pt>
                <c:pt idx="8">
                  <c:v>1908</c:v>
                </c:pt>
                <c:pt idx="9">
                  <c:v>1909</c:v>
                </c:pt>
                <c:pt idx="10">
                  <c:v>1910</c:v>
                </c:pt>
                <c:pt idx="11">
                  <c:v>1911</c:v>
                </c:pt>
                <c:pt idx="12">
                  <c:v>1912</c:v>
                </c:pt>
                <c:pt idx="13">
                  <c:v>1913</c:v>
                </c:pt>
                <c:pt idx="14">
                  <c:v>1914</c:v>
                </c:pt>
                <c:pt idx="15">
                  <c:v>1915</c:v>
                </c:pt>
                <c:pt idx="16">
                  <c:v>1916</c:v>
                </c:pt>
                <c:pt idx="17">
                  <c:v>1917</c:v>
                </c:pt>
                <c:pt idx="18">
                  <c:v>1918</c:v>
                </c:pt>
                <c:pt idx="19">
                  <c:v>1919</c:v>
                </c:pt>
                <c:pt idx="20">
                  <c:v>1920</c:v>
                </c:pt>
                <c:pt idx="21">
                  <c:v>1921</c:v>
                </c:pt>
                <c:pt idx="22">
                  <c:v>1922</c:v>
                </c:pt>
                <c:pt idx="23">
                  <c:v>1923</c:v>
                </c:pt>
                <c:pt idx="24">
                  <c:v>1924</c:v>
                </c:pt>
                <c:pt idx="25">
                  <c:v>1925</c:v>
                </c:pt>
                <c:pt idx="26">
                  <c:v>1926</c:v>
                </c:pt>
                <c:pt idx="27">
                  <c:v>1927</c:v>
                </c:pt>
                <c:pt idx="28">
                  <c:v>1928</c:v>
                </c:pt>
                <c:pt idx="29">
                  <c:v>1929</c:v>
                </c:pt>
                <c:pt idx="30">
                  <c:v>1930</c:v>
                </c:pt>
                <c:pt idx="31">
                  <c:v>1931</c:v>
                </c:pt>
                <c:pt idx="32">
                  <c:v>1932</c:v>
                </c:pt>
                <c:pt idx="33">
                  <c:v>1933</c:v>
                </c:pt>
                <c:pt idx="34">
                  <c:v>1934</c:v>
                </c:pt>
                <c:pt idx="35">
                  <c:v>1935</c:v>
                </c:pt>
                <c:pt idx="36">
                  <c:v>1936</c:v>
                </c:pt>
                <c:pt idx="37">
                  <c:v>1937</c:v>
                </c:pt>
                <c:pt idx="38">
                  <c:v>1938</c:v>
                </c:pt>
                <c:pt idx="39">
                  <c:v>1939</c:v>
                </c:pt>
                <c:pt idx="40">
                  <c:v>1940</c:v>
                </c:pt>
                <c:pt idx="41">
                  <c:v>1941</c:v>
                </c:pt>
                <c:pt idx="42">
                  <c:v>1942</c:v>
                </c:pt>
                <c:pt idx="43">
                  <c:v>1943</c:v>
                </c:pt>
                <c:pt idx="44">
                  <c:v>1944</c:v>
                </c:pt>
                <c:pt idx="45">
                  <c:v>1945</c:v>
                </c:pt>
                <c:pt idx="46">
                  <c:v>1946</c:v>
                </c:pt>
                <c:pt idx="47">
                  <c:v>1947</c:v>
                </c:pt>
                <c:pt idx="48">
                  <c:v>1948</c:v>
                </c:pt>
                <c:pt idx="49">
                  <c:v>1949</c:v>
                </c:pt>
                <c:pt idx="50">
                  <c:v>1950</c:v>
                </c:pt>
                <c:pt idx="51">
                  <c:v>1951</c:v>
                </c:pt>
                <c:pt idx="52">
                  <c:v>1952</c:v>
                </c:pt>
                <c:pt idx="53">
                  <c:v>1953</c:v>
                </c:pt>
                <c:pt idx="54">
                  <c:v>1954</c:v>
                </c:pt>
                <c:pt idx="55">
                  <c:v>1955</c:v>
                </c:pt>
                <c:pt idx="56">
                  <c:v>1956</c:v>
                </c:pt>
                <c:pt idx="57">
                  <c:v>1957</c:v>
                </c:pt>
                <c:pt idx="58">
                  <c:v>1958</c:v>
                </c:pt>
                <c:pt idx="59">
                  <c:v>1959</c:v>
                </c:pt>
                <c:pt idx="60">
                  <c:v>1960</c:v>
                </c:pt>
                <c:pt idx="61">
                  <c:v>1961</c:v>
                </c:pt>
                <c:pt idx="62">
                  <c:v>1962</c:v>
                </c:pt>
                <c:pt idx="63">
                  <c:v>1963</c:v>
                </c:pt>
                <c:pt idx="64">
                  <c:v>1964</c:v>
                </c:pt>
                <c:pt idx="65">
                  <c:v>1965</c:v>
                </c:pt>
                <c:pt idx="66">
                  <c:v>1966</c:v>
                </c:pt>
                <c:pt idx="67">
                  <c:v>1967</c:v>
                </c:pt>
                <c:pt idx="68">
                  <c:v>1968</c:v>
                </c:pt>
                <c:pt idx="69">
                  <c:v>1969</c:v>
                </c:pt>
                <c:pt idx="70">
                  <c:v>1970</c:v>
                </c:pt>
                <c:pt idx="71">
                  <c:v>1971</c:v>
                </c:pt>
                <c:pt idx="72">
                  <c:v>1972</c:v>
                </c:pt>
                <c:pt idx="73">
                  <c:v>1973</c:v>
                </c:pt>
                <c:pt idx="74">
                  <c:v>1974</c:v>
                </c:pt>
                <c:pt idx="75">
                  <c:v>1975</c:v>
                </c:pt>
                <c:pt idx="76">
                  <c:v>1976</c:v>
                </c:pt>
                <c:pt idx="77">
                  <c:v>1977</c:v>
                </c:pt>
                <c:pt idx="78">
                  <c:v>1978</c:v>
                </c:pt>
                <c:pt idx="79">
                  <c:v>1979</c:v>
                </c:pt>
                <c:pt idx="80">
                  <c:v>1980</c:v>
                </c:pt>
                <c:pt idx="81">
                  <c:v>1981</c:v>
                </c:pt>
                <c:pt idx="82">
                  <c:v>1982</c:v>
                </c:pt>
                <c:pt idx="83">
                  <c:v>1983</c:v>
                </c:pt>
                <c:pt idx="84">
                  <c:v>1984</c:v>
                </c:pt>
                <c:pt idx="85">
                  <c:v>1985</c:v>
                </c:pt>
                <c:pt idx="86">
                  <c:v>1986</c:v>
                </c:pt>
                <c:pt idx="87">
                  <c:v>1987</c:v>
                </c:pt>
                <c:pt idx="88">
                  <c:v>1988</c:v>
                </c:pt>
                <c:pt idx="89">
                  <c:v>1989</c:v>
                </c:pt>
                <c:pt idx="90">
                  <c:v>1990</c:v>
                </c:pt>
                <c:pt idx="91">
                  <c:v>1991</c:v>
                </c:pt>
                <c:pt idx="92">
                  <c:v>1992</c:v>
                </c:pt>
                <c:pt idx="93">
                  <c:v>1993</c:v>
                </c:pt>
                <c:pt idx="94">
                  <c:v>1994</c:v>
                </c:pt>
                <c:pt idx="95">
                  <c:v>1995</c:v>
                </c:pt>
                <c:pt idx="96">
                  <c:v>1996</c:v>
                </c:pt>
                <c:pt idx="97">
                  <c:v>1997</c:v>
                </c:pt>
                <c:pt idx="98">
                  <c:v>1998</c:v>
                </c:pt>
                <c:pt idx="99">
                  <c:v>1999</c:v>
                </c:pt>
                <c:pt idx="100">
                  <c:v>2000</c:v>
                </c:pt>
                <c:pt idx="101">
                  <c:v>2001</c:v>
                </c:pt>
                <c:pt idx="102">
                  <c:v>2002</c:v>
                </c:pt>
                <c:pt idx="103">
                  <c:v>2003</c:v>
                </c:pt>
                <c:pt idx="104">
                  <c:v>2004</c:v>
                </c:pt>
                <c:pt idx="105">
                  <c:v>2005</c:v>
                </c:pt>
                <c:pt idx="106">
                  <c:v>2006</c:v>
                </c:pt>
                <c:pt idx="107">
                  <c:v>2007</c:v>
                </c:pt>
                <c:pt idx="108">
                  <c:v>2008</c:v>
                </c:pt>
                <c:pt idx="109">
                  <c:v>2009</c:v>
                </c:pt>
                <c:pt idx="110">
                  <c:v>2010</c:v>
                </c:pt>
                <c:pt idx="111">
                  <c:v>2011</c:v>
                </c:pt>
                <c:pt idx="112">
                  <c:v>2012</c:v>
                </c:pt>
                <c:pt idx="113">
                  <c:v>2013</c:v>
                </c:pt>
                <c:pt idx="114">
                  <c:v>2014</c:v>
                </c:pt>
                <c:pt idx="115">
                  <c:v>2015</c:v>
                </c:pt>
                <c:pt idx="116">
                  <c:v>2016</c:v>
                </c:pt>
                <c:pt idx="117">
                  <c:v>2017</c:v>
                </c:pt>
                <c:pt idx="118">
                  <c:v>2018</c:v>
                </c:pt>
                <c:pt idx="119">
                  <c:v>2019</c:v>
                </c:pt>
                <c:pt idx="120">
                  <c:v>2020</c:v>
                </c:pt>
              </c:numCache>
            </c:numRef>
          </c:cat>
          <c:val>
            <c:numRef>
              <c:f>Personal!$E$3:$E$123</c:f>
              <c:numCache>
                <c:formatCode>General</c:formatCode>
                <c:ptCount val="12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2</c:v>
                </c:pt>
                <c:pt idx="16">
                  <c:v>10</c:v>
                </c:pt>
                <c:pt idx="17">
                  <c:v>20</c:v>
                </c:pt>
                <c:pt idx="18">
                  <c:v>20</c:v>
                </c:pt>
                <c:pt idx="19">
                  <c:v>50</c:v>
                </c:pt>
                <c:pt idx="20">
                  <c:v>50</c:v>
                </c:pt>
                <c:pt idx="21">
                  <c:v>50</c:v>
                </c:pt>
                <c:pt idx="22">
                  <c:v>50</c:v>
                </c:pt>
                <c:pt idx="23">
                  <c:v>60</c:v>
                </c:pt>
                <c:pt idx="24">
                  <c:v>72</c:v>
                </c:pt>
                <c:pt idx="25">
                  <c:v>60</c:v>
                </c:pt>
                <c:pt idx="26">
                  <c:v>30</c:v>
                </c:pt>
                <c:pt idx="27">
                  <c:v>30</c:v>
                </c:pt>
                <c:pt idx="28">
                  <c:v>33.33</c:v>
                </c:pt>
                <c:pt idx="29">
                  <c:v>33.33</c:v>
                </c:pt>
                <c:pt idx="30">
                  <c:v>33.33</c:v>
                </c:pt>
                <c:pt idx="31">
                  <c:v>33.33</c:v>
                </c:pt>
                <c:pt idx="32">
                  <c:v>36.67</c:v>
                </c:pt>
                <c:pt idx="33">
                  <c:v>36.67</c:v>
                </c:pt>
                <c:pt idx="34">
                  <c:v>30</c:v>
                </c:pt>
                <c:pt idx="35">
                  <c:v>36</c:v>
                </c:pt>
                <c:pt idx="36">
                  <c:v>48</c:v>
                </c:pt>
                <c:pt idx="37">
                  <c:v>51.84</c:v>
                </c:pt>
                <c:pt idx="38">
                  <c:v>53.332000000000001</c:v>
                </c:pt>
                <c:pt idx="39">
                  <c:v>53.332000000000001</c:v>
                </c:pt>
                <c:pt idx="40">
                  <c:v>53.332000000000001</c:v>
                </c:pt>
                <c:pt idx="41">
                  <c:v>60</c:v>
                </c:pt>
                <c:pt idx="42">
                  <c:v>70</c:v>
                </c:pt>
                <c:pt idx="43">
                  <c:v>70</c:v>
                </c:pt>
                <c:pt idx="44">
                  <c:v>70</c:v>
                </c:pt>
                <c:pt idx="45">
                  <c:v>60</c:v>
                </c:pt>
                <c:pt idx="46">
                  <c:v>60</c:v>
                </c:pt>
                <c:pt idx="47">
                  <c:v>72</c:v>
                </c:pt>
                <c:pt idx="48">
                  <c:v>60</c:v>
                </c:pt>
                <c:pt idx="49">
                  <c:v>60</c:v>
                </c:pt>
                <c:pt idx="50">
                  <c:v>60</c:v>
                </c:pt>
                <c:pt idx="51">
                  <c:v>60</c:v>
                </c:pt>
                <c:pt idx="52">
                  <c:v>60</c:v>
                </c:pt>
                <c:pt idx="53">
                  <c:v>60</c:v>
                </c:pt>
                <c:pt idx="54">
                  <c:v>60</c:v>
                </c:pt>
                <c:pt idx="55">
                  <c:v>66</c:v>
                </c:pt>
                <c:pt idx="56">
                  <c:v>66</c:v>
                </c:pt>
                <c:pt idx="57">
                  <c:v>66</c:v>
                </c:pt>
                <c:pt idx="58">
                  <c:v>66</c:v>
                </c:pt>
                <c:pt idx="59">
                  <c:v>66</c:v>
                </c:pt>
                <c:pt idx="60">
                  <c:v>66</c:v>
                </c:pt>
                <c:pt idx="61">
                  <c:v>63</c:v>
                </c:pt>
                <c:pt idx="62">
                  <c:v>63</c:v>
                </c:pt>
                <c:pt idx="63">
                  <c:v>64.575000000000003</c:v>
                </c:pt>
                <c:pt idx="64">
                  <c:v>63</c:v>
                </c:pt>
                <c:pt idx="65">
                  <c:v>63</c:v>
                </c:pt>
                <c:pt idx="66">
                  <c:v>65</c:v>
                </c:pt>
                <c:pt idx="67">
                  <c:v>66</c:v>
                </c:pt>
                <c:pt idx="68">
                  <c:v>66</c:v>
                </c:pt>
                <c:pt idx="69">
                  <c:v>64.5</c:v>
                </c:pt>
                <c:pt idx="70">
                  <c:v>61.8</c:v>
                </c:pt>
                <c:pt idx="71">
                  <c:v>61.2</c:v>
                </c:pt>
                <c:pt idx="72">
                  <c:v>60</c:v>
                </c:pt>
                <c:pt idx="73">
                  <c:v>60</c:v>
                </c:pt>
                <c:pt idx="74">
                  <c:v>60</c:v>
                </c:pt>
                <c:pt idx="75">
                  <c:v>60</c:v>
                </c:pt>
                <c:pt idx="76">
                  <c:v>60</c:v>
                </c:pt>
                <c:pt idx="77">
                  <c:v>60</c:v>
                </c:pt>
                <c:pt idx="78">
                  <c:v>60</c:v>
                </c:pt>
                <c:pt idx="79">
                  <c:v>60</c:v>
                </c:pt>
                <c:pt idx="80">
                  <c:v>66</c:v>
                </c:pt>
                <c:pt idx="81">
                  <c:v>66</c:v>
                </c:pt>
                <c:pt idx="82">
                  <c:v>69.55</c:v>
                </c:pt>
                <c:pt idx="83">
                  <c:v>70.2</c:v>
                </c:pt>
                <c:pt idx="84">
                  <c:v>66.95</c:v>
                </c:pt>
                <c:pt idx="85">
                  <c:v>65</c:v>
                </c:pt>
                <c:pt idx="86">
                  <c:v>58</c:v>
                </c:pt>
                <c:pt idx="87">
                  <c:v>56.8</c:v>
                </c:pt>
                <c:pt idx="88">
                  <c:v>56.8</c:v>
                </c:pt>
                <c:pt idx="89">
                  <c:v>56.8</c:v>
                </c:pt>
                <c:pt idx="90">
                  <c:v>56.8</c:v>
                </c:pt>
                <c:pt idx="91">
                  <c:v>57.9</c:v>
                </c:pt>
                <c:pt idx="92">
                  <c:v>57.9</c:v>
                </c:pt>
                <c:pt idx="93">
                  <c:v>59.2</c:v>
                </c:pt>
                <c:pt idx="94">
                  <c:v>59.2</c:v>
                </c:pt>
                <c:pt idx="95">
                  <c:v>59.2</c:v>
                </c:pt>
                <c:pt idx="96">
                  <c:v>57.9</c:v>
                </c:pt>
                <c:pt idx="97">
                  <c:v>57.9</c:v>
                </c:pt>
                <c:pt idx="98">
                  <c:v>62</c:v>
                </c:pt>
                <c:pt idx="99">
                  <c:v>62</c:v>
                </c:pt>
                <c:pt idx="100">
                  <c:v>61.25</c:v>
                </c:pt>
                <c:pt idx="101">
                  <c:v>60.75</c:v>
                </c:pt>
                <c:pt idx="102">
                  <c:v>57.58</c:v>
                </c:pt>
                <c:pt idx="103">
                  <c:v>56.09</c:v>
                </c:pt>
                <c:pt idx="104">
                  <c:v>56.09</c:v>
                </c:pt>
                <c:pt idx="105">
                  <c:v>56.09</c:v>
                </c:pt>
                <c:pt idx="106">
                  <c:v>48</c:v>
                </c:pt>
                <c:pt idx="107">
                  <c:v>48</c:v>
                </c:pt>
                <c:pt idx="108">
                  <c:v>48</c:v>
                </c:pt>
                <c:pt idx="109">
                  <c:v>48</c:v>
                </c:pt>
                <c:pt idx="110">
                  <c:v>49</c:v>
                </c:pt>
                <c:pt idx="111">
                  <c:v>49</c:v>
                </c:pt>
                <c:pt idx="112">
                  <c:v>53</c:v>
                </c:pt>
                <c:pt idx="113">
                  <c:v>53</c:v>
                </c:pt>
                <c:pt idx="114" formatCode="#,##0.0_ ;\-#,##0.0\ ">
                  <c:v>55.171999999999997</c:v>
                </c:pt>
                <c:pt idx="115" formatCode="#,##0.0_ ;\-#,##0.0\ ">
                  <c:v>55.171999999999997</c:v>
                </c:pt>
                <c:pt idx="116" formatCode="#,##0.0_ ;\-#,##0.0\ ">
                  <c:v>55.171999999999997</c:v>
                </c:pt>
                <c:pt idx="117" formatCode="#,##0.0_ ;\-#,##0.0\ ">
                  <c:v>55.171999999999997</c:v>
                </c:pt>
                <c:pt idx="118" formatCode="#,##0.0_ ;\-#,##0.0\ ">
                  <c:v>55.171999999999997</c:v>
                </c:pt>
                <c:pt idx="119" formatCode="#,##0.0_ ;\-#,##0.0\ ">
                  <c:v>55.171999999999997</c:v>
                </c:pt>
                <c:pt idx="120" formatCode="#,##0.0_ ;\-#,##0.0\ ">
                  <c:v>55.171999999999997</c:v>
                </c:pt>
              </c:numCache>
            </c:numRef>
          </c:val>
          <c:smooth val="0"/>
        </c:ser>
        <c:ser>
          <c:idx val="2"/>
          <c:order val="1"/>
          <c:tx>
            <c:strRef>
              <c:f>Personal!$F$2</c:f>
              <c:strCache>
                <c:ptCount val="1"/>
                <c:pt idx="0">
                  <c:v>Germany</c:v>
                </c:pt>
              </c:strCache>
            </c:strRef>
          </c:tx>
          <c:spPr>
            <a:ln w="31750">
              <a:solidFill>
                <a:srgbClr val="CFBD9B"/>
              </a:solidFill>
              <a:prstDash val="solid"/>
            </a:ln>
          </c:spPr>
          <c:marker>
            <c:symbol val="none"/>
          </c:marker>
          <c:cat>
            <c:numRef>
              <c:f>Personal!$D$3:$D$123</c:f>
              <c:numCache>
                <c:formatCode>General</c:formatCode>
                <c:ptCount val="121"/>
                <c:pt idx="0">
                  <c:v>1900</c:v>
                </c:pt>
                <c:pt idx="1">
                  <c:v>1901</c:v>
                </c:pt>
                <c:pt idx="2">
                  <c:v>1902</c:v>
                </c:pt>
                <c:pt idx="3">
                  <c:v>1903</c:v>
                </c:pt>
                <c:pt idx="4">
                  <c:v>1904</c:v>
                </c:pt>
                <c:pt idx="5">
                  <c:v>1905</c:v>
                </c:pt>
                <c:pt idx="6">
                  <c:v>1906</c:v>
                </c:pt>
                <c:pt idx="7">
                  <c:v>1907</c:v>
                </c:pt>
                <c:pt idx="8">
                  <c:v>1908</c:v>
                </c:pt>
                <c:pt idx="9">
                  <c:v>1909</c:v>
                </c:pt>
                <c:pt idx="10">
                  <c:v>1910</c:v>
                </c:pt>
                <c:pt idx="11">
                  <c:v>1911</c:v>
                </c:pt>
                <c:pt idx="12">
                  <c:v>1912</c:v>
                </c:pt>
                <c:pt idx="13">
                  <c:v>1913</c:v>
                </c:pt>
                <c:pt idx="14">
                  <c:v>1914</c:v>
                </c:pt>
                <c:pt idx="15">
                  <c:v>1915</c:v>
                </c:pt>
                <c:pt idx="16">
                  <c:v>1916</c:v>
                </c:pt>
                <c:pt idx="17">
                  <c:v>1917</c:v>
                </c:pt>
                <c:pt idx="18">
                  <c:v>1918</c:v>
                </c:pt>
                <c:pt idx="19">
                  <c:v>1919</c:v>
                </c:pt>
                <c:pt idx="20">
                  <c:v>1920</c:v>
                </c:pt>
                <c:pt idx="21">
                  <c:v>1921</c:v>
                </c:pt>
                <c:pt idx="22">
                  <c:v>1922</c:v>
                </c:pt>
                <c:pt idx="23">
                  <c:v>1923</c:v>
                </c:pt>
                <c:pt idx="24">
                  <c:v>1924</c:v>
                </c:pt>
                <c:pt idx="25">
                  <c:v>1925</c:v>
                </c:pt>
                <c:pt idx="26">
                  <c:v>1926</c:v>
                </c:pt>
                <c:pt idx="27">
                  <c:v>1927</c:v>
                </c:pt>
                <c:pt idx="28">
                  <c:v>1928</c:v>
                </c:pt>
                <c:pt idx="29">
                  <c:v>1929</c:v>
                </c:pt>
                <c:pt idx="30">
                  <c:v>1930</c:v>
                </c:pt>
                <c:pt idx="31">
                  <c:v>1931</c:v>
                </c:pt>
                <c:pt idx="32">
                  <c:v>1932</c:v>
                </c:pt>
                <c:pt idx="33">
                  <c:v>1933</c:v>
                </c:pt>
                <c:pt idx="34">
                  <c:v>1934</c:v>
                </c:pt>
                <c:pt idx="35">
                  <c:v>1935</c:v>
                </c:pt>
                <c:pt idx="36">
                  <c:v>1936</c:v>
                </c:pt>
                <c:pt idx="37">
                  <c:v>1937</c:v>
                </c:pt>
                <c:pt idx="38">
                  <c:v>1938</c:v>
                </c:pt>
                <c:pt idx="39">
                  <c:v>1939</c:v>
                </c:pt>
                <c:pt idx="40">
                  <c:v>1940</c:v>
                </c:pt>
                <c:pt idx="41">
                  <c:v>1941</c:v>
                </c:pt>
                <c:pt idx="42">
                  <c:v>1942</c:v>
                </c:pt>
                <c:pt idx="43">
                  <c:v>1943</c:v>
                </c:pt>
                <c:pt idx="44">
                  <c:v>1944</c:v>
                </c:pt>
                <c:pt idx="45">
                  <c:v>1945</c:v>
                </c:pt>
                <c:pt idx="46">
                  <c:v>1946</c:v>
                </c:pt>
                <c:pt idx="47">
                  <c:v>1947</c:v>
                </c:pt>
                <c:pt idx="48">
                  <c:v>1948</c:v>
                </c:pt>
                <c:pt idx="49">
                  <c:v>1949</c:v>
                </c:pt>
                <c:pt idx="50">
                  <c:v>1950</c:v>
                </c:pt>
                <c:pt idx="51">
                  <c:v>1951</c:v>
                </c:pt>
                <c:pt idx="52">
                  <c:v>1952</c:v>
                </c:pt>
                <c:pt idx="53">
                  <c:v>1953</c:v>
                </c:pt>
                <c:pt idx="54">
                  <c:v>1954</c:v>
                </c:pt>
                <c:pt idx="55">
                  <c:v>1955</c:v>
                </c:pt>
                <c:pt idx="56">
                  <c:v>1956</c:v>
                </c:pt>
                <c:pt idx="57">
                  <c:v>1957</c:v>
                </c:pt>
                <c:pt idx="58">
                  <c:v>1958</c:v>
                </c:pt>
                <c:pt idx="59">
                  <c:v>1959</c:v>
                </c:pt>
                <c:pt idx="60">
                  <c:v>1960</c:v>
                </c:pt>
                <c:pt idx="61">
                  <c:v>1961</c:v>
                </c:pt>
                <c:pt idx="62">
                  <c:v>1962</c:v>
                </c:pt>
                <c:pt idx="63">
                  <c:v>1963</c:v>
                </c:pt>
                <c:pt idx="64">
                  <c:v>1964</c:v>
                </c:pt>
                <c:pt idx="65">
                  <c:v>1965</c:v>
                </c:pt>
                <c:pt idx="66">
                  <c:v>1966</c:v>
                </c:pt>
                <c:pt idx="67">
                  <c:v>1967</c:v>
                </c:pt>
                <c:pt idx="68">
                  <c:v>1968</c:v>
                </c:pt>
                <c:pt idx="69">
                  <c:v>1969</c:v>
                </c:pt>
                <c:pt idx="70">
                  <c:v>1970</c:v>
                </c:pt>
                <c:pt idx="71">
                  <c:v>1971</c:v>
                </c:pt>
                <c:pt idx="72">
                  <c:v>1972</c:v>
                </c:pt>
                <c:pt idx="73">
                  <c:v>1973</c:v>
                </c:pt>
                <c:pt idx="74">
                  <c:v>1974</c:v>
                </c:pt>
                <c:pt idx="75">
                  <c:v>1975</c:v>
                </c:pt>
                <c:pt idx="76">
                  <c:v>1976</c:v>
                </c:pt>
                <c:pt idx="77">
                  <c:v>1977</c:v>
                </c:pt>
                <c:pt idx="78">
                  <c:v>1978</c:v>
                </c:pt>
                <c:pt idx="79">
                  <c:v>1979</c:v>
                </c:pt>
                <c:pt idx="80">
                  <c:v>1980</c:v>
                </c:pt>
                <c:pt idx="81">
                  <c:v>1981</c:v>
                </c:pt>
                <c:pt idx="82">
                  <c:v>1982</c:v>
                </c:pt>
                <c:pt idx="83">
                  <c:v>1983</c:v>
                </c:pt>
                <c:pt idx="84">
                  <c:v>1984</c:v>
                </c:pt>
                <c:pt idx="85">
                  <c:v>1985</c:v>
                </c:pt>
                <c:pt idx="86">
                  <c:v>1986</c:v>
                </c:pt>
                <c:pt idx="87">
                  <c:v>1987</c:v>
                </c:pt>
                <c:pt idx="88">
                  <c:v>1988</c:v>
                </c:pt>
                <c:pt idx="89">
                  <c:v>1989</c:v>
                </c:pt>
                <c:pt idx="90">
                  <c:v>1990</c:v>
                </c:pt>
                <c:pt idx="91">
                  <c:v>1991</c:v>
                </c:pt>
                <c:pt idx="92">
                  <c:v>1992</c:v>
                </c:pt>
                <c:pt idx="93">
                  <c:v>1993</c:v>
                </c:pt>
                <c:pt idx="94">
                  <c:v>1994</c:v>
                </c:pt>
                <c:pt idx="95">
                  <c:v>1995</c:v>
                </c:pt>
                <c:pt idx="96">
                  <c:v>1996</c:v>
                </c:pt>
                <c:pt idx="97">
                  <c:v>1997</c:v>
                </c:pt>
                <c:pt idx="98">
                  <c:v>1998</c:v>
                </c:pt>
                <c:pt idx="99">
                  <c:v>1999</c:v>
                </c:pt>
                <c:pt idx="100">
                  <c:v>2000</c:v>
                </c:pt>
                <c:pt idx="101">
                  <c:v>2001</c:v>
                </c:pt>
                <c:pt idx="102">
                  <c:v>2002</c:v>
                </c:pt>
                <c:pt idx="103">
                  <c:v>2003</c:v>
                </c:pt>
                <c:pt idx="104">
                  <c:v>2004</c:v>
                </c:pt>
                <c:pt idx="105">
                  <c:v>2005</c:v>
                </c:pt>
                <c:pt idx="106">
                  <c:v>2006</c:v>
                </c:pt>
                <c:pt idx="107">
                  <c:v>2007</c:v>
                </c:pt>
                <c:pt idx="108">
                  <c:v>2008</c:v>
                </c:pt>
                <c:pt idx="109">
                  <c:v>2009</c:v>
                </c:pt>
                <c:pt idx="110">
                  <c:v>2010</c:v>
                </c:pt>
                <c:pt idx="111">
                  <c:v>2011</c:v>
                </c:pt>
                <c:pt idx="112">
                  <c:v>2012</c:v>
                </c:pt>
                <c:pt idx="113">
                  <c:v>2013</c:v>
                </c:pt>
                <c:pt idx="114">
                  <c:v>2014</c:v>
                </c:pt>
                <c:pt idx="115">
                  <c:v>2015</c:v>
                </c:pt>
                <c:pt idx="116">
                  <c:v>2016</c:v>
                </c:pt>
                <c:pt idx="117">
                  <c:v>2017</c:v>
                </c:pt>
                <c:pt idx="118">
                  <c:v>2018</c:v>
                </c:pt>
                <c:pt idx="119">
                  <c:v>2019</c:v>
                </c:pt>
                <c:pt idx="120">
                  <c:v>2020</c:v>
                </c:pt>
              </c:numCache>
            </c:numRef>
          </c:cat>
          <c:val>
            <c:numRef>
              <c:f>Personal!$F$3:$F$123</c:f>
              <c:numCache>
                <c:formatCode>General</c:formatCode>
                <c:ptCount val="121"/>
                <c:pt idx="0">
                  <c:v>3</c:v>
                </c:pt>
                <c:pt idx="1">
                  <c:v>3</c:v>
                </c:pt>
                <c:pt idx="2">
                  <c:v>3</c:v>
                </c:pt>
                <c:pt idx="3">
                  <c:v>3</c:v>
                </c:pt>
                <c:pt idx="4">
                  <c:v>3</c:v>
                </c:pt>
                <c:pt idx="5">
                  <c:v>3</c:v>
                </c:pt>
                <c:pt idx="6">
                  <c:v>3</c:v>
                </c:pt>
                <c:pt idx="7">
                  <c:v>3</c:v>
                </c:pt>
                <c:pt idx="8">
                  <c:v>3</c:v>
                </c:pt>
                <c:pt idx="9">
                  <c:v>3</c:v>
                </c:pt>
                <c:pt idx="10">
                  <c:v>3</c:v>
                </c:pt>
                <c:pt idx="11">
                  <c:v>3</c:v>
                </c:pt>
                <c:pt idx="12">
                  <c:v>3</c:v>
                </c:pt>
                <c:pt idx="13">
                  <c:v>3</c:v>
                </c:pt>
                <c:pt idx="14">
                  <c:v>4</c:v>
                </c:pt>
                <c:pt idx="15">
                  <c:v>4</c:v>
                </c:pt>
                <c:pt idx="16">
                  <c:v>4</c:v>
                </c:pt>
                <c:pt idx="17">
                  <c:v>4</c:v>
                </c:pt>
                <c:pt idx="18">
                  <c:v>20</c:v>
                </c:pt>
                <c:pt idx="19">
                  <c:v>30</c:v>
                </c:pt>
                <c:pt idx="20">
                  <c:v>40</c:v>
                </c:pt>
                <c:pt idx="21">
                  <c:v>40</c:v>
                </c:pt>
                <c:pt idx="22">
                  <c:v>40</c:v>
                </c:pt>
                <c:pt idx="23">
                  <c:v>40</c:v>
                </c:pt>
                <c:pt idx="24">
                  <c:v>40</c:v>
                </c:pt>
                <c:pt idx="25">
                  <c:v>40</c:v>
                </c:pt>
                <c:pt idx="26">
                  <c:v>40</c:v>
                </c:pt>
                <c:pt idx="27">
                  <c:v>40</c:v>
                </c:pt>
                <c:pt idx="28">
                  <c:v>40</c:v>
                </c:pt>
                <c:pt idx="29">
                  <c:v>40</c:v>
                </c:pt>
                <c:pt idx="30">
                  <c:v>40</c:v>
                </c:pt>
                <c:pt idx="31">
                  <c:v>40</c:v>
                </c:pt>
                <c:pt idx="32">
                  <c:v>40</c:v>
                </c:pt>
                <c:pt idx="33">
                  <c:v>40</c:v>
                </c:pt>
                <c:pt idx="34">
                  <c:v>50</c:v>
                </c:pt>
                <c:pt idx="35">
                  <c:v>50</c:v>
                </c:pt>
                <c:pt idx="36">
                  <c:v>50</c:v>
                </c:pt>
                <c:pt idx="37">
                  <c:v>50</c:v>
                </c:pt>
                <c:pt idx="38">
                  <c:v>50</c:v>
                </c:pt>
                <c:pt idx="39">
                  <c:v>60</c:v>
                </c:pt>
                <c:pt idx="40">
                  <c:v>60</c:v>
                </c:pt>
                <c:pt idx="41">
                  <c:v>60</c:v>
                </c:pt>
                <c:pt idx="42">
                  <c:v>60</c:v>
                </c:pt>
                <c:pt idx="43">
                  <c:v>60</c:v>
                </c:pt>
                <c:pt idx="44">
                  <c:v>60</c:v>
                </c:pt>
                <c:pt idx="45">
                  <c:v>60</c:v>
                </c:pt>
                <c:pt idx="46">
                  <c:v>90</c:v>
                </c:pt>
                <c:pt idx="47">
                  <c:v>90</c:v>
                </c:pt>
                <c:pt idx="48">
                  <c:v>90</c:v>
                </c:pt>
                <c:pt idx="49">
                  <c:v>75</c:v>
                </c:pt>
                <c:pt idx="50">
                  <c:v>75</c:v>
                </c:pt>
                <c:pt idx="51">
                  <c:v>75</c:v>
                </c:pt>
                <c:pt idx="52">
                  <c:v>75</c:v>
                </c:pt>
                <c:pt idx="53">
                  <c:v>66</c:v>
                </c:pt>
                <c:pt idx="54">
                  <c:v>60</c:v>
                </c:pt>
                <c:pt idx="55">
                  <c:v>53</c:v>
                </c:pt>
                <c:pt idx="56">
                  <c:v>53</c:v>
                </c:pt>
                <c:pt idx="57">
                  <c:v>53</c:v>
                </c:pt>
                <c:pt idx="58">
                  <c:v>53</c:v>
                </c:pt>
                <c:pt idx="59">
                  <c:v>53</c:v>
                </c:pt>
                <c:pt idx="60">
                  <c:v>53</c:v>
                </c:pt>
                <c:pt idx="61">
                  <c:v>53</c:v>
                </c:pt>
                <c:pt idx="62">
                  <c:v>53</c:v>
                </c:pt>
                <c:pt idx="63">
                  <c:v>53</c:v>
                </c:pt>
                <c:pt idx="64">
                  <c:v>53</c:v>
                </c:pt>
                <c:pt idx="65">
                  <c:v>53</c:v>
                </c:pt>
                <c:pt idx="66">
                  <c:v>53</c:v>
                </c:pt>
                <c:pt idx="67">
                  <c:v>53</c:v>
                </c:pt>
                <c:pt idx="68">
                  <c:v>53</c:v>
                </c:pt>
                <c:pt idx="69">
                  <c:v>53</c:v>
                </c:pt>
                <c:pt idx="70">
                  <c:v>53</c:v>
                </c:pt>
                <c:pt idx="71">
                  <c:v>53</c:v>
                </c:pt>
                <c:pt idx="72">
                  <c:v>53</c:v>
                </c:pt>
                <c:pt idx="73">
                  <c:v>53</c:v>
                </c:pt>
                <c:pt idx="74">
                  <c:v>53</c:v>
                </c:pt>
                <c:pt idx="75">
                  <c:v>56</c:v>
                </c:pt>
                <c:pt idx="76">
                  <c:v>56</c:v>
                </c:pt>
                <c:pt idx="77">
                  <c:v>56</c:v>
                </c:pt>
                <c:pt idx="78">
                  <c:v>56</c:v>
                </c:pt>
                <c:pt idx="79">
                  <c:v>56</c:v>
                </c:pt>
                <c:pt idx="80">
                  <c:v>56</c:v>
                </c:pt>
                <c:pt idx="81">
                  <c:v>56</c:v>
                </c:pt>
                <c:pt idx="82">
                  <c:v>56</c:v>
                </c:pt>
                <c:pt idx="83">
                  <c:v>56</c:v>
                </c:pt>
                <c:pt idx="84">
                  <c:v>56</c:v>
                </c:pt>
                <c:pt idx="85">
                  <c:v>56</c:v>
                </c:pt>
                <c:pt idx="86">
                  <c:v>56</c:v>
                </c:pt>
                <c:pt idx="87">
                  <c:v>56</c:v>
                </c:pt>
                <c:pt idx="88">
                  <c:v>56</c:v>
                </c:pt>
                <c:pt idx="89">
                  <c:v>56</c:v>
                </c:pt>
                <c:pt idx="90">
                  <c:v>53</c:v>
                </c:pt>
                <c:pt idx="91">
                  <c:v>53</c:v>
                </c:pt>
                <c:pt idx="92">
                  <c:v>53</c:v>
                </c:pt>
                <c:pt idx="93">
                  <c:v>53</c:v>
                </c:pt>
                <c:pt idx="94">
                  <c:v>53</c:v>
                </c:pt>
                <c:pt idx="95">
                  <c:v>53</c:v>
                </c:pt>
                <c:pt idx="96">
                  <c:v>53</c:v>
                </c:pt>
                <c:pt idx="97">
                  <c:v>53</c:v>
                </c:pt>
                <c:pt idx="98">
                  <c:v>53</c:v>
                </c:pt>
                <c:pt idx="99">
                  <c:v>53</c:v>
                </c:pt>
                <c:pt idx="100">
                  <c:v>51</c:v>
                </c:pt>
                <c:pt idx="101">
                  <c:v>48.5</c:v>
                </c:pt>
                <c:pt idx="102">
                  <c:v>48.5</c:v>
                </c:pt>
                <c:pt idx="103">
                  <c:v>48.5</c:v>
                </c:pt>
                <c:pt idx="104">
                  <c:v>45</c:v>
                </c:pt>
                <c:pt idx="105">
                  <c:v>42</c:v>
                </c:pt>
                <c:pt idx="106">
                  <c:v>42</c:v>
                </c:pt>
                <c:pt idx="107">
                  <c:v>45</c:v>
                </c:pt>
                <c:pt idx="108">
                  <c:v>45</c:v>
                </c:pt>
                <c:pt idx="109">
                  <c:v>45</c:v>
                </c:pt>
                <c:pt idx="110">
                  <c:v>45</c:v>
                </c:pt>
                <c:pt idx="111">
                  <c:v>45</c:v>
                </c:pt>
                <c:pt idx="112">
                  <c:v>45</c:v>
                </c:pt>
                <c:pt idx="113">
                  <c:v>45</c:v>
                </c:pt>
                <c:pt idx="114" formatCode="#,##0.0_ ;\-#,##0.0\ ">
                  <c:v>47.475000000000001</c:v>
                </c:pt>
                <c:pt idx="115" formatCode="#,##0.0_ ;\-#,##0.0\ ">
                  <c:v>47.475000000000001</c:v>
                </c:pt>
                <c:pt idx="116" formatCode="#,##0.0_ ;\-#,##0.0\ ">
                  <c:v>47.475000000000001</c:v>
                </c:pt>
                <c:pt idx="117" formatCode="#,##0.0_ ;\-#,##0.0\ ">
                  <c:v>47.475000000000001</c:v>
                </c:pt>
                <c:pt idx="118" formatCode="#,##0.0_ ;\-#,##0.0\ ">
                  <c:v>47.475000000000001</c:v>
                </c:pt>
                <c:pt idx="119" formatCode="#,##0.0_ ;\-#,##0.0\ ">
                  <c:v>47.475000000000001</c:v>
                </c:pt>
                <c:pt idx="120" formatCode="#,##0.0_ ;\-#,##0.0\ ">
                  <c:v>47.475000000000001</c:v>
                </c:pt>
              </c:numCache>
            </c:numRef>
          </c:val>
          <c:smooth val="0"/>
        </c:ser>
        <c:ser>
          <c:idx val="3"/>
          <c:order val="2"/>
          <c:tx>
            <c:strRef>
              <c:f>Personal!$G$2</c:f>
              <c:strCache>
                <c:ptCount val="1"/>
                <c:pt idx="0">
                  <c:v>United Kingdom</c:v>
                </c:pt>
              </c:strCache>
            </c:strRef>
          </c:tx>
          <c:spPr>
            <a:ln w="31750">
              <a:solidFill>
                <a:srgbClr val="C07156"/>
              </a:solidFill>
              <a:prstDash val="solid"/>
            </a:ln>
          </c:spPr>
          <c:marker>
            <c:symbol val="none"/>
          </c:marker>
          <c:cat>
            <c:numRef>
              <c:f>Personal!$D$3:$D$123</c:f>
              <c:numCache>
                <c:formatCode>General</c:formatCode>
                <c:ptCount val="121"/>
                <c:pt idx="0">
                  <c:v>1900</c:v>
                </c:pt>
                <c:pt idx="1">
                  <c:v>1901</c:v>
                </c:pt>
                <c:pt idx="2">
                  <c:v>1902</c:v>
                </c:pt>
                <c:pt idx="3">
                  <c:v>1903</c:v>
                </c:pt>
                <c:pt idx="4">
                  <c:v>1904</c:v>
                </c:pt>
                <c:pt idx="5">
                  <c:v>1905</c:v>
                </c:pt>
                <c:pt idx="6">
                  <c:v>1906</c:v>
                </c:pt>
                <c:pt idx="7">
                  <c:v>1907</c:v>
                </c:pt>
                <c:pt idx="8">
                  <c:v>1908</c:v>
                </c:pt>
                <c:pt idx="9">
                  <c:v>1909</c:v>
                </c:pt>
                <c:pt idx="10">
                  <c:v>1910</c:v>
                </c:pt>
                <c:pt idx="11">
                  <c:v>1911</c:v>
                </c:pt>
                <c:pt idx="12">
                  <c:v>1912</c:v>
                </c:pt>
                <c:pt idx="13">
                  <c:v>1913</c:v>
                </c:pt>
                <c:pt idx="14">
                  <c:v>1914</c:v>
                </c:pt>
                <c:pt idx="15">
                  <c:v>1915</c:v>
                </c:pt>
                <c:pt idx="16">
                  <c:v>1916</c:v>
                </c:pt>
                <c:pt idx="17">
                  <c:v>1917</c:v>
                </c:pt>
                <c:pt idx="18">
                  <c:v>1918</c:v>
                </c:pt>
                <c:pt idx="19">
                  <c:v>1919</c:v>
                </c:pt>
                <c:pt idx="20">
                  <c:v>1920</c:v>
                </c:pt>
                <c:pt idx="21">
                  <c:v>1921</c:v>
                </c:pt>
                <c:pt idx="22">
                  <c:v>1922</c:v>
                </c:pt>
                <c:pt idx="23">
                  <c:v>1923</c:v>
                </c:pt>
                <c:pt idx="24">
                  <c:v>1924</c:v>
                </c:pt>
                <c:pt idx="25">
                  <c:v>1925</c:v>
                </c:pt>
                <c:pt idx="26">
                  <c:v>1926</c:v>
                </c:pt>
                <c:pt idx="27">
                  <c:v>1927</c:v>
                </c:pt>
                <c:pt idx="28">
                  <c:v>1928</c:v>
                </c:pt>
                <c:pt idx="29">
                  <c:v>1929</c:v>
                </c:pt>
                <c:pt idx="30">
                  <c:v>1930</c:v>
                </c:pt>
                <c:pt idx="31">
                  <c:v>1931</c:v>
                </c:pt>
                <c:pt idx="32">
                  <c:v>1932</c:v>
                </c:pt>
                <c:pt idx="33">
                  <c:v>1933</c:v>
                </c:pt>
                <c:pt idx="34">
                  <c:v>1934</c:v>
                </c:pt>
                <c:pt idx="35">
                  <c:v>1935</c:v>
                </c:pt>
                <c:pt idx="36">
                  <c:v>1936</c:v>
                </c:pt>
                <c:pt idx="37">
                  <c:v>1937</c:v>
                </c:pt>
                <c:pt idx="38">
                  <c:v>1938</c:v>
                </c:pt>
                <c:pt idx="39">
                  <c:v>1939</c:v>
                </c:pt>
                <c:pt idx="40">
                  <c:v>1940</c:v>
                </c:pt>
                <c:pt idx="41">
                  <c:v>1941</c:v>
                </c:pt>
                <c:pt idx="42">
                  <c:v>1942</c:v>
                </c:pt>
                <c:pt idx="43">
                  <c:v>1943</c:v>
                </c:pt>
                <c:pt idx="44">
                  <c:v>1944</c:v>
                </c:pt>
                <c:pt idx="45">
                  <c:v>1945</c:v>
                </c:pt>
                <c:pt idx="46">
                  <c:v>1946</c:v>
                </c:pt>
                <c:pt idx="47">
                  <c:v>1947</c:v>
                </c:pt>
                <c:pt idx="48">
                  <c:v>1948</c:v>
                </c:pt>
                <c:pt idx="49">
                  <c:v>1949</c:v>
                </c:pt>
                <c:pt idx="50">
                  <c:v>1950</c:v>
                </c:pt>
                <c:pt idx="51">
                  <c:v>1951</c:v>
                </c:pt>
                <c:pt idx="52">
                  <c:v>1952</c:v>
                </c:pt>
                <c:pt idx="53">
                  <c:v>1953</c:v>
                </c:pt>
                <c:pt idx="54">
                  <c:v>1954</c:v>
                </c:pt>
                <c:pt idx="55">
                  <c:v>1955</c:v>
                </c:pt>
                <c:pt idx="56">
                  <c:v>1956</c:v>
                </c:pt>
                <c:pt idx="57">
                  <c:v>1957</c:v>
                </c:pt>
                <c:pt idx="58">
                  <c:v>1958</c:v>
                </c:pt>
                <c:pt idx="59">
                  <c:v>1959</c:v>
                </c:pt>
                <c:pt idx="60">
                  <c:v>1960</c:v>
                </c:pt>
                <c:pt idx="61">
                  <c:v>1961</c:v>
                </c:pt>
                <c:pt idx="62">
                  <c:v>1962</c:v>
                </c:pt>
                <c:pt idx="63">
                  <c:v>1963</c:v>
                </c:pt>
                <c:pt idx="64">
                  <c:v>1964</c:v>
                </c:pt>
                <c:pt idx="65">
                  <c:v>1965</c:v>
                </c:pt>
                <c:pt idx="66">
                  <c:v>1966</c:v>
                </c:pt>
                <c:pt idx="67">
                  <c:v>1967</c:v>
                </c:pt>
                <c:pt idx="68">
                  <c:v>1968</c:v>
                </c:pt>
                <c:pt idx="69">
                  <c:v>1969</c:v>
                </c:pt>
                <c:pt idx="70">
                  <c:v>1970</c:v>
                </c:pt>
                <c:pt idx="71">
                  <c:v>1971</c:v>
                </c:pt>
                <c:pt idx="72">
                  <c:v>1972</c:v>
                </c:pt>
                <c:pt idx="73">
                  <c:v>1973</c:v>
                </c:pt>
                <c:pt idx="74">
                  <c:v>1974</c:v>
                </c:pt>
                <c:pt idx="75">
                  <c:v>1975</c:v>
                </c:pt>
                <c:pt idx="76">
                  <c:v>1976</c:v>
                </c:pt>
                <c:pt idx="77">
                  <c:v>1977</c:v>
                </c:pt>
                <c:pt idx="78">
                  <c:v>1978</c:v>
                </c:pt>
                <c:pt idx="79">
                  <c:v>1979</c:v>
                </c:pt>
                <c:pt idx="80">
                  <c:v>1980</c:v>
                </c:pt>
                <c:pt idx="81">
                  <c:v>1981</c:v>
                </c:pt>
                <c:pt idx="82">
                  <c:v>1982</c:v>
                </c:pt>
                <c:pt idx="83">
                  <c:v>1983</c:v>
                </c:pt>
                <c:pt idx="84">
                  <c:v>1984</c:v>
                </c:pt>
                <c:pt idx="85">
                  <c:v>1985</c:v>
                </c:pt>
                <c:pt idx="86">
                  <c:v>1986</c:v>
                </c:pt>
                <c:pt idx="87">
                  <c:v>1987</c:v>
                </c:pt>
                <c:pt idx="88">
                  <c:v>1988</c:v>
                </c:pt>
                <c:pt idx="89">
                  <c:v>1989</c:v>
                </c:pt>
                <c:pt idx="90">
                  <c:v>1990</c:v>
                </c:pt>
                <c:pt idx="91">
                  <c:v>1991</c:v>
                </c:pt>
                <c:pt idx="92">
                  <c:v>1992</c:v>
                </c:pt>
                <c:pt idx="93">
                  <c:v>1993</c:v>
                </c:pt>
                <c:pt idx="94">
                  <c:v>1994</c:v>
                </c:pt>
                <c:pt idx="95">
                  <c:v>1995</c:v>
                </c:pt>
                <c:pt idx="96">
                  <c:v>1996</c:v>
                </c:pt>
                <c:pt idx="97">
                  <c:v>1997</c:v>
                </c:pt>
                <c:pt idx="98">
                  <c:v>1998</c:v>
                </c:pt>
                <c:pt idx="99">
                  <c:v>1999</c:v>
                </c:pt>
                <c:pt idx="100">
                  <c:v>2000</c:v>
                </c:pt>
                <c:pt idx="101">
                  <c:v>2001</c:v>
                </c:pt>
                <c:pt idx="102">
                  <c:v>2002</c:v>
                </c:pt>
                <c:pt idx="103">
                  <c:v>2003</c:v>
                </c:pt>
                <c:pt idx="104">
                  <c:v>2004</c:v>
                </c:pt>
                <c:pt idx="105">
                  <c:v>2005</c:v>
                </c:pt>
                <c:pt idx="106">
                  <c:v>2006</c:v>
                </c:pt>
                <c:pt idx="107">
                  <c:v>2007</c:v>
                </c:pt>
                <c:pt idx="108">
                  <c:v>2008</c:v>
                </c:pt>
                <c:pt idx="109">
                  <c:v>2009</c:v>
                </c:pt>
                <c:pt idx="110">
                  <c:v>2010</c:v>
                </c:pt>
                <c:pt idx="111">
                  <c:v>2011</c:v>
                </c:pt>
                <c:pt idx="112">
                  <c:v>2012</c:v>
                </c:pt>
                <c:pt idx="113">
                  <c:v>2013</c:v>
                </c:pt>
                <c:pt idx="114">
                  <c:v>2014</c:v>
                </c:pt>
                <c:pt idx="115">
                  <c:v>2015</c:v>
                </c:pt>
                <c:pt idx="116">
                  <c:v>2016</c:v>
                </c:pt>
                <c:pt idx="117">
                  <c:v>2017</c:v>
                </c:pt>
                <c:pt idx="118">
                  <c:v>2018</c:v>
                </c:pt>
                <c:pt idx="119">
                  <c:v>2019</c:v>
                </c:pt>
                <c:pt idx="120">
                  <c:v>2020</c:v>
                </c:pt>
              </c:numCache>
            </c:numRef>
          </c:cat>
          <c:val>
            <c:numRef>
              <c:f>Personal!$G$3:$G$123</c:f>
              <c:numCache>
                <c:formatCode>General</c:formatCode>
                <c:ptCount val="121"/>
                <c:pt idx="0">
                  <c:v>0</c:v>
                </c:pt>
                <c:pt idx="1">
                  <c:v>0</c:v>
                </c:pt>
                <c:pt idx="2">
                  <c:v>0</c:v>
                </c:pt>
                <c:pt idx="3">
                  <c:v>0</c:v>
                </c:pt>
                <c:pt idx="4">
                  <c:v>0</c:v>
                </c:pt>
                <c:pt idx="5">
                  <c:v>0</c:v>
                </c:pt>
                <c:pt idx="6">
                  <c:v>0</c:v>
                </c:pt>
                <c:pt idx="7">
                  <c:v>0</c:v>
                </c:pt>
                <c:pt idx="8">
                  <c:v>0</c:v>
                </c:pt>
                <c:pt idx="9">
                  <c:v>8.3333333330000006</c:v>
                </c:pt>
                <c:pt idx="10">
                  <c:v>8.3333333330000006</c:v>
                </c:pt>
                <c:pt idx="11">
                  <c:v>8.3333333330000006</c:v>
                </c:pt>
                <c:pt idx="12">
                  <c:v>8.3333333330000006</c:v>
                </c:pt>
                <c:pt idx="13">
                  <c:v>8.3333333330000006</c:v>
                </c:pt>
                <c:pt idx="14">
                  <c:v>17.222220830000001</c:v>
                </c:pt>
                <c:pt idx="15">
                  <c:v>32.5</c:v>
                </c:pt>
                <c:pt idx="16">
                  <c:v>42.5</c:v>
                </c:pt>
                <c:pt idx="17">
                  <c:v>42.5</c:v>
                </c:pt>
                <c:pt idx="18">
                  <c:v>52.5</c:v>
                </c:pt>
                <c:pt idx="19">
                  <c:v>52.5</c:v>
                </c:pt>
                <c:pt idx="20">
                  <c:v>60</c:v>
                </c:pt>
                <c:pt idx="21">
                  <c:v>60</c:v>
                </c:pt>
                <c:pt idx="22">
                  <c:v>55</c:v>
                </c:pt>
                <c:pt idx="23">
                  <c:v>52.5</c:v>
                </c:pt>
                <c:pt idx="24">
                  <c:v>52.5</c:v>
                </c:pt>
                <c:pt idx="25">
                  <c:v>50</c:v>
                </c:pt>
                <c:pt idx="26">
                  <c:v>50</c:v>
                </c:pt>
                <c:pt idx="27">
                  <c:v>50</c:v>
                </c:pt>
                <c:pt idx="28">
                  <c:v>50</c:v>
                </c:pt>
                <c:pt idx="29">
                  <c:v>57.5</c:v>
                </c:pt>
                <c:pt idx="30">
                  <c:v>63.75</c:v>
                </c:pt>
                <c:pt idx="31">
                  <c:v>66.25</c:v>
                </c:pt>
                <c:pt idx="32">
                  <c:v>66.25</c:v>
                </c:pt>
                <c:pt idx="33">
                  <c:v>66.25</c:v>
                </c:pt>
                <c:pt idx="34">
                  <c:v>63.75</c:v>
                </c:pt>
                <c:pt idx="35">
                  <c:v>63.75</c:v>
                </c:pt>
                <c:pt idx="36">
                  <c:v>65</c:v>
                </c:pt>
                <c:pt idx="37">
                  <c:v>66.25</c:v>
                </c:pt>
                <c:pt idx="38">
                  <c:v>75</c:v>
                </c:pt>
                <c:pt idx="39">
                  <c:v>82.5</c:v>
                </c:pt>
                <c:pt idx="40">
                  <c:v>90</c:v>
                </c:pt>
                <c:pt idx="41">
                  <c:v>97.5</c:v>
                </c:pt>
                <c:pt idx="42">
                  <c:v>97.5</c:v>
                </c:pt>
                <c:pt idx="43">
                  <c:v>97.5</c:v>
                </c:pt>
                <c:pt idx="44">
                  <c:v>97.5</c:v>
                </c:pt>
                <c:pt idx="45">
                  <c:v>97.5</c:v>
                </c:pt>
                <c:pt idx="46">
                  <c:v>97.5</c:v>
                </c:pt>
                <c:pt idx="47">
                  <c:v>97.5</c:v>
                </c:pt>
                <c:pt idx="48">
                  <c:v>97.5</c:v>
                </c:pt>
                <c:pt idx="49">
                  <c:v>97.5</c:v>
                </c:pt>
                <c:pt idx="50">
                  <c:v>97.5</c:v>
                </c:pt>
                <c:pt idx="51">
                  <c:v>97.5</c:v>
                </c:pt>
                <c:pt idx="52">
                  <c:v>97.5</c:v>
                </c:pt>
                <c:pt idx="53">
                  <c:v>95</c:v>
                </c:pt>
                <c:pt idx="54">
                  <c:v>95</c:v>
                </c:pt>
                <c:pt idx="55">
                  <c:v>92.5</c:v>
                </c:pt>
                <c:pt idx="56">
                  <c:v>92.5</c:v>
                </c:pt>
                <c:pt idx="57">
                  <c:v>92.5</c:v>
                </c:pt>
                <c:pt idx="58">
                  <c:v>92.5</c:v>
                </c:pt>
                <c:pt idx="59">
                  <c:v>88.75</c:v>
                </c:pt>
                <c:pt idx="60">
                  <c:v>88.75</c:v>
                </c:pt>
                <c:pt idx="61">
                  <c:v>88.75</c:v>
                </c:pt>
                <c:pt idx="62">
                  <c:v>88.75</c:v>
                </c:pt>
                <c:pt idx="63">
                  <c:v>88.75</c:v>
                </c:pt>
                <c:pt idx="64">
                  <c:v>88.75</c:v>
                </c:pt>
                <c:pt idx="65">
                  <c:v>91.25</c:v>
                </c:pt>
                <c:pt idx="66">
                  <c:v>91.25</c:v>
                </c:pt>
                <c:pt idx="67">
                  <c:v>91.25</c:v>
                </c:pt>
                <c:pt idx="68">
                  <c:v>91.25</c:v>
                </c:pt>
                <c:pt idx="69">
                  <c:v>91.25</c:v>
                </c:pt>
                <c:pt idx="70">
                  <c:v>91.25</c:v>
                </c:pt>
                <c:pt idx="71">
                  <c:v>88.75</c:v>
                </c:pt>
                <c:pt idx="72">
                  <c:v>88.75</c:v>
                </c:pt>
                <c:pt idx="73">
                  <c:v>90</c:v>
                </c:pt>
                <c:pt idx="74">
                  <c:v>98</c:v>
                </c:pt>
                <c:pt idx="75">
                  <c:v>98</c:v>
                </c:pt>
                <c:pt idx="76">
                  <c:v>98</c:v>
                </c:pt>
                <c:pt idx="77">
                  <c:v>98</c:v>
                </c:pt>
                <c:pt idx="78">
                  <c:v>98</c:v>
                </c:pt>
                <c:pt idx="79">
                  <c:v>75</c:v>
                </c:pt>
                <c:pt idx="80">
                  <c:v>75</c:v>
                </c:pt>
                <c:pt idx="81">
                  <c:v>75</c:v>
                </c:pt>
                <c:pt idx="82">
                  <c:v>75</c:v>
                </c:pt>
                <c:pt idx="83">
                  <c:v>75</c:v>
                </c:pt>
                <c:pt idx="84">
                  <c:v>60</c:v>
                </c:pt>
                <c:pt idx="85">
                  <c:v>60</c:v>
                </c:pt>
                <c:pt idx="86">
                  <c:v>60</c:v>
                </c:pt>
                <c:pt idx="87">
                  <c:v>60</c:v>
                </c:pt>
                <c:pt idx="88">
                  <c:v>40</c:v>
                </c:pt>
                <c:pt idx="89">
                  <c:v>40</c:v>
                </c:pt>
                <c:pt idx="90">
                  <c:v>40</c:v>
                </c:pt>
                <c:pt idx="91">
                  <c:v>40</c:v>
                </c:pt>
                <c:pt idx="92">
                  <c:v>40</c:v>
                </c:pt>
                <c:pt idx="93">
                  <c:v>40</c:v>
                </c:pt>
                <c:pt idx="94">
                  <c:v>40</c:v>
                </c:pt>
                <c:pt idx="95">
                  <c:v>40</c:v>
                </c:pt>
                <c:pt idx="96">
                  <c:v>40</c:v>
                </c:pt>
                <c:pt idx="97">
                  <c:v>40</c:v>
                </c:pt>
                <c:pt idx="98">
                  <c:v>40</c:v>
                </c:pt>
                <c:pt idx="99">
                  <c:v>40</c:v>
                </c:pt>
                <c:pt idx="100">
                  <c:v>40</c:v>
                </c:pt>
                <c:pt idx="101">
                  <c:v>40</c:v>
                </c:pt>
                <c:pt idx="102">
                  <c:v>40</c:v>
                </c:pt>
                <c:pt idx="103">
                  <c:v>40</c:v>
                </c:pt>
                <c:pt idx="104">
                  <c:v>40</c:v>
                </c:pt>
                <c:pt idx="105">
                  <c:v>40</c:v>
                </c:pt>
                <c:pt idx="106">
                  <c:v>40</c:v>
                </c:pt>
                <c:pt idx="107">
                  <c:v>40</c:v>
                </c:pt>
                <c:pt idx="108">
                  <c:v>40</c:v>
                </c:pt>
                <c:pt idx="109">
                  <c:v>40</c:v>
                </c:pt>
                <c:pt idx="110">
                  <c:v>50</c:v>
                </c:pt>
                <c:pt idx="111">
                  <c:v>50</c:v>
                </c:pt>
                <c:pt idx="112">
                  <c:v>50</c:v>
                </c:pt>
                <c:pt idx="113">
                  <c:v>45</c:v>
                </c:pt>
                <c:pt idx="114" formatCode="#,##0.0_ ;\-#,##0.0\ ">
                  <c:v>45</c:v>
                </c:pt>
                <c:pt idx="115" formatCode="#,##0.0_ ;\-#,##0.0\ ">
                  <c:v>45</c:v>
                </c:pt>
                <c:pt idx="116" formatCode="#,##0.0_ ;\-#,##0.0\ ">
                  <c:v>45</c:v>
                </c:pt>
                <c:pt idx="117" formatCode="#,##0.0_ ;\-#,##0.0\ ">
                  <c:v>45</c:v>
                </c:pt>
                <c:pt idx="118" formatCode="#,##0.0_ ;\-#,##0.0\ ">
                  <c:v>45</c:v>
                </c:pt>
                <c:pt idx="119" formatCode="#,##0.0_ ;\-#,##0.0\ ">
                  <c:v>45</c:v>
                </c:pt>
                <c:pt idx="120" formatCode="#,##0.0_ ;\-#,##0.0\ ">
                  <c:v>45</c:v>
                </c:pt>
              </c:numCache>
            </c:numRef>
          </c:val>
          <c:smooth val="0"/>
        </c:ser>
        <c:ser>
          <c:idx val="4"/>
          <c:order val="3"/>
          <c:tx>
            <c:strRef>
              <c:f>Personal!$H$2</c:f>
              <c:strCache>
                <c:ptCount val="1"/>
                <c:pt idx="0">
                  <c:v>United States</c:v>
                </c:pt>
              </c:strCache>
            </c:strRef>
          </c:tx>
          <c:spPr>
            <a:ln w="31750">
              <a:solidFill>
                <a:srgbClr val="E8C767"/>
              </a:solidFill>
              <a:prstDash val="solid"/>
            </a:ln>
          </c:spPr>
          <c:marker>
            <c:symbol val="none"/>
          </c:marker>
          <c:cat>
            <c:numRef>
              <c:f>Personal!$D$3:$D$123</c:f>
              <c:numCache>
                <c:formatCode>General</c:formatCode>
                <c:ptCount val="121"/>
                <c:pt idx="0">
                  <c:v>1900</c:v>
                </c:pt>
                <c:pt idx="1">
                  <c:v>1901</c:v>
                </c:pt>
                <c:pt idx="2">
                  <c:v>1902</c:v>
                </c:pt>
                <c:pt idx="3">
                  <c:v>1903</c:v>
                </c:pt>
                <c:pt idx="4">
                  <c:v>1904</c:v>
                </c:pt>
                <c:pt idx="5">
                  <c:v>1905</c:v>
                </c:pt>
                <c:pt idx="6">
                  <c:v>1906</c:v>
                </c:pt>
                <c:pt idx="7">
                  <c:v>1907</c:v>
                </c:pt>
                <c:pt idx="8">
                  <c:v>1908</c:v>
                </c:pt>
                <c:pt idx="9">
                  <c:v>1909</c:v>
                </c:pt>
                <c:pt idx="10">
                  <c:v>1910</c:v>
                </c:pt>
                <c:pt idx="11">
                  <c:v>1911</c:v>
                </c:pt>
                <c:pt idx="12">
                  <c:v>1912</c:v>
                </c:pt>
                <c:pt idx="13">
                  <c:v>1913</c:v>
                </c:pt>
                <c:pt idx="14">
                  <c:v>1914</c:v>
                </c:pt>
                <c:pt idx="15">
                  <c:v>1915</c:v>
                </c:pt>
                <c:pt idx="16">
                  <c:v>1916</c:v>
                </c:pt>
                <c:pt idx="17">
                  <c:v>1917</c:v>
                </c:pt>
                <c:pt idx="18">
                  <c:v>1918</c:v>
                </c:pt>
                <c:pt idx="19">
                  <c:v>1919</c:v>
                </c:pt>
                <c:pt idx="20">
                  <c:v>1920</c:v>
                </c:pt>
                <c:pt idx="21">
                  <c:v>1921</c:v>
                </c:pt>
                <c:pt idx="22">
                  <c:v>1922</c:v>
                </c:pt>
                <c:pt idx="23">
                  <c:v>1923</c:v>
                </c:pt>
                <c:pt idx="24">
                  <c:v>1924</c:v>
                </c:pt>
                <c:pt idx="25">
                  <c:v>1925</c:v>
                </c:pt>
                <c:pt idx="26">
                  <c:v>1926</c:v>
                </c:pt>
                <c:pt idx="27">
                  <c:v>1927</c:v>
                </c:pt>
                <c:pt idx="28">
                  <c:v>1928</c:v>
                </c:pt>
                <c:pt idx="29">
                  <c:v>1929</c:v>
                </c:pt>
                <c:pt idx="30">
                  <c:v>1930</c:v>
                </c:pt>
                <c:pt idx="31">
                  <c:v>1931</c:v>
                </c:pt>
                <c:pt idx="32">
                  <c:v>1932</c:v>
                </c:pt>
                <c:pt idx="33">
                  <c:v>1933</c:v>
                </c:pt>
                <c:pt idx="34">
                  <c:v>1934</c:v>
                </c:pt>
                <c:pt idx="35">
                  <c:v>1935</c:v>
                </c:pt>
                <c:pt idx="36">
                  <c:v>1936</c:v>
                </c:pt>
                <c:pt idx="37">
                  <c:v>1937</c:v>
                </c:pt>
                <c:pt idx="38">
                  <c:v>1938</c:v>
                </c:pt>
                <c:pt idx="39">
                  <c:v>1939</c:v>
                </c:pt>
                <c:pt idx="40">
                  <c:v>1940</c:v>
                </c:pt>
                <c:pt idx="41">
                  <c:v>1941</c:v>
                </c:pt>
                <c:pt idx="42">
                  <c:v>1942</c:v>
                </c:pt>
                <c:pt idx="43">
                  <c:v>1943</c:v>
                </c:pt>
                <c:pt idx="44">
                  <c:v>1944</c:v>
                </c:pt>
                <c:pt idx="45">
                  <c:v>1945</c:v>
                </c:pt>
                <c:pt idx="46">
                  <c:v>1946</c:v>
                </c:pt>
                <c:pt idx="47">
                  <c:v>1947</c:v>
                </c:pt>
                <c:pt idx="48">
                  <c:v>1948</c:v>
                </c:pt>
                <c:pt idx="49">
                  <c:v>1949</c:v>
                </c:pt>
                <c:pt idx="50">
                  <c:v>1950</c:v>
                </c:pt>
                <c:pt idx="51">
                  <c:v>1951</c:v>
                </c:pt>
                <c:pt idx="52">
                  <c:v>1952</c:v>
                </c:pt>
                <c:pt idx="53">
                  <c:v>1953</c:v>
                </c:pt>
                <c:pt idx="54">
                  <c:v>1954</c:v>
                </c:pt>
                <c:pt idx="55">
                  <c:v>1955</c:v>
                </c:pt>
                <c:pt idx="56">
                  <c:v>1956</c:v>
                </c:pt>
                <c:pt idx="57">
                  <c:v>1957</c:v>
                </c:pt>
                <c:pt idx="58">
                  <c:v>1958</c:v>
                </c:pt>
                <c:pt idx="59">
                  <c:v>1959</c:v>
                </c:pt>
                <c:pt idx="60">
                  <c:v>1960</c:v>
                </c:pt>
                <c:pt idx="61">
                  <c:v>1961</c:v>
                </c:pt>
                <c:pt idx="62">
                  <c:v>1962</c:v>
                </c:pt>
                <c:pt idx="63">
                  <c:v>1963</c:v>
                </c:pt>
                <c:pt idx="64">
                  <c:v>1964</c:v>
                </c:pt>
                <c:pt idx="65">
                  <c:v>1965</c:v>
                </c:pt>
                <c:pt idx="66">
                  <c:v>1966</c:v>
                </c:pt>
                <c:pt idx="67">
                  <c:v>1967</c:v>
                </c:pt>
                <c:pt idx="68">
                  <c:v>1968</c:v>
                </c:pt>
                <c:pt idx="69">
                  <c:v>1969</c:v>
                </c:pt>
                <c:pt idx="70">
                  <c:v>1970</c:v>
                </c:pt>
                <c:pt idx="71">
                  <c:v>1971</c:v>
                </c:pt>
                <c:pt idx="72">
                  <c:v>1972</c:v>
                </c:pt>
                <c:pt idx="73">
                  <c:v>1973</c:v>
                </c:pt>
                <c:pt idx="74">
                  <c:v>1974</c:v>
                </c:pt>
                <c:pt idx="75">
                  <c:v>1975</c:v>
                </c:pt>
                <c:pt idx="76">
                  <c:v>1976</c:v>
                </c:pt>
                <c:pt idx="77">
                  <c:v>1977</c:v>
                </c:pt>
                <c:pt idx="78">
                  <c:v>1978</c:v>
                </c:pt>
                <c:pt idx="79">
                  <c:v>1979</c:v>
                </c:pt>
                <c:pt idx="80">
                  <c:v>1980</c:v>
                </c:pt>
                <c:pt idx="81">
                  <c:v>1981</c:v>
                </c:pt>
                <c:pt idx="82">
                  <c:v>1982</c:v>
                </c:pt>
                <c:pt idx="83">
                  <c:v>1983</c:v>
                </c:pt>
                <c:pt idx="84">
                  <c:v>1984</c:v>
                </c:pt>
                <c:pt idx="85">
                  <c:v>1985</c:v>
                </c:pt>
                <c:pt idx="86">
                  <c:v>1986</c:v>
                </c:pt>
                <c:pt idx="87">
                  <c:v>1987</c:v>
                </c:pt>
                <c:pt idx="88">
                  <c:v>1988</c:v>
                </c:pt>
                <c:pt idx="89">
                  <c:v>1989</c:v>
                </c:pt>
                <c:pt idx="90">
                  <c:v>1990</c:v>
                </c:pt>
                <c:pt idx="91">
                  <c:v>1991</c:v>
                </c:pt>
                <c:pt idx="92">
                  <c:v>1992</c:v>
                </c:pt>
                <c:pt idx="93">
                  <c:v>1993</c:v>
                </c:pt>
                <c:pt idx="94">
                  <c:v>1994</c:v>
                </c:pt>
                <c:pt idx="95">
                  <c:v>1995</c:v>
                </c:pt>
                <c:pt idx="96">
                  <c:v>1996</c:v>
                </c:pt>
                <c:pt idx="97">
                  <c:v>1997</c:v>
                </c:pt>
                <c:pt idx="98">
                  <c:v>1998</c:v>
                </c:pt>
                <c:pt idx="99">
                  <c:v>1999</c:v>
                </c:pt>
                <c:pt idx="100">
                  <c:v>2000</c:v>
                </c:pt>
                <c:pt idx="101">
                  <c:v>2001</c:v>
                </c:pt>
                <c:pt idx="102">
                  <c:v>2002</c:v>
                </c:pt>
                <c:pt idx="103">
                  <c:v>2003</c:v>
                </c:pt>
                <c:pt idx="104">
                  <c:v>2004</c:v>
                </c:pt>
                <c:pt idx="105">
                  <c:v>2005</c:v>
                </c:pt>
                <c:pt idx="106">
                  <c:v>2006</c:v>
                </c:pt>
                <c:pt idx="107">
                  <c:v>2007</c:v>
                </c:pt>
                <c:pt idx="108">
                  <c:v>2008</c:v>
                </c:pt>
                <c:pt idx="109">
                  <c:v>2009</c:v>
                </c:pt>
                <c:pt idx="110">
                  <c:v>2010</c:v>
                </c:pt>
                <c:pt idx="111">
                  <c:v>2011</c:v>
                </c:pt>
                <c:pt idx="112">
                  <c:v>2012</c:v>
                </c:pt>
                <c:pt idx="113">
                  <c:v>2013</c:v>
                </c:pt>
                <c:pt idx="114">
                  <c:v>2014</c:v>
                </c:pt>
                <c:pt idx="115">
                  <c:v>2015</c:v>
                </c:pt>
                <c:pt idx="116">
                  <c:v>2016</c:v>
                </c:pt>
                <c:pt idx="117">
                  <c:v>2017</c:v>
                </c:pt>
                <c:pt idx="118">
                  <c:v>2018</c:v>
                </c:pt>
                <c:pt idx="119">
                  <c:v>2019</c:v>
                </c:pt>
                <c:pt idx="120">
                  <c:v>2020</c:v>
                </c:pt>
              </c:numCache>
            </c:numRef>
          </c:cat>
          <c:val>
            <c:numRef>
              <c:f>Personal!$H$3:$H$123</c:f>
              <c:numCache>
                <c:formatCode>General</c:formatCode>
                <c:ptCount val="121"/>
                <c:pt idx="0">
                  <c:v>0</c:v>
                </c:pt>
                <c:pt idx="1">
                  <c:v>0</c:v>
                </c:pt>
                <c:pt idx="2">
                  <c:v>0</c:v>
                </c:pt>
                <c:pt idx="3">
                  <c:v>0</c:v>
                </c:pt>
                <c:pt idx="4">
                  <c:v>0</c:v>
                </c:pt>
                <c:pt idx="5">
                  <c:v>0</c:v>
                </c:pt>
                <c:pt idx="6">
                  <c:v>0</c:v>
                </c:pt>
                <c:pt idx="7">
                  <c:v>0</c:v>
                </c:pt>
                <c:pt idx="8">
                  <c:v>0</c:v>
                </c:pt>
                <c:pt idx="9">
                  <c:v>0</c:v>
                </c:pt>
                <c:pt idx="10">
                  <c:v>0</c:v>
                </c:pt>
                <c:pt idx="11">
                  <c:v>0</c:v>
                </c:pt>
                <c:pt idx="12">
                  <c:v>0</c:v>
                </c:pt>
                <c:pt idx="13">
                  <c:v>7</c:v>
                </c:pt>
                <c:pt idx="14">
                  <c:v>7</c:v>
                </c:pt>
                <c:pt idx="15">
                  <c:v>7</c:v>
                </c:pt>
                <c:pt idx="16">
                  <c:v>15</c:v>
                </c:pt>
                <c:pt idx="17">
                  <c:v>67</c:v>
                </c:pt>
                <c:pt idx="18">
                  <c:v>77</c:v>
                </c:pt>
                <c:pt idx="19">
                  <c:v>73</c:v>
                </c:pt>
                <c:pt idx="20">
                  <c:v>73</c:v>
                </c:pt>
                <c:pt idx="21">
                  <c:v>73</c:v>
                </c:pt>
                <c:pt idx="22">
                  <c:v>58</c:v>
                </c:pt>
                <c:pt idx="23">
                  <c:v>43.5</c:v>
                </c:pt>
                <c:pt idx="24">
                  <c:v>46</c:v>
                </c:pt>
                <c:pt idx="25">
                  <c:v>25</c:v>
                </c:pt>
                <c:pt idx="26">
                  <c:v>25</c:v>
                </c:pt>
                <c:pt idx="27">
                  <c:v>25</c:v>
                </c:pt>
                <c:pt idx="28">
                  <c:v>25</c:v>
                </c:pt>
                <c:pt idx="29">
                  <c:v>24</c:v>
                </c:pt>
                <c:pt idx="30">
                  <c:v>25</c:v>
                </c:pt>
                <c:pt idx="31">
                  <c:v>25</c:v>
                </c:pt>
                <c:pt idx="32">
                  <c:v>63</c:v>
                </c:pt>
                <c:pt idx="33">
                  <c:v>63</c:v>
                </c:pt>
                <c:pt idx="34">
                  <c:v>63</c:v>
                </c:pt>
                <c:pt idx="35">
                  <c:v>63</c:v>
                </c:pt>
                <c:pt idx="36">
                  <c:v>79</c:v>
                </c:pt>
                <c:pt idx="37">
                  <c:v>79</c:v>
                </c:pt>
                <c:pt idx="38">
                  <c:v>79</c:v>
                </c:pt>
                <c:pt idx="39">
                  <c:v>79</c:v>
                </c:pt>
                <c:pt idx="40">
                  <c:v>81.099999999999994</c:v>
                </c:pt>
                <c:pt idx="41">
                  <c:v>81</c:v>
                </c:pt>
                <c:pt idx="42">
                  <c:v>88</c:v>
                </c:pt>
                <c:pt idx="43">
                  <c:v>88</c:v>
                </c:pt>
                <c:pt idx="44">
                  <c:v>94</c:v>
                </c:pt>
                <c:pt idx="45">
                  <c:v>94</c:v>
                </c:pt>
                <c:pt idx="46">
                  <c:v>86.45</c:v>
                </c:pt>
                <c:pt idx="47">
                  <c:v>86.45</c:v>
                </c:pt>
                <c:pt idx="48">
                  <c:v>82.13</c:v>
                </c:pt>
                <c:pt idx="49">
                  <c:v>82.13</c:v>
                </c:pt>
                <c:pt idx="50">
                  <c:v>84.36</c:v>
                </c:pt>
                <c:pt idx="51">
                  <c:v>91</c:v>
                </c:pt>
                <c:pt idx="52">
                  <c:v>92</c:v>
                </c:pt>
                <c:pt idx="53">
                  <c:v>92</c:v>
                </c:pt>
                <c:pt idx="54">
                  <c:v>91</c:v>
                </c:pt>
                <c:pt idx="55">
                  <c:v>91</c:v>
                </c:pt>
                <c:pt idx="56">
                  <c:v>91</c:v>
                </c:pt>
                <c:pt idx="57">
                  <c:v>91</c:v>
                </c:pt>
                <c:pt idx="58">
                  <c:v>91</c:v>
                </c:pt>
                <c:pt idx="59">
                  <c:v>91</c:v>
                </c:pt>
                <c:pt idx="60">
                  <c:v>91</c:v>
                </c:pt>
                <c:pt idx="61">
                  <c:v>91</c:v>
                </c:pt>
                <c:pt idx="62">
                  <c:v>91</c:v>
                </c:pt>
                <c:pt idx="63">
                  <c:v>91</c:v>
                </c:pt>
                <c:pt idx="64">
                  <c:v>77</c:v>
                </c:pt>
                <c:pt idx="65">
                  <c:v>70</c:v>
                </c:pt>
                <c:pt idx="66">
                  <c:v>70</c:v>
                </c:pt>
                <c:pt idx="67">
                  <c:v>70</c:v>
                </c:pt>
                <c:pt idx="68">
                  <c:v>75.25</c:v>
                </c:pt>
                <c:pt idx="69">
                  <c:v>77</c:v>
                </c:pt>
                <c:pt idx="70">
                  <c:v>71.75</c:v>
                </c:pt>
                <c:pt idx="71">
                  <c:v>70</c:v>
                </c:pt>
                <c:pt idx="72">
                  <c:v>70</c:v>
                </c:pt>
                <c:pt idx="73">
                  <c:v>70</c:v>
                </c:pt>
                <c:pt idx="74">
                  <c:v>70</c:v>
                </c:pt>
                <c:pt idx="75">
                  <c:v>70</c:v>
                </c:pt>
                <c:pt idx="76">
                  <c:v>70</c:v>
                </c:pt>
                <c:pt idx="77">
                  <c:v>70</c:v>
                </c:pt>
                <c:pt idx="78">
                  <c:v>70</c:v>
                </c:pt>
                <c:pt idx="79">
                  <c:v>70</c:v>
                </c:pt>
                <c:pt idx="80">
                  <c:v>70</c:v>
                </c:pt>
                <c:pt idx="81">
                  <c:v>69.13</c:v>
                </c:pt>
                <c:pt idx="82">
                  <c:v>50</c:v>
                </c:pt>
                <c:pt idx="83">
                  <c:v>50</c:v>
                </c:pt>
                <c:pt idx="84">
                  <c:v>50</c:v>
                </c:pt>
                <c:pt idx="85">
                  <c:v>50</c:v>
                </c:pt>
                <c:pt idx="86">
                  <c:v>50</c:v>
                </c:pt>
                <c:pt idx="87">
                  <c:v>38.5</c:v>
                </c:pt>
                <c:pt idx="88">
                  <c:v>28</c:v>
                </c:pt>
                <c:pt idx="89">
                  <c:v>28</c:v>
                </c:pt>
                <c:pt idx="90">
                  <c:v>28</c:v>
                </c:pt>
                <c:pt idx="91">
                  <c:v>31</c:v>
                </c:pt>
                <c:pt idx="92">
                  <c:v>31</c:v>
                </c:pt>
                <c:pt idx="93">
                  <c:v>39.6</c:v>
                </c:pt>
                <c:pt idx="94">
                  <c:v>39.6</c:v>
                </c:pt>
                <c:pt idx="95">
                  <c:v>39.6</c:v>
                </c:pt>
                <c:pt idx="96">
                  <c:v>39.6</c:v>
                </c:pt>
                <c:pt idx="97">
                  <c:v>39.6</c:v>
                </c:pt>
                <c:pt idx="98">
                  <c:v>39.6</c:v>
                </c:pt>
                <c:pt idx="99">
                  <c:v>39.6</c:v>
                </c:pt>
                <c:pt idx="100">
                  <c:v>39.6</c:v>
                </c:pt>
                <c:pt idx="101">
                  <c:v>38.6</c:v>
                </c:pt>
                <c:pt idx="102">
                  <c:v>38.6</c:v>
                </c:pt>
                <c:pt idx="103">
                  <c:v>35</c:v>
                </c:pt>
                <c:pt idx="104">
                  <c:v>35</c:v>
                </c:pt>
                <c:pt idx="105">
                  <c:v>35</c:v>
                </c:pt>
                <c:pt idx="106">
                  <c:v>35</c:v>
                </c:pt>
                <c:pt idx="107">
                  <c:v>35</c:v>
                </c:pt>
                <c:pt idx="108">
                  <c:v>35</c:v>
                </c:pt>
                <c:pt idx="109">
                  <c:v>35</c:v>
                </c:pt>
                <c:pt idx="110">
                  <c:v>35</c:v>
                </c:pt>
                <c:pt idx="111">
                  <c:v>35</c:v>
                </c:pt>
                <c:pt idx="112">
                  <c:v>35</c:v>
                </c:pt>
                <c:pt idx="113">
                  <c:v>39.6</c:v>
                </c:pt>
                <c:pt idx="114">
                  <c:v>39.6</c:v>
                </c:pt>
                <c:pt idx="115">
                  <c:v>39.6</c:v>
                </c:pt>
                <c:pt idx="116">
                  <c:v>39.6</c:v>
                </c:pt>
                <c:pt idx="117">
                  <c:v>39.6</c:v>
                </c:pt>
                <c:pt idx="118">
                  <c:v>37</c:v>
                </c:pt>
                <c:pt idx="119">
                  <c:v>37</c:v>
                </c:pt>
                <c:pt idx="120">
                  <c:v>37</c:v>
                </c:pt>
              </c:numCache>
            </c:numRef>
          </c:val>
          <c:smooth val="0"/>
        </c:ser>
        <c:dLbls>
          <c:showLegendKey val="0"/>
          <c:showVal val="0"/>
          <c:showCatName val="0"/>
          <c:showSerName val="0"/>
          <c:showPercent val="0"/>
          <c:showBubbleSize val="0"/>
        </c:dLbls>
        <c:marker val="1"/>
        <c:smooth val="0"/>
        <c:axId val="516788608"/>
        <c:axId val="516790144"/>
      </c:lineChart>
      <c:catAx>
        <c:axId val="516788608"/>
        <c:scaling>
          <c:orientation val="minMax"/>
        </c:scaling>
        <c:delete val="0"/>
        <c:axPos val="b"/>
        <c:numFmt formatCode="General" sourceLinked="1"/>
        <c:majorTickMark val="none"/>
        <c:minorTickMark val="none"/>
        <c:tickLblPos val="low"/>
        <c:spPr>
          <a:ln w="25400">
            <a:solidFill>
              <a:srgbClr val="000000"/>
            </a:solidFill>
            <a:prstDash val="solid"/>
          </a:ln>
        </c:spPr>
        <c:txPr>
          <a:bodyPr rot="0" vert="horz"/>
          <a:lstStyle/>
          <a:p>
            <a:pPr>
              <a:defRPr/>
            </a:pPr>
            <a:endParaRPr lang="en-US"/>
          </a:p>
        </c:txPr>
        <c:crossAx val="516790144"/>
        <c:crosses val="autoZero"/>
        <c:auto val="1"/>
        <c:lblAlgn val="ctr"/>
        <c:lblOffset val="100"/>
        <c:tickLblSkip val="10"/>
        <c:noMultiLvlLbl val="0"/>
      </c:catAx>
      <c:valAx>
        <c:axId val="516790144"/>
        <c:scaling>
          <c:orientation val="minMax"/>
          <c:max val="100"/>
        </c:scaling>
        <c:delete val="0"/>
        <c:axPos val="l"/>
        <c:majorGridlines>
          <c:spPr>
            <a:ln w="3175">
              <a:solidFill>
                <a:srgbClr val="464749"/>
              </a:solidFill>
              <a:prstDash val="solid"/>
            </a:ln>
          </c:spPr>
        </c:majorGridlines>
        <c:numFmt formatCode="#,##0;\ \(#,##0\)" sourceLinked="0"/>
        <c:majorTickMark val="none"/>
        <c:minorTickMark val="none"/>
        <c:tickLblPos val="nextTo"/>
        <c:spPr>
          <a:ln w="25400">
            <a:noFill/>
          </a:ln>
        </c:spPr>
        <c:crossAx val="516788608"/>
        <c:crosses val="autoZero"/>
        <c:crossBetween val="midCat"/>
        <c:majorUnit val="20"/>
      </c:valAx>
      <c:spPr>
        <a:noFill/>
        <a:ln w="25400">
          <a:noFill/>
        </a:ln>
      </c:spPr>
    </c:plotArea>
    <c:legend>
      <c:legendPos val="b"/>
      <c:layout/>
      <c:overlay val="0"/>
      <c:spPr>
        <a:noFill/>
        <a:ln w="25400">
          <a:noFill/>
        </a:ln>
        <a:effectLst/>
      </c:spPr>
    </c:legend>
    <c:plotVisOnly val="1"/>
    <c:dispBlanksAs val="gap"/>
    <c:showDLblsOverMax val="0"/>
  </c:chart>
  <c:spPr>
    <a:solidFill>
      <a:srgbClr val="FFFFFF"/>
    </a:solidFill>
    <a:ln w="9525">
      <a:noFill/>
    </a:ln>
    <a:effectLst/>
  </c:spPr>
  <c:txPr>
    <a:bodyPr/>
    <a:lstStyle/>
    <a:p>
      <a:pPr>
        <a:defRPr sz="1400"/>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1" i="0" u="none" strike="noStrike" baseline="0">
                <a:solidFill>
                  <a:srgbClr val="000000"/>
                </a:solidFill>
                <a:latin typeface="Frutiger 45 Light"/>
                <a:ea typeface="Frutiger 45 Light"/>
                <a:cs typeface="Frutiger 45 Light"/>
              </a:defRPr>
            </a:pPr>
            <a:r>
              <a:rPr lang="en-GB"/>
              <a:t>World weighted average policy rate</a:t>
            </a:r>
          </a:p>
        </c:rich>
      </c:tx>
      <c:layout/>
      <c:overlay val="1"/>
    </c:title>
    <c:autoTitleDeleted val="0"/>
    <c:plotArea>
      <c:layout>
        <c:manualLayout>
          <c:layoutTarget val="inner"/>
          <c:xMode val="edge"/>
          <c:yMode val="edge"/>
          <c:x val="9.3006961395895482E-2"/>
          <c:y val="9.2662080466958521E-2"/>
          <c:w val="0.87541813579242378"/>
          <c:h val="0.82843209297477594"/>
        </c:manualLayout>
      </c:layout>
      <c:lineChart>
        <c:grouping val="standard"/>
        <c:varyColors val="0"/>
        <c:ser>
          <c:idx val="0"/>
          <c:order val="0"/>
          <c:tx>
            <c:strRef>
              <c:f>Data!$A$4</c:f>
              <c:strCache>
                <c:ptCount val="1"/>
                <c:pt idx="0">
                  <c:v>World weighted average policy rate</c:v>
                </c:pt>
              </c:strCache>
            </c:strRef>
          </c:tx>
          <c:spPr>
            <a:ln>
              <a:solidFill>
                <a:srgbClr val="002060"/>
              </a:solidFill>
            </a:ln>
          </c:spPr>
          <c:marker>
            <c:symbol val="none"/>
          </c:marker>
          <c:cat>
            <c:numRef>
              <c:f>Data!$B$2:$IK$2</c:f>
              <c:numCache>
                <c:formatCode>mmm\-yy</c:formatCode>
                <c:ptCount val="244"/>
                <c:pt idx="0">
                  <c:v>36556</c:v>
                </c:pt>
                <c:pt idx="1">
                  <c:v>36585</c:v>
                </c:pt>
                <c:pt idx="2">
                  <c:v>36616</c:v>
                </c:pt>
                <c:pt idx="3">
                  <c:v>36646</c:v>
                </c:pt>
                <c:pt idx="4">
                  <c:v>36677</c:v>
                </c:pt>
                <c:pt idx="5">
                  <c:v>36707</c:v>
                </c:pt>
                <c:pt idx="6">
                  <c:v>36738</c:v>
                </c:pt>
                <c:pt idx="7">
                  <c:v>36769</c:v>
                </c:pt>
                <c:pt idx="8">
                  <c:v>36799</c:v>
                </c:pt>
                <c:pt idx="9">
                  <c:v>36830</c:v>
                </c:pt>
                <c:pt idx="10">
                  <c:v>36860</c:v>
                </c:pt>
                <c:pt idx="11">
                  <c:v>36891</c:v>
                </c:pt>
                <c:pt idx="12">
                  <c:v>36922</c:v>
                </c:pt>
                <c:pt idx="13">
                  <c:v>36950</c:v>
                </c:pt>
                <c:pt idx="14">
                  <c:v>36981</c:v>
                </c:pt>
                <c:pt idx="15">
                  <c:v>37011</c:v>
                </c:pt>
                <c:pt idx="16">
                  <c:v>37042</c:v>
                </c:pt>
                <c:pt idx="17">
                  <c:v>37072</c:v>
                </c:pt>
                <c:pt idx="18">
                  <c:v>37103</c:v>
                </c:pt>
                <c:pt idx="19">
                  <c:v>37134</c:v>
                </c:pt>
                <c:pt idx="20">
                  <c:v>37164</c:v>
                </c:pt>
                <c:pt idx="21">
                  <c:v>37195</c:v>
                </c:pt>
                <c:pt idx="22">
                  <c:v>37225</c:v>
                </c:pt>
                <c:pt idx="23">
                  <c:v>37256</c:v>
                </c:pt>
                <c:pt idx="24">
                  <c:v>37287</c:v>
                </c:pt>
                <c:pt idx="25">
                  <c:v>37315</c:v>
                </c:pt>
                <c:pt idx="26">
                  <c:v>37346</c:v>
                </c:pt>
                <c:pt idx="27">
                  <c:v>37376</c:v>
                </c:pt>
                <c:pt idx="28">
                  <c:v>37407</c:v>
                </c:pt>
                <c:pt idx="29">
                  <c:v>37437</c:v>
                </c:pt>
                <c:pt idx="30">
                  <c:v>37468</c:v>
                </c:pt>
                <c:pt idx="31">
                  <c:v>37499</c:v>
                </c:pt>
                <c:pt idx="32">
                  <c:v>37529</c:v>
                </c:pt>
                <c:pt idx="33">
                  <c:v>37560</c:v>
                </c:pt>
                <c:pt idx="34">
                  <c:v>37590</c:v>
                </c:pt>
                <c:pt idx="35">
                  <c:v>37621</c:v>
                </c:pt>
                <c:pt idx="36">
                  <c:v>37652</c:v>
                </c:pt>
                <c:pt idx="37">
                  <c:v>37680</c:v>
                </c:pt>
                <c:pt idx="38">
                  <c:v>37711</c:v>
                </c:pt>
                <c:pt idx="39">
                  <c:v>37741</c:v>
                </c:pt>
                <c:pt idx="40">
                  <c:v>37772</c:v>
                </c:pt>
                <c:pt idx="41">
                  <c:v>37802</c:v>
                </c:pt>
                <c:pt idx="42">
                  <c:v>37833</c:v>
                </c:pt>
                <c:pt idx="43">
                  <c:v>37864</c:v>
                </c:pt>
                <c:pt idx="44">
                  <c:v>37894</c:v>
                </c:pt>
                <c:pt idx="45">
                  <c:v>37925</c:v>
                </c:pt>
                <c:pt idx="46">
                  <c:v>37955</c:v>
                </c:pt>
                <c:pt idx="47">
                  <c:v>37986</c:v>
                </c:pt>
                <c:pt idx="48">
                  <c:v>38017</c:v>
                </c:pt>
                <c:pt idx="49">
                  <c:v>38046</c:v>
                </c:pt>
                <c:pt idx="50">
                  <c:v>38077</c:v>
                </c:pt>
                <c:pt idx="51">
                  <c:v>38107</c:v>
                </c:pt>
                <c:pt idx="52">
                  <c:v>38138</c:v>
                </c:pt>
                <c:pt idx="53">
                  <c:v>38168</c:v>
                </c:pt>
                <c:pt idx="54">
                  <c:v>38199</c:v>
                </c:pt>
                <c:pt idx="55">
                  <c:v>38230</c:v>
                </c:pt>
                <c:pt idx="56">
                  <c:v>38260</c:v>
                </c:pt>
                <c:pt idx="57">
                  <c:v>38291</c:v>
                </c:pt>
                <c:pt idx="58">
                  <c:v>38321</c:v>
                </c:pt>
                <c:pt idx="59">
                  <c:v>38352</c:v>
                </c:pt>
                <c:pt idx="60">
                  <c:v>38383</c:v>
                </c:pt>
                <c:pt idx="61">
                  <c:v>38411</c:v>
                </c:pt>
                <c:pt idx="62">
                  <c:v>38442</c:v>
                </c:pt>
                <c:pt idx="63">
                  <c:v>38472</c:v>
                </c:pt>
                <c:pt idx="64">
                  <c:v>38503</c:v>
                </c:pt>
                <c:pt idx="65">
                  <c:v>38533</c:v>
                </c:pt>
                <c:pt idx="66">
                  <c:v>38564</c:v>
                </c:pt>
                <c:pt idx="67">
                  <c:v>38595</c:v>
                </c:pt>
                <c:pt idx="68">
                  <c:v>38625</c:v>
                </c:pt>
                <c:pt idx="69">
                  <c:v>38656</c:v>
                </c:pt>
                <c:pt idx="70">
                  <c:v>38686</c:v>
                </c:pt>
                <c:pt idx="71">
                  <c:v>38717</c:v>
                </c:pt>
                <c:pt idx="72">
                  <c:v>38748</c:v>
                </c:pt>
                <c:pt idx="73">
                  <c:v>38776</c:v>
                </c:pt>
                <c:pt idx="74">
                  <c:v>38807</c:v>
                </c:pt>
                <c:pt idx="75">
                  <c:v>38837</c:v>
                </c:pt>
                <c:pt idx="76">
                  <c:v>38868</c:v>
                </c:pt>
                <c:pt idx="77">
                  <c:v>38898</c:v>
                </c:pt>
                <c:pt idx="78">
                  <c:v>38929</c:v>
                </c:pt>
                <c:pt idx="79">
                  <c:v>38960</c:v>
                </c:pt>
                <c:pt idx="80">
                  <c:v>38990</c:v>
                </c:pt>
                <c:pt idx="81">
                  <c:v>39021</c:v>
                </c:pt>
                <c:pt idx="82">
                  <c:v>39051</c:v>
                </c:pt>
                <c:pt idx="83">
                  <c:v>39082</c:v>
                </c:pt>
                <c:pt idx="84">
                  <c:v>39113</c:v>
                </c:pt>
                <c:pt idx="85">
                  <c:v>39141</c:v>
                </c:pt>
                <c:pt idx="86">
                  <c:v>39172</c:v>
                </c:pt>
                <c:pt idx="87">
                  <c:v>39202</c:v>
                </c:pt>
                <c:pt idx="88">
                  <c:v>39233</c:v>
                </c:pt>
                <c:pt idx="89">
                  <c:v>39263</c:v>
                </c:pt>
                <c:pt idx="90">
                  <c:v>39294</c:v>
                </c:pt>
                <c:pt idx="91">
                  <c:v>39325</c:v>
                </c:pt>
                <c:pt idx="92">
                  <c:v>39355</c:v>
                </c:pt>
                <c:pt idx="93">
                  <c:v>39386</c:v>
                </c:pt>
                <c:pt idx="94">
                  <c:v>39416</c:v>
                </c:pt>
                <c:pt idx="95">
                  <c:v>39447</c:v>
                </c:pt>
                <c:pt idx="96">
                  <c:v>39478</c:v>
                </c:pt>
                <c:pt idx="97">
                  <c:v>39507</c:v>
                </c:pt>
                <c:pt idx="98">
                  <c:v>39538</c:v>
                </c:pt>
                <c:pt idx="99">
                  <c:v>39568</c:v>
                </c:pt>
                <c:pt idx="100">
                  <c:v>39599</c:v>
                </c:pt>
                <c:pt idx="101">
                  <c:v>39629</c:v>
                </c:pt>
                <c:pt idx="102">
                  <c:v>39660</c:v>
                </c:pt>
                <c:pt idx="103">
                  <c:v>39691</c:v>
                </c:pt>
                <c:pt idx="104">
                  <c:v>39721</c:v>
                </c:pt>
                <c:pt idx="105">
                  <c:v>39752</c:v>
                </c:pt>
                <c:pt idx="106">
                  <c:v>39782</c:v>
                </c:pt>
                <c:pt idx="107">
                  <c:v>39813</c:v>
                </c:pt>
                <c:pt idx="108">
                  <c:v>39844</c:v>
                </c:pt>
                <c:pt idx="109">
                  <c:v>39872</c:v>
                </c:pt>
                <c:pt idx="110">
                  <c:v>39903</c:v>
                </c:pt>
                <c:pt idx="111">
                  <c:v>39933</c:v>
                </c:pt>
                <c:pt idx="112">
                  <c:v>39964</c:v>
                </c:pt>
                <c:pt idx="113">
                  <c:v>39994</c:v>
                </c:pt>
                <c:pt idx="114">
                  <c:v>40025</c:v>
                </c:pt>
                <c:pt idx="115">
                  <c:v>40056</c:v>
                </c:pt>
                <c:pt idx="116">
                  <c:v>40086</c:v>
                </c:pt>
                <c:pt idx="117">
                  <c:v>40117</c:v>
                </c:pt>
                <c:pt idx="118">
                  <c:v>40147</c:v>
                </c:pt>
                <c:pt idx="119">
                  <c:v>40178</c:v>
                </c:pt>
                <c:pt idx="120">
                  <c:v>40209</c:v>
                </c:pt>
                <c:pt idx="121">
                  <c:v>40237</c:v>
                </c:pt>
                <c:pt idx="122">
                  <c:v>40268</c:v>
                </c:pt>
                <c:pt idx="123">
                  <c:v>40298</c:v>
                </c:pt>
                <c:pt idx="124">
                  <c:v>40329</c:v>
                </c:pt>
                <c:pt idx="125">
                  <c:v>40359</c:v>
                </c:pt>
                <c:pt idx="126">
                  <c:v>40390</c:v>
                </c:pt>
                <c:pt idx="127">
                  <c:v>40421</c:v>
                </c:pt>
                <c:pt idx="128">
                  <c:v>40451</c:v>
                </c:pt>
                <c:pt idx="129">
                  <c:v>40482</c:v>
                </c:pt>
                <c:pt idx="130">
                  <c:v>40512</c:v>
                </c:pt>
                <c:pt idx="131">
                  <c:v>40543</c:v>
                </c:pt>
                <c:pt idx="132">
                  <c:v>40574</c:v>
                </c:pt>
                <c:pt idx="133">
                  <c:v>40602</c:v>
                </c:pt>
                <c:pt idx="134">
                  <c:v>40633</c:v>
                </c:pt>
                <c:pt idx="135">
                  <c:v>40663</c:v>
                </c:pt>
                <c:pt idx="136">
                  <c:v>40694</c:v>
                </c:pt>
                <c:pt idx="137">
                  <c:v>40724</c:v>
                </c:pt>
                <c:pt idx="138">
                  <c:v>40755</c:v>
                </c:pt>
                <c:pt idx="139">
                  <c:v>40786</c:v>
                </c:pt>
                <c:pt idx="140">
                  <c:v>40816</c:v>
                </c:pt>
                <c:pt idx="141">
                  <c:v>40847</c:v>
                </c:pt>
                <c:pt idx="142">
                  <c:v>40877</c:v>
                </c:pt>
                <c:pt idx="143">
                  <c:v>40908</c:v>
                </c:pt>
                <c:pt idx="144">
                  <c:v>40939</c:v>
                </c:pt>
                <c:pt idx="145">
                  <c:v>40968</c:v>
                </c:pt>
                <c:pt idx="146">
                  <c:v>40999</c:v>
                </c:pt>
                <c:pt idx="147">
                  <c:v>41029</c:v>
                </c:pt>
                <c:pt idx="148">
                  <c:v>41060</c:v>
                </c:pt>
                <c:pt idx="149">
                  <c:v>41090</c:v>
                </c:pt>
                <c:pt idx="150">
                  <c:v>41121</c:v>
                </c:pt>
                <c:pt idx="151">
                  <c:v>41152</c:v>
                </c:pt>
                <c:pt idx="152">
                  <c:v>41182</c:v>
                </c:pt>
                <c:pt idx="153">
                  <c:v>41213</c:v>
                </c:pt>
                <c:pt idx="154">
                  <c:v>41243</c:v>
                </c:pt>
                <c:pt idx="155">
                  <c:v>41274</c:v>
                </c:pt>
                <c:pt idx="156">
                  <c:v>41305</c:v>
                </c:pt>
                <c:pt idx="157">
                  <c:v>41333</c:v>
                </c:pt>
                <c:pt idx="158">
                  <c:v>41364</c:v>
                </c:pt>
                <c:pt idx="159">
                  <c:v>41394</c:v>
                </c:pt>
                <c:pt idx="160">
                  <c:v>41425</c:v>
                </c:pt>
                <c:pt idx="161">
                  <c:v>41455</c:v>
                </c:pt>
                <c:pt idx="162">
                  <c:v>41486</c:v>
                </c:pt>
                <c:pt idx="163">
                  <c:v>41517</c:v>
                </c:pt>
                <c:pt idx="164">
                  <c:v>41547</c:v>
                </c:pt>
                <c:pt idx="165">
                  <c:v>41578</c:v>
                </c:pt>
                <c:pt idx="166">
                  <c:v>41608</c:v>
                </c:pt>
                <c:pt idx="167">
                  <c:v>41639</c:v>
                </c:pt>
                <c:pt idx="168">
                  <c:v>41670</c:v>
                </c:pt>
                <c:pt idx="169">
                  <c:v>41698</c:v>
                </c:pt>
                <c:pt idx="170">
                  <c:v>41729</c:v>
                </c:pt>
                <c:pt idx="171">
                  <c:v>41759</c:v>
                </c:pt>
                <c:pt idx="172">
                  <c:v>41790</c:v>
                </c:pt>
                <c:pt idx="173">
                  <c:v>41820</c:v>
                </c:pt>
                <c:pt idx="174">
                  <c:v>41851</c:v>
                </c:pt>
                <c:pt idx="175">
                  <c:v>41882</c:v>
                </c:pt>
                <c:pt idx="176">
                  <c:v>41912</c:v>
                </c:pt>
                <c:pt idx="177">
                  <c:v>41943</c:v>
                </c:pt>
                <c:pt idx="178">
                  <c:v>41973</c:v>
                </c:pt>
                <c:pt idx="179">
                  <c:v>42004</c:v>
                </c:pt>
                <c:pt idx="180">
                  <c:v>42035</c:v>
                </c:pt>
                <c:pt idx="181">
                  <c:v>42063</c:v>
                </c:pt>
                <c:pt idx="182">
                  <c:v>42094</c:v>
                </c:pt>
                <c:pt idx="183">
                  <c:v>42124</c:v>
                </c:pt>
                <c:pt idx="184">
                  <c:v>42155</c:v>
                </c:pt>
                <c:pt idx="185">
                  <c:v>42185</c:v>
                </c:pt>
                <c:pt idx="186">
                  <c:v>42216</c:v>
                </c:pt>
                <c:pt idx="187">
                  <c:v>42247</c:v>
                </c:pt>
                <c:pt idx="188">
                  <c:v>42277</c:v>
                </c:pt>
                <c:pt idx="189">
                  <c:v>42308</c:v>
                </c:pt>
                <c:pt idx="190">
                  <c:v>42338</c:v>
                </c:pt>
                <c:pt idx="191">
                  <c:v>42369</c:v>
                </c:pt>
                <c:pt idx="192">
                  <c:v>42400</c:v>
                </c:pt>
                <c:pt idx="193">
                  <c:v>42429</c:v>
                </c:pt>
                <c:pt idx="194">
                  <c:v>42460</c:v>
                </c:pt>
                <c:pt idx="195">
                  <c:v>42490</c:v>
                </c:pt>
                <c:pt idx="196">
                  <c:v>42521</c:v>
                </c:pt>
                <c:pt idx="197">
                  <c:v>42551</c:v>
                </c:pt>
                <c:pt idx="198">
                  <c:v>42582</c:v>
                </c:pt>
                <c:pt idx="199">
                  <c:v>42613</c:v>
                </c:pt>
                <c:pt idx="200">
                  <c:v>42643</c:v>
                </c:pt>
                <c:pt idx="201">
                  <c:v>42674</c:v>
                </c:pt>
                <c:pt idx="202">
                  <c:v>42704</c:v>
                </c:pt>
                <c:pt idx="203">
                  <c:v>42735</c:v>
                </c:pt>
                <c:pt idx="204">
                  <c:v>42766</c:v>
                </c:pt>
                <c:pt idx="205">
                  <c:v>42794</c:v>
                </c:pt>
                <c:pt idx="206">
                  <c:v>42825</c:v>
                </c:pt>
                <c:pt idx="207">
                  <c:v>42855</c:v>
                </c:pt>
                <c:pt idx="208">
                  <c:v>42886</c:v>
                </c:pt>
                <c:pt idx="209">
                  <c:v>42916</c:v>
                </c:pt>
                <c:pt idx="210">
                  <c:v>42947</c:v>
                </c:pt>
                <c:pt idx="211">
                  <c:v>42978</c:v>
                </c:pt>
                <c:pt idx="212">
                  <c:v>43008</c:v>
                </c:pt>
                <c:pt idx="213">
                  <c:v>43039</c:v>
                </c:pt>
                <c:pt idx="214">
                  <c:v>43069</c:v>
                </c:pt>
                <c:pt idx="215">
                  <c:v>43100</c:v>
                </c:pt>
                <c:pt idx="216">
                  <c:v>43131</c:v>
                </c:pt>
                <c:pt idx="217">
                  <c:v>43159</c:v>
                </c:pt>
                <c:pt idx="218">
                  <c:v>43190</c:v>
                </c:pt>
                <c:pt idx="219">
                  <c:v>43220</c:v>
                </c:pt>
                <c:pt idx="220">
                  <c:v>43251</c:v>
                </c:pt>
                <c:pt idx="221">
                  <c:v>43281</c:v>
                </c:pt>
                <c:pt idx="222">
                  <c:v>43312</c:v>
                </c:pt>
                <c:pt idx="223">
                  <c:v>43343</c:v>
                </c:pt>
                <c:pt idx="224">
                  <c:v>43373</c:v>
                </c:pt>
                <c:pt idx="225">
                  <c:v>43404</c:v>
                </c:pt>
                <c:pt idx="226">
                  <c:v>43434</c:v>
                </c:pt>
                <c:pt idx="227">
                  <c:v>43465</c:v>
                </c:pt>
                <c:pt idx="228">
                  <c:v>43496</c:v>
                </c:pt>
                <c:pt idx="229">
                  <c:v>43524</c:v>
                </c:pt>
                <c:pt idx="230">
                  <c:v>43555</c:v>
                </c:pt>
                <c:pt idx="231">
                  <c:v>43585</c:v>
                </c:pt>
                <c:pt idx="232">
                  <c:v>43616</c:v>
                </c:pt>
                <c:pt idx="233">
                  <c:v>43646</c:v>
                </c:pt>
                <c:pt idx="234">
                  <c:v>43677</c:v>
                </c:pt>
                <c:pt idx="235">
                  <c:v>43708</c:v>
                </c:pt>
                <c:pt idx="236">
                  <c:v>43738</c:v>
                </c:pt>
                <c:pt idx="237">
                  <c:v>43769</c:v>
                </c:pt>
                <c:pt idx="238">
                  <c:v>43799</c:v>
                </c:pt>
                <c:pt idx="239">
                  <c:v>43830</c:v>
                </c:pt>
                <c:pt idx="240">
                  <c:v>43861</c:v>
                </c:pt>
                <c:pt idx="241">
                  <c:v>43890</c:v>
                </c:pt>
                <c:pt idx="242">
                  <c:v>43921</c:v>
                </c:pt>
                <c:pt idx="243">
                  <c:v>43951</c:v>
                </c:pt>
              </c:numCache>
            </c:numRef>
          </c:cat>
          <c:val>
            <c:numRef>
              <c:f>Data!$B$4:$IK$4</c:f>
              <c:numCache>
                <c:formatCode>0.0</c:formatCode>
                <c:ptCount val="244"/>
                <c:pt idx="0">
                  <c:v>4.9215549818130784</c:v>
                </c:pt>
                <c:pt idx="1">
                  <c:v>5.0449450127745177</c:v>
                </c:pt>
                <c:pt idx="2">
                  <c:v>5.0002838465308477</c:v>
                </c:pt>
                <c:pt idx="3">
                  <c:v>5.0513682428313018</c:v>
                </c:pt>
                <c:pt idx="4">
                  <c:v>5.2861026250595051</c:v>
                </c:pt>
                <c:pt idx="5">
                  <c:v>5.4214439006188053</c:v>
                </c:pt>
                <c:pt idx="6">
                  <c:v>5.2724309405240248</c:v>
                </c:pt>
                <c:pt idx="7">
                  <c:v>5.3736083598748499</c:v>
                </c:pt>
                <c:pt idx="8">
                  <c:v>5.4421030353135098</c:v>
                </c:pt>
                <c:pt idx="9">
                  <c:v>5.5442256896584761</c:v>
                </c:pt>
                <c:pt idx="10">
                  <c:v>5.5253620655674798</c:v>
                </c:pt>
                <c:pt idx="11">
                  <c:v>5.5610110590034152</c:v>
                </c:pt>
                <c:pt idx="12">
                  <c:v>5.2515780668437531</c:v>
                </c:pt>
                <c:pt idx="13">
                  <c:v>5.1729560419336247</c:v>
                </c:pt>
                <c:pt idx="14">
                  <c:v>5.4047813477420465</c:v>
                </c:pt>
                <c:pt idx="15">
                  <c:v>4.7802134075007947</c:v>
                </c:pt>
                <c:pt idx="16">
                  <c:v>4.4103408930826076</c:v>
                </c:pt>
                <c:pt idx="17">
                  <c:v>4.3300711307170161</c:v>
                </c:pt>
                <c:pt idx="18">
                  <c:v>4.4646381386962215</c:v>
                </c:pt>
                <c:pt idx="19">
                  <c:v>4.2684589645720061</c:v>
                </c:pt>
                <c:pt idx="20">
                  <c:v>3.7997483619237991</c:v>
                </c:pt>
                <c:pt idx="21">
                  <c:v>3.4793824164915157</c:v>
                </c:pt>
                <c:pt idx="22">
                  <c:v>3.1275584407854624</c:v>
                </c:pt>
                <c:pt idx="23">
                  <c:v>3.0389513182846319</c:v>
                </c:pt>
                <c:pt idx="24">
                  <c:v>3.202153788221993</c:v>
                </c:pt>
                <c:pt idx="25">
                  <c:v>3.5226451870320163</c:v>
                </c:pt>
                <c:pt idx="26">
                  <c:v>3.6692514577880964</c:v>
                </c:pt>
                <c:pt idx="27">
                  <c:v>3.6269963202407114</c:v>
                </c:pt>
                <c:pt idx="28">
                  <c:v>3.4953655607770804</c:v>
                </c:pt>
                <c:pt idx="29">
                  <c:v>3.5150445550836356</c:v>
                </c:pt>
                <c:pt idx="30">
                  <c:v>3.557328078381695</c:v>
                </c:pt>
                <c:pt idx="31">
                  <c:v>3.420849737926599</c:v>
                </c:pt>
                <c:pt idx="32">
                  <c:v>3.4067645054354543</c:v>
                </c:pt>
                <c:pt idx="33">
                  <c:v>3.3949078367448413</c:v>
                </c:pt>
                <c:pt idx="34">
                  <c:v>3.1834400311221289</c:v>
                </c:pt>
                <c:pt idx="35">
                  <c:v>3.1424829018494211</c:v>
                </c:pt>
                <c:pt idx="36">
                  <c:v>3.2959256511074955</c:v>
                </c:pt>
                <c:pt idx="37">
                  <c:v>3.2730878113052184</c:v>
                </c:pt>
                <c:pt idx="38">
                  <c:v>3.1846955682715761</c:v>
                </c:pt>
                <c:pt idx="39">
                  <c:v>3.1008910556785585</c:v>
                </c:pt>
                <c:pt idx="40">
                  <c:v>3.0599138356236022</c:v>
                </c:pt>
                <c:pt idx="41">
                  <c:v>2.7723278293555911</c:v>
                </c:pt>
                <c:pt idx="42">
                  <c:v>2.6852716913574124</c:v>
                </c:pt>
                <c:pt idx="43">
                  <c:v>2.6235414003923871</c:v>
                </c:pt>
                <c:pt idx="44">
                  <c:v>2.5536868357000415</c:v>
                </c:pt>
                <c:pt idx="45">
                  <c:v>2.5140544153007069</c:v>
                </c:pt>
                <c:pt idx="46">
                  <c:v>2.5459119402004311</c:v>
                </c:pt>
                <c:pt idx="47">
                  <c:v>2.5276794412162675</c:v>
                </c:pt>
                <c:pt idx="48">
                  <c:v>2.6277555517361835</c:v>
                </c:pt>
                <c:pt idx="49">
                  <c:v>2.642850336480004</c:v>
                </c:pt>
                <c:pt idx="50">
                  <c:v>2.5849862884601973</c:v>
                </c:pt>
                <c:pt idx="51">
                  <c:v>2.5659649054399472</c:v>
                </c:pt>
                <c:pt idx="52">
                  <c:v>2.585119717855175</c:v>
                </c:pt>
                <c:pt idx="53">
                  <c:v>2.6620183956552883</c:v>
                </c:pt>
                <c:pt idx="54">
                  <c:v>2.6710733111076377</c:v>
                </c:pt>
                <c:pt idx="55">
                  <c:v>2.7632295861284999</c:v>
                </c:pt>
                <c:pt idx="56">
                  <c:v>2.8433402524189808</c:v>
                </c:pt>
                <c:pt idx="57">
                  <c:v>2.8769642567540283</c:v>
                </c:pt>
                <c:pt idx="58">
                  <c:v>2.9619565650252784</c:v>
                </c:pt>
                <c:pt idx="59">
                  <c:v>3.03514795922412</c:v>
                </c:pt>
                <c:pt idx="60">
                  <c:v>3.1941818253515981</c:v>
                </c:pt>
                <c:pt idx="61">
                  <c:v>3.2772843790091111</c:v>
                </c:pt>
                <c:pt idx="62">
                  <c:v>3.3574786043486804</c:v>
                </c:pt>
                <c:pt idx="63">
                  <c:v>3.3521584502836945</c:v>
                </c:pt>
                <c:pt idx="64">
                  <c:v>3.4290341535767239</c:v>
                </c:pt>
                <c:pt idx="65">
                  <c:v>3.4958065314968341</c:v>
                </c:pt>
                <c:pt idx="66">
                  <c:v>3.5568984794589396</c:v>
                </c:pt>
                <c:pt idx="67">
                  <c:v>3.6056573696075733</c:v>
                </c:pt>
                <c:pt idx="68">
                  <c:v>3.6853369461927876</c:v>
                </c:pt>
                <c:pt idx="69">
                  <c:v>3.6988916295603085</c:v>
                </c:pt>
                <c:pt idx="70">
                  <c:v>3.7673295572624386</c:v>
                </c:pt>
                <c:pt idx="71">
                  <c:v>3.8860003160016716</c:v>
                </c:pt>
                <c:pt idx="72">
                  <c:v>4.07724037319527</c:v>
                </c:pt>
                <c:pt idx="73">
                  <c:v>4.0826526597981871</c:v>
                </c:pt>
                <c:pt idx="74">
                  <c:v>4.2047121651028849</c:v>
                </c:pt>
                <c:pt idx="75">
                  <c:v>4.1895459974759603</c:v>
                </c:pt>
                <c:pt idx="76">
                  <c:v>4.2728162131026863</c:v>
                </c:pt>
                <c:pt idx="77">
                  <c:v>4.4519967822018209</c:v>
                </c:pt>
                <c:pt idx="78">
                  <c:v>4.4739314705244881</c:v>
                </c:pt>
                <c:pt idx="79">
                  <c:v>4.5603563751112146</c:v>
                </c:pt>
                <c:pt idx="80">
                  <c:v>4.5747628263904296</c:v>
                </c:pt>
                <c:pt idx="81">
                  <c:v>4.6195980077600369</c:v>
                </c:pt>
                <c:pt idx="82">
                  <c:v>4.6256632187451459</c:v>
                </c:pt>
                <c:pt idx="83">
                  <c:v>4.6873769148461655</c:v>
                </c:pt>
                <c:pt idx="84">
                  <c:v>4.7759763304651788</c:v>
                </c:pt>
                <c:pt idx="85">
                  <c:v>4.7979550953222097</c:v>
                </c:pt>
                <c:pt idx="86">
                  <c:v>4.8878292619525077</c:v>
                </c:pt>
                <c:pt idx="87">
                  <c:v>4.890236601394677</c:v>
                </c:pt>
                <c:pt idx="88">
                  <c:v>4.9199094968126111</c:v>
                </c:pt>
                <c:pt idx="89">
                  <c:v>4.9654794565888087</c:v>
                </c:pt>
                <c:pt idx="90">
                  <c:v>4.9959630337113321</c:v>
                </c:pt>
                <c:pt idx="91">
                  <c:v>5.0350955452692618</c:v>
                </c:pt>
                <c:pt idx="92">
                  <c:v>4.9389214040767255</c:v>
                </c:pt>
                <c:pt idx="93">
                  <c:v>4.8768897483999147</c:v>
                </c:pt>
                <c:pt idx="94">
                  <c:v>4.8784051358710609</c:v>
                </c:pt>
                <c:pt idx="95">
                  <c:v>4.8098517280785584</c:v>
                </c:pt>
                <c:pt idx="96">
                  <c:v>4.5197074545161078</c:v>
                </c:pt>
                <c:pt idx="97">
                  <c:v>4.5312429570342543</c:v>
                </c:pt>
                <c:pt idx="98">
                  <c:v>4.3465635277098649</c:v>
                </c:pt>
                <c:pt idx="99">
                  <c:v>4.2922353707101228</c:v>
                </c:pt>
                <c:pt idx="100">
                  <c:v>4.3277959291062489</c:v>
                </c:pt>
                <c:pt idx="101">
                  <c:v>4.393842689851164</c:v>
                </c:pt>
                <c:pt idx="102">
                  <c:v>4.5173249525761481</c:v>
                </c:pt>
                <c:pt idx="103">
                  <c:v>4.5334348005729179</c:v>
                </c:pt>
                <c:pt idx="104">
                  <c:v>4.5548984071818674</c:v>
                </c:pt>
                <c:pt idx="105">
                  <c:v>4.0056545860778368</c:v>
                </c:pt>
                <c:pt idx="106">
                  <c:v>3.677051977565363</c:v>
                </c:pt>
                <c:pt idx="107">
                  <c:v>3.0475716100678434</c:v>
                </c:pt>
                <c:pt idx="108">
                  <c:v>2.6350114794271726</c:v>
                </c:pt>
                <c:pt idx="109">
                  <c:v>2.5260331480920337</c:v>
                </c:pt>
                <c:pt idx="110">
                  <c:v>2.2615180598601543</c:v>
                </c:pt>
                <c:pt idx="111">
                  <c:v>2.1044399362321604</c:v>
                </c:pt>
                <c:pt idx="112">
                  <c:v>1.9889544411957383</c:v>
                </c:pt>
                <c:pt idx="113">
                  <c:v>1.9219471532052825</c:v>
                </c:pt>
                <c:pt idx="114">
                  <c:v>1.8640190385136661</c:v>
                </c:pt>
                <c:pt idx="115">
                  <c:v>1.849496534643946</c:v>
                </c:pt>
                <c:pt idx="116">
                  <c:v>1.7832715618030393</c:v>
                </c:pt>
                <c:pt idx="117">
                  <c:v>1.7695658325741426</c:v>
                </c:pt>
                <c:pt idx="118">
                  <c:v>1.7564567471381323</c:v>
                </c:pt>
                <c:pt idx="119">
                  <c:v>1.7556725791396113</c:v>
                </c:pt>
                <c:pt idx="120">
                  <c:v>1.9139593941931297</c:v>
                </c:pt>
                <c:pt idx="121">
                  <c:v>1.9033140660237557</c:v>
                </c:pt>
                <c:pt idx="122">
                  <c:v>1.9040717774445375</c:v>
                </c:pt>
                <c:pt idx="123">
                  <c:v>1.9355764162043254</c:v>
                </c:pt>
                <c:pt idx="124">
                  <c:v>1.9379854632875093</c:v>
                </c:pt>
                <c:pt idx="125">
                  <c:v>1.9743933434404666</c:v>
                </c:pt>
                <c:pt idx="126">
                  <c:v>2.0255258792165325</c:v>
                </c:pt>
                <c:pt idx="127">
                  <c:v>2.0298780566593684</c:v>
                </c:pt>
                <c:pt idx="128">
                  <c:v>2.0464767612910482</c:v>
                </c:pt>
                <c:pt idx="129">
                  <c:v>2.0715431842224641</c:v>
                </c:pt>
                <c:pt idx="130">
                  <c:v>2.0888970387168131</c:v>
                </c:pt>
                <c:pt idx="131">
                  <c:v>2.1133805423344869</c:v>
                </c:pt>
                <c:pt idx="132">
                  <c:v>2.2484164381304663</c:v>
                </c:pt>
                <c:pt idx="133">
                  <c:v>2.2965304112068523</c:v>
                </c:pt>
                <c:pt idx="134">
                  <c:v>2.3356892421197704</c:v>
                </c:pt>
                <c:pt idx="135">
                  <c:v>2.4350154642137158</c:v>
                </c:pt>
                <c:pt idx="136">
                  <c:v>2.4694305534809895</c:v>
                </c:pt>
                <c:pt idx="137">
                  <c:v>2.4953182794562507</c:v>
                </c:pt>
                <c:pt idx="138">
                  <c:v>2.6011625811102577</c:v>
                </c:pt>
                <c:pt idx="139">
                  <c:v>2.5944859874046498</c:v>
                </c:pt>
                <c:pt idx="140">
                  <c:v>2.5811429600027327</c:v>
                </c:pt>
                <c:pt idx="141">
                  <c:v>2.5660471074565518</c:v>
                </c:pt>
                <c:pt idx="142">
                  <c:v>2.4994574416952346</c:v>
                </c:pt>
                <c:pt idx="143">
                  <c:v>2.4096637817040381</c:v>
                </c:pt>
                <c:pt idx="144">
                  <c:v>2.2706039638966198</c:v>
                </c:pt>
                <c:pt idx="145">
                  <c:v>2.2660260423936855</c:v>
                </c:pt>
                <c:pt idx="146">
                  <c:v>2.2338521069899739</c:v>
                </c:pt>
                <c:pt idx="147">
                  <c:v>2.1918019031123546</c:v>
                </c:pt>
                <c:pt idx="148">
                  <c:v>2.1619072450098868</c:v>
                </c:pt>
                <c:pt idx="149">
                  <c:v>2.1290131864555075</c:v>
                </c:pt>
                <c:pt idx="150">
                  <c:v>2.013994341117372</c:v>
                </c:pt>
                <c:pt idx="151">
                  <c:v>1.9946477949297972</c:v>
                </c:pt>
                <c:pt idx="152">
                  <c:v>2.0000408201221869</c:v>
                </c:pt>
                <c:pt idx="153">
                  <c:v>1.9775201500364517</c:v>
                </c:pt>
                <c:pt idx="154">
                  <c:v>1.9725748408773833</c:v>
                </c:pt>
                <c:pt idx="155">
                  <c:v>1.9552113117736667</c:v>
                </c:pt>
                <c:pt idx="156">
                  <c:v>1.9645982529604138</c:v>
                </c:pt>
                <c:pt idx="157">
                  <c:v>1.9611125137139835</c:v>
                </c:pt>
                <c:pt idx="158">
                  <c:v>1.9364205375565793</c:v>
                </c:pt>
                <c:pt idx="159">
                  <c:v>1.9379429613363022</c:v>
                </c:pt>
                <c:pt idx="160">
                  <c:v>1.919772872644063</c:v>
                </c:pt>
                <c:pt idx="161">
                  <c:v>1.920480560298899</c:v>
                </c:pt>
                <c:pt idx="162">
                  <c:v>1.9412774461238242</c:v>
                </c:pt>
                <c:pt idx="163">
                  <c:v>1.9580058999513372</c:v>
                </c:pt>
                <c:pt idx="164">
                  <c:v>1.8733835820942653</c:v>
                </c:pt>
                <c:pt idx="165">
                  <c:v>1.890403753009007</c:v>
                </c:pt>
                <c:pt idx="166">
                  <c:v>1.9064132695575358</c:v>
                </c:pt>
                <c:pt idx="167">
                  <c:v>1.9026226743241597</c:v>
                </c:pt>
                <c:pt idx="168">
                  <c:v>2.1029485224096112</c:v>
                </c:pt>
                <c:pt idx="169">
                  <c:v>2.1329967825737226</c:v>
                </c:pt>
                <c:pt idx="170">
                  <c:v>2.1715181061686177</c:v>
                </c:pt>
                <c:pt idx="171">
                  <c:v>2.1900999966432768</c:v>
                </c:pt>
                <c:pt idx="172">
                  <c:v>2.1749309960687517</c:v>
                </c:pt>
                <c:pt idx="173">
                  <c:v>2.1412568048166718</c:v>
                </c:pt>
                <c:pt idx="174">
                  <c:v>2.1459107860700737</c:v>
                </c:pt>
                <c:pt idx="175">
                  <c:v>2.1402442251074394</c:v>
                </c:pt>
                <c:pt idx="176">
                  <c:v>2.1219385002896689</c:v>
                </c:pt>
                <c:pt idx="177">
                  <c:v>2.1194290306625891</c:v>
                </c:pt>
                <c:pt idx="178">
                  <c:v>2.1246254340576045</c:v>
                </c:pt>
                <c:pt idx="179">
                  <c:v>2.3490538646509482</c:v>
                </c:pt>
                <c:pt idx="180">
                  <c:v>2.2144322214333854</c:v>
                </c:pt>
                <c:pt idx="181">
                  <c:v>2.1592301870790505</c:v>
                </c:pt>
                <c:pt idx="182">
                  <c:v>2.091969970255207</c:v>
                </c:pt>
                <c:pt idx="183">
                  <c:v>2.0999765772634014</c:v>
                </c:pt>
                <c:pt idx="184">
                  <c:v>2.025157357790317</c:v>
                </c:pt>
                <c:pt idx="185">
                  <c:v>1.9629883551951968</c:v>
                </c:pt>
                <c:pt idx="186">
                  <c:v>1.9693945908699035</c:v>
                </c:pt>
                <c:pt idx="187">
                  <c:v>1.9178692631175496</c:v>
                </c:pt>
                <c:pt idx="188">
                  <c:v>1.9386749211831773</c:v>
                </c:pt>
                <c:pt idx="189">
                  <c:v>1.9356781067024151</c:v>
                </c:pt>
                <c:pt idx="190">
                  <c:v>1.9395415427900009</c:v>
                </c:pt>
                <c:pt idx="191">
                  <c:v>2.0311047972842489</c:v>
                </c:pt>
                <c:pt idx="192">
                  <c:v>1.9316304231885493</c:v>
                </c:pt>
                <c:pt idx="193">
                  <c:v>1.9422486516850597</c:v>
                </c:pt>
                <c:pt idx="194">
                  <c:v>1.9743693119758927</c:v>
                </c:pt>
                <c:pt idx="195">
                  <c:v>1.9662991018034925</c:v>
                </c:pt>
                <c:pt idx="196">
                  <c:v>1.9401018829806855</c:v>
                </c:pt>
                <c:pt idx="197">
                  <c:v>1.8903995266370792</c:v>
                </c:pt>
                <c:pt idx="198">
                  <c:v>1.8814806334658016</c:v>
                </c:pt>
                <c:pt idx="199">
                  <c:v>1.8356149357988794</c:v>
                </c:pt>
                <c:pt idx="200">
                  <c:v>1.8122536038875618</c:v>
                </c:pt>
                <c:pt idx="201">
                  <c:v>1.7928755843179838</c:v>
                </c:pt>
                <c:pt idx="202">
                  <c:v>1.7877586636197338</c:v>
                </c:pt>
                <c:pt idx="203">
                  <c:v>1.8559459409427053</c:v>
                </c:pt>
                <c:pt idx="204">
                  <c:v>1.9079475302504731</c:v>
                </c:pt>
                <c:pt idx="205">
                  <c:v>1.8917074921671586</c:v>
                </c:pt>
                <c:pt idx="206">
                  <c:v>1.9558671489606783</c:v>
                </c:pt>
                <c:pt idx="207">
                  <c:v>1.9404278959640842</c:v>
                </c:pt>
                <c:pt idx="208">
                  <c:v>1.9289446776512618</c:v>
                </c:pt>
                <c:pt idx="209">
                  <c:v>1.9667699604578541</c:v>
                </c:pt>
                <c:pt idx="210">
                  <c:v>1.9394039617245618</c:v>
                </c:pt>
                <c:pt idx="211">
                  <c:v>1.9270262897429791</c:v>
                </c:pt>
                <c:pt idx="212">
                  <c:v>1.8894753103249169</c:v>
                </c:pt>
                <c:pt idx="213">
                  <c:v>1.8747753658160744</c:v>
                </c:pt>
                <c:pt idx="214">
                  <c:v>1.8964490652705595</c:v>
                </c:pt>
                <c:pt idx="215">
                  <c:v>1.9435992293211144</c:v>
                </c:pt>
                <c:pt idx="216">
                  <c:v>1.8328418429690594</c:v>
                </c:pt>
                <c:pt idx="217">
                  <c:v>1.8271453200263883</c:v>
                </c:pt>
                <c:pt idx="218">
                  <c:v>1.8833263523190602</c:v>
                </c:pt>
                <c:pt idx="219">
                  <c:v>1.9012625690586764</c:v>
                </c:pt>
                <c:pt idx="220">
                  <c:v>1.9735804229694969</c:v>
                </c:pt>
                <c:pt idx="221">
                  <c:v>2.1592605638115954</c:v>
                </c:pt>
                <c:pt idx="222">
                  <c:v>2.1642991996570293</c:v>
                </c:pt>
                <c:pt idx="223">
                  <c:v>2.3191529546493053</c:v>
                </c:pt>
                <c:pt idx="224">
                  <c:v>2.4959853609176128</c:v>
                </c:pt>
                <c:pt idx="225">
                  <c:v>2.5224915671047405</c:v>
                </c:pt>
                <c:pt idx="226">
                  <c:v>2.4908977242832289</c:v>
                </c:pt>
                <c:pt idx="227">
                  <c:v>2.5617761727957977</c:v>
                </c:pt>
                <c:pt idx="228">
                  <c:v>2.4841805538225596</c:v>
                </c:pt>
                <c:pt idx="229">
                  <c:v>2.4635207825628211</c:v>
                </c:pt>
                <c:pt idx="230">
                  <c:v>2.5643964838183462</c:v>
                </c:pt>
                <c:pt idx="231">
                  <c:v>2.5887666458905634</c:v>
                </c:pt>
                <c:pt idx="232">
                  <c:v>2.5882121227857553</c:v>
                </c:pt>
                <c:pt idx="233">
                  <c:v>2.5244257993752881</c:v>
                </c:pt>
                <c:pt idx="234">
                  <c:v>2.4378525484503313</c:v>
                </c:pt>
                <c:pt idx="235">
                  <c:v>2.4533271530937983</c:v>
                </c:pt>
                <c:pt idx="236">
                  <c:v>2.2802652612622119</c:v>
                </c:pt>
                <c:pt idx="237">
                  <c:v>2.0877184339583272</c:v>
                </c:pt>
                <c:pt idx="238">
                  <c:v>2.0561688470989345</c:v>
                </c:pt>
                <c:pt idx="239">
                  <c:v>1.9785022080885279</c:v>
                </c:pt>
                <c:pt idx="240">
                  <c:v>1.9426333573769274</c:v>
                </c:pt>
                <c:pt idx="241">
                  <c:v>1.8650407157118707</c:v>
                </c:pt>
                <c:pt idx="242">
                  <c:v>1.2721447625412741</c:v>
                </c:pt>
                <c:pt idx="243">
                  <c:v>1.2488215235042137</c:v>
                </c:pt>
              </c:numCache>
            </c:numRef>
          </c:val>
          <c:smooth val="0"/>
        </c:ser>
        <c:dLbls>
          <c:showLegendKey val="0"/>
          <c:showVal val="0"/>
          <c:showCatName val="0"/>
          <c:showSerName val="0"/>
          <c:showPercent val="0"/>
          <c:showBubbleSize val="0"/>
        </c:dLbls>
        <c:marker val="1"/>
        <c:smooth val="0"/>
        <c:axId val="455964544"/>
        <c:axId val="455966080"/>
      </c:lineChart>
      <c:dateAx>
        <c:axId val="455964544"/>
        <c:scaling>
          <c:orientation val="minMax"/>
        </c:scaling>
        <c:delete val="0"/>
        <c:axPos val="b"/>
        <c:numFmt formatCode="yy" sourceLinked="0"/>
        <c:majorTickMark val="out"/>
        <c:minorTickMark val="none"/>
        <c:tickLblPos val="low"/>
        <c:txPr>
          <a:bodyPr rot="0" vert="horz"/>
          <a:lstStyle/>
          <a:p>
            <a:pPr>
              <a:defRPr sz="1000" b="0" i="0" u="none" strike="noStrike" baseline="0">
                <a:solidFill>
                  <a:srgbClr val="000000"/>
                </a:solidFill>
                <a:latin typeface="Frutiger 45 Light"/>
                <a:ea typeface="Frutiger 45 Light"/>
                <a:cs typeface="Frutiger 45 Light"/>
              </a:defRPr>
            </a:pPr>
            <a:endParaRPr lang="en-US"/>
          </a:p>
        </c:txPr>
        <c:crossAx val="455966080"/>
        <c:crosses val="autoZero"/>
        <c:auto val="1"/>
        <c:lblOffset val="100"/>
        <c:baseTimeUnit val="months"/>
        <c:majorUnit val="19"/>
        <c:majorTimeUnit val="months"/>
        <c:minorUnit val="14"/>
        <c:minorTimeUnit val="days"/>
      </c:dateAx>
      <c:valAx>
        <c:axId val="455966080"/>
        <c:scaling>
          <c:orientation val="minMax"/>
          <c:max val="6.5"/>
        </c:scaling>
        <c:delete val="0"/>
        <c:axPos val="l"/>
        <c:title>
          <c:tx>
            <c:rich>
              <a:bodyPr rot="0" vert="horz"/>
              <a:lstStyle/>
              <a:p>
                <a:pPr algn="ctr">
                  <a:defRPr sz="1000" b="0" i="0" u="none" strike="noStrike" baseline="0">
                    <a:solidFill>
                      <a:srgbClr val="000000"/>
                    </a:solidFill>
                    <a:latin typeface="Frutiger 45 Light"/>
                    <a:ea typeface="Frutiger 45 Light"/>
                    <a:cs typeface="Frutiger 45 Light"/>
                  </a:defRPr>
                </a:pPr>
                <a:r>
                  <a:rPr lang="en-GB"/>
                  <a:t>%</a:t>
                </a:r>
              </a:p>
            </c:rich>
          </c:tx>
          <c:layout>
            <c:manualLayout>
              <c:xMode val="edge"/>
              <c:yMode val="edge"/>
              <c:x val="8.6112903919796906E-3"/>
              <c:y val="1.2840384199286917E-2"/>
            </c:manualLayout>
          </c:layout>
          <c:overlay val="0"/>
        </c:title>
        <c:numFmt formatCode="0.0" sourceLinked="1"/>
        <c:majorTickMark val="out"/>
        <c:minorTickMark val="none"/>
        <c:tickLblPos val="nextTo"/>
        <c:txPr>
          <a:bodyPr rot="0" vert="horz"/>
          <a:lstStyle/>
          <a:p>
            <a:pPr>
              <a:defRPr sz="1000" b="0" i="0" u="none" strike="noStrike" baseline="0">
                <a:solidFill>
                  <a:srgbClr val="000000"/>
                </a:solidFill>
                <a:latin typeface="Frutiger 45 Light"/>
                <a:ea typeface="Frutiger 45 Light"/>
                <a:cs typeface="Frutiger 45 Light"/>
              </a:defRPr>
            </a:pPr>
            <a:endParaRPr lang="en-US"/>
          </a:p>
        </c:txPr>
        <c:crossAx val="455964544"/>
        <c:crosses val="autoZero"/>
        <c:crossBetween val="between"/>
      </c:valAx>
    </c:plotArea>
    <c:plotVisOnly val="1"/>
    <c:dispBlanksAs val="gap"/>
    <c:showDLblsOverMax val="0"/>
  </c:chart>
  <c:spPr>
    <a:ln>
      <a:noFill/>
    </a:ln>
  </c:spPr>
  <c:txPr>
    <a:bodyPr/>
    <a:lstStyle/>
    <a:p>
      <a:pPr>
        <a:defRPr sz="1000" b="0" i="0" u="none" strike="noStrike" baseline="0">
          <a:solidFill>
            <a:srgbClr val="000000"/>
          </a:solidFill>
          <a:latin typeface="Frutiger 45 Light"/>
          <a:ea typeface="Frutiger 45 Light"/>
          <a:cs typeface="Frutiger 45 Light"/>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000" b="1" i="0" u="none" strike="noStrike" baseline="0">
                <a:solidFill>
                  <a:srgbClr val="000000"/>
                </a:solidFill>
                <a:latin typeface="Frutiger 45 Light"/>
                <a:ea typeface="Frutiger 45 Light"/>
                <a:cs typeface="Frutiger 45 Light"/>
              </a:defRPr>
            </a:pPr>
            <a:r>
              <a:rPr lang="en-GB"/>
              <a:t>DM Weighted Average Policy Rate (%)</a:t>
            </a:r>
          </a:p>
        </c:rich>
      </c:tx>
      <c:layout/>
      <c:overlay val="1"/>
    </c:title>
    <c:autoTitleDeleted val="0"/>
    <c:plotArea>
      <c:layout>
        <c:manualLayout>
          <c:layoutTarget val="inner"/>
          <c:xMode val="edge"/>
          <c:yMode val="edge"/>
          <c:x val="0.10735918994665944"/>
          <c:y val="3.6415770609318998E-2"/>
          <c:w val="0.86106590724165988"/>
          <c:h val="0.88465063538611921"/>
        </c:manualLayout>
      </c:layout>
      <c:lineChart>
        <c:grouping val="standard"/>
        <c:varyColors val="0"/>
        <c:ser>
          <c:idx val="0"/>
          <c:order val="0"/>
          <c:tx>
            <c:strRef>
              <c:f>Data!$A$6</c:f>
              <c:strCache>
                <c:ptCount val="1"/>
                <c:pt idx="0">
                  <c:v>DM weighted average policy rate (%)</c:v>
                </c:pt>
              </c:strCache>
            </c:strRef>
          </c:tx>
          <c:spPr>
            <a:ln>
              <a:solidFill>
                <a:srgbClr val="0070C0"/>
              </a:solidFill>
            </a:ln>
          </c:spPr>
          <c:marker>
            <c:symbol val="none"/>
          </c:marker>
          <c:cat>
            <c:numRef>
              <c:f>Data!$B$2:$IK$2</c:f>
              <c:numCache>
                <c:formatCode>mmm\-yy</c:formatCode>
                <c:ptCount val="244"/>
                <c:pt idx="0">
                  <c:v>36556</c:v>
                </c:pt>
                <c:pt idx="1">
                  <c:v>36585</c:v>
                </c:pt>
                <c:pt idx="2">
                  <c:v>36616</c:v>
                </c:pt>
                <c:pt idx="3">
                  <c:v>36646</c:v>
                </c:pt>
                <c:pt idx="4">
                  <c:v>36677</c:v>
                </c:pt>
                <c:pt idx="5">
                  <c:v>36707</c:v>
                </c:pt>
                <c:pt idx="6">
                  <c:v>36738</c:v>
                </c:pt>
                <c:pt idx="7">
                  <c:v>36769</c:v>
                </c:pt>
                <c:pt idx="8">
                  <c:v>36799</c:v>
                </c:pt>
                <c:pt idx="9">
                  <c:v>36830</c:v>
                </c:pt>
                <c:pt idx="10">
                  <c:v>36860</c:v>
                </c:pt>
                <c:pt idx="11">
                  <c:v>36891</c:v>
                </c:pt>
                <c:pt idx="12">
                  <c:v>36922</c:v>
                </c:pt>
                <c:pt idx="13">
                  <c:v>36950</c:v>
                </c:pt>
                <c:pt idx="14">
                  <c:v>36981</c:v>
                </c:pt>
                <c:pt idx="15">
                  <c:v>37011</c:v>
                </c:pt>
                <c:pt idx="16">
                  <c:v>37042</c:v>
                </c:pt>
                <c:pt idx="17">
                  <c:v>37072</c:v>
                </c:pt>
                <c:pt idx="18">
                  <c:v>37103</c:v>
                </c:pt>
                <c:pt idx="19">
                  <c:v>37134</c:v>
                </c:pt>
                <c:pt idx="20">
                  <c:v>37164</c:v>
                </c:pt>
                <c:pt idx="21">
                  <c:v>37195</c:v>
                </c:pt>
                <c:pt idx="22">
                  <c:v>37225</c:v>
                </c:pt>
                <c:pt idx="23">
                  <c:v>37256</c:v>
                </c:pt>
                <c:pt idx="24">
                  <c:v>37287</c:v>
                </c:pt>
                <c:pt idx="25">
                  <c:v>37315</c:v>
                </c:pt>
                <c:pt idx="26">
                  <c:v>37346</c:v>
                </c:pt>
                <c:pt idx="27">
                  <c:v>37376</c:v>
                </c:pt>
                <c:pt idx="28">
                  <c:v>37407</c:v>
                </c:pt>
                <c:pt idx="29">
                  <c:v>37437</c:v>
                </c:pt>
                <c:pt idx="30">
                  <c:v>37468</c:v>
                </c:pt>
                <c:pt idx="31">
                  <c:v>37499</c:v>
                </c:pt>
                <c:pt idx="32">
                  <c:v>37529</c:v>
                </c:pt>
                <c:pt idx="33">
                  <c:v>37560</c:v>
                </c:pt>
                <c:pt idx="34">
                  <c:v>37590</c:v>
                </c:pt>
                <c:pt idx="35">
                  <c:v>37621</c:v>
                </c:pt>
                <c:pt idx="36">
                  <c:v>37652</c:v>
                </c:pt>
                <c:pt idx="37">
                  <c:v>37680</c:v>
                </c:pt>
                <c:pt idx="38">
                  <c:v>37711</c:v>
                </c:pt>
                <c:pt idx="39">
                  <c:v>37741</c:v>
                </c:pt>
                <c:pt idx="40">
                  <c:v>37772</c:v>
                </c:pt>
                <c:pt idx="41">
                  <c:v>37802</c:v>
                </c:pt>
                <c:pt idx="42">
                  <c:v>37833</c:v>
                </c:pt>
                <c:pt idx="43">
                  <c:v>37864</c:v>
                </c:pt>
                <c:pt idx="44">
                  <c:v>37894</c:v>
                </c:pt>
                <c:pt idx="45">
                  <c:v>37925</c:v>
                </c:pt>
                <c:pt idx="46">
                  <c:v>37955</c:v>
                </c:pt>
                <c:pt idx="47">
                  <c:v>37986</c:v>
                </c:pt>
                <c:pt idx="48">
                  <c:v>38017</c:v>
                </c:pt>
                <c:pt idx="49">
                  <c:v>38046</c:v>
                </c:pt>
                <c:pt idx="50">
                  <c:v>38077</c:v>
                </c:pt>
                <c:pt idx="51">
                  <c:v>38107</c:v>
                </c:pt>
                <c:pt idx="52">
                  <c:v>38138</c:v>
                </c:pt>
                <c:pt idx="53">
                  <c:v>38168</c:v>
                </c:pt>
                <c:pt idx="54">
                  <c:v>38199</c:v>
                </c:pt>
                <c:pt idx="55">
                  <c:v>38230</c:v>
                </c:pt>
                <c:pt idx="56">
                  <c:v>38260</c:v>
                </c:pt>
                <c:pt idx="57">
                  <c:v>38291</c:v>
                </c:pt>
                <c:pt idx="58">
                  <c:v>38321</c:v>
                </c:pt>
                <c:pt idx="59">
                  <c:v>38352</c:v>
                </c:pt>
                <c:pt idx="60">
                  <c:v>38383</c:v>
                </c:pt>
                <c:pt idx="61">
                  <c:v>38411</c:v>
                </c:pt>
                <c:pt idx="62">
                  <c:v>38442</c:v>
                </c:pt>
                <c:pt idx="63">
                  <c:v>38472</c:v>
                </c:pt>
                <c:pt idx="64">
                  <c:v>38503</c:v>
                </c:pt>
                <c:pt idx="65">
                  <c:v>38533</c:v>
                </c:pt>
                <c:pt idx="66">
                  <c:v>38564</c:v>
                </c:pt>
                <c:pt idx="67">
                  <c:v>38595</c:v>
                </c:pt>
                <c:pt idx="68">
                  <c:v>38625</c:v>
                </c:pt>
                <c:pt idx="69">
                  <c:v>38656</c:v>
                </c:pt>
                <c:pt idx="70">
                  <c:v>38686</c:v>
                </c:pt>
                <c:pt idx="71">
                  <c:v>38717</c:v>
                </c:pt>
                <c:pt idx="72">
                  <c:v>38748</c:v>
                </c:pt>
                <c:pt idx="73">
                  <c:v>38776</c:v>
                </c:pt>
                <c:pt idx="74">
                  <c:v>38807</c:v>
                </c:pt>
                <c:pt idx="75">
                  <c:v>38837</c:v>
                </c:pt>
                <c:pt idx="76">
                  <c:v>38868</c:v>
                </c:pt>
                <c:pt idx="77">
                  <c:v>38898</c:v>
                </c:pt>
                <c:pt idx="78">
                  <c:v>38929</c:v>
                </c:pt>
                <c:pt idx="79">
                  <c:v>38960</c:v>
                </c:pt>
                <c:pt idx="80">
                  <c:v>38990</c:v>
                </c:pt>
                <c:pt idx="81">
                  <c:v>39021</c:v>
                </c:pt>
                <c:pt idx="82">
                  <c:v>39051</c:v>
                </c:pt>
                <c:pt idx="83">
                  <c:v>39082</c:v>
                </c:pt>
                <c:pt idx="84">
                  <c:v>39113</c:v>
                </c:pt>
                <c:pt idx="85">
                  <c:v>39141</c:v>
                </c:pt>
                <c:pt idx="86">
                  <c:v>39172</c:v>
                </c:pt>
                <c:pt idx="87">
                  <c:v>39202</c:v>
                </c:pt>
                <c:pt idx="88">
                  <c:v>39233</c:v>
                </c:pt>
                <c:pt idx="89">
                  <c:v>39263</c:v>
                </c:pt>
                <c:pt idx="90">
                  <c:v>39294</c:v>
                </c:pt>
                <c:pt idx="91">
                  <c:v>39325</c:v>
                </c:pt>
                <c:pt idx="92">
                  <c:v>39355</c:v>
                </c:pt>
                <c:pt idx="93">
                  <c:v>39386</c:v>
                </c:pt>
                <c:pt idx="94">
                  <c:v>39416</c:v>
                </c:pt>
                <c:pt idx="95">
                  <c:v>39447</c:v>
                </c:pt>
                <c:pt idx="96">
                  <c:v>39478</c:v>
                </c:pt>
                <c:pt idx="97">
                  <c:v>39507</c:v>
                </c:pt>
                <c:pt idx="98">
                  <c:v>39538</c:v>
                </c:pt>
                <c:pt idx="99">
                  <c:v>39568</c:v>
                </c:pt>
                <c:pt idx="100">
                  <c:v>39599</c:v>
                </c:pt>
                <c:pt idx="101">
                  <c:v>39629</c:v>
                </c:pt>
                <c:pt idx="102">
                  <c:v>39660</c:v>
                </c:pt>
                <c:pt idx="103">
                  <c:v>39691</c:v>
                </c:pt>
                <c:pt idx="104">
                  <c:v>39721</c:v>
                </c:pt>
                <c:pt idx="105">
                  <c:v>39752</c:v>
                </c:pt>
                <c:pt idx="106">
                  <c:v>39782</c:v>
                </c:pt>
                <c:pt idx="107">
                  <c:v>39813</c:v>
                </c:pt>
                <c:pt idx="108">
                  <c:v>39844</c:v>
                </c:pt>
                <c:pt idx="109">
                  <c:v>39872</c:v>
                </c:pt>
                <c:pt idx="110">
                  <c:v>39903</c:v>
                </c:pt>
                <c:pt idx="111">
                  <c:v>39933</c:v>
                </c:pt>
                <c:pt idx="112">
                  <c:v>39964</c:v>
                </c:pt>
                <c:pt idx="113">
                  <c:v>39994</c:v>
                </c:pt>
                <c:pt idx="114">
                  <c:v>40025</c:v>
                </c:pt>
                <c:pt idx="115">
                  <c:v>40056</c:v>
                </c:pt>
                <c:pt idx="116">
                  <c:v>40086</c:v>
                </c:pt>
                <c:pt idx="117">
                  <c:v>40117</c:v>
                </c:pt>
                <c:pt idx="118">
                  <c:v>40147</c:v>
                </c:pt>
                <c:pt idx="119">
                  <c:v>40178</c:v>
                </c:pt>
                <c:pt idx="120">
                  <c:v>40209</c:v>
                </c:pt>
                <c:pt idx="121">
                  <c:v>40237</c:v>
                </c:pt>
                <c:pt idx="122">
                  <c:v>40268</c:v>
                </c:pt>
                <c:pt idx="123">
                  <c:v>40298</c:v>
                </c:pt>
                <c:pt idx="124">
                  <c:v>40329</c:v>
                </c:pt>
                <c:pt idx="125">
                  <c:v>40359</c:v>
                </c:pt>
                <c:pt idx="126">
                  <c:v>40390</c:v>
                </c:pt>
                <c:pt idx="127">
                  <c:v>40421</c:v>
                </c:pt>
                <c:pt idx="128">
                  <c:v>40451</c:v>
                </c:pt>
                <c:pt idx="129">
                  <c:v>40482</c:v>
                </c:pt>
                <c:pt idx="130">
                  <c:v>40512</c:v>
                </c:pt>
                <c:pt idx="131">
                  <c:v>40543</c:v>
                </c:pt>
                <c:pt idx="132">
                  <c:v>40574</c:v>
                </c:pt>
                <c:pt idx="133">
                  <c:v>40602</c:v>
                </c:pt>
                <c:pt idx="134">
                  <c:v>40633</c:v>
                </c:pt>
                <c:pt idx="135">
                  <c:v>40663</c:v>
                </c:pt>
                <c:pt idx="136">
                  <c:v>40694</c:v>
                </c:pt>
                <c:pt idx="137">
                  <c:v>40724</c:v>
                </c:pt>
                <c:pt idx="138">
                  <c:v>40755</c:v>
                </c:pt>
                <c:pt idx="139">
                  <c:v>40786</c:v>
                </c:pt>
                <c:pt idx="140">
                  <c:v>40816</c:v>
                </c:pt>
                <c:pt idx="141">
                  <c:v>40847</c:v>
                </c:pt>
                <c:pt idx="142">
                  <c:v>40877</c:v>
                </c:pt>
                <c:pt idx="143">
                  <c:v>40908</c:v>
                </c:pt>
                <c:pt idx="144">
                  <c:v>40939</c:v>
                </c:pt>
                <c:pt idx="145">
                  <c:v>40968</c:v>
                </c:pt>
                <c:pt idx="146">
                  <c:v>40999</c:v>
                </c:pt>
                <c:pt idx="147">
                  <c:v>41029</c:v>
                </c:pt>
                <c:pt idx="148">
                  <c:v>41060</c:v>
                </c:pt>
                <c:pt idx="149">
                  <c:v>41090</c:v>
                </c:pt>
                <c:pt idx="150">
                  <c:v>41121</c:v>
                </c:pt>
                <c:pt idx="151">
                  <c:v>41152</c:v>
                </c:pt>
                <c:pt idx="152">
                  <c:v>41182</c:v>
                </c:pt>
                <c:pt idx="153">
                  <c:v>41213</c:v>
                </c:pt>
                <c:pt idx="154">
                  <c:v>41243</c:v>
                </c:pt>
                <c:pt idx="155">
                  <c:v>41274</c:v>
                </c:pt>
                <c:pt idx="156">
                  <c:v>41305</c:v>
                </c:pt>
                <c:pt idx="157">
                  <c:v>41333</c:v>
                </c:pt>
                <c:pt idx="158">
                  <c:v>41364</c:v>
                </c:pt>
                <c:pt idx="159">
                  <c:v>41394</c:v>
                </c:pt>
                <c:pt idx="160">
                  <c:v>41425</c:v>
                </c:pt>
                <c:pt idx="161">
                  <c:v>41455</c:v>
                </c:pt>
                <c:pt idx="162">
                  <c:v>41486</c:v>
                </c:pt>
                <c:pt idx="163">
                  <c:v>41517</c:v>
                </c:pt>
                <c:pt idx="164">
                  <c:v>41547</c:v>
                </c:pt>
                <c:pt idx="165">
                  <c:v>41578</c:v>
                </c:pt>
                <c:pt idx="166">
                  <c:v>41608</c:v>
                </c:pt>
                <c:pt idx="167">
                  <c:v>41639</c:v>
                </c:pt>
                <c:pt idx="168">
                  <c:v>41670</c:v>
                </c:pt>
                <c:pt idx="169">
                  <c:v>41698</c:v>
                </c:pt>
                <c:pt idx="170">
                  <c:v>41729</c:v>
                </c:pt>
                <c:pt idx="171">
                  <c:v>41759</c:v>
                </c:pt>
                <c:pt idx="172">
                  <c:v>41790</c:v>
                </c:pt>
                <c:pt idx="173">
                  <c:v>41820</c:v>
                </c:pt>
                <c:pt idx="174">
                  <c:v>41851</c:v>
                </c:pt>
                <c:pt idx="175">
                  <c:v>41882</c:v>
                </c:pt>
                <c:pt idx="176">
                  <c:v>41912</c:v>
                </c:pt>
                <c:pt idx="177">
                  <c:v>41943</c:v>
                </c:pt>
                <c:pt idx="178">
                  <c:v>41973</c:v>
                </c:pt>
                <c:pt idx="179">
                  <c:v>42004</c:v>
                </c:pt>
                <c:pt idx="180">
                  <c:v>42035</c:v>
                </c:pt>
                <c:pt idx="181">
                  <c:v>42063</c:v>
                </c:pt>
                <c:pt idx="182">
                  <c:v>42094</c:v>
                </c:pt>
                <c:pt idx="183">
                  <c:v>42124</c:v>
                </c:pt>
                <c:pt idx="184">
                  <c:v>42155</c:v>
                </c:pt>
                <c:pt idx="185">
                  <c:v>42185</c:v>
                </c:pt>
                <c:pt idx="186">
                  <c:v>42216</c:v>
                </c:pt>
                <c:pt idx="187">
                  <c:v>42247</c:v>
                </c:pt>
                <c:pt idx="188">
                  <c:v>42277</c:v>
                </c:pt>
                <c:pt idx="189">
                  <c:v>42308</c:v>
                </c:pt>
                <c:pt idx="190">
                  <c:v>42338</c:v>
                </c:pt>
                <c:pt idx="191">
                  <c:v>42369</c:v>
                </c:pt>
                <c:pt idx="192">
                  <c:v>42400</c:v>
                </c:pt>
                <c:pt idx="193">
                  <c:v>42429</c:v>
                </c:pt>
                <c:pt idx="194">
                  <c:v>42460</c:v>
                </c:pt>
                <c:pt idx="195">
                  <c:v>42490</c:v>
                </c:pt>
                <c:pt idx="196">
                  <c:v>42521</c:v>
                </c:pt>
                <c:pt idx="197">
                  <c:v>42551</c:v>
                </c:pt>
                <c:pt idx="198">
                  <c:v>42582</c:v>
                </c:pt>
                <c:pt idx="199">
                  <c:v>42613</c:v>
                </c:pt>
                <c:pt idx="200">
                  <c:v>42643</c:v>
                </c:pt>
                <c:pt idx="201">
                  <c:v>42674</c:v>
                </c:pt>
                <c:pt idx="202">
                  <c:v>42704</c:v>
                </c:pt>
                <c:pt idx="203">
                  <c:v>42735</c:v>
                </c:pt>
                <c:pt idx="204">
                  <c:v>42766</c:v>
                </c:pt>
                <c:pt idx="205">
                  <c:v>42794</c:v>
                </c:pt>
                <c:pt idx="206">
                  <c:v>42825</c:v>
                </c:pt>
                <c:pt idx="207">
                  <c:v>42855</c:v>
                </c:pt>
                <c:pt idx="208">
                  <c:v>42886</c:v>
                </c:pt>
                <c:pt idx="209">
                  <c:v>42916</c:v>
                </c:pt>
                <c:pt idx="210">
                  <c:v>42947</c:v>
                </c:pt>
                <c:pt idx="211">
                  <c:v>42978</c:v>
                </c:pt>
                <c:pt idx="212">
                  <c:v>43008</c:v>
                </c:pt>
                <c:pt idx="213">
                  <c:v>43039</c:v>
                </c:pt>
                <c:pt idx="214">
                  <c:v>43069</c:v>
                </c:pt>
                <c:pt idx="215">
                  <c:v>43100</c:v>
                </c:pt>
                <c:pt idx="216">
                  <c:v>43131</c:v>
                </c:pt>
                <c:pt idx="217">
                  <c:v>43159</c:v>
                </c:pt>
                <c:pt idx="218">
                  <c:v>43190</c:v>
                </c:pt>
                <c:pt idx="219">
                  <c:v>43220</c:v>
                </c:pt>
                <c:pt idx="220">
                  <c:v>43251</c:v>
                </c:pt>
                <c:pt idx="221">
                  <c:v>43281</c:v>
                </c:pt>
                <c:pt idx="222">
                  <c:v>43312</c:v>
                </c:pt>
                <c:pt idx="223">
                  <c:v>43343</c:v>
                </c:pt>
                <c:pt idx="224">
                  <c:v>43373</c:v>
                </c:pt>
                <c:pt idx="225">
                  <c:v>43404</c:v>
                </c:pt>
                <c:pt idx="226">
                  <c:v>43434</c:v>
                </c:pt>
                <c:pt idx="227">
                  <c:v>43465</c:v>
                </c:pt>
                <c:pt idx="228">
                  <c:v>43496</c:v>
                </c:pt>
                <c:pt idx="229">
                  <c:v>43524</c:v>
                </c:pt>
                <c:pt idx="230">
                  <c:v>43555</c:v>
                </c:pt>
                <c:pt idx="231">
                  <c:v>43585</c:v>
                </c:pt>
                <c:pt idx="232">
                  <c:v>43616</c:v>
                </c:pt>
                <c:pt idx="233">
                  <c:v>43646</c:v>
                </c:pt>
                <c:pt idx="234">
                  <c:v>43677</c:v>
                </c:pt>
                <c:pt idx="235">
                  <c:v>43708</c:v>
                </c:pt>
                <c:pt idx="236">
                  <c:v>43738</c:v>
                </c:pt>
                <c:pt idx="237">
                  <c:v>43769</c:v>
                </c:pt>
                <c:pt idx="238">
                  <c:v>43799</c:v>
                </c:pt>
                <c:pt idx="239">
                  <c:v>43830</c:v>
                </c:pt>
                <c:pt idx="240">
                  <c:v>43861</c:v>
                </c:pt>
                <c:pt idx="241">
                  <c:v>43890</c:v>
                </c:pt>
                <c:pt idx="242">
                  <c:v>43921</c:v>
                </c:pt>
                <c:pt idx="243">
                  <c:v>43951</c:v>
                </c:pt>
              </c:numCache>
            </c:numRef>
          </c:cat>
          <c:val>
            <c:numRef>
              <c:f>Data!$B$6:$IK$6</c:f>
              <c:numCache>
                <c:formatCode>0.0</c:formatCode>
                <c:ptCount val="244"/>
                <c:pt idx="0">
                  <c:v>3.7669845214369038</c:v>
                </c:pt>
                <c:pt idx="1">
                  <c:v>3.9741520763663307</c:v>
                </c:pt>
                <c:pt idx="2">
                  <c:v>4.1525912437931716</c:v>
                </c:pt>
                <c:pt idx="3">
                  <c:v>4.2212583254466596</c:v>
                </c:pt>
                <c:pt idx="4">
                  <c:v>4.4367963136293476</c:v>
                </c:pt>
                <c:pt idx="5">
                  <c:v>4.5730526477355538</c:v>
                </c:pt>
                <c:pt idx="6">
                  <c:v>4.5730526477355538</c:v>
                </c:pt>
                <c:pt idx="7">
                  <c:v>4.6286413967016253</c:v>
                </c:pt>
                <c:pt idx="8">
                  <c:v>4.6945807683951228</c:v>
                </c:pt>
                <c:pt idx="9">
                  <c:v>4.7602452241511921</c:v>
                </c:pt>
                <c:pt idx="10">
                  <c:v>4.7602452241511921</c:v>
                </c:pt>
                <c:pt idx="11">
                  <c:v>4.7611475119641771</c:v>
                </c:pt>
                <c:pt idx="12">
                  <c:v>4.4665663095276251</c:v>
                </c:pt>
                <c:pt idx="13">
                  <c:v>4.4148634673691962</c:v>
                </c:pt>
                <c:pt idx="14">
                  <c:v>4.1859418254756644</c:v>
                </c:pt>
                <c:pt idx="15">
                  <c:v>3.9245683088501218</c:v>
                </c:pt>
                <c:pt idx="16">
                  <c:v>3.6289162706932365</c:v>
                </c:pt>
                <c:pt idx="17">
                  <c:v>3.5235175944957406</c:v>
                </c:pt>
                <c:pt idx="18">
                  <c:v>3.5138754392711045</c:v>
                </c:pt>
                <c:pt idx="19">
                  <c:v>3.3160404831333632</c:v>
                </c:pt>
                <c:pt idx="20">
                  <c:v>2.9166746986710854</c:v>
                </c:pt>
                <c:pt idx="21">
                  <c:v>2.6681841070455805</c:v>
                </c:pt>
                <c:pt idx="22">
                  <c:v>2.2839244838993698</c:v>
                </c:pt>
                <c:pt idx="23">
                  <c:v>2.1677319267502559</c:v>
                </c:pt>
                <c:pt idx="24">
                  <c:v>2.2198243457117357</c:v>
                </c:pt>
                <c:pt idx="25">
                  <c:v>2.2187507415905912</c:v>
                </c:pt>
                <c:pt idx="26">
                  <c:v>2.2215861367739489</c:v>
                </c:pt>
                <c:pt idx="27">
                  <c:v>2.2275038325401737</c:v>
                </c:pt>
                <c:pt idx="28">
                  <c:v>2.2344303543753394</c:v>
                </c:pt>
                <c:pt idx="29">
                  <c:v>2.2423307302362692</c:v>
                </c:pt>
                <c:pt idx="30">
                  <c:v>2.245657993935843</c:v>
                </c:pt>
                <c:pt idx="31">
                  <c:v>2.2447207585125475</c:v>
                </c:pt>
                <c:pt idx="32">
                  <c:v>2.2445646566595294</c:v>
                </c:pt>
                <c:pt idx="33">
                  <c:v>2.2444696381403011</c:v>
                </c:pt>
                <c:pt idx="34">
                  <c:v>2.0356453435412711</c:v>
                </c:pt>
                <c:pt idx="35">
                  <c:v>1.8951324038122774</c:v>
                </c:pt>
                <c:pt idx="36">
                  <c:v>1.9558355098166218</c:v>
                </c:pt>
                <c:pt idx="37">
                  <c:v>1.93902349134769</c:v>
                </c:pt>
                <c:pt idx="38">
                  <c:v>1.861859173582648</c:v>
                </c:pt>
                <c:pt idx="39">
                  <c:v>1.868472254473849</c:v>
                </c:pt>
                <c:pt idx="40">
                  <c:v>1.8586797843404463</c:v>
                </c:pt>
                <c:pt idx="41">
                  <c:v>1.5998260783709655</c:v>
                </c:pt>
                <c:pt idx="42">
                  <c:v>1.5668165878801621</c:v>
                </c:pt>
                <c:pt idx="43">
                  <c:v>1.5585608888848403</c:v>
                </c:pt>
                <c:pt idx="44">
                  <c:v>1.5475545074544905</c:v>
                </c:pt>
                <c:pt idx="45">
                  <c:v>1.5475545074544905</c:v>
                </c:pt>
                <c:pt idx="46">
                  <c:v>1.5685816392689591</c:v>
                </c:pt>
                <c:pt idx="47">
                  <c:v>1.571109983379523</c:v>
                </c:pt>
                <c:pt idx="48">
                  <c:v>1.59890741018669</c:v>
                </c:pt>
                <c:pt idx="49">
                  <c:v>1.6137342405511355</c:v>
                </c:pt>
                <c:pt idx="50">
                  <c:v>1.6042681737715152</c:v>
                </c:pt>
                <c:pt idx="51">
                  <c:v>1.5918752804491398</c:v>
                </c:pt>
                <c:pt idx="52">
                  <c:v>1.6095848002087589</c:v>
                </c:pt>
                <c:pt idx="53">
                  <c:v>1.7199331545928196</c:v>
                </c:pt>
                <c:pt idx="54">
                  <c:v>1.722108524823813</c:v>
                </c:pt>
                <c:pt idx="55">
                  <c:v>1.8255955295963504</c:v>
                </c:pt>
                <c:pt idx="56">
                  <c:v>1.927740387899491</c:v>
                </c:pt>
                <c:pt idx="57">
                  <c:v>1.9387539634636455</c:v>
                </c:pt>
                <c:pt idx="58">
                  <c:v>2.0237347932736967</c:v>
                </c:pt>
                <c:pt idx="59">
                  <c:v>2.1161867097104921</c:v>
                </c:pt>
                <c:pt idx="60">
                  <c:v>2.1438399013144935</c:v>
                </c:pt>
                <c:pt idx="61">
                  <c:v>2.2361709511252461</c:v>
                </c:pt>
                <c:pt idx="62">
                  <c:v>2.3356096112442111</c:v>
                </c:pt>
                <c:pt idx="63">
                  <c:v>2.3337101694736191</c:v>
                </c:pt>
                <c:pt idx="64">
                  <c:v>2.4258256317165534</c:v>
                </c:pt>
                <c:pt idx="65">
                  <c:v>2.5114591913895428</c:v>
                </c:pt>
                <c:pt idx="66">
                  <c:v>2.5161863910149198</c:v>
                </c:pt>
                <c:pt idx="67">
                  <c:v>2.5906857124029314</c:v>
                </c:pt>
                <c:pt idx="68">
                  <c:v>2.6926071371098383</c:v>
                </c:pt>
                <c:pt idx="69">
                  <c:v>2.7090388046360419</c:v>
                </c:pt>
                <c:pt idx="70">
                  <c:v>2.8033068309629932</c:v>
                </c:pt>
                <c:pt idx="71">
                  <c:v>2.9902920090145608</c:v>
                </c:pt>
                <c:pt idx="72">
                  <c:v>3.1342763609462501</c:v>
                </c:pt>
                <c:pt idx="73">
                  <c:v>3.1432902177802466</c:v>
                </c:pt>
                <c:pt idx="74">
                  <c:v>3.3303452565070102</c:v>
                </c:pt>
                <c:pt idx="75">
                  <c:v>3.3390902698369671</c:v>
                </c:pt>
                <c:pt idx="76">
                  <c:v>3.4461700665267596</c:v>
                </c:pt>
                <c:pt idx="77">
                  <c:v>3.6311553980332034</c:v>
                </c:pt>
                <c:pt idx="78">
                  <c:v>3.6625208240138178</c:v>
                </c:pt>
                <c:pt idx="79">
                  <c:v>3.7710055958985857</c:v>
                </c:pt>
                <c:pt idx="80">
                  <c:v>3.7791677395378036</c:v>
                </c:pt>
                <c:pt idx="81">
                  <c:v>3.8550992297758291</c:v>
                </c:pt>
                <c:pt idx="82">
                  <c:v>3.8832559260719273</c:v>
                </c:pt>
                <c:pt idx="83">
                  <c:v>3.9685047376547042</c:v>
                </c:pt>
                <c:pt idx="84">
                  <c:v>4.0106387069450609</c:v>
                </c:pt>
                <c:pt idx="85">
                  <c:v>4.0410222466536858</c:v>
                </c:pt>
                <c:pt idx="86">
                  <c:v>4.1285383410358429</c:v>
                </c:pt>
                <c:pt idx="87">
                  <c:v>4.1293578382510487</c:v>
                </c:pt>
                <c:pt idx="88">
                  <c:v>4.150528996729566</c:v>
                </c:pt>
                <c:pt idx="89">
                  <c:v>4.2433959228334421</c:v>
                </c:pt>
                <c:pt idx="90">
                  <c:v>4.2801410263214885</c:v>
                </c:pt>
                <c:pt idx="91">
                  <c:v>4.2966014330786448</c:v>
                </c:pt>
                <c:pt idx="92">
                  <c:v>4.1280597726618797</c:v>
                </c:pt>
                <c:pt idx="93">
                  <c:v>4.0432600656613138</c:v>
                </c:pt>
                <c:pt idx="94">
                  <c:v>4.0491149167731733</c:v>
                </c:pt>
                <c:pt idx="95">
                  <c:v>3.9360846493146306</c:v>
                </c:pt>
                <c:pt idx="96">
                  <c:v>3.4577404333148705</c:v>
                </c:pt>
                <c:pt idx="97">
                  <c:v>3.4512453097618483</c:v>
                </c:pt>
                <c:pt idx="98">
                  <c:v>3.1831518027163925</c:v>
                </c:pt>
                <c:pt idx="99">
                  <c:v>3.0664926893784261</c:v>
                </c:pt>
                <c:pt idx="100">
                  <c:v>3.0660438242196042</c:v>
                </c:pt>
                <c:pt idx="101">
                  <c:v>3.0699070857633703</c:v>
                </c:pt>
                <c:pt idx="102">
                  <c:v>3.1556553091280786</c:v>
                </c:pt>
                <c:pt idx="103">
                  <c:v>3.1603279982305126</c:v>
                </c:pt>
                <c:pt idx="104">
                  <c:v>3.1544548781644473</c:v>
                </c:pt>
                <c:pt idx="105">
                  <c:v>2.484773622799374</c:v>
                </c:pt>
                <c:pt idx="106">
                  <c:v>2.1663487468619915</c:v>
                </c:pt>
                <c:pt idx="107">
                  <c:v>1.3834602973706192</c:v>
                </c:pt>
                <c:pt idx="108">
                  <c:v>1.0951739051366609</c:v>
                </c:pt>
                <c:pt idx="109">
                  <c:v>1.0096930464796672</c:v>
                </c:pt>
                <c:pt idx="110">
                  <c:v>0.79166763290802444</c:v>
                </c:pt>
                <c:pt idx="111">
                  <c:v>0.68804967741777989</c:v>
                </c:pt>
                <c:pt idx="112">
                  <c:v>0.59945015048954864</c:v>
                </c:pt>
                <c:pt idx="113">
                  <c:v>0.59552508037093899</c:v>
                </c:pt>
                <c:pt idx="114">
                  <c:v>0.5928697697863855</c:v>
                </c:pt>
                <c:pt idx="115">
                  <c:v>0.59004246173073971</c:v>
                </c:pt>
                <c:pt idx="116">
                  <c:v>0.58808205158874494</c:v>
                </c:pt>
                <c:pt idx="117">
                  <c:v>0.5966152117716268</c:v>
                </c:pt>
                <c:pt idx="118">
                  <c:v>0.60267111931026229</c:v>
                </c:pt>
                <c:pt idx="119">
                  <c:v>0.60931219624423016</c:v>
                </c:pt>
                <c:pt idx="120">
                  <c:v>0.61902253045739164</c:v>
                </c:pt>
                <c:pt idx="121">
                  <c:v>0.61902253045739164</c:v>
                </c:pt>
                <c:pt idx="122">
                  <c:v>0.62543913476689972</c:v>
                </c:pt>
                <c:pt idx="123">
                  <c:v>0.63277039793628653</c:v>
                </c:pt>
                <c:pt idx="124">
                  <c:v>0.63972866026367581</c:v>
                </c:pt>
                <c:pt idx="125">
                  <c:v>0.65119868654036561</c:v>
                </c:pt>
                <c:pt idx="126">
                  <c:v>0.67112437570605721</c:v>
                </c:pt>
                <c:pt idx="127">
                  <c:v>0.67080378884749448</c:v>
                </c:pt>
                <c:pt idx="128">
                  <c:v>0.6829372013826186</c:v>
                </c:pt>
                <c:pt idx="129">
                  <c:v>0.68197651556008299</c:v>
                </c:pt>
                <c:pt idx="130">
                  <c:v>0.69576809942878193</c:v>
                </c:pt>
                <c:pt idx="131">
                  <c:v>0.6997353003053588</c:v>
                </c:pt>
                <c:pt idx="132">
                  <c:v>0.73147068845953256</c:v>
                </c:pt>
                <c:pt idx="133">
                  <c:v>0.7345150390487778</c:v>
                </c:pt>
                <c:pt idx="134">
                  <c:v>0.73953265799201418</c:v>
                </c:pt>
                <c:pt idx="135">
                  <c:v>0.82029863731507602</c:v>
                </c:pt>
                <c:pt idx="136">
                  <c:v>0.82301920573901288</c:v>
                </c:pt>
                <c:pt idx="137">
                  <c:v>0.82986166057281519</c:v>
                </c:pt>
                <c:pt idx="138">
                  <c:v>0.91062763989587681</c:v>
                </c:pt>
                <c:pt idx="139">
                  <c:v>0.90613902276468927</c:v>
                </c:pt>
                <c:pt idx="140">
                  <c:v>0.90538773588591603</c:v>
                </c:pt>
                <c:pt idx="141">
                  <c:v>0.90538773588591603</c:v>
                </c:pt>
                <c:pt idx="142">
                  <c:v>0.82013998885877493</c:v>
                </c:pt>
                <c:pt idx="143">
                  <c:v>0.72624122156783422</c:v>
                </c:pt>
                <c:pt idx="144">
                  <c:v>0.50953632447977515</c:v>
                </c:pt>
                <c:pt idx="145">
                  <c:v>0.50651634575332882</c:v>
                </c:pt>
                <c:pt idx="146">
                  <c:v>0.50380413322021877</c:v>
                </c:pt>
                <c:pt idx="147">
                  <c:v>0.50380413322021877</c:v>
                </c:pt>
                <c:pt idx="148">
                  <c:v>0.48604573279007302</c:v>
                </c:pt>
                <c:pt idx="149">
                  <c:v>0.47531244969918018</c:v>
                </c:pt>
                <c:pt idx="150">
                  <c:v>0.39720990828551</c:v>
                </c:pt>
                <c:pt idx="151">
                  <c:v>0.39720990828551</c:v>
                </c:pt>
                <c:pt idx="152">
                  <c:v>0.39418992955906362</c:v>
                </c:pt>
                <c:pt idx="153">
                  <c:v>0.37744405003010406</c:v>
                </c:pt>
                <c:pt idx="154">
                  <c:v>0.376615354540625</c:v>
                </c:pt>
                <c:pt idx="155">
                  <c:v>0.3649941261030879</c:v>
                </c:pt>
                <c:pt idx="156">
                  <c:v>0.369609116031897</c:v>
                </c:pt>
                <c:pt idx="157">
                  <c:v>0.369609116031897</c:v>
                </c:pt>
                <c:pt idx="158">
                  <c:v>0.369609116031897</c:v>
                </c:pt>
                <c:pt idx="159">
                  <c:v>0.369609116031897</c:v>
                </c:pt>
                <c:pt idx="160">
                  <c:v>0.34828386603647726</c:v>
                </c:pt>
                <c:pt idx="161">
                  <c:v>0.34828386603647726</c:v>
                </c:pt>
                <c:pt idx="162">
                  <c:v>0.34828386603647726</c:v>
                </c:pt>
                <c:pt idx="163">
                  <c:v>0.34002449332156792</c:v>
                </c:pt>
                <c:pt idx="164">
                  <c:v>0.34002449332156792</c:v>
                </c:pt>
                <c:pt idx="165">
                  <c:v>0.34002449332156792</c:v>
                </c:pt>
                <c:pt idx="166">
                  <c:v>0.34002449332156792</c:v>
                </c:pt>
                <c:pt idx="167">
                  <c:v>0.33684422589532476</c:v>
                </c:pt>
                <c:pt idx="168">
                  <c:v>0.33685928258571834</c:v>
                </c:pt>
                <c:pt idx="169">
                  <c:v>0.33685928258571834</c:v>
                </c:pt>
                <c:pt idx="170">
                  <c:v>0.33792055524415204</c:v>
                </c:pt>
                <c:pt idx="171">
                  <c:v>0.34010706933951229</c:v>
                </c:pt>
                <c:pt idx="172">
                  <c:v>0.34005989658908559</c:v>
                </c:pt>
                <c:pt idx="173">
                  <c:v>0.31241948064687847</c:v>
                </c:pt>
                <c:pt idx="174">
                  <c:v>0.30731520735141338</c:v>
                </c:pt>
                <c:pt idx="175">
                  <c:v>0.29942925594158837</c:v>
                </c:pt>
                <c:pt idx="176">
                  <c:v>0.2699774063829965</c:v>
                </c:pt>
                <c:pt idx="177">
                  <c:v>0.25900868199622207</c:v>
                </c:pt>
                <c:pt idx="178">
                  <c:v>0.25891433649536866</c:v>
                </c:pt>
                <c:pt idx="179">
                  <c:v>0.25042362659982514</c:v>
                </c:pt>
                <c:pt idx="180">
                  <c:v>0.23003875506742139</c:v>
                </c:pt>
                <c:pt idx="181">
                  <c:v>0.2202729888087582</c:v>
                </c:pt>
                <c:pt idx="182">
                  <c:v>0.21034604565216652</c:v>
                </c:pt>
                <c:pt idx="183">
                  <c:v>0.21034604565216652</c:v>
                </c:pt>
                <c:pt idx="184">
                  <c:v>0.20341093925841197</c:v>
                </c:pt>
                <c:pt idx="185">
                  <c:v>0.19222492497423488</c:v>
                </c:pt>
                <c:pt idx="186">
                  <c:v>0.18136923877038039</c:v>
                </c:pt>
                <c:pt idx="187">
                  <c:v>0.18156451384793285</c:v>
                </c:pt>
                <c:pt idx="188">
                  <c:v>0.17693779772879889</c:v>
                </c:pt>
                <c:pt idx="189">
                  <c:v>0.17693779772879889</c:v>
                </c:pt>
                <c:pt idx="190">
                  <c:v>0.17703543526757512</c:v>
                </c:pt>
                <c:pt idx="191">
                  <c:v>0.25243375195575474</c:v>
                </c:pt>
                <c:pt idx="192">
                  <c:v>0.24954940011724755</c:v>
                </c:pt>
                <c:pt idx="193">
                  <c:v>0.24785613882511809</c:v>
                </c:pt>
                <c:pt idx="194">
                  <c:v>0.21719859018338497</c:v>
                </c:pt>
                <c:pt idx="195">
                  <c:v>0.21719859018338497</c:v>
                </c:pt>
                <c:pt idx="196">
                  <c:v>0.21026158266577552</c:v>
                </c:pt>
                <c:pt idx="197">
                  <c:v>0.20205110417789132</c:v>
                </c:pt>
                <c:pt idx="198">
                  <c:v>0.20059733667501839</c:v>
                </c:pt>
                <c:pt idx="199">
                  <c:v>0.1778169700538838</c:v>
                </c:pt>
                <c:pt idx="200">
                  <c:v>0.16703366204306747</c:v>
                </c:pt>
                <c:pt idx="201">
                  <c:v>0.16703366204306747</c:v>
                </c:pt>
                <c:pt idx="202">
                  <c:v>0.16602104225431277</c:v>
                </c:pt>
                <c:pt idx="203">
                  <c:v>0.27007100595588401</c:v>
                </c:pt>
                <c:pt idx="204">
                  <c:v>0.27464402836268514</c:v>
                </c:pt>
                <c:pt idx="205">
                  <c:v>0.27464402836268514</c:v>
                </c:pt>
                <c:pt idx="206">
                  <c:v>0.37892200524103326</c:v>
                </c:pt>
                <c:pt idx="207">
                  <c:v>0.37892200524103326</c:v>
                </c:pt>
                <c:pt idx="208">
                  <c:v>0.37879359723900069</c:v>
                </c:pt>
                <c:pt idx="209">
                  <c:v>0.48294316611531612</c:v>
                </c:pt>
                <c:pt idx="210">
                  <c:v>0.49160591005061721</c:v>
                </c:pt>
                <c:pt idx="211">
                  <c:v>0.49251281066314923</c:v>
                </c:pt>
                <c:pt idx="212">
                  <c:v>0.50117555459845031</c:v>
                </c:pt>
                <c:pt idx="213">
                  <c:v>0.5010471465964178</c:v>
                </c:pt>
                <c:pt idx="214">
                  <c:v>0.5245681302396209</c:v>
                </c:pt>
                <c:pt idx="215">
                  <c:v>0.62884610711796907</c:v>
                </c:pt>
                <c:pt idx="216">
                  <c:v>0.63212813446324845</c:v>
                </c:pt>
                <c:pt idx="217">
                  <c:v>0.63334579599261021</c:v>
                </c:pt>
                <c:pt idx="218">
                  <c:v>0.73733742044205175</c:v>
                </c:pt>
                <c:pt idx="219">
                  <c:v>0.73733742044205175</c:v>
                </c:pt>
                <c:pt idx="220">
                  <c:v>0.73733742044205175</c:v>
                </c:pt>
                <c:pt idx="221">
                  <c:v>0.84254670642085483</c:v>
                </c:pt>
                <c:pt idx="222">
                  <c:v>0.85104996381664433</c:v>
                </c:pt>
                <c:pt idx="223">
                  <c:v>0.86631410131955289</c:v>
                </c:pt>
                <c:pt idx="224">
                  <c:v>0.97367922906561732</c:v>
                </c:pt>
                <c:pt idx="225">
                  <c:v>0.98218248646140682</c:v>
                </c:pt>
                <c:pt idx="226">
                  <c:v>0.99207210711663585</c:v>
                </c:pt>
                <c:pt idx="227">
                  <c:v>1.0960637315660775</c:v>
                </c:pt>
                <c:pt idx="228">
                  <c:v>1.1258452531040821</c:v>
                </c:pt>
                <c:pt idx="229">
                  <c:v>1.1258452531040821</c:v>
                </c:pt>
                <c:pt idx="230">
                  <c:v>1.1278992129239072</c:v>
                </c:pt>
                <c:pt idx="231">
                  <c:v>1.1278992129239072</c:v>
                </c:pt>
                <c:pt idx="232">
                  <c:v>1.1278718974178712</c:v>
                </c:pt>
                <c:pt idx="233">
                  <c:v>1.123039570951599</c:v>
                </c:pt>
                <c:pt idx="234">
                  <c:v>1.1082566049916573</c:v>
                </c:pt>
                <c:pt idx="235">
                  <c:v>0.9988485161709566</c:v>
                </c:pt>
                <c:pt idx="236">
                  <c:v>0.86675006797892051</c:v>
                </c:pt>
                <c:pt idx="237">
                  <c:v>0.74457222599478523</c:v>
                </c:pt>
                <c:pt idx="238">
                  <c:v>0.74445459324840968</c:v>
                </c:pt>
                <c:pt idx="239">
                  <c:v>0.74805006160104004</c:v>
                </c:pt>
                <c:pt idx="240">
                  <c:v>0.74997010188622026</c:v>
                </c:pt>
                <c:pt idx="241">
                  <c:v>0.75110086907024876</c:v>
                </c:pt>
                <c:pt idx="242">
                  <c:v>-2.4802326307980446E-2</c:v>
                </c:pt>
                <c:pt idx="243">
                  <c:v>-2.8030828571457413E-2</c:v>
                </c:pt>
              </c:numCache>
            </c:numRef>
          </c:val>
          <c:smooth val="0"/>
        </c:ser>
        <c:dLbls>
          <c:showLegendKey val="0"/>
          <c:showVal val="0"/>
          <c:showCatName val="0"/>
          <c:showSerName val="0"/>
          <c:showPercent val="0"/>
          <c:showBubbleSize val="0"/>
        </c:dLbls>
        <c:marker val="1"/>
        <c:smooth val="0"/>
        <c:axId val="456178304"/>
        <c:axId val="456315264"/>
      </c:lineChart>
      <c:dateAx>
        <c:axId val="456178304"/>
        <c:scaling>
          <c:orientation val="minMax"/>
        </c:scaling>
        <c:delete val="0"/>
        <c:axPos val="b"/>
        <c:numFmt formatCode="yy" sourceLinked="0"/>
        <c:majorTickMark val="out"/>
        <c:minorTickMark val="none"/>
        <c:tickLblPos val="low"/>
        <c:txPr>
          <a:bodyPr rot="0" vert="horz"/>
          <a:lstStyle/>
          <a:p>
            <a:pPr>
              <a:defRPr sz="1000" b="0" i="0" u="none" strike="noStrike" baseline="0">
                <a:solidFill>
                  <a:srgbClr val="000000"/>
                </a:solidFill>
                <a:latin typeface="Frutiger 45 Light"/>
                <a:ea typeface="Frutiger 45 Light"/>
                <a:cs typeface="Frutiger 45 Light"/>
              </a:defRPr>
            </a:pPr>
            <a:endParaRPr lang="en-US"/>
          </a:p>
        </c:txPr>
        <c:crossAx val="456315264"/>
        <c:crosses val="autoZero"/>
        <c:auto val="1"/>
        <c:lblOffset val="100"/>
        <c:baseTimeUnit val="months"/>
        <c:majorUnit val="20"/>
        <c:majorTimeUnit val="months"/>
        <c:minorUnit val="14"/>
        <c:minorTimeUnit val="days"/>
      </c:dateAx>
      <c:valAx>
        <c:axId val="456315264"/>
        <c:scaling>
          <c:orientation val="minMax"/>
          <c:max val="5"/>
          <c:min val="-0.5"/>
        </c:scaling>
        <c:delete val="0"/>
        <c:axPos val="l"/>
        <c:title>
          <c:tx>
            <c:rich>
              <a:bodyPr rot="0" vert="horz"/>
              <a:lstStyle/>
              <a:p>
                <a:pPr algn="ctr">
                  <a:defRPr sz="1000" b="0" i="0" u="none" strike="noStrike" baseline="0">
                    <a:solidFill>
                      <a:srgbClr val="000000"/>
                    </a:solidFill>
                    <a:latin typeface="Frutiger 45 Light"/>
                    <a:ea typeface="Frutiger 45 Light"/>
                    <a:cs typeface="Frutiger 45 Light"/>
                  </a:defRPr>
                </a:pPr>
                <a:r>
                  <a:rPr lang="en-GB"/>
                  <a:t>%</a:t>
                </a:r>
              </a:p>
            </c:rich>
          </c:tx>
          <c:layout>
            <c:manualLayout>
              <c:xMode val="edge"/>
              <c:yMode val="edge"/>
              <c:x val="3.444533718999411E-2"/>
              <c:y val="3.4683945756780403E-2"/>
            </c:manualLayout>
          </c:layout>
          <c:overlay val="0"/>
        </c:title>
        <c:numFmt formatCode="0.0" sourceLinked="0"/>
        <c:majorTickMark val="out"/>
        <c:minorTickMark val="none"/>
        <c:tickLblPos val="nextTo"/>
        <c:txPr>
          <a:bodyPr rot="0" vert="horz"/>
          <a:lstStyle/>
          <a:p>
            <a:pPr>
              <a:defRPr sz="1000" b="0" i="0" u="none" strike="noStrike" baseline="0">
                <a:solidFill>
                  <a:srgbClr val="000000"/>
                </a:solidFill>
                <a:latin typeface="Frutiger 45 Light"/>
                <a:ea typeface="Frutiger 45 Light"/>
                <a:cs typeface="Frutiger 45 Light"/>
              </a:defRPr>
            </a:pPr>
            <a:endParaRPr lang="en-US"/>
          </a:p>
        </c:txPr>
        <c:crossAx val="456178304"/>
        <c:crosses val="autoZero"/>
        <c:crossBetween val="between"/>
      </c:valAx>
    </c:plotArea>
    <c:plotVisOnly val="1"/>
    <c:dispBlanksAs val="gap"/>
    <c:showDLblsOverMax val="0"/>
  </c:chart>
  <c:spPr>
    <a:ln>
      <a:noFill/>
    </a:ln>
  </c:spPr>
  <c:txPr>
    <a:bodyPr/>
    <a:lstStyle/>
    <a:p>
      <a:pPr>
        <a:defRPr sz="1000" b="0" i="0" u="none" strike="noStrike" baseline="0">
          <a:solidFill>
            <a:srgbClr val="000000"/>
          </a:solidFill>
          <a:latin typeface="Frutiger 45 Light"/>
          <a:ea typeface="Frutiger 45 Light"/>
          <a:cs typeface="Frutiger 45 Light"/>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xMode val="edge"/>
          <c:yMode val="edge"/>
          <c:x val="3.2561408178006825E-2"/>
          <c:y val="8.3805882480066825E-3"/>
          <c:w val="0.95859659716497825"/>
          <c:h val="0.91976956021873335"/>
        </c:manualLayout>
      </c:layout>
      <c:areaChart>
        <c:grouping val="standard"/>
        <c:varyColors val="0"/>
        <c:ser>
          <c:idx val="3"/>
          <c:order val="1"/>
          <c:tx>
            <c:strRef>
              <c:f>'Data 12m'!$F$1</c:f>
              <c:strCache>
                <c:ptCount val="1"/>
                <c:pt idx="0">
                  <c:v>ECB</c:v>
                </c:pt>
              </c:strCache>
            </c:strRef>
          </c:tx>
          <c:spPr>
            <a:solidFill>
              <a:schemeClr val="accent1">
                <a:lumMod val="20000"/>
                <a:lumOff val="80000"/>
              </a:schemeClr>
            </a:solidFill>
            <a:ln w="25400">
              <a:noFill/>
            </a:ln>
          </c:spPr>
          <c:cat>
            <c:numRef>
              <c:f>'Data 12m'!$Z$3:$Z$170</c:f>
              <c:numCache>
                <c:formatCode>m/d/yyyy</c:formatCode>
                <c:ptCount val="168"/>
                <c:pt idx="0">
                  <c:v>39113</c:v>
                </c:pt>
                <c:pt idx="1">
                  <c:v>39141</c:v>
                </c:pt>
                <c:pt idx="2">
                  <c:v>39172</c:v>
                </c:pt>
                <c:pt idx="3">
                  <c:v>39202</c:v>
                </c:pt>
                <c:pt idx="4">
                  <c:v>39233</c:v>
                </c:pt>
                <c:pt idx="5">
                  <c:v>39263</c:v>
                </c:pt>
                <c:pt idx="6">
                  <c:v>39294</c:v>
                </c:pt>
                <c:pt idx="7">
                  <c:v>39325</c:v>
                </c:pt>
                <c:pt idx="8">
                  <c:v>39355</c:v>
                </c:pt>
                <c:pt idx="9">
                  <c:v>39386</c:v>
                </c:pt>
                <c:pt idx="10">
                  <c:v>39416</c:v>
                </c:pt>
                <c:pt idx="11">
                  <c:v>39447</c:v>
                </c:pt>
                <c:pt idx="12">
                  <c:v>39478</c:v>
                </c:pt>
                <c:pt idx="13">
                  <c:v>39507</c:v>
                </c:pt>
                <c:pt idx="14">
                  <c:v>39538</c:v>
                </c:pt>
                <c:pt idx="15">
                  <c:v>39568</c:v>
                </c:pt>
                <c:pt idx="16">
                  <c:v>39599</c:v>
                </c:pt>
                <c:pt idx="17">
                  <c:v>39629</c:v>
                </c:pt>
                <c:pt idx="18">
                  <c:v>39660</c:v>
                </c:pt>
                <c:pt idx="19">
                  <c:v>39691</c:v>
                </c:pt>
                <c:pt idx="20">
                  <c:v>39721</c:v>
                </c:pt>
                <c:pt idx="21">
                  <c:v>39752</c:v>
                </c:pt>
                <c:pt idx="22">
                  <c:v>39782</c:v>
                </c:pt>
                <c:pt idx="23">
                  <c:v>39813</c:v>
                </c:pt>
                <c:pt idx="24">
                  <c:v>39844</c:v>
                </c:pt>
                <c:pt idx="25">
                  <c:v>39872</c:v>
                </c:pt>
                <c:pt idx="26">
                  <c:v>39903</c:v>
                </c:pt>
                <c:pt idx="27">
                  <c:v>39933</c:v>
                </c:pt>
                <c:pt idx="28">
                  <c:v>39964</c:v>
                </c:pt>
                <c:pt idx="29">
                  <c:v>39994</c:v>
                </c:pt>
                <c:pt idx="30">
                  <c:v>40025</c:v>
                </c:pt>
                <c:pt idx="31">
                  <c:v>40056</c:v>
                </c:pt>
                <c:pt idx="32">
                  <c:v>40086</c:v>
                </c:pt>
                <c:pt idx="33">
                  <c:v>40117</c:v>
                </c:pt>
                <c:pt idx="34">
                  <c:v>40147</c:v>
                </c:pt>
                <c:pt idx="35">
                  <c:v>40178</c:v>
                </c:pt>
                <c:pt idx="36">
                  <c:v>40209</c:v>
                </c:pt>
                <c:pt idx="37">
                  <c:v>40237</c:v>
                </c:pt>
                <c:pt idx="38">
                  <c:v>40268</c:v>
                </c:pt>
                <c:pt idx="39">
                  <c:v>40298</c:v>
                </c:pt>
                <c:pt idx="40">
                  <c:v>40329</c:v>
                </c:pt>
                <c:pt idx="41">
                  <c:v>40359</c:v>
                </c:pt>
                <c:pt idx="42">
                  <c:v>40390</c:v>
                </c:pt>
                <c:pt idx="43">
                  <c:v>40421</c:v>
                </c:pt>
                <c:pt idx="44">
                  <c:v>40451</c:v>
                </c:pt>
                <c:pt idx="45">
                  <c:v>40482</c:v>
                </c:pt>
                <c:pt idx="46">
                  <c:v>40512</c:v>
                </c:pt>
                <c:pt idx="47">
                  <c:v>40543</c:v>
                </c:pt>
                <c:pt idx="48">
                  <c:v>40574</c:v>
                </c:pt>
                <c:pt idx="49">
                  <c:v>40602</c:v>
                </c:pt>
                <c:pt idx="50">
                  <c:v>40633</c:v>
                </c:pt>
                <c:pt idx="51">
                  <c:v>40663</c:v>
                </c:pt>
                <c:pt idx="52">
                  <c:v>40694</c:v>
                </c:pt>
                <c:pt idx="53">
                  <c:v>40724</c:v>
                </c:pt>
                <c:pt idx="54">
                  <c:v>40755</c:v>
                </c:pt>
                <c:pt idx="55">
                  <c:v>40786</c:v>
                </c:pt>
                <c:pt idx="56">
                  <c:v>40816</c:v>
                </c:pt>
                <c:pt idx="57">
                  <c:v>40847</c:v>
                </c:pt>
                <c:pt idx="58">
                  <c:v>40877</c:v>
                </c:pt>
                <c:pt idx="59">
                  <c:v>40908</c:v>
                </c:pt>
                <c:pt idx="60">
                  <c:v>40939</c:v>
                </c:pt>
                <c:pt idx="61">
                  <c:v>40968</c:v>
                </c:pt>
                <c:pt idx="62">
                  <c:v>40999</c:v>
                </c:pt>
                <c:pt idx="63">
                  <c:v>41029</c:v>
                </c:pt>
                <c:pt idx="64">
                  <c:v>41060</c:v>
                </c:pt>
                <c:pt idx="65">
                  <c:v>41090</c:v>
                </c:pt>
                <c:pt idx="66">
                  <c:v>41121</c:v>
                </c:pt>
                <c:pt idx="67">
                  <c:v>41152</c:v>
                </c:pt>
                <c:pt idx="68">
                  <c:v>41182</c:v>
                </c:pt>
                <c:pt idx="69">
                  <c:v>41213</c:v>
                </c:pt>
                <c:pt idx="70">
                  <c:v>41243</c:v>
                </c:pt>
                <c:pt idx="71">
                  <c:v>41274</c:v>
                </c:pt>
                <c:pt idx="72">
                  <c:v>41305</c:v>
                </c:pt>
                <c:pt idx="73">
                  <c:v>41333</c:v>
                </c:pt>
                <c:pt idx="74">
                  <c:v>41364</c:v>
                </c:pt>
                <c:pt idx="75">
                  <c:v>41394</c:v>
                </c:pt>
                <c:pt idx="76">
                  <c:v>41425</c:v>
                </c:pt>
                <c:pt idx="77">
                  <c:v>41455</c:v>
                </c:pt>
                <c:pt idx="78">
                  <c:v>41486</c:v>
                </c:pt>
                <c:pt idx="79">
                  <c:v>41517</c:v>
                </c:pt>
                <c:pt idx="80">
                  <c:v>41547</c:v>
                </c:pt>
                <c:pt idx="81">
                  <c:v>41578</c:v>
                </c:pt>
                <c:pt idx="82">
                  <c:v>41608</c:v>
                </c:pt>
                <c:pt idx="83">
                  <c:v>41639</c:v>
                </c:pt>
                <c:pt idx="84">
                  <c:v>41670</c:v>
                </c:pt>
                <c:pt idx="85">
                  <c:v>41698</c:v>
                </c:pt>
                <c:pt idx="86">
                  <c:v>41729</c:v>
                </c:pt>
                <c:pt idx="87">
                  <c:v>41759</c:v>
                </c:pt>
                <c:pt idx="88">
                  <c:v>41790</c:v>
                </c:pt>
                <c:pt idx="89">
                  <c:v>41820</c:v>
                </c:pt>
                <c:pt idx="90">
                  <c:v>41851</c:v>
                </c:pt>
                <c:pt idx="91">
                  <c:v>41882</c:v>
                </c:pt>
                <c:pt idx="92">
                  <c:v>41912</c:v>
                </c:pt>
                <c:pt idx="93">
                  <c:v>41943</c:v>
                </c:pt>
                <c:pt idx="94">
                  <c:v>41973</c:v>
                </c:pt>
                <c:pt idx="95">
                  <c:v>42004</c:v>
                </c:pt>
                <c:pt idx="96">
                  <c:v>42035</c:v>
                </c:pt>
                <c:pt idx="97">
                  <c:v>42063</c:v>
                </c:pt>
                <c:pt idx="98">
                  <c:v>42094</c:v>
                </c:pt>
                <c:pt idx="99">
                  <c:v>42124</c:v>
                </c:pt>
                <c:pt idx="100">
                  <c:v>42155</c:v>
                </c:pt>
                <c:pt idx="101">
                  <c:v>42185</c:v>
                </c:pt>
                <c:pt idx="102">
                  <c:v>42216</c:v>
                </c:pt>
                <c:pt idx="103">
                  <c:v>42247</c:v>
                </c:pt>
                <c:pt idx="104">
                  <c:v>42277</c:v>
                </c:pt>
                <c:pt idx="105">
                  <c:v>42308</c:v>
                </c:pt>
                <c:pt idx="106">
                  <c:v>42338</c:v>
                </c:pt>
                <c:pt idx="107">
                  <c:v>42369</c:v>
                </c:pt>
                <c:pt idx="108">
                  <c:v>42400</c:v>
                </c:pt>
                <c:pt idx="109">
                  <c:v>42429</c:v>
                </c:pt>
                <c:pt idx="110">
                  <c:v>42460</c:v>
                </c:pt>
                <c:pt idx="111">
                  <c:v>42490</c:v>
                </c:pt>
                <c:pt idx="112">
                  <c:v>42521</c:v>
                </c:pt>
                <c:pt idx="113">
                  <c:v>42551</c:v>
                </c:pt>
                <c:pt idx="114">
                  <c:v>42582</c:v>
                </c:pt>
                <c:pt idx="115">
                  <c:v>42613</c:v>
                </c:pt>
                <c:pt idx="116">
                  <c:v>42643</c:v>
                </c:pt>
                <c:pt idx="117">
                  <c:v>42674</c:v>
                </c:pt>
                <c:pt idx="118">
                  <c:v>42704</c:v>
                </c:pt>
                <c:pt idx="119">
                  <c:v>42735</c:v>
                </c:pt>
                <c:pt idx="120">
                  <c:v>42766</c:v>
                </c:pt>
                <c:pt idx="121">
                  <c:v>42794</c:v>
                </c:pt>
                <c:pt idx="122">
                  <c:v>42825</c:v>
                </c:pt>
                <c:pt idx="123">
                  <c:v>42855</c:v>
                </c:pt>
                <c:pt idx="124">
                  <c:v>42886</c:v>
                </c:pt>
                <c:pt idx="125">
                  <c:v>42916</c:v>
                </c:pt>
                <c:pt idx="126">
                  <c:v>42947</c:v>
                </c:pt>
                <c:pt idx="127">
                  <c:v>42978</c:v>
                </c:pt>
                <c:pt idx="128">
                  <c:v>43008</c:v>
                </c:pt>
                <c:pt idx="129">
                  <c:v>43039</c:v>
                </c:pt>
                <c:pt idx="130">
                  <c:v>43069</c:v>
                </c:pt>
                <c:pt idx="131">
                  <c:v>43100</c:v>
                </c:pt>
                <c:pt idx="132">
                  <c:v>43131</c:v>
                </c:pt>
                <c:pt idx="133">
                  <c:v>43159</c:v>
                </c:pt>
                <c:pt idx="134">
                  <c:v>43190</c:v>
                </c:pt>
                <c:pt idx="135">
                  <c:v>43220</c:v>
                </c:pt>
                <c:pt idx="136">
                  <c:v>43251</c:v>
                </c:pt>
                <c:pt idx="137">
                  <c:v>43281</c:v>
                </c:pt>
                <c:pt idx="138">
                  <c:v>43312</c:v>
                </c:pt>
                <c:pt idx="139">
                  <c:v>43343</c:v>
                </c:pt>
                <c:pt idx="140">
                  <c:v>43373</c:v>
                </c:pt>
                <c:pt idx="141">
                  <c:v>43404</c:v>
                </c:pt>
                <c:pt idx="142">
                  <c:v>43434</c:v>
                </c:pt>
                <c:pt idx="143">
                  <c:v>43465</c:v>
                </c:pt>
                <c:pt idx="144">
                  <c:v>43496</c:v>
                </c:pt>
                <c:pt idx="145">
                  <c:v>43524</c:v>
                </c:pt>
                <c:pt idx="146">
                  <c:v>43555</c:v>
                </c:pt>
                <c:pt idx="147">
                  <c:v>43585</c:v>
                </c:pt>
                <c:pt idx="148">
                  <c:v>43616</c:v>
                </c:pt>
                <c:pt idx="149">
                  <c:v>43646</c:v>
                </c:pt>
                <c:pt idx="150">
                  <c:v>43677</c:v>
                </c:pt>
                <c:pt idx="151">
                  <c:v>43708</c:v>
                </c:pt>
                <c:pt idx="152">
                  <c:v>43738</c:v>
                </c:pt>
                <c:pt idx="153">
                  <c:v>43769</c:v>
                </c:pt>
                <c:pt idx="154">
                  <c:v>43799</c:v>
                </c:pt>
                <c:pt idx="155">
                  <c:v>43830</c:v>
                </c:pt>
                <c:pt idx="156">
                  <c:v>43861</c:v>
                </c:pt>
                <c:pt idx="157">
                  <c:v>43890</c:v>
                </c:pt>
                <c:pt idx="158">
                  <c:v>43921</c:v>
                </c:pt>
                <c:pt idx="159">
                  <c:v>43951</c:v>
                </c:pt>
                <c:pt idx="160">
                  <c:v>43982</c:v>
                </c:pt>
                <c:pt idx="161">
                  <c:v>44012</c:v>
                </c:pt>
                <c:pt idx="162">
                  <c:v>44043</c:v>
                </c:pt>
                <c:pt idx="163">
                  <c:v>44074</c:v>
                </c:pt>
                <c:pt idx="164">
                  <c:v>44104</c:v>
                </c:pt>
                <c:pt idx="165">
                  <c:v>44135</c:v>
                </c:pt>
                <c:pt idx="166">
                  <c:v>44165</c:v>
                </c:pt>
                <c:pt idx="167">
                  <c:v>44196</c:v>
                </c:pt>
              </c:numCache>
            </c:numRef>
          </c:cat>
          <c:val>
            <c:numRef>
              <c:f>'Data 12m'!$AD$3:$AD$170</c:f>
              <c:numCache>
                <c:formatCode>0</c:formatCode>
                <c:ptCount val="168"/>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583.41666666666663</c:v>
                </c:pt>
                <c:pt idx="24">
                  <c:v>1853.5833333333333</c:v>
                </c:pt>
                <c:pt idx="25">
                  <c:v>7758.166666666667</c:v>
                </c:pt>
                <c:pt idx="26">
                  <c:v>24372.032752432227</c:v>
                </c:pt>
                <c:pt idx="27">
                  <c:v>46826.574106460968</c:v>
                </c:pt>
                <c:pt idx="28">
                  <c:v>60590.85170436414</c:v>
                </c:pt>
                <c:pt idx="29">
                  <c:v>73305.318335575619</c:v>
                </c:pt>
                <c:pt idx="30">
                  <c:v>87477.526743910319</c:v>
                </c:pt>
                <c:pt idx="31">
                  <c:v>98067.888336382995</c:v>
                </c:pt>
                <c:pt idx="32">
                  <c:v>109978.19890333127</c:v>
                </c:pt>
                <c:pt idx="33">
                  <c:v>121822.5788781356</c:v>
                </c:pt>
                <c:pt idx="34">
                  <c:v>131720.01559796213</c:v>
                </c:pt>
                <c:pt idx="35">
                  <c:v>138411.87913732047</c:v>
                </c:pt>
                <c:pt idx="36">
                  <c:v>145083.6024293513</c:v>
                </c:pt>
                <c:pt idx="37">
                  <c:v>145306.0499318564</c:v>
                </c:pt>
                <c:pt idx="38">
                  <c:v>132595.36735206688</c:v>
                </c:pt>
                <c:pt idx="39">
                  <c:v>110896.00452931215</c:v>
                </c:pt>
                <c:pt idx="40">
                  <c:v>97993.673886459321</c:v>
                </c:pt>
                <c:pt idx="41">
                  <c:v>85936.854853487355</c:v>
                </c:pt>
                <c:pt idx="42">
                  <c:v>72346.272975367465</c:v>
                </c:pt>
                <c:pt idx="43">
                  <c:v>59444.919806796082</c:v>
                </c:pt>
                <c:pt idx="44">
                  <c:v>48697.106823307309</c:v>
                </c:pt>
                <c:pt idx="45">
                  <c:v>37910.509961256445</c:v>
                </c:pt>
                <c:pt idx="46">
                  <c:v>32903.248408231419</c:v>
                </c:pt>
                <c:pt idx="47">
                  <c:v>32316.918306633372</c:v>
                </c:pt>
                <c:pt idx="48">
                  <c:v>30859.723690081275</c:v>
                </c:pt>
                <c:pt idx="49">
                  <c:v>32952.314500342858</c:v>
                </c:pt>
                <c:pt idx="50">
                  <c:v>36862.515707948063</c:v>
                </c:pt>
                <c:pt idx="51">
                  <c:v>41938.401106180005</c:v>
                </c:pt>
                <c:pt idx="52">
                  <c:v>49215.538451446504</c:v>
                </c:pt>
                <c:pt idx="53">
                  <c:v>56418.095364377768</c:v>
                </c:pt>
                <c:pt idx="54">
                  <c:v>56366.418391376414</c:v>
                </c:pt>
                <c:pt idx="55">
                  <c:v>56838.364858006251</c:v>
                </c:pt>
                <c:pt idx="56">
                  <c:v>57139.3806887795</c:v>
                </c:pt>
                <c:pt idx="57">
                  <c:v>59212.232298651907</c:v>
                </c:pt>
                <c:pt idx="58">
                  <c:v>59115.978753085008</c:v>
                </c:pt>
                <c:pt idx="59">
                  <c:v>56560.656141201733</c:v>
                </c:pt>
                <c:pt idx="60">
                  <c:v>53820.716799600632</c:v>
                </c:pt>
                <c:pt idx="61">
                  <c:v>48671.414378442569</c:v>
                </c:pt>
                <c:pt idx="62">
                  <c:v>44890.538932756463</c:v>
                </c:pt>
                <c:pt idx="63">
                  <c:v>42679.418731866797</c:v>
                </c:pt>
                <c:pt idx="64">
                  <c:v>36730.614936636666</c:v>
                </c:pt>
                <c:pt idx="65">
                  <c:v>30329.868224060712</c:v>
                </c:pt>
                <c:pt idx="66">
                  <c:v>32569.88751757946</c:v>
                </c:pt>
                <c:pt idx="67">
                  <c:v>34851.428782410592</c:v>
                </c:pt>
                <c:pt idx="68">
                  <c:v>37033.708100581978</c:v>
                </c:pt>
                <c:pt idx="69">
                  <c:v>39584.626085342563</c:v>
                </c:pt>
                <c:pt idx="70">
                  <c:v>40145.148555814405</c:v>
                </c:pt>
                <c:pt idx="71">
                  <c:v>42945.382343506979</c:v>
                </c:pt>
                <c:pt idx="72">
                  <c:v>50203.079859322759</c:v>
                </c:pt>
                <c:pt idx="73">
                  <c:v>57625.177903878321</c:v>
                </c:pt>
                <c:pt idx="74">
                  <c:v>64838.289474762263</c:v>
                </c:pt>
                <c:pt idx="75">
                  <c:v>73395.775648704861</c:v>
                </c:pt>
                <c:pt idx="76">
                  <c:v>81161.002603372326</c:v>
                </c:pt>
                <c:pt idx="77">
                  <c:v>90936.572351315743</c:v>
                </c:pt>
                <c:pt idx="78">
                  <c:v>99632.410498554149</c:v>
                </c:pt>
                <c:pt idx="79">
                  <c:v>107712.89813575993</c:v>
                </c:pt>
                <c:pt idx="80">
                  <c:v>116455.44680206501</c:v>
                </c:pt>
                <c:pt idx="81">
                  <c:v>124788.11173670909</c:v>
                </c:pt>
                <c:pt idx="82">
                  <c:v>132648.15919819154</c:v>
                </c:pt>
                <c:pt idx="83">
                  <c:v>139360.74357559608</c:v>
                </c:pt>
                <c:pt idx="84">
                  <c:v>139292.1894775441</c:v>
                </c:pt>
                <c:pt idx="85">
                  <c:v>140161.45269798918</c:v>
                </c:pt>
                <c:pt idx="86">
                  <c:v>139332.69225029444</c:v>
                </c:pt>
                <c:pt idx="87">
                  <c:v>137599.26833323805</c:v>
                </c:pt>
                <c:pt idx="88">
                  <c:v>135721.59002446313</c:v>
                </c:pt>
                <c:pt idx="89">
                  <c:v>132399.20460225493</c:v>
                </c:pt>
                <c:pt idx="90">
                  <c:v>128318.5927557761</c:v>
                </c:pt>
                <c:pt idx="91">
                  <c:v>123101.77774853623</c:v>
                </c:pt>
                <c:pt idx="92">
                  <c:v>117254.17926300885</c:v>
                </c:pt>
                <c:pt idx="93">
                  <c:v>111828.53116315258</c:v>
                </c:pt>
                <c:pt idx="94">
                  <c:v>104607.92011453169</c:v>
                </c:pt>
                <c:pt idx="95">
                  <c:v>97003.556497389756</c:v>
                </c:pt>
                <c:pt idx="96">
                  <c:v>91920.53392840561</c:v>
                </c:pt>
                <c:pt idx="97">
                  <c:v>86221.104158894144</c:v>
                </c:pt>
                <c:pt idx="98">
                  <c:v>85680.857605589787</c:v>
                </c:pt>
                <c:pt idx="99">
                  <c:v>85233.701257882916</c:v>
                </c:pt>
                <c:pt idx="100">
                  <c:v>87646.24856600858</c:v>
                </c:pt>
                <c:pt idx="101">
                  <c:v>90212.537752556542</c:v>
                </c:pt>
                <c:pt idx="102">
                  <c:v>92711.244792742538</c:v>
                </c:pt>
                <c:pt idx="103">
                  <c:v>95572.460677266863</c:v>
                </c:pt>
                <c:pt idx="104">
                  <c:v>99683.522221541207</c:v>
                </c:pt>
                <c:pt idx="105">
                  <c:v>102700.08365055922</c:v>
                </c:pt>
                <c:pt idx="106">
                  <c:v>107085.24093600208</c:v>
                </c:pt>
                <c:pt idx="107">
                  <c:v>110605.06742681001</c:v>
                </c:pt>
                <c:pt idx="108">
                  <c:v>115038.61004052675</c:v>
                </c:pt>
                <c:pt idx="109">
                  <c:v>120469.82832361222</c:v>
                </c:pt>
                <c:pt idx="110">
                  <c:v>121457.46681269485</c:v>
                </c:pt>
                <c:pt idx="111">
                  <c:v>124810.17112660786</c:v>
                </c:pt>
                <c:pt idx="112">
                  <c:v>127919.55688449656</c:v>
                </c:pt>
                <c:pt idx="113">
                  <c:v>131210.3830797151</c:v>
                </c:pt>
                <c:pt idx="114">
                  <c:v>134702.46177713276</c:v>
                </c:pt>
                <c:pt idx="115">
                  <c:v>138756.31307649112</c:v>
                </c:pt>
                <c:pt idx="116">
                  <c:v>143120.34920482428</c:v>
                </c:pt>
                <c:pt idx="117">
                  <c:v>147544.12636957757</c:v>
                </c:pt>
                <c:pt idx="118">
                  <c:v>152330.88357081873</c:v>
                </c:pt>
                <c:pt idx="119">
                  <c:v>155249.94280184549</c:v>
                </c:pt>
                <c:pt idx="120">
                  <c:v>157628.07109834254</c:v>
                </c:pt>
                <c:pt idx="121">
                  <c:v>160036.89063776884</c:v>
                </c:pt>
                <c:pt idx="122">
                  <c:v>161693.3042194373</c:v>
                </c:pt>
                <c:pt idx="123">
                  <c:v>158680.83078175655</c:v>
                </c:pt>
                <c:pt idx="124">
                  <c:v>154892.07995121018</c:v>
                </c:pt>
                <c:pt idx="125">
                  <c:v>150510.30278935551</c:v>
                </c:pt>
                <c:pt idx="126">
                  <c:v>145910.14725783863</c:v>
                </c:pt>
                <c:pt idx="127">
                  <c:v>139788.01231010782</c:v>
                </c:pt>
                <c:pt idx="128">
                  <c:v>134975.98115046695</c:v>
                </c:pt>
                <c:pt idx="129">
                  <c:v>128197.04909381506</c:v>
                </c:pt>
                <c:pt idx="130">
                  <c:v>120792.6669202082</c:v>
                </c:pt>
                <c:pt idx="131">
                  <c:v>115652.66285002635</c:v>
                </c:pt>
                <c:pt idx="132">
                  <c:v>106946.64087156706</c:v>
                </c:pt>
                <c:pt idx="133">
                  <c:v>98053.326645739478</c:v>
                </c:pt>
                <c:pt idx="134">
                  <c:v>90817.731125804479</c:v>
                </c:pt>
                <c:pt idx="135">
                  <c:v>83359.953121476661</c:v>
                </c:pt>
                <c:pt idx="136">
                  <c:v>76997.574805322482</c:v>
                </c:pt>
                <c:pt idx="137">
                  <c:v>70732.813319756242</c:v>
                </c:pt>
                <c:pt idx="138">
                  <c:v>64705.155834470788</c:v>
                </c:pt>
                <c:pt idx="139">
                  <c:v>58398.944225645355</c:v>
                </c:pt>
                <c:pt idx="140">
                  <c:v>51346.733631151947</c:v>
                </c:pt>
                <c:pt idx="141">
                  <c:v>41454.143842180769</c:v>
                </c:pt>
                <c:pt idx="142">
                  <c:v>34935.573095208179</c:v>
                </c:pt>
                <c:pt idx="143">
                  <c:v>29201.582428698661</c:v>
                </c:pt>
                <c:pt idx="144">
                  <c:v>24478.460855688754</c:v>
                </c:pt>
                <c:pt idx="145">
                  <c:v>17735.66506313346</c:v>
                </c:pt>
                <c:pt idx="146">
                  <c:v>12443.092751666598</c:v>
                </c:pt>
                <c:pt idx="147">
                  <c:v>7635.8396566892843</c:v>
                </c:pt>
                <c:pt idx="148">
                  <c:v>1445.6185039398679</c:v>
                </c:pt>
                <c:pt idx="149">
                  <c:v>-2180.1842837608292</c:v>
                </c:pt>
                <c:pt idx="150">
                  <c:v>-8011.2125858386153</c:v>
                </c:pt>
                <c:pt idx="151">
                  <c:v>-7912.0770905681684</c:v>
                </c:pt>
                <c:pt idx="152">
                  <c:v>-10378.571602897162</c:v>
                </c:pt>
                <c:pt idx="153">
                  <c:v>-3252.159232146425</c:v>
                </c:pt>
                <c:pt idx="154">
                  <c:v>3845.4721163005647</c:v>
                </c:pt>
                <c:pt idx="155">
                  <c:v>11802.740007579423</c:v>
                </c:pt>
                <c:pt idx="156">
                  <c:v>20081.424434847708</c:v>
                </c:pt>
                <c:pt idx="157">
                  <c:v>29943.941470254991</c:v>
                </c:pt>
                <c:pt idx="158">
                  <c:v>80682.301508923774</c:v>
                </c:pt>
                <c:pt idx="159">
                  <c:v>195467.29304135306</c:v>
                </c:pt>
                <c:pt idx="160">
                  <c:v>258398.95748865773</c:v>
                </c:pt>
                <c:pt idx="161">
                  <c:v>295117.61425733968</c:v>
                </c:pt>
                <c:pt idx="162">
                  <c:v>320380.32323291281</c:v>
                </c:pt>
                <c:pt idx="163">
                  <c:v>335767.96795489319</c:v>
                </c:pt>
                <c:pt idx="164">
                  <c:v>352087.3533783537</c:v>
                </c:pt>
                <c:pt idx="165">
                  <c:v>364119.11737522756</c:v>
                </c:pt>
                <c:pt idx="166">
                  <c:v>368161.93209105858</c:v>
                </c:pt>
                <c:pt idx="167">
                  <c:v>371369.06183326279</c:v>
                </c:pt>
              </c:numCache>
            </c:numRef>
          </c:val>
        </c:ser>
        <c:ser>
          <c:idx val="9"/>
          <c:order val="2"/>
          <c:tx>
            <c:strRef>
              <c:f>'Data 12m'!$E$1</c:f>
              <c:strCache>
                <c:ptCount val="1"/>
                <c:pt idx="0">
                  <c:v>BoJ</c:v>
                </c:pt>
              </c:strCache>
            </c:strRef>
          </c:tx>
          <c:spPr>
            <a:solidFill>
              <a:srgbClr val="CFBD9B"/>
            </a:solidFill>
            <a:ln w="25400">
              <a:noFill/>
            </a:ln>
          </c:spPr>
          <c:cat>
            <c:numRef>
              <c:f>'Data 12m'!$Z$3:$Z$170</c:f>
              <c:numCache>
                <c:formatCode>m/d/yyyy</c:formatCode>
                <c:ptCount val="168"/>
                <c:pt idx="0">
                  <c:v>39113</c:v>
                </c:pt>
                <c:pt idx="1">
                  <c:v>39141</c:v>
                </c:pt>
                <c:pt idx="2">
                  <c:v>39172</c:v>
                </c:pt>
                <c:pt idx="3">
                  <c:v>39202</c:v>
                </c:pt>
                <c:pt idx="4">
                  <c:v>39233</c:v>
                </c:pt>
                <c:pt idx="5">
                  <c:v>39263</c:v>
                </c:pt>
                <c:pt idx="6">
                  <c:v>39294</c:v>
                </c:pt>
                <c:pt idx="7">
                  <c:v>39325</c:v>
                </c:pt>
                <c:pt idx="8">
                  <c:v>39355</c:v>
                </c:pt>
                <c:pt idx="9">
                  <c:v>39386</c:v>
                </c:pt>
                <c:pt idx="10">
                  <c:v>39416</c:v>
                </c:pt>
                <c:pt idx="11">
                  <c:v>39447</c:v>
                </c:pt>
                <c:pt idx="12">
                  <c:v>39478</c:v>
                </c:pt>
                <c:pt idx="13">
                  <c:v>39507</c:v>
                </c:pt>
                <c:pt idx="14">
                  <c:v>39538</c:v>
                </c:pt>
                <c:pt idx="15">
                  <c:v>39568</c:v>
                </c:pt>
                <c:pt idx="16">
                  <c:v>39599</c:v>
                </c:pt>
                <c:pt idx="17">
                  <c:v>39629</c:v>
                </c:pt>
                <c:pt idx="18">
                  <c:v>39660</c:v>
                </c:pt>
                <c:pt idx="19">
                  <c:v>39691</c:v>
                </c:pt>
                <c:pt idx="20">
                  <c:v>39721</c:v>
                </c:pt>
                <c:pt idx="21">
                  <c:v>39752</c:v>
                </c:pt>
                <c:pt idx="22">
                  <c:v>39782</c:v>
                </c:pt>
                <c:pt idx="23">
                  <c:v>39813</c:v>
                </c:pt>
                <c:pt idx="24">
                  <c:v>39844</c:v>
                </c:pt>
                <c:pt idx="25">
                  <c:v>39872</c:v>
                </c:pt>
                <c:pt idx="26">
                  <c:v>39903</c:v>
                </c:pt>
                <c:pt idx="27">
                  <c:v>39933</c:v>
                </c:pt>
                <c:pt idx="28">
                  <c:v>39964</c:v>
                </c:pt>
                <c:pt idx="29">
                  <c:v>39994</c:v>
                </c:pt>
                <c:pt idx="30">
                  <c:v>40025</c:v>
                </c:pt>
                <c:pt idx="31">
                  <c:v>40056</c:v>
                </c:pt>
                <c:pt idx="32">
                  <c:v>40086</c:v>
                </c:pt>
                <c:pt idx="33">
                  <c:v>40117</c:v>
                </c:pt>
                <c:pt idx="34">
                  <c:v>40147</c:v>
                </c:pt>
                <c:pt idx="35">
                  <c:v>40178</c:v>
                </c:pt>
                <c:pt idx="36">
                  <c:v>40209</c:v>
                </c:pt>
                <c:pt idx="37">
                  <c:v>40237</c:v>
                </c:pt>
                <c:pt idx="38">
                  <c:v>40268</c:v>
                </c:pt>
                <c:pt idx="39">
                  <c:v>40298</c:v>
                </c:pt>
                <c:pt idx="40">
                  <c:v>40329</c:v>
                </c:pt>
                <c:pt idx="41">
                  <c:v>40359</c:v>
                </c:pt>
                <c:pt idx="42">
                  <c:v>40390</c:v>
                </c:pt>
                <c:pt idx="43">
                  <c:v>40421</c:v>
                </c:pt>
                <c:pt idx="44">
                  <c:v>40451</c:v>
                </c:pt>
                <c:pt idx="45">
                  <c:v>40482</c:v>
                </c:pt>
                <c:pt idx="46">
                  <c:v>40512</c:v>
                </c:pt>
                <c:pt idx="47">
                  <c:v>40543</c:v>
                </c:pt>
                <c:pt idx="48">
                  <c:v>40574</c:v>
                </c:pt>
                <c:pt idx="49">
                  <c:v>40602</c:v>
                </c:pt>
                <c:pt idx="50">
                  <c:v>40633</c:v>
                </c:pt>
                <c:pt idx="51">
                  <c:v>40663</c:v>
                </c:pt>
                <c:pt idx="52">
                  <c:v>40694</c:v>
                </c:pt>
                <c:pt idx="53">
                  <c:v>40724</c:v>
                </c:pt>
                <c:pt idx="54">
                  <c:v>40755</c:v>
                </c:pt>
                <c:pt idx="55">
                  <c:v>40786</c:v>
                </c:pt>
                <c:pt idx="56">
                  <c:v>40816</c:v>
                </c:pt>
                <c:pt idx="57">
                  <c:v>40847</c:v>
                </c:pt>
                <c:pt idx="58">
                  <c:v>40877</c:v>
                </c:pt>
                <c:pt idx="59">
                  <c:v>40908</c:v>
                </c:pt>
                <c:pt idx="60">
                  <c:v>40939</c:v>
                </c:pt>
                <c:pt idx="61">
                  <c:v>40968</c:v>
                </c:pt>
                <c:pt idx="62">
                  <c:v>40999</c:v>
                </c:pt>
                <c:pt idx="63">
                  <c:v>41029</c:v>
                </c:pt>
                <c:pt idx="64">
                  <c:v>41060</c:v>
                </c:pt>
                <c:pt idx="65">
                  <c:v>41090</c:v>
                </c:pt>
                <c:pt idx="66">
                  <c:v>41121</c:v>
                </c:pt>
                <c:pt idx="67">
                  <c:v>41152</c:v>
                </c:pt>
                <c:pt idx="68">
                  <c:v>41182</c:v>
                </c:pt>
                <c:pt idx="69">
                  <c:v>41213</c:v>
                </c:pt>
                <c:pt idx="70">
                  <c:v>41243</c:v>
                </c:pt>
                <c:pt idx="71">
                  <c:v>41274</c:v>
                </c:pt>
                <c:pt idx="72">
                  <c:v>41305</c:v>
                </c:pt>
                <c:pt idx="73">
                  <c:v>41333</c:v>
                </c:pt>
                <c:pt idx="74">
                  <c:v>41364</c:v>
                </c:pt>
                <c:pt idx="75">
                  <c:v>41394</c:v>
                </c:pt>
                <c:pt idx="76">
                  <c:v>41425</c:v>
                </c:pt>
                <c:pt idx="77">
                  <c:v>41455</c:v>
                </c:pt>
                <c:pt idx="78">
                  <c:v>41486</c:v>
                </c:pt>
                <c:pt idx="79">
                  <c:v>41517</c:v>
                </c:pt>
                <c:pt idx="80">
                  <c:v>41547</c:v>
                </c:pt>
                <c:pt idx="81">
                  <c:v>41578</c:v>
                </c:pt>
                <c:pt idx="82">
                  <c:v>41608</c:v>
                </c:pt>
                <c:pt idx="83">
                  <c:v>41639</c:v>
                </c:pt>
                <c:pt idx="84">
                  <c:v>41670</c:v>
                </c:pt>
                <c:pt idx="85">
                  <c:v>41698</c:v>
                </c:pt>
                <c:pt idx="86">
                  <c:v>41729</c:v>
                </c:pt>
                <c:pt idx="87">
                  <c:v>41759</c:v>
                </c:pt>
                <c:pt idx="88">
                  <c:v>41790</c:v>
                </c:pt>
                <c:pt idx="89">
                  <c:v>41820</c:v>
                </c:pt>
                <c:pt idx="90">
                  <c:v>41851</c:v>
                </c:pt>
                <c:pt idx="91">
                  <c:v>41882</c:v>
                </c:pt>
                <c:pt idx="92">
                  <c:v>41912</c:v>
                </c:pt>
                <c:pt idx="93">
                  <c:v>41943</c:v>
                </c:pt>
                <c:pt idx="94">
                  <c:v>41973</c:v>
                </c:pt>
                <c:pt idx="95">
                  <c:v>42004</c:v>
                </c:pt>
                <c:pt idx="96">
                  <c:v>42035</c:v>
                </c:pt>
                <c:pt idx="97">
                  <c:v>42063</c:v>
                </c:pt>
                <c:pt idx="98">
                  <c:v>42094</c:v>
                </c:pt>
                <c:pt idx="99">
                  <c:v>42124</c:v>
                </c:pt>
                <c:pt idx="100">
                  <c:v>42155</c:v>
                </c:pt>
                <c:pt idx="101">
                  <c:v>42185</c:v>
                </c:pt>
                <c:pt idx="102">
                  <c:v>42216</c:v>
                </c:pt>
                <c:pt idx="103">
                  <c:v>42247</c:v>
                </c:pt>
                <c:pt idx="104">
                  <c:v>42277</c:v>
                </c:pt>
                <c:pt idx="105">
                  <c:v>42308</c:v>
                </c:pt>
                <c:pt idx="106">
                  <c:v>42338</c:v>
                </c:pt>
                <c:pt idx="107">
                  <c:v>42369</c:v>
                </c:pt>
                <c:pt idx="108">
                  <c:v>42400</c:v>
                </c:pt>
                <c:pt idx="109">
                  <c:v>42429</c:v>
                </c:pt>
                <c:pt idx="110">
                  <c:v>42460</c:v>
                </c:pt>
                <c:pt idx="111">
                  <c:v>42490</c:v>
                </c:pt>
                <c:pt idx="112">
                  <c:v>42521</c:v>
                </c:pt>
                <c:pt idx="113">
                  <c:v>42551</c:v>
                </c:pt>
                <c:pt idx="114">
                  <c:v>42582</c:v>
                </c:pt>
                <c:pt idx="115">
                  <c:v>42613</c:v>
                </c:pt>
                <c:pt idx="116">
                  <c:v>42643</c:v>
                </c:pt>
                <c:pt idx="117">
                  <c:v>42674</c:v>
                </c:pt>
                <c:pt idx="118">
                  <c:v>42704</c:v>
                </c:pt>
                <c:pt idx="119">
                  <c:v>42735</c:v>
                </c:pt>
                <c:pt idx="120">
                  <c:v>42766</c:v>
                </c:pt>
                <c:pt idx="121">
                  <c:v>42794</c:v>
                </c:pt>
                <c:pt idx="122">
                  <c:v>42825</c:v>
                </c:pt>
                <c:pt idx="123">
                  <c:v>42855</c:v>
                </c:pt>
                <c:pt idx="124">
                  <c:v>42886</c:v>
                </c:pt>
                <c:pt idx="125">
                  <c:v>42916</c:v>
                </c:pt>
                <c:pt idx="126">
                  <c:v>42947</c:v>
                </c:pt>
                <c:pt idx="127">
                  <c:v>42978</c:v>
                </c:pt>
                <c:pt idx="128">
                  <c:v>43008</c:v>
                </c:pt>
                <c:pt idx="129">
                  <c:v>43039</c:v>
                </c:pt>
                <c:pt idx="130">
                  <c:v>43069</c:v>
                </c:pt>
                <c:pt idx="131">
                  <c:v>43100</c:v>
                </c:pt>
                <c:pt idx="132">
                  <c:v>43131</c:v>
                </c:pt>
                <c:pt idx="133">
                  <c:v>43159</c:v>
                </c:pt>
                <c:pt idx="134">
                  <c:v>43190</c:v>
                </c:pt>
                <c:pt idx="135">
                  <c:v>43220</c:v>
                </c:pt>
                <c:pt idx="136">
                  <c:v>43251</c:v>
                </c:pt>
                <c:pt idx="137">
                  <c:v>43281</c:v>
                </c:pt>
                <c:pt idx="138">
                  <c:v>43312</c:v>
                </c:pt>
                <c:pt idx="139">
                  <c:v>43343</c:v>
                </c:pt>
                <c:pt idx="140">
                  <c:v>43373</c:v>
                </c:pt>
                <c:pt idx="141">
                  <c:v>43404</c:v>
                </c:pt>
                <c:pt idx="142">
                  <c:v>43434</c:v>
                </c:pt>
                <c:pt idx="143">
                  <c:v>43465</c:v>
                </c:pt>
                <c:pt idx="144">
                  <c:v>43496</c:v>
                </c:pt>
                <c:pt idx="145">
                  <c:v>43524</c:v>
                </c:pt>
                <c:pt idx="146">
                  <c:v>43555</c:v>
                </c:pt>
                <c:pt idx="147">
                  <c:v>43585</c:v>
                </c:pt>
                <c:pt idx="148">
                  <c:v>43616</c:v>
                </c:pt>
                <c:pt idx="149">
                  <c:v>43646</c:v>
                </c:pt>
                <c:pt idx="150">
                  <c:v>43677</c:v>
                </c:pt>
                <c:pt idx="151">
                  <c:v>43708</c:v>
                </c:pt>
                <c:pt idx="152">
                  <c:v>43738</c:v>
                </c:pt>
                <c:pt idx="153">
                  <c:v>43769</c:v>
                </c:pt>
                <c:pt idx="154">
                  <c:v>43799</c:v>
                </c:pt>
                <c:pt idx="155">
                  <c:v>43830</c:v>
                </c:pt>
                <c:pt idx="156">
                  <c:v>43861</c:v>
                </c:pt>
                <c:pt idx="157">
                  <c:v>43890</c:v>
                </c:pt>
                <c:pt idx="158">
                  <c:v>43921</c:v>
                </c:pt>
                <c:pt idx="159">
                  <c:v>43951</c:v>
                </c:pt>
                <c:pt idx="160">
                  <c:v>43982</c:v>
                </c:pt>
                <c:pt idx="161">
                  <c:v>44012</c:v>
                </c:pt>
                <c:pt idx="162">
                  <c:v>44043</c:v>
                </c:pt>
                <c:pt idx="163">
                  <c:v>44074</c:v>
                </c:pt>
                <c:pt idx="164">
                  <c:v>44104</c:v>
                </c:pt>
                <c:pt idx="165">
                  <c:v>44135</c:v>
                </c:pt>
                <c:pt idx="166">
                  <c:v>44165</c:v>
                </c:pt>
                <c:pt idx="167">
                  <c:v>44196</c:v>
                </c:pt>
              </c:numCache>
            </c:numRef>
          </c:cat>
          <c:val>
            <c:numRef>
              <c:f>'Data 12m'!$AC$3:$AC$170</c:f>
              <c:numCache>
                <c:formatCode>0.00</c:formatCode>
                <c:ptCount val="168"/>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583.41666666666663</c:v>
                </c:pt>
                <c:pt idx="24">
                  <c:v>1853.5833333333333</c:v>
                </c:pt>
                <c:pt idx="25">
                  <c:v>7758.166666666667</c:v>
                </c:pt>
                <c:pt idx="26">
                  <c:v>24372.032752432227</c:v>
                </c:pt>
                <c:pt idx="27">
                  <c:v>46826.574106460968</c:v>
                </c:pt>
                <c:pt idx="28">
                  <c:v>60590.85170436414</c:v>
                </c:pt>
                <c:pt idx="29">
                  <c:v>73305.318335575619</c:v>
                </c:pt>
                <c:pt idx="30">
                  <c:v>87477.526743910319</c:v>
                </c:pt>
                <c:pt idx="31">
                  <c:v>98067.888336382995</c:v>
                </c:pt>
                <c:pt idx="32">
                  <c:v>109978.19890333127</c:v>
                </c:pt>
                <c:pt idx="33">
                  <c:v>121822.5788781356</c:v>
                </c:pt>
                <c:pt idx="34">
                  <c:v>131720.01559796213</c:v>
                </c:pt>
                <c:pt idx="35">
                  <c:v>138411.87913732047</c:v>
                </c:pt>
                <c:pt idx="36">
                  <c:v>145083.6024293513</c:v>
                </c:pt>
                <c:pt idx="37">
                  <c:v>145306.0499318564</c:v>
                </c:pt>
                <c:pt idx="38">
                  <c:v>132595.36735206688</c:v>
                </c:pt>
                <c:pt idx="39">
                  <c:v>110896.00452931215</c:v>
                </c:pt>
                <c:pt idx="40">
                  <c:v>97993.673886459321</c:v>
                </c:pt>
                <c:pt idx="41">
                  <c:v>85936.854853487355</c:v>
                </c:pt>
                <c:pt idx="42">
                  <c:v>72346.272975367465</c:v>
                </c:pt>
                <c:pt idx="43">
                  <c:v>59444.919806796082</c:v>
                </c:pt>
                <c:pt idx="44">
                  <c:v>48697.106823307309</c:v>
                </c:pt>
                <c:pt idx="45">
                  <c:v>37910.509961256445</c:v>
                </c:pt>
                <c:pt idx="46">
                  <c:v>32903.248408231419</c:v>
                </c:pt>
                <c:pt idx="47">
                  <c:v>32316.918306633372</c:v>
                </c:pt>
                <c:pt idx="48">
                  <c:v>30859.723690081275</c:v>
                </c:pt>
                <c:pt idx="49">
                  <c:v>32952.314500342858</c:v>
                </c:pt>
                <c:pt idx="50">
                  <c:v>36862.515707948063</c:v>
                </c:pt>
                <c:pt idx="51">
                  <c:v>41938.401106180005</c:v>
                </c:pt>
                <c:pt idx="52">
                  <c:v>49215.538451446504</c:v>
                </c:pt>
                <c:pt idx="53">
                  <c:v>56418.095364377768</c:v>
                </c:pt>
                <c:pt idx="54">
                  <c:v>56366.418391376414</c:v>
                </c:pt>
                <c:pt idx="55">
                  <c:v>56838.364858006251</c:v>
                </c:pt>
                <c:pt idx="56">
                  <c:v>57139.3806887795</c:v>
                </c:pt>
                <c:pt idx="57">
                  <c:v>59212.232298651907</c:v>
                </c:pt>
                <c:pt idx="58">
                  <c:v>59115.978753085008</c:v>
                </c:pt>
                <c:pt idx="59">
                  <c:v>56560.656141201733</c:v>
                </c:pt>
                <c:pt idx="60">
                  <c:v>53820.716799600632</c:v>
                </c:pt>
                <c:pt idx="61">
                  <c:v>48671.414378442569</c:v>
                </c:pt>
                <c:pt idx="62">
                  <c:v>44890.538932756463</c:v>
                </c:pt>
                <c:pt idx="63">
                  <c:v>42679.418731866797</c:v>
                </c:pt>
                <c:pt idx="64">
                  <c:v>36730.614936636666</c:v>
                </c:pt>
                <c:pt idx="65">
                  <c:v>30329.868224060712</c:v>
                </c:pt>
                <c:pt idx="66">
                  <c:v>32569.88751757946</c:v>
                </c:pt>
                <c:pt idx="67">
                  <c:v>34851.428782410592</c:v>
                </c:pt>
                <c:pt idx="68">
                  <c:v>37033.708100581978</c:v>
                </c:pt>
                <c:pt idx="69">
                  <c:v>39584.626085342563</c:v>
                </c:pt>
                <c:pt idx="70">
                  <c:v>40145.148555814405</c:v>
                </c:pt>
                <c:pt idx="71">
                  <c:v>42945.382343506979</c:v>
                </c:pt>
                <c:pt idx="72">
                  <c:v>50203.079859322759</c:v>
                </c:pt>
                <c:pt idx="73">
                  <c:v>57625.177903878321</c:v>
                </c:pt>
                <c:pt idx="74">
                  <c:v>64838.289474762263</c:v>
                </c:pt>
                <c:pt idx="75">
                  <c:v>73395.775648704861</c:v>
                </c:pt>
                <c:pt idx="76">
                  <c:v>81161.002603372326</c:v>
                </c:pt>
                <c:pt idx="77">
                  <c:v>90936.572351315743</c:v>
                </c:pt>
                <c:pt idx="78">
                  <c:v>99632.410498554149</c:v>
                </c:pt>
                <c:pt idx="79">
                  <c:v>107712.89813575993</c:v>
                </c:pt>
                <c:pt idx="80">
                  <c:v>116455.44680206501</c:v>
                </c:pt>
                <c:pt idx="81">
                  <c:v>124788.11173670909</c:v>
                </c:pt>
                <c:pt idx="82">
                  <c:v>132648.15919819154</c:v>
                </c:pt>
                <c:pt idx="83">
                  <c:v>139360.74357559608</c:v>
                </c:pt>
                <c:pt idx="84">
                  <c:v>139292.1894775441</c:v>
                </c:pt>
                <c:pt idx="85">
                  <c:v>140161.45269798918</c:v>
                </c:pt>
                <c:pt idx="86">
                  <c:v>139332.69225029444</c:v>
                </c:pt>
                <c:pt idx="87">
                  <c:v>137599.26833323805</c:v>
                </c:pt>
                <c:pt idx="88">
                  <c:v>135721.59002446313</c:v>
                </c:pt>
                <c:pt idx="89">
                  <c:v>132399.20460225493</c:v>
                </c:pt>
                <c:pt idx="90">
                  <c:v>128318.5927557761</c:v>
                </c:pt>
                <c:pt idx="91">
                  <c:v>123101.77774853623</c:v>
                </c:pt>
                <c:pt idx="92">
                  <c:v>117254.17926300885</c:v>
                </c:pt>
                <c:pt idx="93">
                  <c:v>111325.00096048592</c:v>
                </c:pt>
                <c:pt idx="94">
                  <c:v>102711.55697686503</c:v>
                </c:pt>
                <c:pt idx="95">
                  <c:v>93744.478633639752</c:v>
                </c:pt>
                <c:pt idx="96">
                  <c:v>87576.314375905611</c:v>
                </c:pt>
                <c:pt idx="97">
                  <c:v>80733.407368894143</c:v>
                </c:pt>
                <c:pt idx="98">
                  <c:v>74672.446623589785</c:v>
                </c:pt>
                <c:pt idx="99">
                  <c:v>68806.176855882921</c:v>
                </c:pt>
                <c:pt idx="100">
                  <c:v>65357.684467758576</c:v>
                </c:pt>
                <c:pt idx="101">
                  <c:v>62013.947339223203</c:v>
                </c:pt>
                <c:pt idx="102">
                  <c:v>58894.9103774092</c:v>
                </c:pt>
                <c:pt idx="103">
                  <c:v>56963.271523183525</c:v>
                </c:pt>
                <c:pt idx="104">
                  <c:v>55178.912115124549</c:v>
                </c:pt>
                <c:pt idx="105">
                  <c:v>52732.141073559214</c:v>
                </c:pt>
                <c:pt idx="106">
                  <c:v>52911.754627335416</c:v>
                </c:pt>
                <c:pt idx="107">
                  <c:v>53238.842217060017</c:v>
                </c:pt>
                <c:pt idx="108">
                  <c:v>53109.332057443426</c:v>
                </c:pt>
                <c:pt idx="109">
                  <c:v>53940.560274278883</c:v>
                </c:pt>
                <c:pt idx="110">
                  <c:v>54779.201519361523</c:v>
                </c:pt>
                <c:pt idx="111">
                  <c:v>55509.832664774527</c:v>
                </c:pt>
                <c:pt idx="112">
                  <c:v>56438.732942496565</c:v>
                </c:pt>
                <c:pt idx="113">
                  <c:v>57676.69750054842</c:v>
                </c:pt>
                <c:pt idx="114">
                  <c:v>59360.74236963279</c:v>
                </c:pt>
                <c:pt idx="115">
                  <c:v>62555.049686741128</c:v>
                </c:pt>
                <c:pt idx="116">
                  <c:v>64862.79910532428</c:v>
                </c:pt>
                <c:pt idx="117">
                  <c:v>67404.545250827578</c:v>
                </c:pt>
                <c:pt idx="118">
                  <c:v>70101.996604985397</c:v>
                </c:pt>
                <c:pt idx="119">
                  <c:v>72238.287763178829</c:v>
                </c:pt>
                <c:pt idx="120">
                  <c:v>72742.885782092519</c:v>
                </c:pt>
                <c:pt idx="121">
                  <c:v>73755.28480651883</c:v>
                </c:pt>
                <c:pt idx="122">
                  <c:v>73932.811289187302</c:v>
                </c:pt>
                <c:pt idx="123">
                  <c:v>73369.026545923218</c:v>
                </c:pt>
                <c:pt idx="124">
                  <c:v>71859.645495960198</c:v>
                </c:pt>
                <c:pt idx="125">
                  <c:v>69602.003758855528</c:v>
                </c:pt>
                <c:pt idx="126">
                  <c:v>66636.563376005302</c:v>
                </c:pt>
                <c:pt idx="127">
                  <c:v>61246.958591274495</c:v>
                </c:pt>
                <c:pt idx="128">
                  <c:v>58170.605348550293</c:v>
                </c:pt>
                <c:pt idx="129">
                  <c:v>53126.148267398399</c:v>
                </c:pt>
                <c:pt idx="130">
                  <c:v>47289.157590874864</c:v>
                </c:pt>
                <c:pt idx="131">
                  <c:v>42531.652728776346</c:v>
                </c:pt>
                <c:pt idx="132">
                  <c:v>38277.656302483709</c:v>
                </c:pt>
                <c:pt idx="133">
                  <c:v>33418.037907072801</c:v>
                </c:pt>
                <c:pt idx="134">
                  <c:v>30155.500012971133</c:v>
                </c:pt>
                <c:pt idx="135">
                  <c:v>25161.707150226655</c:v>
                </c:pt>
                <c:pt idx="136">
                  <c:v>21449.650671655807</c:v>
                </c:pt>
                <c:pt idx="137">
                  <c:v>17984.269422006233</c:v>
                </c:pt>
                <c:pt idx="138">
                  <c:v>14846.107859387461</c:v>
                </c:pt>
                <c:pt idx="139">
                  <c:v>11070.958673895359</c:v>
                </c:pt>
                <c:pt idx="140">
                  <c:v>7347.5007695686181</c:v>
                </c:pt>
                <c:pt idx="141">
                  <c:v>2133.2504955974473</c:v>
                </c:pt>
                <c:pt idx="142">
                  <c:v>283.80163862486006</c:v>
                </c:pt>
                <c:pt idx="143">
                  <c:v>-1890.5501556346717</c:v>
                </c:pt>
                <c:pt idx="144">
                  <c:v>-3313.1707856445719</c:v>
                </c:pt>
                <c:pt idx="145">
                  <c:v>-7038.8811173665345</c:v>
                </c:pt>
                <c:pt idx="146">
                  <c:v>-9099.0233703334015</c:v>
                </c:pt>
                <c:pt idx="147">
                  <c:v>-10752.383998227382</c:v>
                </c:pt>
                <c:pt idx="148">
                  <c:v>-13885.576083726803</c:v>
                </c:pt>
                <c:pt idx="149">
                  <c:v>-14493.087593177497</c:v>
                </c:pt>
                <c:pt idx="150">
                  <c:v>-17256.890910588616</c:v>
                </c:pt>
                <c:pt idx="151">
                  <c:v>-14899.218890234835</c:v>
                </c:pt>
                <c:pt idx="152">
                  <c:v>-14477.519355897162</c:v>
                </c:pt>
                <c:pt idx="153">
                  <c:v>-6023.7113881464247</c:v>
                </c:pt>
                <c:pt idx="154">
                  <c:v>306.05832696723155</c:v>
                </c:pt>
                <c:pt idx="155">
                  <c:v>8232.4428579127562</c:v>
                </c:pt>
                <c:pt idx="156">
                  <c:v>14393.819347681039</c:v>
                </c:pt>
                <c:pt idx="157">
                  <c:v>22216.241660588323</c:v>
                </c:pt>
                <c:pt idx="158">
                  <c:v>66758.810731090445</c:v>
                </c:pt>
                <c:pt idx="159">
                  <c:v>164001.35671560306</c:v>
                </c:pt>
                <c:pt idx="160">
                  <c:v>212236.61232057441</c:v>
                </c:pt>
                <c:pt idx="161">
                  <c:v>234686.112185923</c:v>
                </c:pt>
                <c:pt idx="162">
                  <c:v>249641.70376916282</c:v>
                </c:pt>
                <c:pt idx="163">
                  <c:v>258244.98685072653</c:v>
                </c:pt>
                <c:pt idx="164">
                  <c:v>265343.94694918703</c:v>
                </c:pt>
                <c:pt idx="165">
                  <c:v>268264.88621772756</c:v>
                </c:pt>
                <c:pt idx="166">
                  <c:v>269916.97752689192</c:v>
                </c:pt>
                <c:pt idx="167" formatCode="0.0000000000">
                  <c:v>270402.2954990961</c:v>
                </c:pt>
              </c:numCache>
            </c:numRef>
          </c:val>
        </c:ser>
        <c:ser>
          <c:idx val="5"/>
          <c:order val="3"/>
          <c:tx>
            <c:strRef>
              <c:f>'Data 12m'!$D$1</c:f>
              <c:strCache>
                <c:ptCount val="1"/>
                <c:pt idx="0">
                  <c:v>BoE</c:v>
                </c:pt>
              </c:strCache>
            </c:strRef>
          </c:tx>
          <c:spPr>
            <a:solidFill>
              <a:srgbClr val="C07156"/>
            </a:solidFill>
            <a:ln w="25400">
              <a:noFill/>
            </a:ln>
          </c:spPr>
          <c:cat>
            <c:numRef>
              <c:f>'Data 12m'!$Z$3:$Z$170</c:f>
              <c:numCache>
                <c:formatCode>m/d/yyyy</c:formatCode>
                <c:ptCount val="168"/>
                <c:pt idx="0">
                  <c:v>39113</c:v>
                </c:pt>
                <c:pt idx="1">
                  <c:v>39141</c:v>
                </c:pt>
                <c:pt idx="2">
                  <c:v>39172</c:v>
                </c:pt>
                <c:pt idx="3">
                  <c:v>39202</c:v>
                </c:pt>
                <c:pt idx="4">
                  <c:v>39233</c:v>
                </c:pt>
                <c:pt idx="5">
                  <c:v>39263</c:v>
                </c:pt>
                <c:pt idx="6">
                  <c:v>39294</c:v>
                </c:pt>
                <c:pt idx="7">
                  <c:v>39325</c:v>
                </c:pt>
                <c:pt idx="8">
                  <c:v>39355</c:v>
                </c:pt>
                <c:pt idx="9">
                  <c:v>39386</c:v>
                </c:pt>
                <c:pt idx="10">
                  <c:v>39416</c:v>
                </c:pt>
                <c:pt idx="11">
                  <c:v>39447</c:v>
                </c:pt>
                <c:pt idx="12">
                  <c:v>39478</c:v>
                </c:pt>
                <c:pt idx="13">
                  <c:v>39507</c:v>
                </c:pt>
                <c:pt idx="14">
                  <c:v>39538</c:v>
                </c:pt>
                <c:pt idx="15">
                  <c:v>39568</c:v>
                </c:pt>
                <c:pt idx="16">
                  <c:v>39599</c:v>
                </c:pt>
                <c:pt idx="17">
                  <c:v>39629</c:v>
                </c:pt>
                <c:pt idx="18">
                  <c:v>39660</c:v>
                </c:pt>
                <c:pt idx="19">
                  <c:v>39691</c:v>
                </c:pt>
                <c:pt idx="20">
                  <c:v>39721</c:v>
                </c:pt>
                <c:pt idx="21">
                  <c:v>39752</c:v>
                </c:pt>
                <c:pt idx="22">
                  <c:v>39782</c:v>
                </c:pt>
                <c:pt idx="23">
                  <c:v>39813</c:v>
                </c:pt>
                <c:pt idx="24">
                  <c:v>39844</c:v>
                </c:pt>
                <c:pt idx="25">
                  <c:v>39872</c:v>
                </c:pt>
                <c:pt idx="26">
                  <c:v>39903</c:v>
                </c:pt>
                <c:pt idx="27">
                  <c:v>39933</c:v>
                </c:pt>
                <c:pt idx="28">
                  <c:v>39964</c:v>
                </c:pt>
                <c:pt idx="29">
                  <c:v>39994</c:v>
                </c:pt>
                <c:pt idx="30">
                  <c:v>40025</c:v>
                </c:pt>
                <c:pt idx="31">
                  <c:v>40056</c:v>
                </c:pt>
                <c:pt idx="32">
                  <c:v>40086</c:v>
                </c:pt>
                <c:pt idx="33">
                  <c:v>40117</c:v>
                </c:pt>
                <c:pt idx="34">
                  <c:v>40147</c:v>
                </c:pt>
                <c:pt idx="35">
                  <c:v>40178</c:v>
                </c:pt>
                <c:pt idx="36">
                  <c:v>40209</c:v>
                </c:pt>
                <c:pt idx="37">
                  <c:v>40237</c:v>
                </c:pt>
                <c:pt idx="38">
                  <c:v>40268</c:v>
                </c:pt>
                <c:pt idx="39">
                  <c:v>40298</c:v>
                </c:pt>
                <c:pt idx="40">
                  <c:v>40329</c:v>
                </c:pt>
                <c:pt idx="41">
                  <c:v>40359</c:v>
                </c:pt>
                <c:pt idx="42">
                  <c:v>40390</c:v>
                </c:pt>
                <c:pt idx="43">
                  <c:v>40421</c:v>
                </c:pt>
                <c:pt idx="44">
                  <c:v>40451</c:v>
                </c:pt>
                <c:pt idx="45">
                  <c:v>40482</c:v>
                </c:pt>
                <c:pt idx="46">
                  <c:v>40512</c:v>
                </c:pt>
                <c:pt idx="47">
                  <c:v>40543</c:v>
                </c:pt>
                <c:pt idx="48">
                  <c:v>40574</c:v>
                </c:pt>
                <c:pt idx="49">
                  <c:v>40602</c:v>
                </c:pt>
                <c:pt idx="50">
                  <c:v>40633</c:v>
                </c:pt>
                <c:pt idx="51">
                  <c:v>40663</c:v>
                </c:pt>
                <c:pt idx="52">
                  <c:v>40694</c:v>
                </c:pt>
                <c:pt idx="53">
                  <c:v>40724</c:v>
                </c:pt>
                <c:pt idx="54">
                  <c:v>40755</c:v>
                </c:pt>
                <c:pt idx="55">
                  <c:v>40786</c:v>
                </c:pt>
                <c:pt idx="56">
                  <c:v>40816</c:v>
                </c:pt>
                <c:pt idx="57">
                  <c:v>40847</c:v>
                </c:pt>
                <c:pt idx="58">
                  <c:v>40877</c:v>
                </c:pt>
                <c:pt idx="59">
                  <c:v>40908</c:v>
                </c:pt>
                <c:pt idx="60">
                  <c:v>40939</c:v>
                </c:pt>
                <c:pt idx="61">
                  <c:v>40968</c:v>
                </c:pt>
                <c:pt idx="62">
                  <c:v>40999</c:v>
                </c:pt>
                <c:pt idx="63">
                  <c:v>41029</c:v>
                </c:pt>
                <c:pt idx="64">
                  <c:v>41060</c:v>
                </c:pt>
                <c:pt idx="65">
                  <c:v>41090</c:v>
                </c:pt>
                <c:pt idx="66">
                  <c:v>41121</c:v>
                </c:pt>
                <c:pt idx="67">
                  <c:v>41152</c:v>
                </c:pt>
                <c:pt idx="68">
                  <c:v>41182</c:v>
                </c:pt>
                <c:pt idx="69">
                  <c:v>41213</c:v>
                </c:pt>
                <c:pt idx="70">
                  <c:v>41243</c:v>
                </c:pt>
                <c:pt idx="71">
                  <c:v>41274</c:v>
                </c:pt>
                <c:pt idx="72">
                  <c:v>41305</c:v>
                </c:pt>
                <c:pt idx="73">
                  <c:v>41333</c:v>
                </c:pt>
                <c:pt idx="74">
                  <c:v>41364</c:v>
                </c:pt>
                <c:pt idx="75">
                  <c:v>41394</c:v>
                </c:pt>
                <c:pt idx="76">
                  <c:v>41425</c:v>
                </c:pt>
                <c:pt idx="77">
                  <c:v>41455</c:v>
                </c:pt>
                <c:pt idx="78">
                  <c:v>41486</c:v>
                </c:pt>
                <c:pt idx="79">
                  <c:v>41517</c:v>
                </c:pt>
                <c:pt idx="80">
                  <c:v>41547</c:v>
                </c:pt>
                <c:pt idx="81">
                  <c:v>41578</c:v>
                </c:pt>
                <c:pt idx="82">
                  <c:v>41608</c:v>
                </c:pt>
                <c:pt idx="83">
                  <c:v>41639</c:v>
                </c:pt>
                <c:pt idx="84">
                  <c:v>41670</c:v>
                </c:pt>
                <c:pt idx="85">
                  <c:v>41698</c:v>
                </c:pt>
                <c:pt idx="86">
                  <c:v>41729</c:v>
                </c:pt>
                <c:pt idx="87">
                  <c:v>41759</c:v>
                </c:pt>
                <c:pt idx="88">
                  <c:v>41790</c:v>
                </c:pt>
                <c:pt idx="89">
                  <c:v>41820</c:v>
                </c:pt>
                <c:pt idx="90">
                  <c:v>41851</c:v>
                </c:pt>
                <c:pt idx="91">
                  <c:v>41882</c:v>
                </c:pt>
                <c:pt idx="92">
                  <c:v>41912</c:v>
                </c:pt>
                <c:pt idx="93">
                  <c:v>41943</c:v>
                </c:pt>
                <c:pt idx="94">
                  <c:v>41973</c:v>
                </c:pt>
                <c:pt idx="95">
                  <c:v>42004</c:v>
                </c:pt>
                <c:pt idx="96">
                  <c:v>42035</c:v>
                </c:pt>
                <c:pt idx="97">
                  <c:v>42063</c:v>
                </c:pt>
                <c:pt idx="98">
                  <c:v>42094</c:v>
                </c:pt>
                <c:pt idx="99">
                  <c:v>42124</c:v>
                </c:pt>
                <c:pt idx="100">
                  <c:v>42155</c:v>
                </c:pt>
                <c:pt idx="101">
                  <c:v>42185</c:v>
                </c:pt>
                <c:pt idx="102">
                  <c:v>42216</c:v>
                </c:pt>
                <c:pt idx="103">
                  <c:v>42247</c:v>
                </c:pt>
                <c:pt idx="104">
                  <c:v>42277</c:v>
                </c:pt>
                <c:pt idx="105">
                  <c:v>42308</c:v>
                </c:pt>
                <c:pt idx="106">
                  <c:v>42338</c:v>
                </c:pt>
                <c:pt idx="107">
                  <c:v>42369</c:v>
                </c:pt>
                <c:pt idx="108">
                  <c:v>42400</c:v>
                </c:pt>
                <c:pt idx="109">
                  <c:v>42429</c:v>
                </c:pt>
                <c:pt idx="110">
                  <c:v>42460</c:v>
                </c:pt>
                <c:pt idx="111">
                  <c:v>42490</c:v>
                </c:pt>
                <c:pt idx="112">
                  <c:v>42521</c:v>
                </c:pt>
                <c:pt idx="113">
                  <c:v>42551</c:v>
                </c:pt>
                <c:pt idx="114">
                  <c:v>42582</c:v>
                </c:pt>
                <c:pt idx="115">
                  <c:v>42613</c:v>
                </c:pt>
                <c:pt idx="116">
                  <c:v>42643</c:v>
                </c:pt>
                <c:pt idx="117">
                  <c:v>42674</c:v>
                </c:pt>
                <c:pt idx="118">
                  <c:v>42704</c:v>
                </c:pt>
                <c:pt idx="119">
                  <c:v>42735</c:v>
                </c:pt>
                <c:pt idx="120">
                  <c:v>42766</c:v>
                </c:pt>
                <c:pt idx="121">
                  <c:v>42794</c:v>
                </c:pt>
                <c:pt idx="122">
                  <c:v>42825</c:v>
                </c:pt>
                <c:pt idx="123">
                  <c:v>42855</c:v>
                </c:pt>
                <c:pt idx="124">
                  <c:v>42886</c:v>
                </c:pt>
                <c:pt idx="125">
                  <c:v>42916</c:v>
                </c:pt>
                <c:pt idx="126">
                  <c:v>42947</c:v>
                </c:pt>
                <c:pt idx="127">
                  <c:v>42978</c:v>
                </c:pt>
                <c:pt idx="128">
                  <c:v>43008</c:v>
                </c:pt>
                <c:pt idx="129">
                  <c:v>43039</c:v>
                </c:pt>
                <c:pt idx="130">
                  <c:v>43069</c:v>
                </c:pt>
                <c:pt idx="131">
                  <c:v>43100</c:v>
                </c:pt>
                <c:pt idx="132">
                  <c:v>43131</c:v>
                </c:pt>
                <c:pt idx="133">
                  <c:v>43159</c:v>
                </c:pt>
                <c:pt idx="134">
                  <c:v>43190</c:v>
                </c:pt>
                <c:pt idx="135">
                  <c:v>43220</c:v>
                </c:pt>
                <c:pt idx="136">
                  <c:v>43251</c:v>
                </c:pt>
                <c:pt idx="137">
                  <c:v>43281</c:v>
                </c:pt>
                <c:pt idx="138">
                  <c:v>43312</c:v>
                </c:pt>
                <c:pt idx="139">
                  <c:v>43343</c:v>
                </c:pt>
                <c:pt idx="140">
                  <c:v>43373</c:v>
                </c:pt>
                <c:pt idx="141">
                  <c:v>43404</c:v>
                </c:pt>
                <c:pt idx="142">
                  <c:v>43434</c:v>
                </c:pt>
                <c:pt idx="143">
                  <c:v>43465</c:v>
                </c:pt>
                <c:pt idx="144">
                  <c:v>43496</c:v>
                </c:pt>
                <c:pt idx="145">
                  <c:v>43524</c:v>
                </c:pt>
                <c:pt idx="146">
                  <c:v>43555</c:v>
                </c:pt>
                <c:pt idx="147">
                  <c:v>43585</c:v>
                </c:pt>
                <c:pt idx="148">
                  <c:v>43616</c:v>
                </c:pt>
                <c:pt idx="149">
                  <c:v>43646</c:v>
                </c:pt>
                <c:pt idx="150">
                  <c:v>43677</c:v>
                </c:pt>
                <c:pt idx="151">
                  <c:v>43708</c:v>
                </c:pt>
                <c:pt idx="152">
                  <c:v>43738</c:v>
                </c:pt>
                <c:pt idx="153">
                  <c:v>43769</c:v>
                </c:pt>
                <c:pt idx="154">
                  <c:v>43799</c:v>
                </c:pt>
                <c:pt idx="155">
                  <c:v>43830</c:v>
                </c:pt>
                <c:pt idx="156">
                  <c:v>43861</c:v>
                </c:pt>
                <c:pt idx="157">
                  <c:v>43890</c:v>
                </c:pt>
                <c:pt idx="158">
                  <c:v>43921</c:v>
                </c:pt>
                <c:pt idx="159">
                  <c:v>43951</c:v>
                </c:pt>
                <c:pt idx="160">
                  <c:v>43982</c:v>
                </c:pt>
                <c:pt idx="161">
                  <c:v>44012</c:v>
                </c:pt>
                <c:pt idx="162">
                  <c:v>44043</c:v>
                </c:pt>
                <c:pt idx="163">
                  <c:v>44074</c:v>
                </c:pt>
                <c:pt idx="164">
                  <c:v>44104</c:v>
                </c:pt>
                <c:pt idx="165">
                  <c:v>44135</c:v>
                </c:pt>
                <c:pt idx="166">
                  <c:v>44165</c:v>
                </c:pt>
                <c:pt idx="167">
                  <c:v>44196</c:v>
                </c:pt>
              </c:numCache>
            </c:numRef>
          </c:cat>
          <c:val>
            <c:numRef>
              <c:f>'Data 12m'!$AB$3:$AB$170</c:f>
              <c:numCache>
                <c:formatCode>0.00</c:formatCode>
                <c:ptCount val="168"/>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583.41666666666663</c:v>
                </c:pt>
                <c:pt idx="24">
                  <c:v>1853.5833333333333</c:v>
                </c:pt>
                <c:pt idx="25">
                  <c:v>7758.166666666667</c:v>
                </c:pt>
                <c:pt idx="26">
                  <c:v>24372.032752432227</c:v>
                </c:pt>
                <c:pt idx="27">
                  <c:v>46826.574106460968</c:v>
                </c:pt>
                <c:pt idx="28">
                  <c:v>60590.85170436414</c:v>
                </c:pt>
                <c:pt idx="29">
                  <c:v>73305.318335575619</c:v>
                </c:pt>
                <c:pt idx="30">
                  <c:v>87477.526743910319</c:v>
                </c:pt>
                <c:pt idx="31">
                  <c:v>100898.85041680597</c:v>
                </c:pt>
                <c:pt idx="32">
                  <c:v>112078.59579171074</c:v>
                </c:pt>
                <c:pt idx="33">
                  <c:v>123045.11704677147</c:v>
                </c:pt>
                <c:pt idx="34">
                  <c:v>132018.63641053357</c:v>
                </c:pt>
                <c:pt idx="35">
                  <c:v>137424.34627955995</c:v>
                </c:pt>
                <c:pt idx="36">
                  <c:v>142967.42061698722</c:v>
                </c:pt>
                <c:pt idx="37">
                  <c:v>142497.94663832471</c:v>
                </c:pt>
                <c:pt idx="38">
                  <c:v>129073.52912771466</c:v>
                </c:pt>
                <c:pt idx="39">
                  <c:v>20689.811417394074</c:v>
                </c:pt>
                <c:pt idx="40">
                  <c:v>17265.552718452735</c:v>
                </c:pt>
                <c:pt idx="41">
                  <c:v>80122.659385155464</c:v>
                </c:pt>
                <c:pt idx="42">
                  <c:v>10131.112684535823</c:v>
                </c:pt>
                <c:pt idx="43">
                  <c:v>8421.7266845173708</c:v>
                </c:pt>
                <c:pt idx="44">
                  <c:v>6205.1191600798838</c:v>
                </c:pt>
                <c:pt idx="45">
                  <c:v>3362.2793086670536</c:v>
                </c:pt>
                <c:pt idx="46">
                  <c:v>2176.6691373722351</c:v>
                </c:pt>
                <c:pt idx="47">
                  <c:v>1264.3023520692266</c:v>
                </c:pt>
                <c:pt idx="48">
                  <c:v>-116.25629784489117</c:v>
                </c:pt>
                <c:pt idx="49">
                  <c:v>-87.518878322172839</c:v>
                </c:pt>
                <c:pt idx="50">
                  <c:v>-49.499890058732497</c:v>
                </c:pt>
                <c:pt idx="51">
                  <c:v>-45.921507291953482</c:v>
                </c:pt>
                <c:pt idx="52">
                  <c:v>-57.015557126404588</c:v>
                </c:pt>
                <c:pt idx="53">
                  <c:v>-51.086369091627596</c:v>
                </c:pt>
                <c:pt idx="54">
                  <c:v>-52.714649311393572</c:v>
                </c:pt>
                <c:pt idx="55">
                  <c:v>-51.734211458931533</c:v>
                </c:pt>
                <c:pt idx="56">
                  <c:v>-56.610016268444177</c:v>
                </c:pt>
                <c:pt idx="57">
                  <c:v>52290.135988424874</c:v>
                </c:pt>
                <c:pt idx="58">
                  <c:v>50911.006553159881</c:v>
                </c:pt>
                <c:pt idx="59">
                  <c:v>47194.559306016446</c:v>
                </c:pt>
                <c:pt idx="60">
                  <c:v>43913.987373672855</c:v>
                </c:pt>
                <c:pt idx="61">
                  <c:v>38139.798627292199</c:v>
                </c:pt>
                <c:pt idx="62">
                  <c:v>33611.671781172809</c:v>
                </c:pt>
                <c:pt idx="63">
                  <c:v>30558.544174233521</c:v>
                </c:pt>
                <c:pt idx="64">
                  <c:v>23717.836092477737</c:v>
                </c:pt>
                <c:pt idx="65">
                  <c:v>16522.016934671596</c:v>
                </c:pt>
                <c:pt idx="66">
                  <c:v>17685.500589535361</c:v>
                </c:pt>
                <c:pt idx="67">
                  <c:v>19515.826558235651</c:v>
                </c:pt>
                <c:pt idx="68">
                  <c:v>21131.338820931345</c:v>
                </c:pt>
                <c:pt idx="69">
                  <c:v>21482.726388202504</c:v>
                </c:pt>
                <c:pt idx="70">
                  <c:v>21752.093345551955</c:v>
                </c:pt>
                <c:pt idx="71">
                  <c:v>24000.774814967084</c:v>
                </c:pt>
                <c:pt idx="72">
                  <c:v>29142.017286593968</c:v>
                </c:pt>
                <c:pt idx="73">
                  <c:v>12226.692592114407</c:v>
                </c:pt>
                <c:pt idx="74">
                  <c:v>40113.200435043989</c:v>
                </c:pt>
                <c:pt idx="75">
                  <c:v>46746.582139468133</c:v>
                </c:pt>
                <c:pt idx="76">
                  <c:v>52390.198705429859</c:v>
                </c:pt>
                <c:pt idx="77">
                  <c:v>6628.3864182444113</c:v>
                </c:pt>
                <c:pt idx="78">
                  <c:v>5466.6595866944162</c:v>
                </c:pt>
                <c:pt idx="79">
                  <c:v>3637.8321739311336</c:v>
                </c:pt>
                <c:pt idx="80">
                  <c:v>2027.9745322443221</c:v>
                </c:pt>
                <c:pt idx="81">
                  <c:v>83030.098297110453</c:v>
                </c:pt>
                <c:pt idx="82">
                  <c:v>87703.534915892029</c:v>
                </c:pt>
                <c:pt idx="83">
                  <c:v>91895.624276563656</c:v>
                </c:pt>
                <c:pt idx="84">
                  <c:v>89949.771383100524</c:v>
                </c:pt>
                <c:pt idx="85">
                  <c:v>88393.688049767195</c:v>
                </c:pt>
                <c:pt idx="86">
                  <c:v>-7.0301913130184088</c:v>
                </c:pt>
                <c:pt idx="87">
                  <c:v>-6.5196486061209766</c:v>
                </c:pt>
                <c:pt idx="88">
                  <c:v>-6.5196486061209766</c:v>
                </c:pt>
                <c:pt idx="89">
                  <c:v>-6.3906895635129084</c:v>
                </c:pt>
                <c:pt idx="90">
                  <c:v>-6.2642737059077307</c:v>
                </c:pt>
                <c:pt idx="91">
                  <c:v>-6.2642737059077307</c:v>
                </c:pt>
                <c:pt idx="92">
                  <c:v>-1314.2742726190695</c:v>
                </c:pt>
                <c:pt idx="93">
                  <c:v>-29.865969395759446</c:v>
                </c:pt>
                <c:pt idx="94">
                  <c:v>-29.865969395759446</c:v>
                </c:pt>
                <c:pt idx="95">
                  <c:v>37984.717363937576</c:v>
                </c:pt>
                <c:pt idx="96">
                  <c:v>-27.216060249787308</c:v>
                </c:pt>
                <c:pt idx="97">
                  <c:v>-27.216060249787308</c:v>
                </c:pt>
                <c:pt idx="98">
                  <c:v>21411.903620601279</c:v>
                </c:pt>
                <c:pt idx="99">
                  <c:v>15984.653620601275</c:v>
                </c:pt>
                <c:pt idx="100">
                  <c:v>13011.653620601275</c:v>
                </c:pt>
                <c:pt idx="101">
                  <c:v>9533.3202872679431</c:v>
                </c:pt>
                <c:pt idx="102">
                  <c:v>6845.98695393461</c:v>
                </c:pt>
                <c:pt idx="103">
                  <c:v>5260.153620601277</c:v>
                </c:pt>
                <c:pt idx="104">
                  <c:v>743.29708056169238</c:v>
                </c:pt>
                <c:pt idx="105">
                  <c:v>-1.4057913609660015</c:v>
                </c:pt>
                <c:pt idx="106">
                  <c:v>-1.4057913609660015</c:v>
                </c:pt>
                <c:pt idx="107">
                  <c:v>-1.031259525760009</c:v>
                </c:pt>
                <c:pt idx="108">
                  <c:v>-505.88550066329822</c:v>
                </c:pt>
                <c:pt idx="109">
                  <c:v>-5.7902217342333797</c:v>
                </c:pt>
                <c:pt idx="110">
                  <c:v>-5.7902217342333797</c:v>
                </c:pt>
                <c:pt idx="111">
                  <c:v>-5.7902217342333797</c:v>
                </c:pt>
                <c:pt idx="112">
                  <c:v>-5.7902217342333797</c:v>
                </c:pt>
                <c:pt idx="113">
                  <c:v>-5.7902217342333797</c:v>
                </c:pt>
                <c:pt idx="114">
                  <c:v>-5.7902217342333797</c:v>
                </c:pt>
                <c:pt idx="115">
                  <c:v>1137.9963471243816</c:v>
                </c:pt>
                <c:pt idx="116">
                  <c:v>2021.066784456453</c:v>
                </c:pt>
                <c:pt idx="117">
                  <c:v>3127.2651288036936</c:v>
                </c:pt>
                <c:pt idx="118">
                  <c:v>4356.7037034877621</c:v>
                </c:pt>
                <c:pt idx="119">
                  <c:v>5546.6567198275261</c:v>
                </c:pt>
                <c:pt idx="120">
                  <c:v>5759.69500258883</c:v>
                </c:pt>
                <c:pt idx="121">
                  <c:v>6501.3257134187261</c:v>
                </c:pt>
                <c:pt idx="122">
                  <c:v>7205.0134114884468</c:v>
                </c:pt>
                <c:pt idx="123">
                  <c:v>7327.4942277461414</c:v>
                </c:pt>
                <c:pt idx="124">
                  <c:v>7329.8653262113939</c:v>
                </c:pt>
                <c:pt idx="125">
                  <c:v>7328.9044037258072</c:v>
                </c:pt>
                <c:pt idx="126">
                  <c:v>7328.9044037258072</c:v>
                </c:pt>
                <c:pt idx="127">
                  <c:v>5482.0737934164144</c:v>
                </c:pt>
                <c:pt idx="128">
                  <c:v>5866.1400651005861</c:v>
                </c:pt>
                <c:pt idx="129">
                  <c:v>4219.2975489742039</c:v>
                </c:pt>
                <c:pt idx="130">
                  <c:v>2980.4956784099854</c:v>
                </c:pt>
                <c:pt idx="131">
                  <c:v>163.63808913790172</c:v>
                </c:pt>
                <c:pt idx="132">
                  <c:v>-1398.583767236556</c:v>
                </c:pt>
                <c:pt idx="133">
                  <c:v>-3702.1430903288497</c:v>
                </c:pt>
                <c:pt idx="134">
                  <c:v>-4819.3307883985699</c:v>
                </c:pt>
                <c:pt idx="135">
                  <c:v>-7553.6463931837025</c:v>
                </c:pt>
                <c:pt idx="136">
                  <c:v>-9776.4941547270519</c:v>
                </c:pt>
                <c:pt idx="137">
                  <c:v>-11790.109656193987</c:v>
                </c:pt>
                <c:pt idx="138">
                  <c:v>-30.276322860651977</c:v>
                </c:pt>
                <c:pt idx="139">
                  <c:v>-17580.362283127204</c:v>
                </c:pt>
                <c:pt idx="140">
                  <c:v>-20525.275434730233</c:v>
                </c:pt>
                <c:pt idx="141">
                  <c:v>-25162.179524417108</c:v>
                </c:pt>
                <c:pt idx="142">
                  <c:v>-26669.39956187029</c:v>
                </c:pt>
                <c:pt idx="143">
                  <c:v>-28661.827927964874</c:v>
                </c:pt>
                <c:pt idx="144">
                  <c:v>-29826.941570347768</c:v>
                </c:pt>
                <c:pt idx="145">
                  <c:v>-33108.441570347772</c:v>
                </c:pt>
                <c:pt idx="146">
                  <c:v>-34481.858237014436</c:v>
                </c:pt>
                <c:pt idx="147">
                  <c:v>-35486.254730805689</c:v>
                </c:pt>
                <c:pt idx="148">
                  <c:v>-37854.31887313693</c:v>
                </c:pt>
                <c:pt idx="149">
                  <c:v>-38106.934547996803</c:v>
                </c:pt>
                <c:pt idx="150">
                  <c:v>-59.760245125171757</c:v>
                </c:pt>
                <c:pt idx="151">
                  <c:v>-36470.463576741175</c:v>
                </c:pt>
                <c:pt idx="152">
                  <c:v>-546.70756246538701</c:v>
                </c:pt>
                <c:pt idx="153">
                  <c:v>19.207682574795097</c:v>
                </c:pt>
                <c:pt idx="154">
                  <c:v>12.014519300724837</c:v>
                </c:pt>
                <c:pt idx="155">
                  <c:v>-10744.849119617091</c:v>
                </c:pt>
                <c:pt idx="156">
                  <c:v>-3769.217457918849</c:v>
                </c:pt>
                <c:pt idx="157">
                  <c:v>4699.6992087478184</c:v>
                </c:pt>
                <c:pt idx="158">
                  <c:v>49572.615875414485</c:v>
                </c:pt>
                <c:pt idx="159">
                  <c:v>147053.32842547781</c:v>
                </c:pt>
                <c:pt idx="160">
                  <c:v>195535.26716529854</c:v>
                </c:pt>
                <c:pt idx="161">
                  <c:v>218362.523865189</c:v>
                </c:pt>
                <c:pt idx="162">
                  <c:v>233327.05498963088</c:v>
                </c:pt>
                <c:pt idx="163">
                  <c:v>241946.0808300621</c:v>
                </c:pt>
                <c:pt idx="164">
                  <c:v>249169.21779732581</c:v>
                </c:pt>
                <c:pt idx="165">
                  <c:v>252165.53997530584</c:v>
                </c:pt>
                <c:pt idx="166">
                  <c:v>253841.9831385799</c:v>
                </c:pt>
                <c:pt idx="167">
                  <c:v>254132.05518468944</c:v>
                </c:pt>
              </c:numCache>
            </c:numRef>
          </c:val>
        </c:ser>
        <c:ser>
          <c:idx val="7"/>
          <c:order val="4"/>
          <c:tx>
            <c:strRef>
              <c:f>'Data 12m'!$C$1</c:f>
              <c:strCache>
                <c:ptCount val="1"/>
                <c:pt idx="0">
                  <c:v>Fed</c:v>
                </c:pt>
              </c:strCache>
            </c:strRef>
          </c:tx>
          <c:spPr>
            <a:solidFill>
              <a:srgbClr val="E8C767"/>
            </a:solidFill>
            <a:ln w="25400">
              <a:noFill/>
            </a:ln>
          </c:spPr>
          <c:cat>
            <c:numRef>
              <c:f>'Data 12m'!$Z$3:$Z$170</c:f>
              <c:numCache>
                <c:formatCode>m/d/yyyy</c:formatCode>
                <c:ptCount val="168"/>
                <c:pt idx="0">
                  <c:v>39113</c:v>
                </c:pt>
                <c:pt idx="1">
                  <c:v>39141</c:v>
                </c:pt>
                <c:pt idx="2">
                  <c:v>39172</c:v>
                </c:pt>
                <c:pt idx="3">
                  <c:v>39202</c:v>
                </c:pt>
                <c:pt idx="4">
                  <c:v>39233</c:v>
                </c:pt>
                <c:pt idx="5">
                  <c:v>39263</c:v>
                </c:pt>
                <c:pt idx="6">
                  <c:v>39294</c:v>
                </c:pt>
                <c:pt idx="7">
                  <c:v>39325</c:v>
                </c:pt>
                <c:pt idx="8">
                  <c:v>39355</c:v>
                </c:pt>
                <c:pt idx="9">
                  <c:v>39386</c:v>
                </c:pt>
                <c:pt idx="10">
                  <c:v>39416</c:v>
                </c:pt>
                <c:pt idx="11">
                  <c:v>39447</c:v>
                </c:pt>
                <c:pt idx="12">
                  <c:v>39478</c:v>
                </c:pt>
                <c:pt idx="13">
                  <c:v>39507</c:v>
                </c:pt>
                <c:pt idx="14">
                  <c:v>39538</c:v>
                </c:pt>
                <c:pt idx="15">
                  <c:v>39568</c:v>
                </c:pt>
                <c:pt idx="16">
                  <c:v>39599</c:v>
                </c:pt>
                <c:pt idx="17">
                  <c:v>39629</c:v>
                </c:pt>
                <c:pt idx="18">
                  <c:v>39660</c:v>
                </c:pt>
                <c:pt idx="19">
                  <c:v>39691</c:v>
                </c:pt>
                <c:pt idx="20">
                  <c:v>39721</c:v>
                </c:pt>
                <c:pt idx="21">
                  <c:v>39752</c:v>
                </c:pt>
                <c:pt idx="22">
                  <c:v>39782</c:v>
                </c:pt>
                <c:pt idx="23">
                  <c:v>39813</c:v>
                </c:pt>
                <c:pt idx="24">
                  <c:v>39844</c:v>
                </c:pt>
                <c:pt idx="25">
                  <c:v>39872</c:v>
                </c:pt>
                <c:pt idx="26">
                  <c:v>39903</c:v>
                </c:pt>
                <c:pt idx="27">
                  <c:v>39933</c:v>
                </c:pt>
                <c:pt idx="28">
                  <c:v>39964</c:v>
                </c:pt>
                <c:pt idx="29">
                  <c:v>39994</c:v>
                </c:pt>
                <c:pt idx="30">
                  <c:v>40025</c:v>
                </c:pt>
                <c:pt idx="31">
                  <c:v>40056</c:v>
                </c:pt>
                <c:pt idx="32">
                  <c:v>40086</c:v>
                </c:pt>
                <c:pt idx="33">
                  <c:v>40117</c:v>
                </c:pt>
                <c:pt idx="34">
                  <c:v>40147</c:v>
                </c:pt>
                <c:pt idx="35">
                  <c:v>40178</c:v>
                </c:pt>
                <c:pt idx="36">
                  <c:v>40209</c:v>
                </c:pt>
                <c:pt idx="37">
                  <c:v>40237</c:v>
                </c:pt>
                <c:pt idx="38">
                  <c:v>40268</c:v>
                </c:pt>
                <c:pt idx="39">
                  <c:v>40298</c:v>
                </c:pt>
                <c:pt idx="40">
                  <c:v>40329</c:v>
                </c:pt>
                <c:pt idx="41">
                  <c:v>40359</c:v>
                </c:pt>
                <c:pt idx="42">
                  <c:v>40390</c:v>
                </c:pt>
                <c:pt idx="43">
                  <c:v>40421</c:v>
                </c:pt>
                <c:pt idx="44">
                  <c:v>40451</c:v>
                </c:pt>
                <c:pt idx="45">
                  <c:v>40482</c:v>
                </c:pt>
                <c:pt idx="46">
                  <c:v>40512</c:v>
                </c:pt>
                <c:pt idx="47">
                  <c:v>40543</c:v>
                </c:pt>
                <c:pt idx="48">
                  <c:v>40574</c:v>
                </c:pt>
                <c:pt idx="49">
                  <c:v>40602</c:v>
                </c:pt>
                <c:pt idx="50">
                  <c:v>40633</c:v>
                </c:pt>
                <c:pt idx="51">
                  <c:v>40663</c:v>
                </c:pt>
                <c:pt idx="52">
                  <c:v>40694</c:v>
                </c:pt>
                <c:pt idx="53">
                  <c:v>40724</c:v>
                </c:pt>
                <c:pt idx="54">
                  <c:v>40755</c:v>
                </c:pt>
                <c:pt idx="55">
                  <c:v>40786</c:v>
                </c:pt>
                <c:pt idx="56">
                  <c:v>40816</c:v>
                </c:pt>
                <c:pt idx="57">
                  <c:v>40847</c:v>
                </c:pt>
                <c:pt idx="58">
                  <c:v>40877</c:v>
                </c:pt>
                <c:pt idx="59">
                  <c:v>40908</c:v>
                </c:pt>
                <c:pt idx="60">
                  <c:v>40939</c:v>
                </c:pt>
                <c:pt idx="61">
                  <c:v>40968</c:v>
                </c:pt>
                <c:pt idx="62">
                  <c:v>40999</c:v>
                </c:pt>
                <c:pt idx="63">
                  <c:v>41029</c:v>
                </c:pt>
                <c:pt idx="64">
                  <c:v>41060</c:v>
                </c:pt>
                <c:pt idx="65">
                  <c:v>41090</c:v>
                </c:pt>
                <c:pt idx="66">
                  <c:v>41121</c:v>
                </c:pt>
                <c:pt idx="67">
                  <c:v>41152</c:v>
                </c:pt>
                <c:pt idx="68">
                  <c:v>41182</c:v>
                </c:pt>
                <c:pt idx="69">
                  <c:v>41213</c:v>
                </c:pt>
                <c:pt idx="70">
                  <c:v>41243</c:v>
                </c:pt>
                <c:pt idx="71">
                  <c:v>41274</c:v>
                </c:pt>
                <c:pt idx="72">
                  <c:v>41305</c:v>
                </c:pt>
                <c:pt idx="73">
                  <c:v>41333</c:v>
                </c:pt>
                <c:pt idx="74">
                  <c:v>41364</c:v>
                </c:pt>
                <c:pt idx="75">
                  <c:v>41394</c:v>
                </c:pt>
                <c:pt idx="76">
                  <c:v>41425</c:v>
                </c:pt>
                <c:pt idx="77">
                  <c:v>41455</c:v>
                </c:pt>
                <c:pt idx="78">
                  <c:v>41486</c:v>
                </c:pt>
                <c:pt idx="79">
                  <c:v>41517</c:v>
                </c:pt>
                <c:pt idx="80">
                  <c:v>41547</c:v>
                </c:pt>
                <c:pt idx="81">
                  <c:v>41578</c:v>
                </c:pt>
                <c:pt idx="82">
                  <c:v>41608</c:v>
                </c:pt>
                <c:pt idx="83">
                  <c:v>41639</c:v>
                </c:pt>
                <c:pt idx="84">
                  <c:v>41670</c:v>
                </c:pt>
                <c:pt idx="85">
                  <c:v>41698</c:v>
                </c:pt>
                <c:pt idx="86">
                  <c:v>41729</c:v>
                </c:pt>
                <c:pt idx="87">
                  <c:v>41759</c:v>
                </c:pt>
                <c:pt idx="88">
                  <c:v>41790</c:v>
                </c:pt>
                <c:pt idx="89">
                  <c:v>41820</c:v>
                </c:pt>
                <c:pt idx="90">
                  <c:v>41851</c:v>
                </c:pt>
                <c:pt idx="91">
                  <c:v>41882</c:v>
                </c:pt>
                <c:pt idx="92">
                  <c:v>41912</c:v>
                </c:pt>
                <c:pt idx="93">
                  <c:v>41943</c:v>
                </c:pt>
                <c:pt idx="94">
                  <c:v>41973</c:v>
                </c:pt>
                <c:pt idx="95">
                  <c:v>42004</c:v>
                </c:pt>
                <c:pt idx="96">
                  <c:v>42035</c:v>
                </c:pt>
                <c:pt idx="97">
                  <c:v>42063</c:v>
                </c:pt>
                <c:pt idx="98">
                  <c:v>42094</c:v>
                </c:pt>
                <c:pt idx="99">
                  <c:v>42124</c:v>
                </c:pt>
                <c:pt idx="100">
                  <c:v>42155</c:v>
                </c:pt>
                <c:pt idx="101">
                  <c:v>42185</c:v>
                </c:pt>
                <c:pt idx="102">
                  <c:v>42216</c:v>
                </c:pt>
                <c:pt idx="103">
                  <c:v>42247</c:v>
                </c:pt>
                <c:pt idx="104">
                  <c:v>42277</c:v>
                </c:pt>
                <c:pt idx="105">
                  <c:v>42308</c:v>
                </c:pt>
                <c:pt idx="106">
                  <c:v>42338</c:v>
                </c:pt>
                <c:pt idx="107">
                  <c:v>42369</c:v>
                </c:pt>
                <c:pt idx="108">
                  <c:v>42400</c:v>
                </c:pt>
                <c:pt idx="109">
                  <c:v>42429</c:v>
                </c:pt>
                <c:pt idx="110">
                  <c:v>42460</c:v>
                </c:pt>
                <c:pt idx="111">
                  <c:v>42490</c:v>
                </c:pt>
                <c:pt idx="112">
                  <c:v>42521</c:v>
                </c:pt>
                <c:pt idx="113">
                  <c:v>42551</c:v>
                </c:pt>
                <c:pt idx="114">
                  <c:v>42582</c:v>
                </c:pt>
                <c:pt idx="115">
                  <c:v>42613</c:v>
                </c:pt>
                <c:pt idx="116">
                  <c:v>42643</c:v>
                </c:pt>
                <c:pt idx="117">
                  <c:v>42674</c:v>
                </c:pt>
                <c:pt idx="118">
                  <c:v>42704</c:v>
                </c:pt>
                <c:pt idx="119">
                  <c:v>42735</c:v>
                </c:pt>
                <c:pt idx="120">
                  <c:v>42766</c:v>
                </c:pt>
                <c:pt idx="121">
                  <c:v>42794</c:v>
                </c:pt>
                <c:pt idx="122">
                  <c:v>42825</c:v>
                </c:pt>
                <c:pt idx="123">
                  <c:v>42855</c:v>
                </c:pt>
                <c:pt idx="124">
                  <c:v>42886</c:v>
                </c:pt>
                <c:pt idx="125">
                  <c:v>42916</c:v>
                </c:pt>
                <c:pt idx="126">
                  <c:v>42947</c:v>
                </c:pt>
                <c:pt idx="127">
                  <c:v>42978</c:v>
                </c:pt>
                <c:pt idx="128">
                  <c:v>43008</c:v>
                </c:pt>
                <c:pt idx="129">
                  <c:v>43039</c:v>
                </c:pt>
                <c:pt idx="130">
                  <c:v>43069</c:v>
                </c:pt>
                <c:pt idx="131">
                  <c:v>43100</c:v>
                </c:pt>
                <c:pt idx="132">
                  <c:v>43131</c:v>
                </c:pt>
                <c:pt idx="133">
                  <c:v>43159</c:v>
                </c:pt>
                <c:pt idx="134">
                  <c:v>43190</c:v>
                </c:pt>
                <c:pt idx="135">
                  <c:v>43220</c:v>
                </c:pt>
                <c:pt idx="136">
                  <c:v>43251</c:v>
                </c:pt>
                <c:pt idx="137">
                  <c:v>43281</c:v>
                </c:pt>
                <c:pt idx="138">
                  <c:v>43312</c:v>
                </c:pt>
                <c:pt idx="139">
                  <c:v>43343</c:v>
                </c:pt>
                <c:pt idx="140">
                  <c:v>43373</c:v>
                </c:pt>
                <c:pt idx="141">
                  <c:v>43404</c:v>
                </c:pt>
                <c:pt idx="142">
                  <c:v>43434</c:v>
                </c:pt>
                <c:pt idx="143">
                  <c:v>43465</c:v>
                </c:pt>
                <c:pt idx="144">
                  <c:v>43496</c:v>
                </c:pt>
                <c:pt idx="145">
                  <c:v>43524</c:v>
                </c:pt>
                <c:pt idx="146">
                  <c:v>43555</c:v>
                </c:pt>
                <c:pt idx="147">
                  <c:v>43585</c:v>
                </c:pt>
                <c:pt idx="148">
                  <c:v>43616</c:v>
                </c:pt>
                <c:pt idx="149">
                  <c:v>43646</c:v>
                </c:pt>
                <c:pt idx="150">
                  <c:v>43677</c:v>
                </c:pt>
                <c:pt idx="151">
                  <c:v>43708</c:v>
                </c:pt>
                <c:pt idx="152">
                  <c:v>43738</c:v>
                </c:pt>
                <c:pt idx="153">
                  <c:v>43769</c:v>
                </c:pt>
                <c:pt idx="154">
                  <c:v>43799</c:v>
                </c:pt>
                <c:pt idx="155">
                  <c:v>43830</c:v>
                </c:pt>
                <c:pt idx="156">
                  <c:v>43861</c:v>
                </c:pt>
                <c:pt idx="157">
                  <c:v>43890</c:v>
                </c:pt>
                <c:pt idx="158">
                  <c:v>43921</c:v>
                </c:pt>
                <c:pt idx="159">
                  <c:v>43951</c:v>
                </c:pt>
                <c:pt idx="160">
                  <c:v>43982</c:v>
                </c:pt>
                <c:pt idx="161">
                  <c:v>44012</c:v>
                </c:pt>
                <c:pt idx="162">
                  <c:v>44043</c:v>
                </c:pt>
                <c:pt idx="163">
                  <c:v>44074</c:v>
                </c:pt>
                <c:pt idx="164">
                  <c:v>44104</c:v>
                </c:pt>
                <c:pt idx="165">
                  <c:v>44135</c:v>
                </c:pt>
                <c:pt idx="166">
                  <c:v>44165</c:v>
                </c:pt>
                <c:pt idx="167">
                  <c:v>44196</c:v>
                </c:pt>
              </c:numCache>
            </c:numRef>
          </c:cat>
          <c:val>
            <c:numRef>
              <c:f>'Data 12m'!$AA$3:$AA$170</c:f>
              <c:numCache>
                <c:formatCode>General</c:formatCode>
                <c:ptCount val="168"/>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583.41666666666663</c:v>
                </c:pt>
                <c:pt idx="24">
                  <c:v>1853.5833333333333</c:v>
                </c:pt>
                <c:pt idx="25">
                  <c:v>7758.166666666667</c:v>
                </c:pt>
                <c:pt idx="26">
                  <c:v>22722.25</c:v>
                </c:pt>
                <c:pt idx="27">
                  <c:v>41227.5</c:v>
                </c:pt>
                <c:pt idx="28">
                  <c:v>51568.25</c:v>
                </c:pt>
                <c:pt idx="29">
                  <c:v>60701.333333333336</c:v>
                </c:pt>
                <c:pt idx="30">
                  <c:v>71327.75</c:v>
                </c:pt>
                <c:pt idx="31">
                  <c:v>83042.166666666672</c:v>
                </c:pt>
                <c:pt idx="32">
                  <c:v>92006.083333333328</c:v>
                </c:pt>
                <c:pt idx="33">
                  <c:v>100133.33333333333</c:v>
                </c:pt>
                <c:pt idx="34">
                  <c:v>107924.83333333333</c:v>
                </c:pt>
                <c:pt idx="35">
                  <c:v>112424.41666666667</c:v>
                </c:pt>
                <c:pt idx="36">
                  <c:v>116595.75</c:v>
                </c:pt>
                <c:pt idx="37">
                  <c:v>116159.58333333333</c:v>
                </c:pt>
                <c:pt idx="38">
                  <c:v>104424.58333333333</c:v>
                </c:pt>
                <c:pt idx="39">
                  <c:v>85919.333333333328</c:v>
                </c:pt>
                <c:pt idx="40">
                  <c:v>75578.583333333328</c:v>
                </c:pt>
                <c:pt idx="41">
                  <c:v>66445.5</c:v>
                </c:pt>
                <c:pt idx="42">
                  <c:v>55819.083333333336</c:v>
                </c:pt>
                <c:pt idx="43">
                  <c:v>44104.666666666664</c:v>
                </c:pt>
                <c:pt idx="44">
                  <c:v>35140.75</c:v>
                </c:pt>
                <c:pt idx="45">
                  <c:v>27013.5</c:v>
                </c:pt>
                <c:pt idx="46">
                  <c:v>23276.416666666668</c:v>
                </c:pt>
                <c:pt idx="47">
                  <c:v>23900.416666666668</c:v>
                </c:pt>
                <c:pt idx="48">
                  <c:v>24162.75</c:v>
                </c:pt>
                <c:pt idx="49">
                  <c:v>26327.416666666668</c:v>
                </c:pt>
                <c:pt idx="50">
                  <c:v>30377.416666666668</c:v>
                </c:pt>
                <c:pt idx="51">
                  <c:v>35675.666666666664</c:v>
                </c:pt>
                <c:pt idx="52">
                  <c:v>43142.5</c:v>
                </c:pt>
                <c:pt idx="53">
                  <c:v>50337.583333333336</c:v>
                </c:pt>
                <c:pt idx="54">
                  <c:v>50337.583333333336</c:v>
                </c:pt>
                <c:pt idx="55">
                  <c:v>50337.583333333336</c:v>
                </c:pt>
                <c:pt idx="56">
                  <c:v>50337.583333333336</c:v>
                </c:pt>
                <c:pt idx="57">
                  <c:v>50337.583333333336</c:v>
                </c:pt>
                <c:pt idx="58">
                  <c:v>46283.166666666664</c:v>
                </c:pt>
                <c:pt idx="59">
                  <c:v>40576.166666666664</c:v>
                </c:pt>
                <c:pt idx="60">
                  <c:v>34872.333333333336</c:v>
                </c:pt>
                <c:pt idx="61">
                  <c:v>27239.25</c:v>
                </c:pt>
                <c:pt idx="62">
                  <c:v>19960.166666666668</c:v>
                </c:pt>
                <c:pt idx="63">
                  <c:v>14661.916666666666</c:v>
                </c:pt>
                <c:pt idx="64">
                  <c:v>7195.083333333333</c:v>
                </c:pt>
                <c:pt idx="65">
                  <c:v>0</c:v>
                </c:pt>
                <c:pt idx="66">
                  <c:v>0</c:v>
                </c:pt>
                <c:pt idx="67">
                  <c:v>0</c:v>
                </c:pt>
                <c:pt idx="68">
                  <c:v>-286.08333333333331</c:v>
                </c:pt>
                <c:pt idx="69">
                  <c:v>754.5</c:v>
                </c:pt>
                <c:pt idx="70">
                  <c:v>3270.5833333333335</c:v>
                </c:pt>
                <c:pt idx="71">
                  <c:v>7504.25</c:v>
                </c:pt>
                <c:pt idx="72">
                  <c:v>15061</c:v>
                </c:pt>
                <c:pt idx="73">
                  <c:v>22402.25</c:v>
                </c:pt>
                <c:pt idx="74">
                  <c:v>30632.833333333332</c:v>
                </c:pt>
                <c:pt idx="75">
                  <c:v>39505.583333333336</c:v>
                </c:pt>
                <c:pt idx="76">
                  <c:v>45763.5</c:v>
                </c:pt>
                <c:pt idx="77">
                  <c:v>53080.75</c:v>
                </c:pt>
                <c:pt idx="78">
                  <c:v>60472.666666666664</c:v>
                </c:pt>
                <c:pt idx="79">
                  <c:v>67537</c:v>
                </c:pt>
                <c:pt idx="80">
                  <c:v>75072.75</c:v>
                </c:pt>
                <c:pt idx="81">
                  <c:v>82603.666666666672</c:v>
                </c:pt>
                <c:pt idx="82">
                  <c:v>87702.083333333328</c:v>
                </c:pt>
                <c:pt idx="83">
                  <c:v>91893.5</c:v>
                </c:pt>
                <c:pt idx="84">
                  <c:v>89946.583333333328</c:v>
                </c:pt>
                <c:pt idx="85">
                  <c:v>88390.5</c:v>
                </c:pt>
                <c:pt idx="86">
                  <c:v>85347.583333333328</c:v>
                </c:pt>
                <c:pt idx="87">
                  <c:v>81902.083333333328</c:v>
                </c:pt>
                <c:pt idx="88">
                  <c:v>78617.166666666672</c:v>
                </c:pt>
                <c:pt idx="89">
                  <c:v>74778.25</c:v>
                </c:pt>
                <c:pt idx="90">
                  <c:v>70073.666666666672</c:v>
                </c:pt>
                <c:pt idx="91">
                  <c:v>64595.166666666664</c:v>
                </c:pt>
                <c:pt idx="92">
                  <c:v>60604.416666666664</c:v>
                </c:pt>
                <c:pt idx="93">
                  <c:v>54054.166666666664</c:v>
                </c:pt>
                <c:pt idx="94">
                  <c:v>46439.666666666664</c:v>
                </c:pt>
                <c:pt idx="95">
                  <c:v>38014.583333333336</c:v>
                </c:pt>
                <c:pt idx="96">
                  <c:v>32404.75</c:v>
                </c:pt>
                <c:pt idx="97">
                  <c:v>26619.583333333332</c:v>
                </c:pt>
                <c:pt idx="98">
                  <c:v>21431.916666666668</c:v>
                </c:pt>
                <c:pt idx="99">
                  <c:v>16004.666666666666</c:v>
                </c:pt>
                <c:pt idx="100">
                  <c:v>13031.666666666666</c:v>
                </c:pt>
                <c:pt idx="101">
                  <c:v>9553.3333333333339</c:v>
                </c:pt>
                <c:pt idx="102">
                  <c:v>6866</c:v>
                </c:pt>
                <c:pt idx="103">
                  <c:v>5280.166666666667</c:v>
                </c:pt>
                <c:pt idx="104">
                  <c:v>2021.25</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-1217</c:v>
                </c:pt>
                <c:pt idx="131">
                  <c:v>-1626.0833333333333</c:v>
                </c:pt>
                <c:pt idx="132">
                  <c:v>-3475.1666666666665</c:v>
                </c:pt>
                <c:pt idx="133">
                  <c:v>-4537</c:v>
                </c:pt>
                <c:pt idx="134">
                  <c:v>-4950.5</c:v>
                </c:pt>
                <c:pt idx="135">
                  <c:v>-6706</c:v>
                </c:pt>
                <c:pt idx="136">
                  <c:v>-9747.25</c:v>
                </c:pt>
                <c:pt idx="137">
                  <c:v>-11759.833333333334</c:v>
                </c:pt>
                <c:pt idx="138">
                  <c:v>-14268.166666666666</c:v>
                </c:pt>
                <c:pt idx="139">
                  <c:v>-18253.666666666668</c:v>
                </c:pt>
                <c:pt idx="140">
                  <c:v>-20472.333333333332</c:v>
                </c:pt>
                <c:pt idx="141">
                  <c:v>-25104.25</c:v>
                </c:pt>
                <c:pt idx="142" formatCode="0.00">
                  <c:v>-26620.833333333332</c:v>
                </c:pt>
                <c:pt idx="143" formatCode="0.00">
                  <c:v>-28607.166666666668</c:v>
                </c:pt>
                <c:pt idx="144" formatCode="0.00">
                  <c:v>-29759.75</c:v>
                </c:pt>
                <c:pt idx="145" formatCode="0.00">
                  <c:v>-33041.25</c:v>
                </c:pt>
                <c:pt idx="146" formatCode="0.00">
                  <c:v>-34414.666666666664</c:v>
                </c:pt>
                <c:pt idx="147" formatCode="0.00">
                  <c:v>-35274.333333333336</c:v>
                </c:pt>
                <c:pt idx="148" formatCode="0.00">
                  <c:v>-37798.75</c:v>
                </c:pt>
                <c:pt idx="149" formatCode="0.00">
                  <c:v>-38050.083333333336</c:v>
                </c:pt>
                <c:pt idx="150" formatCode="0.00">
                  <c:v>-39750.666666666664</c:v>
                </c:pt>
                <c:pt idx="151" formatCode="0.00">
                  <c:v>-36410.166666666664</c:v>
                </c:pt>
                <c:pt idx="152" formatCode="0.00">
                  <c:v>-35007.75</c:v>
                </c:pt>
                <c:pt idx="153" formatCode="0.00">
                  <c:v>-26516.416666666668</c:v>
                </c:pt>
                <c:pt idx="154" formatCode="0.00">
                  <c:v>-19535.416666666668</c:v>
                </c:pt>
                <c:pt idx="155" formatCode="0.00">
                  <c:v>-10755</c:v>
                </c:pt>
                <c:pt idx="156" formatCode="0.00">
                  <c:v>-3790.5</c:v>
                </c:pt>
                <c:pt idx="157" formatCode="0.00">
                  <c:v>4678.416666666667</c:v>
                </c:pt>
                <c:pt idx="158" formatCode="0.00">
                  <c:v>49551.333333333336</c:v>
                </c:pt>
                <c:pt idx="159" formatCode="0.00">
                  <c:v>140887.58333333326</c:v>
                </c:pt>
                <c:pt idx="160" formatCode="0.00">
                  <c:v>185203.24999999991</c:v>
                </c:pt>
                <c:pt idx="161" formatCode="0.00">
                  <c:v>202883.83333333326</c:v>
                </c:pt>
                <c:pt idx="162" formatCode="0.00">
                  <c:v>214759.4166666666</c:v>
                </c:pt>
                <c:pt idx="163" formatCode="0.00">
                  <c:v>221321.08333333326</c:v>
                </c:pt>
                <c:pt idx="164" formatCode="0.00">
                  <c:v>228053.99999999991</c:v>
                </c:pt>
                <c:pt idx="165" formatCode="0.00">
                  <c:v>231611.24999999991</c:v>
                </c:pt>
                <c:pt idx="166" formatCode="0.00">
                  <c:v>233280.49999999991</c:v>
                </c:pt>
                <c:pt idx="167" formatCode="0.00">
                  <c:v>233562.1666666666</c:v>
                </c:pt>
              </c:numCache>
            </c:numRef>
          </c:val>
        </c:ser>
        <c:dLbls>
          <c:showLegendKey val="0"/>
          <c:showVal val="0"/>
          <c:showCatName val="0"/>
          <c:showSerName val="0"/>
          <c:showPercent val="0"/>
          <c:showBubbleSize val="0"/>
        </c:dLbls>
        <c:axId val="459559680"/>
        <c:axId val="459561216"/>
      </c:areaChart>
      <c:barChart>
        <c:barDir val="col"/>
        <c:grouping val="clustered"/>
        <c:varyColors val="0"/>
        <c:ser>
          <c:idx val="0"/>
          <c:order val="5"/>
          <c:tx>
            <c:v>grey area</c:v>
          </c:tx>
          <c:spPr>
            <a:solidFill>
              <a:srgbClr val="AEB0B3">
                <a:alpha val="40000"/>
              </a:srgbClr>
            </a:solidFill>
            <a:ln w="25400">
              <a:noFill/>
            </a:ln>
          </c:spPr>
          <c:invertIfNegative val="0"/>
          <c:cat>
            <c:numRef>
              <c:f>'Data 12m'!$Z$3:$Z$182</c:f>
              <c:numCache>
                <c:formatCode>m/d/yyyy</c:formatCode>
                <c:ptCount val="180"/>
                <c:pt idx="0">
                  <c:v>39113</c:v>
                </c:pt>
                <c:pt idx="1">
                  <c:v>39141</c:v>
                </c:pt>
                <c:pt idx="2">
                  <c:v>39172</c:v>
                </c:pt>
                <c:pt idx="3">
                  <c:v>39202</c:v>
                </c:pt>
                <c:pt idx="4">
                  <c:v>39233</c:v>
                </c:pt>
                <c:pt idx="5">
                  <c:v>39263</c:v>
                </c:pt>
                <c:pt idx="6">
                  <c:v>39294</c:v>
                </c:pt>
                <c:pt idx="7">
                  <c:v>39325</c:v>
                </c:pt>
                <c:pt idx="8">
                  <c:v>39355</c:v>
                </c:pt>
                <c:pt idx="9">
                  <c:v>39386</c:v>
                </c:pt>
                <c:pt idx="10">
                  <c:v>39416</c:v>
                </c:pt>
                <c:pt idx="11">
                  <c:v>39447</c:v>
                </c:pt>
                <c:pt idx="12">
                  <c:v>39478</c:v>
                </c:pt>
                <c:pt idx="13">
                  <c:v>39507</c:v>
                </c:pt>
                <c:pt idx="14">
                  <c:v>39538</c:v>
                </c:pt>
                <c:pt idx="15">
                  <c:v>39568</c:v>
                </c:pt>
                <c:pt idx="16">
                  <c:v>39599</c:v>
                </c:pt>
                <c:pt idx="17">
                  <c:v>39629</c:v>
                </c:pt>
                <c:pt idx="18">
                  <c:v>39660</c:v>
                </c:pt>
                <c:pt idx="19">
                  <c:v>39691</c:v>
                </c:pt>
                <c:pt idx="20">
                  <c:v>39721</c:v>
                </c:pt>
                <c:pt idx="21">
                  <c:v>39752</c:v>
                </c:pt>
                <c:pt idx="22">
                  <c:v>39782</c:v>
                </c:pt>
                <c:pt idx="23">
                  <c:v>39813</c:v>
                </c:pt>
                <c:pt idx="24">
                  <c:v>39844</c:v>
                </c:pt>
                <c:pt idx="25">
                  <c:v>39872</c:v>
                </c:pt>
                <c:pt idx="26">
                  <c:v>39903</c:v>
                </c:pt>
                <c:pt idx="27">
                  <c:v>39933</c:v>
                </c:pt>
                <c:pt idx="28">
                  <c:v>39964</c:v>
                </c:pt>
                <c:pt idx="29">
                  <c:v>39994</c:v>
                </c:pt>
                <c:pt idx="30">
                  <c:v>40025</c:v>
                </c:pt>
                <c:pt idx="31">
                  <c:v>40056</c:v>
                </c:pt>
                <c:pt idx="32">
                  <c:v>40086</c:v>
                </c:pt>
                <c:pt idx="33">
                  <c:v>40117</c:v>
                </c:pt>
                <c:pt idx="34">
                  <c:v>40147</c:v>
                </c:pt>
                <c:pt idx="35">
                  <c:v>40178</c:v>
                </c:pt>
                <c:pt idx="36">
                  <c:v>40209</c:v>
                </c:pt>
                <c:pt idx="37">
                  <c:v>40237</c:v>
                </c:pt>
                <c:pt idx="38">
                  <c:v>40268</c:v>
                </c:pt>
                <c:pt idx="39">
                  <c:v>40298</c:v>
                </c:pt>
                <c:pt idx="40">
                  <c:v>40329</c:v>
                </c:pt>
                <c:pt idx="41">
                  <c:v>40359</c:v>
                </c:pt>
                <c:pt idx="42">
                  <c:v>40390</c:v>
                </c:pt>
                <c:pt idx="43">
                  <c:v>40421</c:v>
                </c:pt>
                <c:pt idx="44">
                  <c:v>40451</c:v>
                </c:pt>
                <c:pt idx="45">
                  <c:v>40482</c:v>
                </c:pt>
                <c:pt idx="46">
                  <c:v>40512</c:v>
                </c:pt>
                <c:pt idx="47">
                  <c:v>40543</c:v>
                </c:pt>
                <c:pt idx="48">
                  <c:v>40574</c:v>
                </c:pt>
                <c:pt idx="49">
                  <c:v>40602</c:v>
                </c:pt>
                <c:pt idx="50">
                  <c:v>40633</c:v>
                </c:pt>
                <c:pt idx="51">
                  <c:v>40663</c:v>
                </c:pt>
                <c:pt idx="52">
                  <c:v>40694</c:v>
                </c:pt>
                <c:pt idx="53">
                  <c:v>40724</c:v>
                </c:pt>
                <c:pt idx="54">
                  <c:v>40755</c:v>
                </c:pt>
                <c:pt idx="55">
                  <c:v>40786</c:v>
                </c:pt>
                <c:pt idx="56">
                  <c:v>40816</c:v>
                </c:pt>
                <c:pt idx="57">
                  <c:v>40847</c:v>
                </c:pt>
                <c:pt idx="58">
                  <c:v>40877</c:v>
                </c:pt>
                <c:pt idx="59">
                  <c:v>40908</c:v>
                </c:pt>
                <c:pt idx="60">
                  <c:v>40939</c:v>
                </c:pt>
                <c:pt idx="61">
                  <c:v>40968</c:v>
                </c:pt>
                <c:pt idx="62">
                  <c:v>40999</c:v>
                </c:pt>
                <c:pt idx="63">
                  <c:v>41029</c:v>
                </c:pt>
                <c:pt idx="64">
                  <c:v>41060</c:v>
                </c:pt>
                <c:pt idx="65">
                  <c:v>41090</c:v>
                </c:pt>
                <c:pt idx="66">
                  <c:v>41121</c:v>
                </c:pt>
                <c:pt idx="67">
                  <c:v>41152</c:v>
                </c:pt>
                <c:pt idx="68">
                  <c:v>41182</c:v>
                </c:pt>
                <c:pt idx="69">
                  <c:v>41213</c:v>
                </c:pt>
                <c:pt idx="70">
                  <c:v>41243</c:v>
                </c:pt>
                <c:pt idx="71">
                  <c:v>41274</c:v>
                </c:pt>
                <c:pt idx="72">
                  <c:v>41305</c:v>
                </c:pt>
                <c:pt idx="73">
                  <c:v>41333</c:v>
                </c:pt>
                <c:pt idx="74">
                  <c:v>41364</c:v>
                </c:pt>
                <c:pt idx="75">
                  <c:v>41394</c:v>
                </c:pt>
                <c:pt idx="76">
                  <c:v>41425</c:v>
                </c:pt>
                <c:pt idx="77">
                  <c:v>41455</c:v>
                </c:pt>
                <c:pt idx="78">
                  <c:v>41486</c:v>
                </c:pt>
                <c:pt idx="79">
                  <c:v>41517</c:v>
                </c:pt>
                <c:pt idx="80">
                  <c:v>41547</c:v>
                </c:pt>
                <c:pt idx="81">
                  <c:v>41578</c:v>
                </c:pt>
                <c:pt idx="82">
                  <c:v>41608</c:v>
                </c:pt>
                <c:pt idx="83">
                  <c:v>41639</c:v>
                </c:pt>
                <c:pt idx="84">
                  <c:v>41670</c:v>
                </c:pt>
                <c:pt idx="85">
                  <c:v>41698</c:v>
                </c:pt>
                <c:pt idx="86">
                  <c:v>41729</c:v>
                </c:pt>
                <c:pt idx="87">
                  <c:v>41759</c:v>
                </c:pt>
                <c:pt idx="88">
                  <c:v>41790</c:v>
                </c:pt>
                <c:pt idx="89">
                  <c:v>41820</c:v>
                </c:pt>
                <c:pt idx="90">
                  <c:v>41851</c:v>
                </c:pt>
                <c:pt idx="91">
                  <c:v>41882</c:v>
                </c:pt>
                <c:pt idx="92">
                  <c:v>41912</c:v>
                </c:pt>
                <c:pt idx="93">
                  <c:v>41943</c:v>
                </c:pt>
                <c:pt idx="94">
                  <c:v>41973</c:v>
                </c:pt>
                <c:pt idx="95">
                  <c:v>42004</c:v>
                </c:pt>
                <c:pt idx="96">
                  <c:v>42035</c:v>
                </c:pt>
                <c:pt idx="97">
                  <c:v>42063</c:v>
                </c:pt>
                <c:pt idx="98">
                  <c:v>42094</c:v>
                </c:pt>
                <c:pt idx="99">
                  <c:v>42124</c:v>
                </c:pt>
                <c:pt idx="100">
                  <c:v>42155</c:v>
                </c:pt>
                <c:pt idx="101">
                  <c:v>42185</c:v>
                </c:pt>
                <c:pt idx="102">
                  <c:v>42216</c:v>
                </c:pt>
                <c:pt idx="103">
                  <c:v>42247</c:v>
                </c:pt>
                <c:pt idx="104">
                  <c:v>42277</c:v>
                </c:pt>
                <c:pt idx="105">
                  <c:v>42308</c:v>
                </c:pt>
                <c:pt idx="106">
                  <c:v>42338</c:v>
                </c:pt>
                <c:pt idx="107">
                  <c:v>42369</c:v>
                </c:pt>
                <c:pt idx="108">
                  <c:v>42400</c:v>
                </c:pt>
                <c:pt idx="109">
                  <c:v>42429</c:v>
                </c:pt>
                <c:pt idx="110">
                  <c:v>42460</c:v>
                </c:pt>
                <c:pt idx="111">
                  <c:v>42490</c:v>
                </c:pt>
                <c:pt idx="112">
                  <c:v>42521</c:v>
                </c:pt>
                <c:pt idx="113">
                  <c:v>42551</c:v>
                </c:pt>
                <c:pt idx="114">
                  <c:v>42582</c:v>
                </c:pt>
                <c:pt idx="115">
                  <c:v>42613</c:v>
                </c:pt>
                <c:pt idx="116">
                  <c:v>42643</c:v>
                </c:pt>
                <c:pt idx="117">
                  <c:v>42674</c:v>
                </c:pt>
                <c:pt idx="118">
                  <c:v>42704</c:v>
                </c:pt>
                <c:pt idx="119">
                  <c:v>42735</c:v>
                </c:pt>
                <c:pt idx="120">
                  <c:v>42766</c:v>
                </c:pt>
                <c:pt idx="121">
                  <c:v>42794</c:v>
                </c:pt>
                <c:pt idx="122">
                  <c:v>42825</c:v>
                </c:pt>
                <c:pt idx="123">
                  <c:v>42855</c:v>
                </c:pt>
                <c:pt idx="124">
                  <c:v>42886</c:v>
                </c:pt>
                <c:pt idx="125">
                  <c:v>42916</c:v>
                </c:pt>
                <c:pt idx="126">
                  <c:v>42947</c:v>
                </c:pt>
                <c:pt idx="127">
                  <c:v>42978</c:v>
                </c:pt>
                <c:pt idx="128">
                  <c:v>43008</c:v>
                </c:pt>
                <c:pt idx="129">
                  <c:v>43039</c:v>
                </c:pt>
                <c:pt idx="130">
                  <c:v>43069</c:v>
                </c:pt>
                <c:pt idx="131">
                  <c:v>43100</c:v>
                </c:pt>
                <c:pt idx="132">
                  <c:v>43131</c:v>
                </c:pt>
                <c:pt idx="133">
                  <c:v>43159</c:v>
                </c:pt>
                <c:pt idx="134">
                  <c:v>43190</c:v>
                </c:pt>
                <c:pt idx="135">
                  <c:v>43220</c:v>
                </c:pt>
                <c:pt idx="136">
                  <c:v>43251</c:v>
                </c:pt>
                <c:pt idx="137">
                  <c:v>43281</c:v>
                </c:pt>
                <c:pt idx="138">
                  <c:v>43312</c:v>
                </c:pt>
                <c:pt idx="139">
                  <c:v>43343</c:v>
                </c:pt>
                <c:pt idx="140">
                  <c:v>43373</c:v>
                </c:pt>
                <c:pt idx="141">
                  <c:v>43404</c:v>
                </c:pt>
                <c:pt idx="142">
                  <c:v>43434</c:v>
                </c:pt>
                <c:pt idx="143">
                  <c:v>43465</c:v>
                </c:pt>
                <c:pt idx="144">
                  <c:v>43496</c:v>
                </c:pt>
                <c:pt idx="145">
                  <c:v>43524</c:v>
                </c:pt>
                <c:pt idx="146">
                  <c:v>43555</c:v>
                </c:pt>
                <c:pt idx="147">
                  <c:v>43585</c:v>
                </c:pt>
                <c:pt idx="148">
                  <c:v>43616</c:v>
                </c:pt>
                <c:pt idx="149">
                  <c:v>43646</c:v>
                </c:pt>
                <c:pt idx="150">
                  <c:v>43677</c:v>
                </c:pt>
                <c:pt idx="151">
                  <c:v>43708</c:v>
                </c:pt>
                <c:pt idx="152">
                  <c:v>43738</c:v>
                </c:pt>
                <c:pt idx="153">
                  <c:v>43769</c:v>
                </c:pt>
                <c:pt idx="154">
                  <c:v>43799</c:v>
                </c:pt>
                <c:pt idx="155">
                  <c:v>43830</c:v>
                </c:pt>
                <c:pt idx="156">
                  <c:v>43861</c:v>
                </c:pt>
                <c:pt idx="157">
                  <c:v>43890</c:v>
                </c:pt>
                <c:pt idx="158">
                  <c:v>43921</c:v>
                </c:pt>
                <c:pt idx="159">
                  <c:v>43951</c:v>
                </c:pt>
                <c:pt idx="160">
                  <c:v>43982</c:v>
                </c:pt>
                <c:pt idx="161">
                  <c:v>44012</c:v>
                </c:pt>
                <c:pt idx="162">
                  <c:v>44043</c:v>
                </c:pt>
                <c:pt idx="163">
                  <c:v>44074</c:v>
                </c:pt>
                <c:pt idx="164">
                  <c:v>44104</c:v>
                </c:pt>
                <c:pt idx="165">
                  <c:v>44135</c:v>
                </c:pt>
                <c:pt idx="166">
                  <c:v>44165</c:v>
                </c:pt>
                <c:pt idx="167">
                  <c:v>44196</c:v>
                </c:pt>
              </c:numCache>
            </c:numRef>
          </c:cat>
          <c:val>
            <c:numRef>
              <c:f>'Data 12m'!$H$3:$H$182</c:f>
              <c:numCache>
                <c:formatCode>General</c:formatCode>
                <c:ptCount val="180"/>
              </c:numCache>
            </c:numRef>
          </c:val>
        </c:ser>
        <c:ser>
          <c:idx val="2"/>
          <c:order val="6"/>
          <c:tx>
            <c:v>grey area</c:v>
          </c:tx>
          <c:spPr>
            <a:solidFill>
              <a:srgbClr val="A43725">
                <a:alpha val="40000"/>
              </a:srgbClr>
            </a:solidFill>
            <a:ln w="25400">
              <a:noFill/>
            </a:ln>
          </c:spPr>
          <c:invertIfNegative val="0"/>
          <c:cat>
            <c:numRef>
              <c:f>'Data 12m'!$Z$3:$Z$182</c:f>
              <c:numCache>
                <c:formatCode>m/d/yyyy</c:formatCode>
                <c:ptCount val="180"/>
                <c:pt idx="0">
                  <c:v>39113</c:v>
                </c:pt>
                <c:pt idx="1">
                  <c:v>39141</c:v>
                </c:pt>
                <c:pt idx="2">
                  <c:v>39172</c:v>
                </c:pt>
                <c:pt idx="3">
                  <c:v>39202</c:v>
                </c:pt>
                <c:pt idx="4">
                  <c:v>39233</c:v>
                </c:pt>
                <c:pt idx="5">
                  <c:v>39263</c:v>
                </c:pt>
                <c:pt idx="6">
                  <c:v>39294</c:v>
                </c:pt>
                <c:pt idx="7">
                  <c:v>39325</c:v>
                </c:pt>
                <c:pt idx="8">
                  <c:v>39355</c:v>
                </c:pt>
                <c:pt idx="9">
                  <c:v>39386</c:v>
                </c:pt>
                <c:pt idx="10">
                  <c:v>39416</c:v>
                </c:pt>
                <c:pt idx="11">
                  <c:v>39447</c:v>
                </c:pt>
                <c:pt idx="12">
                  <c:v>39478</c:v>
                </c:pt>
                <c:pt idx="13">
                  <c:v>39507</c:v>
                </c:pt>
                <c:pt idx="14">
                  <c:v>39538</c:v>
                </c:pt>
                <c:pt idx="15">
                  <c:v>39568</c:v>
                </c:pt>
                <c:pt idx="16">
                  <c:v>39599</c:v>
                </c:pt>
                <c:pt idx="17">
                  <c:v>39629</c:v>
                </c:pt>
                <c:pt idx="18">
                  <c:v>39660</c:v>
                </c:pt>
                <c:pt idx="19">
                  <c:v>39691</c:v>
                </c:pt>
                <c:pt idx="20">
                  <c:v>39721</c:v>
                </c:pt>
                <c:pt idx="21">
                  <c:v>39752</c:v>
                </c:pt>
                <c:pt idx="22">
                  <c:v>39782</c:v>
                </c:pt>
                <c:pt idx="23">
                  <c:v>39813</c:v>
                </c:pt>
                <c:pt idx="24">
                  <c:v>39844</c:v>
                </c:pt>
                <c:pt idx="25">
                  <c:v>39872</c:v>
                </c:pt>
                <c:pt idx="26">
                  <c:v>39903</c:v>
                </c:pt>
                <c:pt idx="27">
                  <c:v>39933</c:v>
                </c:pt>
                <c:pt idx="28">
                  <c:v>39964</c:v>
                </c:pt>
                <c:pt idx="29">
                  <c:v>39994</c:v>
                </c:pt>
                <c:pt idx="30">
                  <c:v>40025</c:v>
                </c:pt>
                <c:pt idx="31">
                  <c:v>40056</c:v>
                </c:pt>
                <c:pt idx="32">
                  <c:v>40086</c:v>
                </c:pt>
                <c:pt idx="33">
                  <c:v>40117</c:v>
                </c:pt>
                <c:pt idx="34">
                  <c:v>40147</c:v>
                </c:pt>
                <c:pt idx="35">
                  <c:v>40178</c:v>
                </c:pt>
                <c:pt idx="36">
                  <c:v>40209</c:v>
                </c:pt>
                <c:pt idx="37">
                  <c:v>40237</c:v>
                </c:pt>
                <c:pt idx="38">
                  <c:v>40268</c:v>
                </c:pt>
                <c:pt idx="39">
                  <c:v>40298</c:v>
                </c:pt>
                <c:pt idx="40">
                  <c:v>40329</c:v>
                </c:pt>
                <c:pt idx="41">
                  <c:v>40359</c:v>
                </c:pt>
                <c:pt idx="42">
                  <c:v>40390</c:v>
                </c:pt>
                <c:pt idx="43">
                  <c:v>40421</c:v>
                </c:pt>
                <c:pt idx="44">
                  <c:v>40451</c:v>
                </c:pt>
                <c:pt idx="45">
                  <c:v>40482</c:v>
                </c:pt>
                <c:pt idx="46">
                  <c:v>40512</c:v>
                </c:pt>
                <c:pt idx="47">
                  <c:v>40543</c:v>
                </c:pt>
                <c:pt idx="48">
                  <c:v>40574</c:v>
                </c:pt>
                <c:pt idx="49">
                  <c:v>40602</c:v>
                </c:pt>
                <c:pt idx="50">
                  <c:v>40633</c:v>
                </c:pt>
                <c:pt idx="51">
                  <c:v>40663</c:v>
                </c:pt>
                <c:pt idx="52">
                  <c:v>40694</c:v>
                </c:pt>
                <c:pt idx="53">
                  <c:v>40724</c:v>
                </c:pt>
                <c:pt idx="54">
                  <c:v>40755</c:v>
                </c:pt>
                <c:pt idx="55">
                  <c:v>40786</c:v>
                </c:pt>
                <c:pt idx="56">
                  <c:v>40816</c:v>
                </c:pt>
                <c:pt idx="57">
                  <c:v>40847</c:v>
                </c:pt>
                <c:pt idx="58">
                  <c:v>40877</c:v>
                </c:pt>
                <c:pt idx="59">
                  <c:v>40908</c:v>
                </c:pt>
                <c:pt idx="60">
                  <c:v>40939</c:v>
                </c:pt>
                <c:pt idx="61">
                  <c:v>40968</c:v>
                </c:pt>
                <c:pt idx="62">
                  <c:v>40999</c:v>
                </c:pt>
                <c:pt idx="63">
                  <c:v>41029</c:v>
                </c:pt>
                <c:pt idx="64">
                  <c:v>41060</c:v>
                </c:pt>
                <c:pt idx="65">
                  <c:v>41090</c:v>
                </c:pt>
                <c:pt idx="66">
                  <c:v>41121</c:v>
                </c:pt>
                <c:pt idx="67">
                  <c:v>41152</c:v>
                </c:pt>
                <c:pt idx="68">
                  <c:v>41182</c:v>
                </c:pt>
                <c:pt idx="69">
                  <c:v>41213</c:v>
                </c:pt>
                <c:pt idx="70">
                  <c:v>41243</c:v>
                </c:pt>
                <c:pt idx="71">
                  <c:v>41274</c:v>
                </c:pt>
                <c:pt idx="72">
                  <c:v>41305</c:v>
                </c:pt>
                <c:pt idx="73">
                  <c:v>41333</c:v>
                </c:pt>
                <c:pt idx="74">
                  <c:v>41364</c:v>
                </c:pt>
                <c:pt idx="75">
                  <c:v>41394</c:v>
                </c:pt>
                <c:pt idx="76">
                  <c:v>41425</c:v>
                </c:pt>
                <c:pt idx="77">
                  <c:v>41455</c:v>
                </c:pt>
                <c:pt idx="78">
                  <c:v>41486</c:v>
                </c:pt>
                <c:pt idx="79">
                  <c:v>41517</c:v>
                </c:pt>
                <c:pt idx="80">
                  <c:v>41547</c:v>
                </c:pt>
                <c:pt idx="81">
                  <c:v>41578</c:v>
                </c:pt>
                <c:pt idx="82">
                  <c:v>41608</c:v>
                </c:pt>
                <c:pt idx="83">
                  <c:v>41639</c:v>
                </c:pt>
                <c:pt idx="84">
                  <c:v>41670</c:v>
                </c:pt>
                <c:pt idx="85">
                  <c:v>41698</c:v>
                </c:pt>
                <c:pt idx="86">
                  <c:v>41729</c:v>
                </c:pt>
                <c:pt idx="87">
                  <c:v>41759</c:v>
                </c:pt>
                <c:pt idx="88">
                  <c:v>41790</c:v>
                </c:pt>
                <c:pt idx="89">
                  <c:v>41820</c:v>
                </c:pt>
                <c:pt idx="90">
                  <c:v>41851</c:v>
                </c:pt>
                <c:pt idx="91">
                  <c:v>41882</c:v>
                </c:pt>
                <c:pt idx="92">
                  <c:v>41912</c:v>
                </c:pt>
                <c:pt idx="93">
                  <c:v>41943</c:v>
                </c:pt>
                <c:pt idx="94">
                  <c:v>41973</c:v>
                </c:pt>
                <c:pt idx="95">
                  <c:v>42004</c:v>
                </c:pt>
                <c:pt idx="96">
                  <c:v>42035</c:v>
                </c:pt>
                <c:pt idx="97">
                  <c:v>42063</c:v>
                </c:pt>
                <c:pt idx="98">
                  <c:v>42094</c:v>
                </c:pt>
                <c:pt idx="99">
                  <c:v>42124</c:v>
                </c:pt>
                <c:pt idx="100">
                  <c:v>42155</c:v>
                </c:pt>
                <c:pt idx="101">
                  <c:v>42185</c:v>
                </c:pt>
                <c:pt idx="102">
                  <c:v>42216</c:v>
                </c:pt>
                <c:pt idx="103">
                  <c:v>42247</c:v>
                </c:pt>
                <c:pt idx="104">
                  <c:v>42277</c:v>
                </c:pt>
                <c:pt idx="105">
                  <c:v>42308</c:v>
                </c:pt>
                <c:pt idx="106">
                  <c:v>42338</c:v>
                </c:pt>
                <c:pt idx="107">
                  <c:v>42369</c:v>
                </c:pt>
                <c:pt idx="108">
                  <c:v>42400</c:v>
                </c:pt>
                <c:pt idx="109">
                  <c:v>42429</c:v>
                </c:pt>
                <c:pt idx="110">
                  <c:v>42460</c:v>
                </c:pt>
                <c:pt idx="111">
                  <c:v>42490</c:v>
                </c:pt>
                <c:pt idx="112">
                  <c:v>42521</c:v>
                </c:pt>
                <c:pt idx="113">
                  <c:v>42551</c:v>
                </c:pt>
                <c:pt idx="114">
                  <c:v>42582</c:v>
                </c:pt>
                <c:pt idx="115">
                  <c:v>42613</c:v>
                </c:pt>
                <c:pt idx="116">
                  <c:v>42643</c:v>
                </c:pt>
                <c:pt idx="117">
                  <c:v>42674</c:v>
                </c:pt>
                <c:pt idx="118">
                  <c:v>42704</c:v>
                </c:pt>
                <c:pt idx="119">
                  <c:v>42735</c:v>
                </c:pt>
                <c:pt idx="120">
                  <c:v>42766</c:v>
                </c:pt>
                <c:pt idx="121">
                  <c:v>42794</c:v>
                </c:pt>
                <c:pt idx="122">
                  <c:v>42825</c:v>
                </c:pt>
                <c:pt idx="123">
                  <c:v>42855</c:v>
                </c:pt>
                <c:pt idx="124">
                  <c:v>42886</c:v>
                </c:pt>
                <c:pt idx="125">
                  <c:v>42916</c:v>
                </c:pt>
                <c:pt idx="126">
                  <c:v>42947</c:v>
                </c:pt>
                <c:pt idx="127">
                  <c:v>42978</c:v>
                </c:pt>
                <c:pt idx="128">
                  <c:v>43008</c:v>
                </c:pt>
                <c:pt idx="129">
                  <c:v>43039</c:v>
                </c:pt>
                <c:pt idx="130">
                  <c:v>43069</c:v>
                </c:pt>
                <c:pt idx="131">
                  <c:v>43100</c:v>
                </c:pt>
                <c:pt idx="132">
                  <c:v>43131</c:v>
                </c:pt>
                <c:pt idx="133">
                  <c:v>43159</c:v>
                </c:pt>
                <c:pt idx="134">
                  <c:v>43190</c:v>
                </c:pt>
                <c:pt idx="135">
                  <c:v>43220</c:v>
                </c:pt>
                <c:pt idx="136">
                  <c:v>43251</c:v>
                </c:pt>
                <c:pt idx="137">
                  <c:v>43281</c:v>
                </c:pt>
                <c:pt idx="138">
                  <c:v>43312</c:v>
                </c:pt>
                <c:pt idx="139">
                  <c:v>43343</c:v>
                </c:pt>
                <c:pt idx="140">
                  <c:v>43373</c:v>
                </c:pt>
                <c:pt idx="141">
                  <c:v>43404</c:v>
                </c:pt>
                <c:pt idx="142">
                  <c:v>43434</c:v>
                </c:pt>
                <c:pt idx="143">
                  <c:v>43465</c:v>
                </c:pt>
                <c:pt idx="144">
                  <c:v>43496</c:v>
                </c:pt>
                <c:pt idx="145">
                  <c:v>43524</c:v>
                </c:pt>
                <c:pt idx="146">
                  <c:v>43555</c:v>
                </c:pt>
                <c:pt idx="147">
                  <c:v>43585</c:v>
                </c:pt>
                <c:pt idx="148">
                  <c:v>43616</c:v>
                </c:pt>
                <c:pt idx="149">
                  <c:v>43646</c:v>
                </c:pt>
                <c:pt idx="150">
                  <c:v>43677</c:v>
                </c:pt>
                <c:pt idx="151">
                  <c:v>43708</c:v>
                </c:pt>
                <c:pt idx="152">
                  <c:v>43738</c:v>
                </c:pt>
                <c:pt idx="153">
                  <c:v>43769</c:v>
                </c:pt>
                <c:pt idx="154">
                  <c:v>43799</c:v>
                </c:pt>
                <c:pt idx="155">
                  <c:v>43830</c:v>
                </c:pt>
                <c:pt idx="156">
                  <c:v>43861</c:v>
                </c:pt>
                <c:pt idx="157">
                  <c:v>43890</c:v>
                </c:pt>
                <c:pt idx="158">
                  <c:v>43921</c:v>
                </c:pt>
                <c:pt idx="159">
                  <c:v>43951</c:v>
                </c:pt>
                <c:pt idx="160">
                  <c:v>43982</c:v>
                </c:pt>
                <c:pt idx="161">
                  <c:v>44012</c:v>
                </c:pt>
                <c:pt idx="162">
                  <c:v>44043</c:v>
                </c:pt>
                <c:pt idx="163">
                  <c:v>44074</c:v>
                </c:pt>
                <c:pt idx="164">
                  <c:v>44104</c:v>
                </c:pt>
                <c:pt idx="165">
                  <c:v>44135</c:v>
                </c:pt>
                <c:pt idx="166">
                  <c:v>44165</c:v>
                </c:pt>
                <c:pt idx="167">
                  <c:v>44196</c:v>
                </c:pt>
              </c:numCache>
            </c:numRef>
          </c:cat>
          <c:val>
            <c:numRef>
              <c:f>'Data 12m'!$I$3:$I$182</c:f>
              <c:numCache>
                <c:formatCode>General</c:formatCode>
                <c:ptCount val="180"/>
                <c:pt idx="141">
                  <c:v>0</c:v>
                </c:pt>
                <c:pt idx="142">
                  <c:v>0</c:v>
                </c:pt>
              </c:numCache>
            </c:numRef>
          </c:val>
        </c:ser>
        <c:dLbls>
          <c:showLegendKey val="0"/>
          <c:showVal val="0"/>
          <c:showCatName val="0"/>
          <c:showSerName val="0"/>
          <c:showPercent val="0"/>
          <c:showBubbleSize val="0"/>
        </c:dLbls>
        <c:gapWidth val="50"/>
        <c:overlap val="100"/>
        <c:axId val="459559680"/>
        <c:axId val="459561216"/>
      </c:barChart>
      <c:lineChart>
        <c:grouping val="standard"/>
        <c:varyColors val="0"/>
        <c:ser>
          <c:idx val="1"/>
          <c:order val="0"/>
          <c:tx>
            <c:strRef>
              <c:f>'Data 12m'!$G$1:$G$2</c:f>
              <c:strCache>
                <c:ptCount val="1"/>
                <c:pt idx="0">
                  <c:v>Total</c:v>
                </c:pt>
              </c:strCache>
            </c:strRef>
          </c:tx>
          <c:spPr>
            <a:ln w="38100">
              <a:solidFill>
                <a:sysClr val="windowText" lastClr="000000"/>
              </a:solidFill>
              <a:prstDash val="solid"/>
            </a:ln>
          </c:spPr>
          <c:marker>
            <c:symbol val="none"/>
          </c:marker>
          <c:cat>
            <c:numRef>
              <c:f>'Data 12m'!$Z$3:$Z$170</c:f>
              <c:numCache>
                <c:formatCode>m/d/yyyy</c:formatCode>
                <c:ptCount val="168"/>
                <c:pt idx="0">
                  <c:v>39113</c:v>
                </c:pt>
                <c:pt idx="1">
                  <c:v>39141</c:v>
                </c:pt>
                <c:pt idx="2">
                  <c:v>39172</c:v>
                </c:pt>
                <c:pt idx="3">
                  <c:v>39202</c:v>
                </c:pt>
                <c:pt idx="4">
                  <c:v>39233</c:v>
                </c:pt>
                <c:pt idx="5">
                  <c:v>39263</c:v>
                </c:pt>
                <c:pt idx="6">
                  <c:v>39294</c:v>
                </c:pt>
                <c:pt idx="7">
                  <c:v>39325</c:v>
                </c:pt>
                <c:pt idx="8">
                  <c:v>39355</c:v>
                </c:pt>
                <c:pt idx="9">
                  <c:v>39386</c:v>
                </c:pt>
                <c:pt idx="10">
                  <c:v>39416</c:v>
                </c:pt>
                <c:pt idx="11">
                  <c:v>39447</c:v>
                </c:pt>
                <c:pt idx="12">
                  <c:v>39478</c:v>
                </c:pt>
                <c:pt idx="13">
                  <c:v>39507</c:v>
                </c:pt>
                <c:pt idx="14">
                  <c:v>39538</c:v>
                </c:pt>
                <c:pt idx="15">
                  <c:v>39568</c:v>
                </c:pt>
                <c:pt idx="16">
                  <c:v>39599</c:v>
                </c:pt>
                <c:pt idx="17">
                  <c:v>39629</c:v>
                </c:pt>
                <c:pt idx="18">
                  <c:v>39660</c:v>
                </c:pt>
                <c:pt idx="19">
                  <c:v>39691</c:v>
                </c:pt>
                <c:pt idx="20">
                  <c:v>39721</c:v>
                </c:pt>
                <c:pt idx="21">
                  <c:v>39752</c:v>
                </c:pt>
                <c:pt idx="22">
                  <c:v>39782</c:v>
                </c:pt>
                <c:pt idx="23">
                  <c:v>39813</c:v>
                </c:pt>
                <c:pt idx="24">
                  <c:v>39844</c:v>
                </c:pt>
                <c:pt idx="25">
                  <c:v>39872</c:v>
                </c:pt>
                <c:pt idx="26">
                  <c:v>39903</c:v>
                </c:pt>
                <c:pt idx="27">
                  <c:v>39933</c:v>
                </c:pt>
                <c:pt idx="28">
                  <c:v>39964</c:v>
                </c:pt>
                <c:pt idx="29">
                  <c:v>39994</c:v>
                </c:pt>
                <c:pt idx="30">
                  <c:v>40025</c:v>
                </c:pt>
                <c:pt idx="31">
                  <c:v>40056</c:v>
                </c:pt>
                <c:pt idx="32">
                  <c:v>40086</c:v>
                </c:pt>
                <c:pt idx="33">
                  <c:v>40117</c:v>
                </c:pt>
                <c:pt idx="34">
                  <c:v>40147</c:v>
                </c:pt>
                <c:pt idx="35">
                  <c:v>40178</c:v>
                </c:pt>
                <c:pt idx="36">
                  <c:v>40209</c:v>
                </c:pt>
                <c:pt idx="37">
                  <c:v>40237</c:v>
                </c:pt>
                <c:pt idx="38">
                  <c:v>40268</c:v>
                </c:pt>
                <c:pt idx="39">
                  <c:v>40298</c:v>
                </c:pt>
                <c:pt idx="40">
                  <c:v>40329</c:v>
                </c:pt>
                <c:pt idx="41">
                  <c:v>40359</c:v>
                </c:pt>
                <c:pt idx="42">
                  <c:v>40390</c:v>
                </c:pt>
                <c:pt idx="43">
                  <c:v>40421</c:v>
                </c:pt>
                <c:pt idx="44">
                  <c:v>40451</c:v>
                </c:pt>
                <c:pt idx="45">
                  <c:v>40482</c:v>
                </c:pt>
                <c:pt idx="46">
                  <c:v>40512</c:v>
                </c:pt>
                <c:pt idx="47">
                  <c:v>40543</c:v>
                </c:pt>
                <c:pt idx="48">
                  <c:v>40574</c:v>
                </c:pt>
                <c:pt idx="49">
                  <c:v>40602</c:v>
                </c:pt>
                <c:pt idx="50">
                  <c:v>40633</c:v>
                </c:pt>
                <c:pt idx="51">
                  <c:v>40663</c:v>
                </c:pt>
                <c:pt idx="52">
                  <c:v>40694</c:v>
                </c:pt>
                <c:pt idx="53">
                  <c:v>40724</c:v>
                </c:pt>
                <c:pt idx="54">
                  <c:v>40755</c:v>
                </c:pt>
                <c:pt idx="55">
                  <c:v>40786</c:v>
                </c:pt>
                <c:pt idx="56">
                  <c:v>40816</c:v>
                </c:pt>
                <c:pt idx="57">
                  <c:v>40847</c:v>
                </c:pt>
                <c:pt idx="58">
                  <c:v>40877</c:v>
                </c:pt>
                <c:pt idx="59">
                  <c:v>40908</c:v>
                </c:pt>
                <c:pt idx="60">
                  <c:v>40939</c:v>
                </c:pt>
                <c:pt idx="61">
                  <c:v>40968</c:v>
                </c:pt>
                <c:pt idx="62">
                  <c:v>40999</c:v>
                </c:pt>
                <c:pt idx="63">
                  <c:v>41029</c:v>
                </c:pt>
                <c:pt idx="64">
                  <c:v>41060</c:v>
                </c:pt>
                <c:pt idx="65">
                  <c:v>41090</c:v>
                </c:pt>
                <c:pt idx="66">
                  <c:v>41121</c:v>
                </c:pt>
                <c:pt idx="67">
                  <c:v>41152</c:v>
                </c:pt>
                <c:pt idx="68">
                  <c:v>41182</c:v>
                </c:pt>
                <c:pt idx="69">
                  <c:v>41213</c:v>
                </c:pt>
                <c:pt idx="70">
                  <c:v>41243</c:v>
                </c:pt>
                <c:pt idx="71">
                  <c:v>41274</c:v>
                </c:pt>
                <c:pt idx="72">
                  <c:v>41305</c:v>
                </c:pt>
                <c:pt idx="73">
                  <c:v>41333</c:v>
                </c:pt>
                <c:pt idx="74">
                  <c:v>41364</c:v>
                </c:pt>
                <c:pt idx="75">
                  <c:v>41394</c:v>
                </c:pt>
                <c:pt idx="76">
                  <c:v>41425</c:v>
                </c:pt>
                <c:pt idx="77">
                  <c:v>41455</c:v>
                </c:pt>
                <c:pt idx="78">
                  <c:v>41486</c:v>
                </c:pt>
                <c:pt idx="79">
                  <c:v>41517</c:v>
                </c:pt>
                <c:pt idx="80">
                  <c:v>41547</c:v>
                </c:pt>
                <c:pt idx="81">
                  <c:v>41578</c:v>
                </c:pt>
                <c:pt idx="82">
                  <c:v>41608</c:v>
                </c:pt>
                <c:pt idx="83">
                  <c:v>41639</c:v>
                </c:pt>
                <c:pt idx="84">
                  <c:v>41670</c:v>
                </c:pt>
                <c:pt idx="85">
                  <c:v>41698</c:v>
                </c:pt>
                <c:pt idx="86">
                  <c:v>41729</c:v>
                </c:pt>
                <c:pt idx="87">
                  <c:v>41759</c:v>
                </c:pt>
                <c:pt idx="88">
                  <c:v>41790</c:v>
                </c:pt>
                <c:pt idx="89">
                  <c:v>41820</c:v>
                </c:pt>
                <c:pt idx="90">
                  <c:v>41851</c:v>
                </c:pt>
                <c:pt idx="91">
                  <c:v>41882</c:v>
                </c:pt>
                <c:pt idx="92">
                  <c:v>41912</c:v>
                </c:pt>
                <c:pt idx="93">
                  <c:v>41943</c:v>
                </c:pt>
                <c:pt idx="94">
                  <c:v>41973</c:v>
                </c:pt>
                <c:pt idx="95">
                  <c:v>42004</c:v>
                </c:pt>
                <c:pt idx="96">
                  <c:v>42035</c:v>
                </c:pt>
                <c:pt idx="97">
                  <c:v>42063</c:v>
                </c:pt>
                <c:pt idx="98">
                  <c:v>42094</c:v>
                </c:pt>
                <c:pt idx="99">
                  <c:v>42124</c:v>
                </c:pt>
                <c:pt idx="100">
                  <c:v>42155</c:v>
                </c:pt>
                <c:pt idx="101">
                  <c:v>42185</c:v>
                </c:pt>
                <c:pt idx="102">
                  <c:v>42216</c:v>
                </c:pt>
                <c:pt idx="103">
                  <c:v>42247</c:v>
                </c:pt>
                <c:pt idx="104">
                  <c:v>42277</c:v>
                </c:pt>
                <c:pt idx="105">
                  <c:v>42308</c:v>
                </c:pt>
                <c:pt idx="106">
                  <c:v>42338</c:v>
                </c:pt>
                <c:pt idx="107">
                  <c:v>42369</c:v>
                </c:pt>
                <c:pt idx="108">
                  <c:v>42400</c:v>
                </c:pt>
                <c:pt idx="109">
                  <c:v>42429</c:v>
                </c:pt>
                <c:pt idx="110">
                  <c:v>42460</c:v>
                </c:pt>
                <c:pt idx="111">
                  <c:v>42490</c:v>
                </c:pt>
                <c:pt idx="112">
                  <c:v>42521</c:v>
                </c:pt>
                <c:pt idx="113">
                  <c:v>42551</c:v>
                </c:pt>
                <c:pt idx="114">
                  <c:v>42582</c:v>
                </c:pt>
                <c:pt idx="115">
                  <c:v>42613</c:v>
                </c:pt>
                <c:pt idx="116">
                  <c:v>42643</c:v>
                </c:pt>
                <c:pt idx="117">
                  <c:v>42674</c:v>
                </c:pt>
                <c:pt idx="118">
                  <c:v>42704</c:v>
                </c:pt>
                <c:pt idx="119">
                  <c:v>42735</c:v>
                </c:pt>
                <c:pt idx="120">
                  <c:v>42766</c:v>
                </c:pt>
                <c:pt idx="121">
                  <c:v>42794</c:v>
                </c:pt>
                <c:pt idx="122">
                  <c:v>42825</c:v>
                </c:pt>
                <c:pt idx="123">
                  <c:v>42855</c:v>
                </c:pt>
                <c:pt idx="124">
                  <c:v>42886</c:v>
                </c:pt>
                <c:pt idx="125">
                  <c:v>42916</c:v>
                </c:pt>
                <c:pt idx="126">
                  <c:v>42947</c:v>
                </c:pt>
                <c:pt idx="127">
                  <c:v>42978</c:v>
                </c:pt>
                <c:pt idx="128">
                  <c:v>43008</c:v>
                </c:pt>
                <c:pt idx="129">
                  <c:v>43039</c:v>
                </c:pt>
                <c:pt idx="130">
                  <c:v>43069</c:v>
                </c:pt>
                <c:pt idx="131">
                  <c:v>43100</c:v>
                </c:pt>
                <c:pt idx="132">
                  <c:v>43131</c:v>
                </c:pt>
                <c:pt idx="133">
                  <c:v>43159</c:v>
                </c:pt>
                <c:pt idx="134">
                  <c:v>43190</c:v>
                </c:pt>
                <c:pt idx="135">
                  <c:v>43220</c:v>
                </c:pt>
                <c:pt idx="136">
                  <c:v>43251</c:v>
                </c:pt>
                <c:pt idx="137">
                  <c:v>43281</c:v>
                </c:pt>
                <c:pt idx="138">
                  <c:v>43312</c:v>
                </c:pt>
                <c:pt idx="139">
                  <c:v>43343</c:v>
                </c:pt>
                <c:pt idx="140">
                  <c:v>43373</c:v>
                </c:pt>
                <c:pt idx="141">
                  <c:v>43404</c:v>
                </c:pt>
                <c:pt idx="142">
                  <c:v>43434</c:v>
                </c:pt>
                <c:pt idx="143">
                  <c:v>43465</c:v>
                </c:pt>
                <c:pt idx="144">
                  <c:v>43496</c:v>
                </c:pt>
                <c:pt idx="145">
                  <c:v>43524</c:v>
                </c:pt>
                <c:pt idx="146">
                  <c:v>43555</c:v>
                </c:pt>
                <c:pt idx="147">
                  <c:v>43585</c:v>
                </c:pt>
                <c:pt idx="148">
                  <c:v>43616</c:v>
                </c:pt>
                <c:pt idx="149">
                  <c:v>43646</c:v>
                </c:pt>
                <c:pt idx="150">
                  <c:v>43677</c:v>
                </c:pt>
                <c:pt idx="151">
                  <c:v>43708</c:v>
                </c:pt>
                <c:pt idx="152">
                  <c:v>43738</c:v>
                </c:pt>
                <c:pt idx="153">
                  <c:v>43769</c:v>
                </c:pt>
                <c:pt idx="154">
                  <c:v>43799</c:v>
                </c:pt>
                <c:pt idx="155">
                  <c:v>43830</c:v>
                </c:pt>
                <c:pt idx="156">
                  <c:v>43861</c:v>
                </c:pt>
                <c:pt idx="157">
                  <c:v>43890</c:v>
                </c:pt>
                <c:pt idx="158">
                  <c:v>43921</c:v>
                </c:pt>
                <c:pt idx="159">
                  <c:v>43951</c:v>
                </c:pt>
                <c:pt idx="160">
                  <c:v>43982</c:v>
                </c:pt>
                <c:pt idx="161">
                  <c:v>44012</c:v>
                </c:pt>
                <c:pt idx="162">
                  <c:v>44043</c:v>
                </c:pt>
                <c:pt idx="163">
                  <c:v>44074</c:v>
                </c:pt>
                <c:pt idx="164">
                  <c:v>44104</c:v>
                </c:pt>
                <c:pt idx="165">
                  <c:v>44135</c:v>
                </c:pt>
                <c:pt idx="166">
                  <c:v>44165</c:v>
                </c:pt>
                <c:pt idx="167">
                  <c:v>44196</c:v>
                </c:pt>
              </c:numCache>
            </c:numRef>
          </c:cat>
          <c:val>
            <c:numRef>
              <c:f>'Data 12m'!$AF$3:$AF$170</c:f>
              <c:numCache>
                <c:formatCode>General</c:formatCode>
                <c:ptCount val="168"/>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583.41666666666663</c:v>
                </c:pt>
                <c:pt idx="24">
                  <c:v>1853.5833333333333</c:v>
                </c:pt>
                <c:pt idx="25">
                  <c:v>7758.166666666667</c:v>
                </c:pt>
                <c:pt idx="26">
                  <c:v>24372.032752432227</c:v>
                </c:pt>
                <c:pt idx="27">
                  <c:v>46826.574106460968</c:v>
                </c:pt>
                <c:pt idx="28">
                  <c:v>60590.85170436414</c:v>
                </c:pt>
                <c:pt idx="29">
                  <c:v>73305.318335575619</c:v>
                </c:pt>
                <c:pt idx="30">
                  <c:v>87477.526743910319</c:v>
                </c:pt>
                <c:pt idx="31">
                  <c:v>98067.888336382995</c:v>
                </c:pt>
                <c:pt idx="32">
                  <c:v>109978.19890333127</c:v>
                </c:pt>
                <c:pt idx="33">
                  <c:v>121822.5788781356</c:v>
                </c:pt>
                <c:pt idx="34">
                  <c:v>131720.01559796213</c:v>
                </c:pt>
                <c:pt idx="35">
                  <c:v>138411.87913732047</c:v>
                </c:pt>
                <c:pt idx="36">
                  <c:v>145083.6024293513</c:v>
                </c:pt>
                <c:pt idx="37">
                  <c:v>145306.0499318564</c:v>
                </c:pt>
                <c:pt idx="38">
                  <c:v>132595.36735206688</c:v>
                </c:pt>
                <c:pt idx="39">
                  <c:v>110896.00452931215</c:v>
                </c:pt>
                <c:pt idx="40">
                  <c:v>97993.673886459321</c:v>
                </c:pt>
                <c:pt idx="41">
                  <c:v>85936.854853487355</c:v>
                </c:pt>
                <c:pt idx="42">
                  <c:v>72346.272975367465</c:v>
                </c:pt>
                <c:pt idx="43" formatCode="0.00">
                  <c:v>59444.919806796082</c:v>
                </c:pt>
                <c:pt idx="44">
                  <c:v>48697.106823307309</c:v>
                </c:pt>
                <c:pt idx="45">
                  <c:v>37910.509961256445</c:v>
                </c:pt>
                <c:pt idx="46">
                  <c:v>32903.248408231419</c:v>
                </c:pt>
                <c:pt idx="47">
                  <c:v>32316.918306633372</c:v>
                </c:pt>
                <c:pt idx="48">
                  <c:v>30859.723690081275</c:v>
                </c:pt>
                <c:pt idx="49">
                  <c:v>32952.314500342858</c:v>
                </c:pt>
                <c:pt idx="50">
                  <c:v>36862.515707948063</c:v>
                </c:pt>
                <c:pt idx="51">
                  <c:v>41938.401106180005</c:v>
                </c:pt>
                <c:pt idx="52">
                  <c:v>49215.538451446504</c:v>
                </c:pt>
                <c:pt idx="53">
                  <c:v>56418.095364377768</c:v>
                </c:pt>
                <c:pt idx="54">
                  <c:v>56366.418391376414</c:v>
                </c:pt>
                <c:pt idx="55">
                  <c:v>56838.364858006251</c:v>
                </c:pt>
                <c:pt idx="56">
                  <c:v>57139.3806887795</c:v>
                </c:pt>
                <c:pt idx="57">
                  <c:v>59212.232298651907</c:v>
                </c:pt>
                <c:pt idx="58">
                  <c:v>59115.978753085008</c:v>
                </c:pt>
                <c:pt idx="59">
                  <c:v>56560.656141201733</c:v>
                </c:pt>
                <c:pt idx="60">
                  <c:v>53820.716799600632</c:v>
                </c:pt>
                <c:pt idx="61">
                  <c:v>48671.414378442569</c:v>
                </c:pt>
                <c:pt idx="62">
                  <c:v>44890.538932756463</c:v>
                </c:pt>
                <c:pt idx="63">
                  <c:v>42679.418731866797</c:v>
                </c:pt>
                <c:pt idx="64">
                  <c:v>36730.614936636666</c:v>
                </c:pt>
                <c:pt idx="65">
                  <c:v>30329.868224060712</c:v>
                </c:pt>
                <c:pt idx="66">
                  <c:v>32569.88751757946</c:v>
                </c:pt>
                <c:pt idx="67">
                  <c:v>34851.428782410592</c:v>
                </c:pt>
                <c:pt idx="68">
                  <c:v>37033.708100581978</c:v>
                </c:pt>
                <c:pt idx="69">
                  <c:v>39584.626085342563</c:v>
                </c:pt>
                <c:pt idx="70">
                  <c:v>40145.148555814405</c:v>
                </c:pt>
                <c:pt idx="71">
                  <c:v>42945.382343506979</c:v>
                </c:pt>
                <c:pt idx="72">
                  <c:v>50203.079859322759</c:v>
                </c:pt>
                <c:pt idx="73">
                  <c:v>57625.177903878321</c:v>
                </c:pt>
                <c:pt idx="74">
                  <c:v>64838.289474762263</c:v>
                </c:pt>
                <c:pt idx="75">
                  <c:v>73395.775648704861</c:v>
                </c:pt>
                <c:pt idx="76">
                  <c:v>81161.002603372326</c:v>
                </c:pt>
                <c:pt idx="77">
                  <c:v>90936.572351315743</c:v>
                </c:pt>
                <c:pt idx="78">
                  <c:v>99632.410498554149</c:v>
                </c:pt>
                <c:pt idx="79">
                  <c:v>107712.89813575993</c:v>
                </c:pt>
                <c:pt idx="80">
                  <c:v>116455.44680206501</c:v>
                </c:pt>
                <c:pt idx="81">
                  <c:v>124788.11173670909</c:v>
                </c:pt>
                <c:pt idx="82">
                  <c:v>132648.15919819154</c:v>
                </c:pt>
                <c:pt idx="83">
                  <c:v>139360.74357559608</c:v>
                </c:pt>
                <c:pt idx="84">
                  <c:v>139292.1894775441</c:v>
                </c:pt>
                <c:pt idx="85">
                  <c:v>140161.45269798918</c:v>
                </c:pt>
                <c:pt idx="86">
                  <c:v>139332.69225029444</c:v>
                </c:pt>
                <c:pt idx="87">
                  <c:v>137599.26833323805</c:v>
                </c:pt>
                <c:pt idx="88">
                  <c:v>135721.59002446313</c:v>
                </c:pt>
                <c:pt idx="89">
                  <c:v>132399.20460225493</c:v>
                </c:pt>
                <c:pt idx="90">
                  <c:v>128318.5927557761</c:v>
                </c:pt>
                <c:pt idx="91">
                  <c:v>123101.77774853623</c:v>
                </c:pt>
                <c:pt idx="92">
                  <c:v>117254.17926300885</c:v>
                </c:pt>
                <c:pt idx="93">
                  <c:v>111828.5311631526</c:v>
                </c:pt>
                <c:pt idx="94">
                  <c:v>104607.92011453171</c:v>
                </c:pt>
                <c:pt idx="95">
                  <c:v>97003.556497389742</c:v>
                </c:pt>
                <c:pt idx="96">
                  <c:v>91920.53392840561</c:v>
                </c:pt>
                <c:pt idx="97">
                  <c:v>86221.104158894159</c:v>
                </c:pt>
                <c:pt idx="98">
                  <c:v>85680.857605589787</c:v>
                </c:pt>
                <c:pt idx="99">
                  <c:v>85233.701257882916</c:v>
                </c:pt>
                <c:pt idx="100">
                  <c:v>87646.24856600858</c:v>
                </c:pt>
                <c:pt idx="101">
                  <c:v>90212.537752556542</c:v>
                </c:pt>
                <c:pt idx="102">
                  <c:v>92711.244792742538</c:v>
                </c:pt>
                <c:pt idx="103">
                  <c:v>95572.460677266863</c:v>
                </c:pt>
                <c:pt idx="104">
                  <c:v>99683.522221541207</c:v>
                </c:pt>
                <c:pt idx="105">
                  <c:v>102700.08365055922</c:v>
                </c:pt>
                <c:pt idx="106">
                  <c:v>107085.24093600208</c:v>
                </c:pt>
                <c:pt idx="107">
                  <c:v>110605.06742681001</c:v>
                </c:pt>
                <c:pt idx="108">
                  <c:v>115038.61004052675</c:v>
                </c:pt>
                <c:pt idx="109">
                  <c:v>120469.82832361222</c:v>
                </c:pt>
                <c:pt idx="110">
                  <c:v>121457.46681269485</c:v>
                </c:pt>
                <c:pt idx="111">
                  <c:v>124810.17112660786</c:v>
                </c:pt>
                <c:pt idx="112">
                  <c:v>127919.55688449656</c:v>
                </c:pt>
                <c:pt idx="113">
                  <c:v>131210.3830797151</c:v>
                </c:pt>
                <c:pt idx="114">
                  <c:v>134702.46177713276</c:v>
                </c:pt>
                <c:pt idx="115">
                  <c:v>138756.31307649112</c:v>
                </c:pt>
                <c:pt idx="116">
                  <c:v>143120.34920482431</c:v>
                </c:pt>
                <c:pt idx="117">
                  <c:v>147544.12636957757</c:v>
                </c:pt>
                <c:pt idx="118">
                  <c:v>152330.88357081873</c:v>
                </c:pt>
                <c:pt idx="119">
                  <c:v>155249.94280184549</c:v>
                </c:pt>
                <c:pt idx="120">
                  <c:v>157628.07109834254</c:v>
                </c:pt>
                <c:pt idx="121">
                  <c:v>160036.89063776884</c:v>
                </c:pt>
                <c:pt idx="122">
                  <c:v>161693.3042194373</c:v>
                </c:pt>
                <c:pt idx="123">
                  <c:v>158680.83078175655</c:v>
                </c:pt>
                <c:pt idx="124">
                  <c:v>154892.07995121021</c:v>
                </c:pt>
                <c:pt idx="125">
                  <c:v>150510.30278935554</c:v>
                </c:pt>
                <c:pt idx="126">
                  <c:v>145910.14725783863</c:v>
                </c:pt>
                <c:pt idx="127">
                  <c:v>139788.01231010782</c:v>
                </c:pt>
                <c:pt idx="128">
                  <c:v>134975.98115046695</c:v>
                </c:pt>
                <c:pt idx="129">
                  <c:v>128197.04909381506</c:v>
                </c:pt>
                <c:pt idx="130">
                  <c:v>120792.6669202082</c:v>
                </c:pt>
                <c:pt idx="131">
                  <c:v>115652.66285002636</c:v>
                </c:pt>
                <c:pt idx="132" formatCode="0.00">
                  <c:v>106946.64087156706</c:v>
                </c:pt>
                <c:pt idx="133" formatCode="0.00">
                  <c:v>98053.326645739478</c:v>
                </c:pt>
                <c:pt idx="134">
                  <c:v>90817.731125804479</c:v>
                </c:pt>
                <c:pt idx="135">
                  <c:v>83359.953121476661</c:v>
                </c:pt>
                <c:pt idx="136">
                  <c:v>76997.574805322482</c:v>
                </c:pt>
                <c:pt idx="137">
                  <c:v>70732.813319756242</c:v>
                </c:pt>
                <c:pt idx="138">
                  <c:v>64705.155834470788</c:v>
                </c:pt>
                <c:pt idx="139">
                  <c:v>58398.944225645355</c:v>
                </c:pt>
                <c:pt idx="140">
                  <c:v>51346.733631151954</c:v>
                </c:pt>
                <c:pt idx="141" formatCode="0.00">
                  <c:v>41454.143842180769</c:v>
                </c:pt>
                <c:pt idx="142">
                  <c:v>34935.573095208179</c:v>
                </c:pt>
                <c:pt idx="143">
                  <c:v>29201.582428698661</c:v>
                </c:pt>
                <c:pt idx="144" formatCode="0.00">
                  <c:v>24478.460855688754</c:v>
                </c:pt>
                <c:pt idx="145">
                  <c:v>17735.665063133463</c:v>
                </c:pt>
                <c:pt idx="146">
                  <c:v>12443.092751666602</c:v>
                </c:pt>
                <c:pt idx="147">
                  <c:v>7635.8396566892843</c:v>
                </c:pt>
                <c:pt idx="148">
                  <c:v>1445.6185039398697</c:v>
                </c:pt>
                <c:pt idx="149">
                  <c:v>-2180.184283760831</c:v>
                </c:pt>
                <c:pt idx="150" formatCode="0.00">
                  <c:v>-8011.2125858386134</c:v>
                </c:pt>
                <c:pt idx="151" formatCode="0.00">
                  <c:v>-7912.0770905681675</c:v>
                </c:pt>
                <c:pt idx="152">
                  <c:v>-10378.571602897162</c:v>
                </c:pt>
                <c:pt idx="153">
                  <c:v>-3252.1592321464232</c:v>
                </c:pt>
                <c:pt idx="154">
                  <c:v>3845.4721163005634</c:v>
                </c:pt>
                <c:pt idx="155">
                  <c:v>11802.740007579423</c:v>
                </c:pt>
                <c:pt idx="156">
                  <c:v>20081.424434847708</c:v>
                </c:pt>
                <c:pt idx="157">
                  <c:v>29943.941470254991</c:v>
                </c:pt>
                <c:pt idx="158">
                  <c:v>80682.301508923789</c:v>
                </c:pt>
                <c:pt idx="159">
                  <c:v>195467.29304135306</c:v>
                </c:pt>
                <c:pt idx="160">
                  <c:v>258398.95748865773</c:v>
                </c:pt>
                <c:pt idx="161">
                  <c:v>295117.61425733962</c:v>
                </c:pt>
                <c:pt idx="162">
                  <c:v>320380.32323291281</c:v>
                </c:pt>
                <c:pt idx="163">
                  <c:v>335767.96795489319</c:v>
                </c:pt>
                <c:pt idx="164">
                  <c:v>352087.3533783537</c:v>
                </c:pt>
                <c:pt idx="165">
                  <c:v>364119.11737522756</c:v>
                </c:pt>
                <c:pt idx="166">
                  <c:v>368161.93209105864</c:v>
                </c:pt>
                <c:pt idx="167">
                  <c:v>371369.06183326273</c:v>
                </c:pt>
              </c:numCache>
            </c:numRef>
          </c:val>
          <c:smooth val="0"/>
        </c:ser>
        <c:dLbls>
          <c:showLegendKey val="0"/>
          <c:showVal val="0"/>
          <c:showCatName val="0"/>
          <c:showSerName val="0"/>
          <c:showPercent val="0"/>
          <c:showBubbleSize val="0"/>
        </c:dLbls>
        <c:marker val="1"/>
        <c:smooth val="0"/>
        <c:axId val="459559680"/>
        <c:axId val="459561216"/>
      </c:lineChart>
      <c:dateAx>
        <c:axId val="459559680"/>
        <c:scaling>
          <c:orientation val="minMax"/>
          <c:max val="44196"/>
          <c:min val="39448"/>
        </c:scaling>
        <c:delete val="0"/>
        <c:axPos val="b"/>
        <c:numFmt formatCode="yyyy" sourceLinked="0"/>
        <c:majorTickMark val="none"/>
        <c:minorTickMark val="none"/>
        <c:tickLblPos val="low"/>
        <c:spPr>
          <a:ln w="12700">
            <a:solidFill>
              <a:srgbClr val="000000"/>
            </a:solidFill>
            <a:prstDash val="solid"/>
          </a:ln>
        </c:spPr>
        <c:txPr>
          <a:bodyPr rot="0" vert="horz"/>
          <a:lstStyle/>
          <a:p>
            <a:pPr>
              <a:defRPr sz="1600" b="0" i="0">
                <a:latin typeface="Frutiger 45 Light"/>
                <a:ea typeface="Frutiger 45 Light"/>
                <a:cs typeface="Frutiger 45 Light"/>
              </a:defRPr>
            </a:pPr>
            <a:endParaRPr lang="en-US"/>
          </a:p>
        </c:txPr>
        <c:crossAx val="459561216"/>
        <c:crosses val="autoZero"/>
        <c:auto val="1"/>
        <c:lblOffset val="100"/>
        <c:baseTimeUnit val="months"/>
        <c:majorUnit val="1"/>
        <c:majorTimeUnit val="years"/>
      </c:dateAx>
      <c:valAx>
        <c:axId val="459561216"/>
        <c:scaling>
          <c:orientation val="minMax"/>
          <c:max val="400000"/>
          <c:min val="-50000"/>
        </c:scaling>
        <c:delete val="0"/>
        <c:axPos val="r"/>
        <c:majorGridlines>
          <c:spPr>
            <a:ln w="3175">
              <a:solidFill>
                <a:srgbClr val="464749"/>
              </a:solidFill>
              <a:prstDash val="solid"/>
            </a:ln>
          </c:spPr>
        </c:majorGridlines>
        <c:title>
          <c:tx>
            <c:rich>
              <a:bodyPr rot="-5400000" vert="horz"/>
              <a:lstStyle/>
              <a:p>
                <a:pPr>
                  <a:defRPr sz="1400" b="0">
                    <a:latin typeface="Frutiger 45 Light"/>
                  </a:defRPr>
                </a:pPr>
                <a:r>
                  <a:rPr lang="en-US" b="0">
                    <a:latin typeface="Frutiger 45 Light"/>
                  </a:rPr>
                  <a:t>USD billion</a:t>
                </a:r>
              </a:p>
            </c:rich>
          </c:tx>
          <c:layout>
            <c:manualLayout>
              <c:xMode val="edge"/>
              <c:yMode val="edge"/>
              <c:x val="5.614035708140429E-3"/>
              <c:y val="0.35389214435744648"/>
            </c:manualLayout>
          </c:layout>
          <c:overlay val="0"/>
        </c:title>
        <c:numFmt formatCode="0;\ \(0\)" sourceLinked="0"/>
        <c:majorTickMark val="none"/>
        <c:minorTickMark val="none"/>
        <c:tickLblPos val="nextTo"/>
        <c:spPr>
          <a:ln w="25400">
            <a:noFill/>
          </a:ln>
        </c:spPr>
        <c:txPr>
          <a:bodyPr/>
          <a:lstStyle/>
          <a:p>
            <a:pPr>
              <a:defRPr sz="1600" b="0" i="0">
                <a:latin typeface="Frutiger 45 Light"/>
                <a:ea typeface="Frutiger 45 Light"/>
                <a:cs typeface="Frutiger 45 Light"/>
              </a:defRPr>
            </a:pPr>
            <a:endParaRPr lang="en-US"/>
          </a:p>
        </c:txPr>
        <c:crossAx val="459559680"/>
        <c:crosses val="max"/>
        <c:crossBetween val="between"/>
        <c:dispUnits>
          <c:builtInUnit val="thousands"/>
        </c:dispUnits>
      </c:valAx>
      <c:spPr>
        <a:noFill/>
        <a:ln w="25400">
          <a:noFill/>
        </a:ln>
      </c:spPr>
    </c:plotArea>
    <c:legend>
      <c:legendPos val="b"/>
      <c:legendEntry>
        <c:idx val="4"/>
        <c:delete val="1"/>
      </c:legendEntry>
      <c:legendEntry>
        <c:idx val="5"/>
        <c:delete val="1"/>
      </c:legendEntry>
      <c:layout/>
      <c:overlay val="0"/>
    </c:legend>
    <c:plotVisOnly val="1"/>
    <c:dispBlanksAs val="zero"/>
    <c:showDLblsOverMax val="0"/>
  </c:chart>
  <c:spPr>
    <a:solidFill>
      <a:srgbClr val="FFFFFF"/>
    </a:solidFill>
    <a:ln w="9525">
      <a:noFill/>
    </a:ln>
    <a:effectLst/>
  </c:sp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0.86924</cdr:x>
      <cdr:y>0.03425</cdr:y>
    </cdr:from>
    <cdr:to>
      <cdr:x>0.87076</cdr:x>
      <cdr:y>0.86322</cdr:y>
    </cdr:to>
    <cdr:cxnSp macro="">
      <cdr:nvCxnSpPr>
        <cdr:cNvPr id="3" name="Straight Connector 2"/>
        <cdr:cNvCxnSpPr/>
      </cdr:nvCxnSpPr>
      <cdr:spPr>
        <a:xfrm xmlns:a="http://schemas.openxmlformats.org/drawingml/2006/main" flipV="1">
          <a:off x="7804037" y="202407"/>
          <a:ext cx="13607" cy="4898570"/>
        </a:xfrm>
        <a:prstGeom xmlns:a="http://schemas.openxmlformats.org/drawingml/2006/main" prst="line">
          <a:avLst/>
        </a:prstGeom>
        <a:ln xmlns:a="http://schemas.openxmlformats.org/drawingml/2006/main" w="381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0.88137</cdr:x>
      <cdr:y>0.03885</cdr:y>
    </cdr:from>
    <cdr:to>
      <cdr:x>0.98322</cdr:x>
      <cdr:y>0.10333</cdr:y>
    </cdr:to>
    <cdr:sp macro="" textlink="">
      <cdr:nvSpPr>
        <cdr:cNvPr id="5" name="TextBox 4"/>
        <cdr:cNvSpPr txBox="1"/>
      </cdr:nvSpPr>
      <cdr:spPr>
        <a:xfrm xmlns:a="http://schemas.openxmlformats.org/drawingml/2006/main">
          <a:off x="7912922" y="229594"/>
          <a:ext cx="914409" cy="381027"/>
        </a:xfrm>
        <a:prstGeom xmlns:a="http://schemas.openxmlformats.org/drawingml/2006/main" prst="rect">
          <a:avLst/>
        </a:prstGeom>
        <a:noFill xmlns:a="http://schemas.openxmlformats.org/drawingml/2006/main"/>
      </cdr:spPr>
      <cdr:txBody>
        <a:bodyPr xmlns:a="http://schemas.openxmlformats.org/drawingml/2006/main" vertOverflow="clip" wrap="none" lIns="0" tIns="0" rIns="0" bIns="0" rtlCol="0">
          <a:noAutofit/>
        </a:bodyPr>
        <a:lstStyle xmlns:a="http://schemas.openxmlformats.org/drawingml/2006/main"/>
        <a:p xmlns:a="http://schemas.openxmlformats.org/drawingml/2006/main">
          <a:r>
            <a:rPr lang="en-GB" sz="1400" dirty="0">
              <a:latin typeface="+mn-lt"/>
            </a:rPr>
            <a:t>Forecast</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6834593"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0" y="9704623"/>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6647105" y="9704623"/>
            <a:ext cx="187552"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165100" y="274638"/>
            <a:ext cx="5056188" cy="28448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67594" y="3493932"/>
            <a:ext cx="5820040" cy="568400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smtClean="0"/>
              <a:t>Click to edit Master text styles</a:t>
            </a:r>
          </a:p>
          <a:p>
            <a:pPr lvl="1"/>
            <a:r>
              <a:rPr lang="en-US" altLang="zh-TW" dirty="0" smtClean="0"/>
              <a:t>Second level</a:t>
            </a:r>
          </a:p>
          <a:p>
            <a:pPr lvl="2"/>
            <a:r>
              <a:rPr lang="en-US" altLang="zh-TW" dirty="0" smtClean="0"/>
              <a:t>Third level</a:t>
            </a:r>
          </a:p>
          <a:p>
            <a:pPr lvl="3"/>
            <a:r>
              <a:rPr lang="en-US" altLang="zh-TW" dirty="0" smtClean="0"/>
              <a:t>Fourth level</a:t>
            </a:r>
          </a:p>
          <a:p>
            <a:pPr lvl="4"/>
            <a:r>
              <a:rPr lang="en-US" altLang="zh-TW" dirty="0" smtClean="0"/>
              <a:t>Fifth level</a:t>
            </a:r>
          </a:p>
        </p:txBody>
      </p:sp>
      <p:sp>
        <p:nvSpPr>
          <p:cNvPr id="10247" name="Rectangle 7"/>
          <p:cNvSpPr>
            <a:spLocks noGrp="1" noChangeArrowheads="1"/>
          </p:cNvSpPr>
          <p:nvPr>
            <p:ph type="sldNum" sz="quarter" idx="5"/>
          </p:nvPr>
        </p:nvSpPr>
        <p:spPr bwMode="auto">
          <a:xfrm>
            <a:off x="3716112" y="9432598"/>
            <a:ext cx="2973823" cy="446504"/>
          </a:xfrm>
          <a:prstGeom prst="rect">
            <a:avLst/>
          </a:prstGeom>
          <a:noFill/>
          <a:ln w="9525">
            <a:noFill/>
            <a:miter lim="800000"/>
            <a:headEnd/>
            <a:tailEnd/>
          </a:ln>
          <a:effectLst/>
        </p:spPr>
        <p:txBody>
          <a:bodyPr vert="horz" wrap="square" lIns="19980" tIns="0" rIns="19980" bIns="0" numCol="1" anchor="b" anchorCtr="0" compatLnSpc="1">
            <a:prstTxWarp prst="textNoShape">
              <a:avLst/>
            </a:prstTxWarp>
          </a:bodyPr>
          <a:lstStyle>
            <a:lvl1pPr algn="r" defTabSz="950913">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
        <p:nvSpPr>
          <p:cNvPr id="10248" name="Line 8"/>
          <p:cNvSpPr>
            <a:spLocks noChangeShapeType="1"/>
          </p:cNvSpPr>
          <p:nvPr/>
        </p:nvSpPr>
        <p:spPr bwMode="gray">
          <a:xfrm>
            <a:off x="667593" y="3346230"/>
            <a:ext cx="5795142" cy="0"/>
          </a:xfrm>
          <a:prstGeom prst="line">
            <a:avLst/>
          </a:prstGeom>
          <a:noFill/>
          <a:ln w="25400">
            <a:solidFill>
              <a:schemeClr val="bg2"/>
            </a:solidFill>
            <a:round/>
            <a:headEnd type="none" w="sm" len="sm"/>
            <a:tailEnd type="none" w="sm" len="sm"/>
          </a:ln>
          <a:effectLst/>
        </p:spPr>
        <p:txBody>
          <a:bodyPr wrap="none" anchor="ctr"/>
          <a:lstStyle/>
          <a:p>
            <a:endParaRPr lang="en-US"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258111" indent="-258111" algn="l" rtl="0" eaLnBrk="0" fontAlgn="base" hangingPunct="0">
      <a:spcBef>
        <a:spcPct val="30000"/>
      </a:spcBef>
      <a:spcAft>
        <a:spcPct val="0"/>
      </a:spcAft>
      <a:buClr>
        <a:srgbClr val="FF0000"/>
      </a:buClr>
      <a:buSzPct val="100000"/>
      <a:buFont typeface="Frutiger 55 Roman" pitchFamily="34" charset="0"/>
      <a:buChar char="•"/>
      <a:defRPr sz="1599" kern="1200">
        <a:solidFill>
          <a:schemeClr val="tx1"/>
        </a:solidFill>
        <a:latin typeface="Frutiger 55 Roman" pitchFamily="34" charset="0"/>
        <a:ea typeface="+mn-ea"/>
        <a:cs typeface="+mn-cs"/>
      </a:defRPr>
    </a:lvl1pPr>
    <a:lvl2pPr marL="751060" indent="-239070" algn="l" rtl="0" eaLnBrk="0" fontAlgn="base" hangingPunct="0">
      <a:spcBef>
        <a:spcPct val="30000"/>
      </a:spcBef>
      <a:spcAft>
        <a:spcPct val="0"/>
      </a:spcAft>
      <a:buSzPct val="80000"/>
      <a:buChar char="—"/>
      <a:defRPr sz="1599" kern="1200">
        <a:solidFill>
          <a:schemeClr val="tx1"/>
        </a:solidFill>
        <a:latin typeface="Frutiger 55 Roman" pitchFamily="34" charset="0"/>
        <a:ea typeface="+mn-ea"/>
        <a:cs typeface="+mn-cs"/>
      </a:defRPr>
    </a:lvl2pPr>
    <a:lvl3pPr marL="1263050" indent="-258111"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3pPr>
    <a:lvl4pPr marL="1787734" indent="-270805"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4pPr>
    <a:lvl5pPr marL="2280683" indent="-239070"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5pPr>
    <a:lvl6pPr marL="3046552" algn="l" defTabSz="1218621" rtl="0" eaLnBrk="1" latinLnBrk="0" hangingPunct="1">
      <a:defRPr sz="1599" kern="1200">
        <a:solidFill>
          <a:schemeClr val="tx1"/>
        </a:solidFill>
        <a:latin typeface="+mn-lt"/>
        <a:ea typeface="+mn-ea"/>
        <a:cs typeface="+mn-cs"/>
      </a:defRPr>
    </a:lvl6pPr>
    <a:lvl7pPr marL="3655863" algn="l" defTabSz="1218621" rtl="0" eaLnBrk="1" latinLnBrk="0" hangingPunct="1">
      <a:defRPr sz="1599" kern="1200">
        <a:solidFill>
          <a:schemeClr val="tx1"/>
        </a:solidFill>
        <a:latin typeface="+mn-lt"/>
        <a:ea typeface="+mn-ea"/>
        <a:cs typeface="+mn-cs"/>
      </a:defRPr>
    </a:lvl7pPr>
    <a:lvl8pPr marL="4265173" algn="l" defTabSz="1218621" rtl="0" eaLnBrk="1" latinLnBrk="0" hangingPunct="1">
      <a:defRPr sz="1599" kern="1200">
        <a:solidFill>
          <a:schemeClr val="tx1"/>
        </a:solidFill>
        <a:latin typeface="+mn-lt"/>
        <a:ea typeface="+mn-ea"/>
        <a:cs typeface="+mn-cs"/>
      </a:defRPr>
    </a:lvl8pPr>
    <a:lvl9pPr marL="4874484" algn="l" defTabSz="1218621" rtl="0" eaLnBrk="1" latinLnBrk="0" hangingPunct="1">
      <a:defRPr sz="159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0</a:t>
            </a:fld>
            <a:endParaRPr lang="en-US" altLang="zh-TW" dirty="0"/>
          </a:p>
        </p:txBody>
      </p:sp>
    </p:spTree>
    <p:extLst>
      <p:ext uri="{BB962C8B-B14F-4D97-AF65-F5344CB8AC3E}">
        <p14:creationId xmlns:p14="http://schemas.microsoft.com/office/powerpoint/2010/main" val="41725517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15</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endParaRPr lang="en-US" sz="9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20</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endParaRPr lang="en-US" sz="900" b="0" i="0" u="none" strike="noStrike" kern="1200" baseline="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21</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endParaRPr lang="en-US" sz="9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22</a:t>
            </a:fld>
            <a:endParaRPr lang="en-US" altLang="zh-TW" dirty="0"/>
          </a:p>
        </p:txBody>
      </p:sp>
    </p:spTree>
    <p:extLst>
      <p:ext uri="{BB962C8B-B14F-4D97-AF65-F5344CB8AC3E}">
        <p14:creationId xmlns:p14="http://schemas.microsoft.com/office/powerpoint/2010/main" val="2980359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24</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xfrm>
            <a:off x="122238" y="744538"/>
            <a:ext cx="6613525" cy="3722687"/>
          </a:xfrm>
          <a:ln/>
        </p:spPr>
      </p:sp>
      <p:sp>
        <p:nvSpPr>
          <p:cNvPr id="91139" name="Notes Placeholder 2"/>
          <p:cNvSpPr>
            <a:spLocks noGrp="1"/>
          </p:cNvSpPr>
          <p:nvPr>
            <p:ph type="body" idx="1"/>
          </p:nvPr>
        </p:nvSpPr>
        <p:spPr bwMode="auto">
          <a:xfrm>
            <a:off x="686422" y="4715832"/>
            <a:ext cx="5485158" cy="446664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911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2500" eaLnBrk="0" hangingPunct="0">
              <a:defRPr>
                <a:solidFill>
                  <a:schemeClr val="tx1"/>
                </a:solidFill>
                <a:latin typeface="Frutiger 55 Roman" pitchFamily="34" charset="0"/>
                <a:ea typeface="MS PGothic" pitchFamily="34" charset="-128"/>
              </a:defRPr>
            </a:lvl1pPr>
            <a:lvl2pPr marL="742950" indent="-285750" defTabSz="952500" eaLnBrk="0" hangingPunct="0">
              <a:defRPr>
                <a:solidFill>
                  <a:schemeClr val="tx1"/>
                </a:solidFill>
                <a:latin typeface="Frutiger 55 Roman" pitchFamily="34" charset="0"/>
                <a:ea typeface="MS PGothic" pitchFamily="34" charset="-128"/>
              </a:defRPr>
            </a:lvl2pPr>
            <a:lvl3pPr marL="1143000" indent="-228600" defTabSz="952500" eaLnBrk="0" hangingPunct="0">
              <a:defRPr>
                <a:solidFill>
                  <a:schemeClr val="tx1"/>
                </a:solidFill>
                <a:latin typeface="Frutiger 55 Roman" pitchFamily="34" charset="0"/>
                <a:ea typeface="MS PGothic" pitchFamily="34" charset="-128"/>
              </a:defRPr>
            </a:lvl3pPr>
            <a:lvl4pPr marL="1600200" indent="-228600" defTabSz="952500" eaLnBrk="0" hangingPunct="0">
              <a:defRPr>
                <a:solidFill>
                  <a:schemeClr val="tx1"/>
                </a:solidFill>
                <a:latin typeface="Frutiger 55 Roman" pitchFamily="34" charset="0"/>
                <a:ea typeface="MS PGothic" pitchFamily="34" charset="-128"/>
              </a:defRPr>
            </a:lvl4pPr>
            <a:lvl5pPr marL="2057400" indent="-228600" defTabSz="952500" eaLnBrk="0" hangingPunct="0">
              <a:defRPr>
                <a:solidFill>
                  <a:schemeClr val="tx1"/>
                </a:solidFill>
                <a:latin typeface="Frutiger 55 Roman" pitchFamily="34" charset="0"/>
                <a:ea typeface="MS PGothic" pitchFamily="34" charset="-128"/>
              </a:defRPr>
            </a:lvl5pPr>
            <a:lvl6pPr marL="2514600" indent="-228600" defTabSz="952500" eaLnBrk="0" fontAlgn="base" hangingPunct="0">
              <a:spcBef>
                <a:spcPct val="0"/>
              </a:spcBef>
              <a:spcAft>
                <a:spcPct val="0"/>
              </a:spcAft>
              <a:defRPr>
                <a:solidFill>
                  <a:schemeClr val="tx1"/>
                </a:solidFill>
                <a:latin typeface="Frutiger 55 Roman" pitchFamily="34" charset="0"/>
                <a:ea typeface="MS PGothic" pitchFamily="34" charset="-128"/>
              </a:defRPr>
            </a:lvl6pPr>
            <a:lvl7pPr marL="2971800" indent="-228600" defTabSz="952500" eaLnBrk="0" fontAlgn="base" hangingPunct="0">
              <a:spcBef>
                <a:spcPct val="0"/>
              </a:spcBef>
              <a:spcAft>
                <a:spcPct val="0"/>
              </a:spcAft>
              <a:defRPr>
                <a:solidFill>
                  <a:schemeClr val="tx1"/>
                </a:solidFill>
                <a:latin typeface="Frutiger 55 Roman" pitchFamily="34" charset="0"/>
                <a:ea typeface="MS PGothic" pitchFamily="34" charset="-128"/>
              </a:defRPr>
            </a:lvl7pPr>
            <a:lvl8pPr marL="3429000" indent="-228600" defTabSz="952500" eaLnBrk="0" fontAlgn="base" hangingPunct="0">
              <a:spcBef>
                <a:spcPct val="0"/>
              </a:spcBef>
              <a:spcAft>
                <a:spcPct val="0"/>
              </a:spcAft>
              <a:defRPr>
                <a:solidFill>
                  <a:schemeClr val="tx1"/>
                </a:solidFill>
                <a:latin typeface="Frutiger 55 Roman" pitchFamily="34" charset="0"/>
                <a:ea typeface="MS PGothic" pitchFamily="34" charset="-128"/>
              </a:defRPr>
            </a:lvl8pPr>
            <a:lvl9pPr marL="3886200" indent="-228600" defTabSz="952500" eaLnBrk="0" fontAlgn="base" hangingPunct="0">
              <a:spcBef>
                <a:spcPct val="0"/>
              </a:spcBef>
              <a:spcAft>
                <a:spcPct val="0"/>
              </a:spcAft>
              <a:defRPr>
                <a:solidFill>
                  <a:schemeClr val="tx1"/>
                </a:solidFill>
                <a:latin typeface="Frutiger 55 Roman" pitchFamily="34" charset="0"/>
                <a:ea typeface="MS PGothic" pitchFamily="34" charset="-128"/>
              </a:defRPr>
            </a:lvl9pPr>
          </a:lstStyle>
          <a:p>
            <a:fld id="{A3B0D5EE-2326-43D7-BFFD-5D37C53EEDCD}" type="slidenum">
              <a:rPr lang="en-US" altLang="en-US">
                <a:solidFill>
                  <a:prstClr val="black"/>
                </a:solidFill>
                <a:ea typeface="Arial Unicode MS" pitchFamily="34" charset="-128"/>
              </a:rPr>
              <a:pPr/>
              <a:t>25</a:t>
            </a:fld>
            <a:endParaRPr lang="en-US" altLang="en-US">
              <a:solidFill>
                <a:prstClr val="black"/>
              </a:solidFill>
              <a:ea typeface="Arial Unicode MS"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xfrm>
            <a:off x="122238" y="744538"/>
            <a:ext cx="6613525" cy="3722687"/>
          </a:xfrm>
          <a:ln/>
        </p:spPr>
      </p:sp>
      <p:sp>
        <p:nvSpPr>
          <p:cNvPr id="91139" name="Notes Placeholder 2"/>
          <p:cNvSpPr>
            <a:spLocks noGrp="1"/>
          </p:cNvSpPr>
          <p:nvPr>
            <p:ph type="body" idx="1"/>
          </p:nvPr>
        </p:nvSpPr>
        <p:spPr bwMode="auto">
          <a:xfrm>
            <a:off x="686422" y="4715832"/>
            <a:ext cx="5485158" cy="446664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911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2500" eaLnBrk="0" hangingPunct="0">
              <a:defRPr>
                <a:solidFill>
                  <a:schemeClr val="tx1"/>
                </a:solidFill>
                <a:latin typeface="Frutiger 55 Roman" pitchFamily="34" charset="0"/>
                <a:ea typeface="MS PGothic" pitchFamily="34" charset="-128"/>
              </a:defRPr>
            </a:lvl1pPr>
            <a:lvl2pPr marL="742950" indent="-285750" defTabSz="952500" eaLnBrk="0" hangingPunct="0">
              <a:defRPr>
                <a:solidFill>
                  <a:schemeClr val="tx1"/>
                </a:solidFill>
                <a:latin typeface="Frutiger 55 Roman" pitchFamily="34" charset="0"/>
                <a:ea typeface="MS PGothic" pitchFamily="34" charset="-128"/>
              </a:defRPr>
            </a:lvl2pPr>
            <a:lvl3pPr marL="1143000" indent="-228600" defTabSz="952500" eaLnBrk="0" hangingPunct="0">
              <a:defRPr>
                <a:solidFill>
                  <a:schemeClr val="tx1"/>
                </a:solidFill>
                <a:latin typeface="Frutiger 55 Roman" pitchFamily="34" charset="0"/>
                <a:ea typeface="MS PGothic" pitchFamily="34" charset="-128"/>
              </a:defRPr>
            </a:lvl3pPr>
            <a:lvl4pPr marL="1600200" indent="-228600" defTabSz="952500" eaLnBrk="0" hangingPunct="0">
              <a:defRPr>
                <a:solidFill>
                  <a:schemeClr val="tx1"/>
                </a:solidFill>
                <a:latin typeface="Frutiger 55 Roman" pitchFamily="34" charset="0"/>
                <a:ea typeface="MS PGothic" pitchFamily="34" charset="-128"/>
              </a:defRPr>
            </a:lvl4pPr>
            <a:lvl5pPr marL="2057400" indent="-228600" defTabSz="952500" eaLnBrk="0" hangingPunct="0">
              <a:defRPr>
                <a:solidFill>
                  <a:schemeClr val="tx1"/>
                </a:solidFill>
                <a:latin typeface="Frutiger 55 Roman" pitchFamily="34" charset="0"/>
                <a:ea typeface="MS PGothic" pitchFamily="34" charset="-128"/>
              </a:defRPr>
            </a:lvl5pPr>
            <a:lvl6pPr marL="2514600" indent="-228600" defTabSz="952500" eaLnBrk="0" fontAlgn="base" hangingPunct="0">
              <a:spcBef>
                <a:spcPct val="0"/>
              </a:spcBef>
              <a:spcAft>
                <a:spcPct val="0"/>
              </a:spcAft>
              <a:defRPr>
                <a:solidFill>
                  <a:schemeClr val="tx1"/>
                </a:solidFill>
                <a:latin typeface="Frutiger 55 Roman" pitchFamily="34" charset="0"/>
                <a:ea typeface="MS PGothic" pitchFamily="34" charset="-128"/>
              </a:defRPr>
            </a:lvl6pPr>
            <a:lvl7pPr marL="2971800" indent="-228600" defTabSz="952500" eaLnBrk="0" fontAlgn="base" hangingPunct="0">
              <a:spcBef>
                <a:spcPct val="0"/>
              </a:spcBef>
              <a:spcAft>
                <a:spcPct val="0"/>
              </a:spcAft>
              <a:defRPr>
                <a:solidFill>
                  <a:schemeClr val="tx1"/>
                </a:solidFill>
                <a:latin typeface="Frutiger 55 Roman" pitchFamily="34" charset="0"/>
                <a:ea typeface="MS PGothic" pitchFamily="34" charset="-128"/>
              </a:defRPr>
            </a:lvl7pPr>
            <a:lvl8pPr marL="3429000" indent="-228600" defTabSz="952500" eaLnBrk="0" fontAlgn="base" hangingPunct="0">
              <a:spcBef>
                <a:spcPct val="0"/>
              </a:spcBef>
              <a:spcAft>
                <a:spcPct val="0"/>
              </a:spcAft>
              <a:defRPr>
                <a:solidFill>
                  <a:schemeClr val="tx1"/>
                </a:solidFill>
                <a:latin typeface="Frutiger 55 Roman" pitchFamily="34" charset="0"/>
                <a:ea typeface="MS PGothic" pitchFamily="34" charset="-128"/>
              </a:defRPr>
            </a:lvl8pPr>
            <a:lvl9pPr marL="3886200" indent="-228600" defTabSz="952500" eaLnBrk="0" fontAlgn="base" hangingPunct="0">
              <a:spcBef>
                <a:spcPct val="0"/>
              </a:spcBef>
              <a:spcAft>
                <a:spcPct val="0"/>
              </a:spcAft>
              <a:defRPr>
                <a:solidFill>
                  <a:schemeClr val="tx1"/>
                </a:solidFill>
                <a:latin typeface="Frutiger 55 Roman" pitchFamily="34" charset="0"/>
                <a:ea typeface="MS PGothic" pitchFamily="34" charset="-128"/>
              </a:defRPr>
            </a:lvl9pPr>
          </a:lstStyle>
          <a:p>
            <a:fld id="{A3B0D5EE-2326-43D7-BFFD-5D37C53EEDCD}" type="slidenum">
              <a:rPr lang="en-US" altLang="en-US">
                <a:solidFill>
                  <a:prstClr val="black"/>
                </a:solidFill>
                <a:ea typeface="Arial Unicode MS" pitchFamily="34" charset="-128"/>
              </a:rPr>
              <a:pPr/>
              <a:t>26</a:t>
            </a:fld>
            <a:endParaRPr lang="en-US" altLang="en-US">
              <a:solidFill>
                <a:prstClr val="black"/>
              </a:solidFill>
              <a:ea typeface="Arial Unicode MS"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xfrm>
            <a:off x="122238" y="744538"/>
            <a:ext cx="6613525" cy="3722687"/>
          </a:xfrm>
          <a:ln/>
        </p:spPr>
      </p:sp>
      <p:sp>
        <p:nvSpPr>
          <p:cNvPr id="91139" name="Notes Placeholder 2"/>
          <p:cNvSpPr>
            <a:spLocks noGrp="1"/>
          </p:cNvSpPr>
          <p:nvPr>
            <p:ph type="body" idx="1"/>
          </p:nvPr>
        </p:nvSpPr>
        <p:spPr bwMode="auto">
          <a:xfrm>
            <a:off x="686422" y="4715832"/>
            <a:ext cx="5485158" cy="446664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911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2500" eaLnBrk="0" hangingPunct="0">
              <a:defRPr>
                <a:solidFill>
                  <a:schemeClr val="tx1"/>
                </a:solidFill>
                <a:latin typeface="Frutiger 55 Roman" pitchFamily="34" charset="0"/>
                <a:ea typeface="MS PGothic" pitchFamily="34" charset="-128"/>
              </a:defRPr>
            </a:lvl1pPr>
            <a:lvl2pPr marL="742950" indent="-285750" defTabSz="952500" eaLnBrk="0" hangingPunct="0">
              <a:defRPr>
                <a:solidFill>
                  <a:schemeClr val="tx1"/>
                </a:solidFill>
                <a:latin typeface="Frutiger 55 Roman" pitchFamily="34" charset="0"/>
                <a:ea typeface="MS PGothic" pitchFamily="34" charset="-128"/>
              </a:defRPr>
            </a:lvl2pPr>
            <a:lvl3pPr marL="1143000" indent="-228600" defTabSz="952500" eaLnBrk="0" hangingPunct="0">
              <a:defRPr>
                <a:solidFill>
                  <a:schemeClr val="tx1"/>
                </a:solidFill>
                <a:latin typeface="Frutiger 55 Roman" pitchFamily="34" charset="0"/>
                <a:ea typeface="MS PGothic" pitchFamily="34" charset="-128"/>
              </a:defRPr>
            </a:lvl3pPr>
            <a:lvl4pPr marL="1600200" indent="-228600" defTabSz="952500" eaLnBrk="0" hangingPunct="0">
              <a:defRPr>
                <a:solidFill>
                  <a:schemeClr val="tx1"/>
                </a:solidFill>
                <a:latin typeface="Frutiger 55 Roman" pitchFamily="34" charset="0"/>
                <a:ea typeface="MS PGothic" pitchFamily="34" charset="-128"/>
              </a:defRPr>
            </a:lvl4pPr>
            <a:lvl5pPr marL="2057400" indent="-228600" defTabSz="952500" eaLnBrk="0" hangingPunct="0">
              <a:defRPr>
                <a:solidFill>
                  <a:schemeClr val="tx1"/>
                </a:solidFill>
                <a:latin typeface="Frutiger 55 Roman" pitchFamily="34" charset="0"/>
                <a:ea typeface="MS PGothic" pitchFamily="34" charset="-128"/>
              </a:defRPr>
            </a:lvl5pPr>
            <a:lvl6pPr marL="2514600" indent="-228600" defTabSz="952500" eaLnBrk="0" fontAlgn="base" hangingPunct="0">
              <a:spcBef>
                <a:spcPct val="0"/>
              </a:spcBef>
              <a:spcAft>
                <a:spcPct val="0"/>
              </a:spcAft>
              <a:defRPr>
                <a:solidFill>
                  <a:schemeClr val="tx1"/>
                </a:solidFill>
                <a:latin typeface="Frutiger 55 Roman" pitchFamily="34" charset="0"/>
                <a:ea typeface="MS PGothic" pitchFamily="34" charset="-128"/>
              </a:defRPr>
            </a:lvl6pPr>
            <a:lvl7pPr marL="2971800" indent="-228600" defTabSz="952500" eaLnBrk="0" fontAlgn="base" hangingPunct="0">
              <a:spcBef>
                <a:spcPct val="0"/>
              </a:spcBef>
              <a:spcAft>
                <a:spcPct val="0"/>
              </a:spcAft>
              <a:defRPr>
                <a:solidFill>
                  <a:schemeClr val="tx1"/>
                </a:solidFill>
                <a:latin typeface="Frutiger 55 Roman" pitchFamily="34" charset="0"/>
                <a:ea typeface="MS PGothic" pitchFamily="34" charset="-128"/>
              </a:defRPr>
            </a:lvl7pPr>
            <a:lvl8pPr marL="3429000" indent="-228600" defTabSz="952500" eaLnBrk="0" fontAlgn="base" hangingPunct="0">
              <a:spcBef>
                <a:spcPct val="0"/>
              </a:spcBef>
              <a:spcAft>
                <a:spcPct val="0"/>
              </a:spcAft>
              <a:defRPr>
                <a:solidFill>
                  <a:schemeClr val="tx1"/>
                </a:solidFill>
                <a:latin typeface="Frutiger 55 Roman" pitchFamily="34" charset="0"/>
                <a:ea typeface="MS PGothic" pitchFamily="34" charset="-128"/>
              </a:defRPr>
            </a:lvl8pPr>
            <a:lvl9pPr marL="3886200" indent="-228600" defTabSz="952500" eaLnBrk="0" fontAlgn="base" hangingPunct="0">
              <a:spcBef>
                <a:spcPct val="0"/>
              </a:spcBef>
              <a:spcAft>
                <a:spcPct val="0"/>
              </a:spcAft>
              <a:defRPr>
                <a:solidFill>
                  <a:schemeClr val="tx1"/>
                </a:solidFill>
                <a:latin typeface="Frutiger 55 Roman" pitchFamily="34" charset="0"/>
                <a:ea typeface="MS PGothic" pitchFamily="34" charset="-128"/>
              </a:defRPr>
            </a:lvl9pPr>
          </a:lstStyle>
          <a:p>
            <a:fld id="{A3B0D5EE-2326-43D7-BFFD-5D37C53EEDCD}" type="slidenum">
              <a:rPr lang="en-US" altLang="en-US">
                <a:solidFill>
                  <a:prstClr val="black"/>
                </a:solidFill>
                <a:ea typeface="Arial Unicode MS" pitchFamily="34" charset="-128"/>
              </a:rPr>
              <a:pPr/>
              <a:t>27</a:t>
            </a:fld>
            <a:endParaRPr lang="en-US" altLang="en-US">
              <a:solidFill>
                <a:prstClr val="black"/>
              </a:solidFill>
              <a:ea typeface="Arial Unicode MS"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xfrm>
            <a:off x="122238" y="744538"/>
            <a:ext cx="6613525" cy="3722687"/>
          </a:xfrm>
          <a:ln/>
        </p:spPr>
      </p:sp>
      <p:sp>
        <p:nvSpPr>
          <p:cNvPr id="91139" name="Notes Placeholder 2"/>
          <p:cNvSpPr>
            <a:spLocks noGrp="1"/>
          </p:cNvSpPr>
          <p:nvPr>
            <p:ph type="body" idx="1"/>
          </p:nvPr>
        </p:nvSpPr>
        <p:spPr bwMode="auto">
          <a:xfrm>
            <a:off x="686422" y="4715832"/>
            <a:ext cx="5485158" cy="446664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911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2500" eaLnBrk="0" hangingPunct="0">
              <a:defRPr>
                <a:solidFill>
                  <a:schemeClr val="tx1"/>
                </a:solidFill>
                <a:latin typeface="Frutiger 55 Roman" pitchFamily="34" charset="0"/>
                <a:ea typeface="MS PGothic" pitchFamily="34" charset="-128"/>
              </a:defRPr>
            </a:lvl1pPr>
            <a:lvl2pPr marL="742950" indent="-285750" defTabSz="952500" eaLnBrk="0" hangingPunct="0">
              <a:defRPr>
                <a:solidFill>
                  <a:schemeClr val="tx1"/>
                </a:solidFill>
                <a:latin typeface="Frutiger 55 Roman" pitchFamily="34" charset="0"/>
                <a:ea typeface="MS PGothic" pitchFamily="34" charset="-128"/>
              </a:defRPr>
            </a:lvl2pPr>
            <a:lvl3pPr marL="1143000" indent="-228600" defTabSz="952500" eaLnBrk="0" hangingPunct="0">
              <a:defRPr>
                <a:solidFill>
                  <a:schemeClr val="tx1"/>
                </a:solidFill>
                <a:latin typeface="Frutiger 55 Roman" pitchFamily="34" charset="0"/>
                <a:ea typeface="MS PGothic" pitchFamily="34" charset="-128"/>
              </a:defRPr>
            </a:lvl3pPr>
            <a:lvl4pPr marL="1600200" indent="-228600" defTabSz="952500" eaLnBrk="0" hangingPunct="0">
              <a:defRPr>
                <a:solidFill>
                  <a:schemeClr val="tx1"/>
                </a:solidFill>
                <a:latin typeface="Frutiger 55 Roman" pitchFamily="34" charset="0"/>
                <a:ea typeface="MS PGothic" pitchFamily="34" charset="-128"/>
              </a:defRPr>
            </a:lvl4pPr>
            <a:lvl5pPr marL="2057400" indent="-228600" defTabSz="952500" eaLnBrk="0" hangingPunct="0">
              <a:defRPr>
                <a:solidFill>
                  <a:schemeClr val="tx1"/>
                </a:solidFill>
                <a:latin typeface="Frutiger 55 Roman" pitchFamily="34" charset="0"/>
                <a:ea typeface="MS PGothic" pitchFamily="34" charset="-128"/>
              </a:defRPr>
            </a:lvl5pPr>
            <a:lvl6pPr marL="2514600" indent="-228600" defTabSz="952500" eaLnBrk="0" fontAlgn="base" hangingPunct="0">
              <a:spcBef>
                <a:spcPct val="0"/>
              </a:spcBef>
              <a:spcAft>
                <a:spcPct val="0"/>
              </a:spcAft>
              <a:defRPr>
                <a:solidFill>
                  <a:schemeClr val="tx1"/>
                </a:solidFill>
                <a:latin typeface="Frutiger 55 Roman" pitchFamily="34" charset="0"/>
                <a:ea typeface="MS PGothic" pitchFamily="34" charset="-128"/>
              </a:defRPr>
            </a:lvl6pPr>
            <a:lvl7pPr marL="2971800" indent="-228600" defTabSz="952500" eaLnBrk="0" fontAlgn="base" hangingPunct="0">
              <a:spcBef>
                <a:spcPct val="0"/>
              </a:spcBef>
              <a:spcAft>
                <a:spcPct val="0"/>
              </a:spcAft>
              <a:defRPr>
                <a:solidFill>
                  <a:schemeClr val="tx1"/>
                </a:solidFill>
                <a:latin typeface="Frutiger 55 Roman" pitchFamily="34" charset="0"/>
                <a:ea typeface="MS PGothic" pitchFamily="34" charset="-128"/>
              </a:defRPr>
            </a:lvl7pPr>
            <a:lvl8pPr marL="3429000" indent="-228600" defTabSz="952500" eaLnBrk="0" fontAlgn="base" hangingPunct="0">
              <a:spcBef>
                <a:spcPct val="0"/>
              </a:spcBef>
              <a:spcAft>
                <a:spcPct val="0"/>
              </a:spcAft>
              <a:defRPr>
                <a:solidFill>
                  <a:schemeClr val="tx1"/>
                </a:solidFill>
                <a:latin typeface="Frutiger 55 Roman" pitchFamily="34" charset="0"/>
                <a:ea typeface="MS PGothic" pitchFamily="34" charset="-128"/>
              </a:defRPr>
            </a:lvl8pPr>
            <a:lvl9pPr marL="3886200" indent="-228600" defTabSz="952500" eaLnBrk="0" fontAlgn="base" hangingPunct="0">
              <a:spcBef>
                <a:spcPct val="0"/>
              </a:spcBef>
              <a:spcAft>
                <a:spcPct val="0"/>
              </a:spcAft>
              <a:defRPr>
                <a:solidFill>
                  <a:schemeClr val="tx1"/>
                </a:solidFill>
                <a:latin typeface="Frutiger 55 Roman" pitchFamily="34" charset="0"/>
                <a:ea typeface="MS PGothic" pitchFamily="34" charset="-128"/>
              </a:defRPr>
            </a:lvl9pPr>
          </a:lstStyle>
          <a:p>
            <a:fld id="{A3B0D5EE-2326-43D7-BFFD-5D37C53EEDCD}" type="slidenum">
              <a:rPr lang="en-US" altLang="en-US">
                <a:solidFill>
                  <a:prstClr val="black"/>
                </a:solidFill>
                <a:ea typeface="Arial Unicode MS" pitchFamily="34" charset="-128"/>
              </a:rPr>
              <a:pPr/>
              <a:t>28</a:t>
            </a:fld>
            <a:endParaRPr lang="en-US" altLang="en-US">
              <a:solidFill>
                <a:prstClr val="black"/>
              </a:solidFill>
              <a:ea typeface="Arial Unicode MS"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xfrm>
            <a:off x="122238" y="744538"/>
            <a:ext cx="6613525" cy="3722687"/>
          </a:xfrm>
          <a:ln/>
        </p:spPr>
      </p:sp>
      <p:sp>
        <p:nvSpPr>
          <p:cNvPr id="91139" name="Notes Placeholder 2"/>
          <p:cNvSpPr>
            <a:spLocks noGrp="1"/>
          </p:cNvSpPr>
          <p:nvPr>
            <p:ph type="body" idx="1"/>
          </p:nvPr>
        </p:nvSpPr>
        <p:spPr bwMode="auto">
          <a:xfrm>
            <a:off x="686422" y="4715832"/>
            <a:ext cx="5485158" cy="446664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911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2500" eaLnBrk="0" hangingPunct="0">
              <a:defRPr>
                <a:solidFill>
                  <a:schemeClr val="tx1"/>
                </a:solidFill>
                <a:latin typeface="Frutiger 55 Roman" pitchFamily="34" charset="0"/>
                <a:ea typeface="MS PGothic" pitchFamily="34" charset="-128"/>
              </a:defRPr>
            </a:lvl1pPr>
            <a:lvl2pPr marL="742950" indent="-285750" defTabSz="952500" eaLnBrk="0" hangingPunct="0">
              <a:defRPr>
                <a:solidFill>
                  <a:schemeClr val="tx1"/>
                </a:solidFill>
                <a:latin typeface="Frutiger 55 Roman" pitchFamily="34" charset="0"/>
                <a:ea typeface="MS PGothic" pitchFamily="34" charset="-128"/>
              </a:defRPr>
            </a:lvl2pPr>
            <a:lvl3pPr marL="1143000" indent="-228600" defTabSz="952500" eaLnBrk="0" hangingPunct="0">
              <a:defRPr>
                <a:solidFill>
                  <a:schemeClr val="tx1"/>
                </a:solidFill>
                <a:latin typeface="Frutiger 55 Roman" pitchFamily="34" charset="0"/>
                <a:ea typeface="MS PGothic" pitchFamily="34" charset="-128"/>
              </a:defRPr>
            </a:lvl3pPr>
            <a:lvl4pPr marL="1600200" indent="-228600" defTabSz="952500" eaLnBrk="0" hangingPunct="0">
              <a:defRPr>
                <a:solidFill>
                  <a:schemeClr val="tx1"/>
                </a:solidFill>
                <a:latin typeface="Frutiger 55 Roman" pitchFamily="34" charset="0"/>
                <a:ea typeface="MS PGothic" pitchFamily="34" charset="-128"/>
              </a:defRPr>
            </a:lvl4pPr>
            <a:lvl5pPr marL="2057400" indent="-228600" defTabSz="952500" eaLnBrk="0" hangingPunct="0">
              <a:defRPr>
                <a:solidFill>
                  <a:schemeClr val="tx1"/>
                </a:solidFill>
                <a:latin typeface="Frutiger 55 Roman" pitchFamily="34" charset="0"/>
                <a:ea typeface="MS PGothic" pitchFamily="34" charset="-128"/>
              </a:defRPr>
            </a:lvl5pPr>
            <a:lvl6pPr marL="2514600" indent="-228600" defTabSz="952500" eaLnBrk="0" fontAlgn="base" hangingPunct="0">
              <a:spcBef>
                <a:spcPct val="0"/>
              </a:spcBef>
              <a:spcAft>
                <a:spcPct val="0"/>
              </a:spcAft>
              <a:defRPr>
                <a:solidFill>
                  <a:schemeClr val="tx1"/>
                </a:solidFill>
                <a:latin typeface="Frutiger 55 Roman" pitchFamily="34" charset="0"/>
                <a:ea typeface="MS PGothic" pitchFamily="34" charset="-128"/>
              </a:defRPr>
            </a:lvl6pPr>
            <a:lvl7pPr marL="2971800" indent="-228600" defTabSz="952500" eaLnBrk="0" fontAlgn="base" hangingPunct="0">
              <a:spcBef>
                <a:spcPct val="0"/>
              </a:spcBef>
              <a:spcAft>
                <a:spcPct val="0"/>
              </a:spcAft>
              <a:defRPr>
                <a:solidFill>
                  <a:schemeClr val="tx1"/>
                </a:solidFill>
                <a:latin typeface="Frutiger 55 Roman" pitchFamily="34" charset="0"/>
                <a:ea typeface="MS PGothic" pitchFamily="34" charset="-128"/>
              </a:defRPr>
            </a:lvl7pPr>
            <a:lvl8pPr marL="3429000" indent="-228600" defTabSz="952500" eaLnBrk="0" fontAlgn="base" hangingPunct="0">
              <a:spcBef>
                <a:spcPct val="0"/>
              </a:spcBef>
              <a:spcAft>
                <a:spcPct val="0"/>
              </a:spcAft>
              <a:defRPr>
                <a:solidFill>
                  <a:schemeClr val="tx1"/>
                </a:solidFill>
                <a:latin typeface="Frutiger 55 Roman" pitchFamily="34" charset="0"/>
                <a:ea typeface="MS PGothic" pitchFamily="34" charset="-128"/>
              </a:defRPr>
            </a:lvl8pPr>
            <a:lvl9pPr marL="3886200" indent="-228600" defTabSz="952500" eaLnBrk="0" fontAlgn="base" hangingPunct="0">
              <a:spcBef>
                <a:spcPct val="0"/>
              </a:spcBef>
              <a:spcAft>
                <a:spcPct val="0"/>
              </a:spcAft>
              <a:defRPr>
                <a:solidFill>
                  <a:schemeClr val="tx1"/>
                </a:solidFill>
                <a:latin typeface="Frutiger 55 Roman" pitchFamily="34" charset="0"/>
                <a:ea typeface="MS PGothic" pitchFamily="34" charset="-128"/>
              </a:defRPr>
            </a:lvl9pPr>
          </a:lstStyle>
          <a:p>
            <a:fld id="{A3B0D5EE-2326-43D7-BFFD-5D37C53EEDCD}" type="slidenum">
              <a:rPr lang="en-US" altLang="en-US">
                <a:solidFill>
                  <a:prstClr val="black"/>
                </a:solidFill>
                <a:ea typeface="Arial Unicode MS" pitchFamily="34" charset="-128"/>
              </a:rPr>
              <a:pPr/>
              <a:t>29</a:t>
            </a:fld>
            <a:endParaRPr lang="en-US" altLang="en-US">
              <a:solidFill>
                <a:prstClr val="black"/>
              </a:solidFill>
              <a:ea typeface="Arial Unicode MS"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4</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eaLnBrk="0" hangingPunct="0">
              <a:spcBef>
                <a:spcPct val="30000"/>
              </a:spcBef>
              <a:buClr>
                <a:srgbClr val="FF0000"/>
              </a:buClr>
              <a:buSzPct val="100000"/>
              <a:buFont typeface="Frutiger 55 Roman" pitchFamily="34" charset="0"/>
              <a:buChar char="•"/>
              <a:defRPr sz="1200">
                <a:solidFill>
                  <a:schemeClr val="tx1"/>
                </a:solidFill>
                <a:latin typeface="Frutiger 55 Roman" pitchFamily="34" charset="0"/>
              </a:defRPr>
            </a:lvl1pPr>
            <a:lvl2pPr marL="742950" indent="-285750" defTabSz="950913" eaLnBrk="0" hangingPunct="0">
              <a:spcBef>
                <a:spcPct val="30000"/>
              </a:spcBef>
              <a:buSzPct val="80000"/>
              <a:buChar char="—"/>
              <a:defRPr sz="1200">
                <a:solidFill>
                  <a:schemeClr val="tx1"/>
                </a:solidFill>
                <a:latin typeface="Frutiger 55 Roman" pitchFamily="34" charset="0"/>
              </a:defRPr>
            </a:lvl2pPr>
            <a:lvl3pPr marL="1143000" indent="-228600" defTabSz="950913" eaLnBrk="0" hangingPunct="0">
              <a:spcBef>
                <a:spcPct val="30000"/>
              </a:spcBef>
              <a:buSzPct val="85000"/>
              <a:buChar char="–"/>
              <a:defRPr sz="1200">
                <a:solidFill>
                  <a:schemeClr val="tx1"/>
                </a:solidFill>
                <a:latin typeface="Frutiger 55 Roman" pitchFamily="34" charset="0"/>
              </a:defRPr>
            </a:lvl3pPr>
            <a:lvl4pPr marL="1600200" indent="-228600" defTabSz="950913" eaLnBrk="0" hangingPunct="0">
              <a:spcBef>
                <a:spcPct val="30000"/>
              </a:spcBef>
              <a:buSzPct val="85000"/>
              <a:buChar char="–"/>
              <a:defRPr sz="1200">
                <a:solidFill>
                  <a:schemeClr val="tx1"/>
                </a:solidFill>
                <a:latin typeface="Frutiger 55 Roman" pitchFamily="34" charset="0"/>
              </a:defRPr>
            </a:lvl4pPr>
            <a:lvl5pPr marL="2057400" indent="-228600" defTabSz="950913" eaLnBrk="0" hangingPunct="0">
              <a:spcBef>
                <a:spcPct val="30000"/>
              </a:spcBef>
              <a:buSzPct val="85000"/>
              <a:buChar char="–"/>
              <a:defRPr sz="1200">
                <a:solidFill>
                  <a:schemeClr val="tx1"/>
                </a:solidFill>
                <a:latin typeface="Frutiger 55 Roman" pitchFamily="34" charset="0"/>
              </a:defRPr>
            </a:lvl5pPr>
            <a:lvl6pPr marL="25146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6pPr>
            <a:lvl7pPr marL="29718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7pPr>
            <a:lvl8pPr marL="34290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8pPr>
            <a:lvl9pPr marL="38862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9pPr>
          </a:lstStyle>
          <a:p>
            <a:pPr>
              <a:spcBef>
                <a:spcPct val="0"/>
              </a:spcBef>
              <a:buClrTx/>
              <a:buSzTx/>
              <a:buFontTx/>
              <a:buNone/>
            </a:pPr>
            <a:fld id="{CB724AE4-BF44-46B7-96B0-0F156E333768}" type="slidenum">
              <a:rPr lang="en-US" altLang="zh-TW" sz="1100"/>
              <a:pPr>
                <a:spcBef>
                  <a:spcPct val="0"/>
                </a:spcBef>
                <a:buClrTx/>
                <a:buSzTx/>
                <a:buFontTx/>
                <a:buNone/>
              </a:pPr>
              <a:t>30</a:t>
            </a:fld>
            <a:endParaRPr lang="en-US" altLang="zh-TW" sz="1100"/>
          </a:p>
        </p:txBody>
      </p:sp>
      <p:sp>
        <p:nvSpPr>
          <p:cNvPr id="55299" name="Rectangle 2"/>
          <p:cNvSpPr>
            <a:spLocks noGrp="1" noRot="1" noChangeAspect="1" noChangeArrowheads="1" noTextEdit="1"/>
          </p:cNvSpPr>
          <p:nvPr>
            <p:ph type="sldImg"/>
          </p:nvPr>
        </p:nvSpPr>
        <p:spPr>
          <a:xfrm>
            <a:off x="-163513" y="274638"/>
            <a:ext cx="5053013" cy="2844800"/>
          </a:xfrm>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Frutiger 55 Roman" pitchFamily="34" charset="0"/>
              <a:buNone/>
            </a:pPr>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5</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6</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8</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9</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10</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11</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8838" y="193675"/>
            <a:ext cx="8513763" cy="479107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3716114" y="9432600"/>
            <a:ext cx="2973823" cy="446503"/>
          </a:xfrm>
          <a:prstGeom prst="rect">
            <a:avLst/>
          </a:prstGeom>
        </p:spPr>
        <p:txBody>
          <a:bodyPr/>
          <a:lstStyle/>
          <a:p>
            <a:fld id="{2A45EEF0-2412-4E74-8042-71FA5C916756}" type="slidenum">
              <a:rPr lang="zh-TW" altLang="en-US" smtClean="0">
                <a:solidFill>
                  <a:prstClr val="black"/>
                </a:solidFill>
              </a:rPr>
              <a:pPr/>
              <a:t>12</a:t>
            </a:fld>
            <a:endParaRPr altLang="zh-TW">
              <a:solidFill>
                <a:prstClr val="black"/>
              </a:solidFill>
            </a:endParaRPr>
          </a:p>
        </p:txBody>
      </p:sp>
    </p:spTree>
    <p:extLst>
      <p:ext uri="{BB962C8B-B14F-4D97-AF65-F5344CB8AC3E}">
        <p14:creationId xmlns:p14="http://schemas.microsoft.com/office/powerpoint/2010/main" val="269697642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emf"/><Relationship Id="rId4" Type="http://schemas.openxmlformats.org/officeDocument/2006/relationships/tags" Target="../tags/tag5.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image" Target="../media/image1.emf"/><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slideMaster" Target="../slideMasters/slideMaster1.xml"/><Relationship Id="rId2" Type="http://schemas.openxmlformats.org/officeDocument/2006/relationships/tags" Target="../tags/tag67.xml"/><Relationship Id="rId16" Type="http://schemas.openxmlformats.org/officeDocument/2006/relationships/tags" Target="../tags/tag81.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tags" Target="../tags/tag80.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image" Target="../media/image1.emf"/><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tags" Target="../tags/tag107.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5" Type="http://schemas.openxmlformats.org/officeDocument/2006/relationships/image" Target="../media/image1.emf"/><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tags" Target="../tags/tag128.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image" Target="../media/image1.emf"/><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slideMaster" Target="../slideMasters/slideMaster1.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36.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Master" Target="../slideMasters/slideMaster1.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1.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emf"/><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6" y="7041026"/>
            <a:ext cx="4764815" cy="246221"/>
          </a:xfrm>
        </p:spPr>
        <p:txBody>
          <a:bodyPr>
            <a:spAutoFit/>
          </a:bodyPr>
          <a:lstStyle>
            <a:lvl1pPr marL="0" indent="0">
              <a:buNone/>
              <a:defRPr sz="1600"/>
            </a:lvl1pPr>
          </a:lstStyle>
          <a:p>
            <a:pPr lvl="0"/>
            <a:r>
              <a:rPr lang="de-DE" dirty="0" smtClean="0"/>
              <a:t>&lt;&lt;COVER PAGE DATE&gt;&gt;</a:t>
            </a:r>
            <a:endParaRPr lang="de-DE" dirty="0"/>
          </a:p>
        </p:txBody>
      </p:sp>
      <p:sp>
        <p:nvSpPr>
          <p:cNvPr id="7" name="PRESENTATION PRESENTER FUNCTION"/>
          <p:cNvSpPr>
            <a:spLocks noGrp="1"/>
          </p:cNvSpPr>
          <p:nvPr>
            <p:ph type="body" sz="quarter" idx="10" hasCustomPrompt="1"/>
            <p:custDataLst>
              <p:tags r:id="rId2"/>
            </p:custDataLst>
          </p:nvPr>
        </p:nvSpPr>
        <p:spPr>
          <a:xfrm>
            <a:off x="562686" y="4599432"/>
            <a:ext cx="6663229" cy="274320"/>
          </a:xfrm>
        </p:spPr>
        <p:txBody>
          <a:bodyPr lIns="0" rIns="0">
            <a:noAutofit/>
          </a:bodyPr>
          <a:lstStyle>
            <a:lvl1pPr marL="0" indent="0">
              <a:spcBef>
                <a:spcPts val="1800"/>
              </a:spcBef>
              <a:buNone/>
              <a:defRPr sz="1600" i="0" baseline="0">
                <a:solidFill>
                  <a:schemeClr val="tx1"/>
                </a:solidFill>
                <a:latin typeface="Frutiger 55 Roman"/>
              </a:defRPr>
            </a:lvl1pPr>
          </a:lstStyle>
          <a:p>
            <a:pPr lvl="0"/>
            <a:r>
              <a:rPr lang="de-DE" dirty="0" smtClean="0"/>
              <a:t>&lt;&lt;Funktion des Präsentators&gt;&gt;</a:t>
            </a:r>
            <a:endParaRPr lang="de-DE" dirty="0"/>
          </a:p>
        </p:txBody>
      </p:sp>
      <p:sp>
        <p:nvSpPr>
          <p:cNvPr id="3" name="PRESENTATION PRESENTER"/>
          <p:cNvSpPr>
            <a:spLocks noGrp="1"/>
          </p:cNvSpPr>
          <p:nvPr>
            <p:ph type="subTitle" idx="1" hasCustomPrompt="1"/>
            <p:custDataLst>
              <p:tags r:id="rId3"/>
            </p:custDataLst>
          </p:nvPr>
        </p:nvSpPr>
        <p:spPr>
          <a:xfrm>
            <a:off x="560569" y="4352544"/>
            <a:ext cx="6661840" cy="274320"/>
          </a:xfrm>
        </p:spPr>
        <p:txBody>
          <a:bodyPr lIns="0" tIns="0" rIns="0" bIns="0" anchor="t" anchorCtr="0">
            <a:noAutofit/>
          </a:bodyPr>
          <a:lstStyle>
            <a:lvl1pPr marL="0" indent="0" algn="l">
              <a:spcBef>
                <a:spcPts val="1800"/>
              </a:spcBef>
              <a:buNone/>
              <a:defRPr sz="1600" i="0" baseline="0">
                <a:solidFill>
                  <a:schemeClr val="tx1"/>
                </a:solidFill>
                <a:latin typeface="Frutiger 55 Roman"/>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de-DE" dirty="0" smtClean="0"/>
              <a:t>&lt;&lt;Präsentator&gt;&gt;</a:t>
            </a:r>
          </a:p>
        </p:txBody>
      </p:sp>
      <p:sp>
        <p:nvSpPr>
          <p:cNvPr id="2" name="PRESENTATION TITLE"/>
          <p:cNvSpPr>
            <a:spLocks noGrp="1"/>
          </p:cNvSpPr>
          <p:nvPr>
            <p:ph type="ctrTitle" hasCustomPrompt="1"/>
            <p:custDataLst>
              <p:tags r:id="rId4"/>
            </p:custDataLst>
          </p:nvPr>
        </p:nvSpPr>
        <p:spPr>
          <a:xfrm>
            <a:off x="560566" y="2176272"/>
            <a:ext cx="10931046" cy="941832"/>
          </a:xfrm>
        </p:spPr>
        <p:txBody>
          <a:bodyPr lIns="0" tIns="0" rIns="0" bIns="0" anchor="b" anchorCtr="0">
            <a:noAutofit/>
          </a:bodyPr>
          <a:lstStyle>
            <a:lvl1pPr>
              <a:lnSpc>
                <a:spcPts val="4200"/>
              </a:lnSpc>
              <a:spcBef>
                <a:spcPts val="4200"/>
              </a:spcBef>
              <a:defRPr sz="4000" baseline="0">
                <a:solidFill>
                  <a:schemeClr val="tx1"/>
                </a:solidFill>
                <a:latin typeface="Frutiger 45 Light"/>
                <a:ea typeface="Arial Unicode MS" pitchFamily="34" charset="-128"/>
              </a:defRPr>
            </a:lvl1pPr>
          </a:lstStyle>
          <a:p>
            <a:r>
              <a:rPr lang="de-DE" dirty="0" smtClean="0"/>
              <a:t>&lt;&lt;</a:t>
            </a:r>
            <a:r>
              <a:rPr lang="de-DE" dirty="0" err="1" smtClean="0"/>
              <a:t>Keyline</a:t>
            </a:r>
            <a:r>
              <a:rPr lang="de-DE" dirty="0" smtClean="0"/>
              <a:t>: </a:t>
            </a:r>
            <a:r>
              <a:rPr lang="de-DE" dirty="0" err="1" smtClean="0"/>
              <a:t>short</a:t>
            </a:r>
            <a:r>
              <a:rPr lang="de-DE" dirty="0" smtClean="0"/>
              <a:t> </a:t>
            </a:r>
            <a:r>
              <a:rPr lang="de-DE" dirty="0" err="1" smtClean="0"/>
              <a:t>headline</a:t>
            </a:r>
            <a:r>
              <a:rPr lang="de-DE" dirty="0" smtClean="0"/>
              <a:t>&gt;&gt;</a:t>
            </a:r>
            <a:endParaRPr lang="de-DE" dirty="0"/>
          </a:p>
        </p:txBody>
      </p:sp>
      <p:sp>
        <p:nvSpPr>
          <p:cNvPr id="9" name="SECURITY TEXT"/>
          <p:cNvSpPr txBox="1">
            <a:spLocks/>
          </p:cNvSpPr>
          <p:nvPr>
            <p:custDataLst>
              <p:tags r:id="rId5"/>
            </p:custDataLst>
          </p:nvPr>
        </p:nvSpPr>
        <p:spPr>
          <a:xfrm>
            <a:off x="10138941" y="742942"/>
            <a:ext cx="2656598" cy="184666"/>
          </a:xfrm>
          <a:prstGeom prst="rect">
            <a:avLst/>
          </a:prstGeom>
        </p:spPr>
        <p:txBody>
          <a:bodyPr vert="horz" wrap="square" lIns="73152"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200" dirty="0" smtClean="0">
                <a:latin typeface="Frutiger 55 Roman"/>
              </a:rPr>
              <a:t>Public</a:t>
            </a:r>
            <a:endParaRPr lang="de-DE" sz="1200" dirty="0">
              <a:latin typeface="Frutiger 55 Roman"/>
            </a:endParaRPr>
          </a:p>
        </p:txBody>
      </p:sp>
      <p:sp>
        <p:nvSpPr>
          <p:cNvPr id="11" name="PRESENTATION INFOLINE"/>
          <p:cNvSpPr>
            <a:spLocks noGrp="1"/>
          </p:cNvSpPr>
          <p:nvPr>
            <p:ph type="body" sz="quarter" idx="12" hasCustomPrompt="1"/>
            <p:custDataLst>
              <p:tags r:id="rId6"/>
            </p:custDataLst>
          </p:nvPr>
        </p:nvSpPr>
        <p:spPr>
          <a:xfrm>
            <a:off x="560566" y="3474721"/>
            <a:ext cx="10931046" cy="342900"/>
          </a:xfrm>
        </p:spPr>
        <p:txBody>
          <a:bodyPr/>
          <a:lstStyle>
            <a:lvl1pPr marL="0" indent="0">
              <a:buNone/>
              <a:defRPr sz="2000">
                <a:latin typeface="UBSHeadline"/>
              </a:defRPr>
            </a:lvl1pPr>
          </a:lstStyle>
          <a:p>
            <a:pPr lvl="0"/>
            <a:r>
              <a:rPr lang="de-DE" dirty="0" smtClean="0"/>
              <a:t>&lt;&lt;Infoline: </a:t>
            </a:r>
            <a:r>
              <a:rPr lang="de-DE" dirty="0" err="1" smtClean="0"/>
              <a:t>presentation</a:t>
            </a:r>
            <a:r>
              <a:rPr lang="de-DE" dirty="0" smtClean="0"/>
              <a:t> </a:t>
            </a:r>
            <a:r>
              <a:rPr lang="de-DE" dirty="0" err="1" smtClean="0"/>
              <a:t>description</a:t>
            </a:r>
            <a:r>
              <a:rPr lang="de-DE" dirty="0" smtClean="0"/>
              <a:t>&gt;&gt;</a:t>
            </a:r>
          </a:p>
        </p:txBody>
      </p:sp>
      <p:sp>
        <p:nvSpPr>
          <p:cNvPr id="4" name="DraftStamp" hidden="1"/>
          <p:cNvSpPr txBox="1"/>
          <p:nvPr>
            <p:custDataLst>
              <p:tags r:id="rId7"/>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57784" y="567074"/>
            <a:ext cx="1108260" cy="40504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23" hasCustomPrompt="1"/>
            <p:custDataLst>
              <p:tags r:id="rId3"/>
            </p:custDataLst>
          </p:nvPr>
        </p:nvSpPr>
        <p:spPr>
          <a:xfrm>
            <a:off x="6873032" y="4059937"/>
            <a:ext cx="5910320" cy="356616"/>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8"/>
            </p:custDataLst>
          </p:nvPr>
        </p:nvSpPr>
        <p:spPr>
          <a:xfrm>
            <a:off x="560567"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9" name="LAYOUT HEADER"/>
          <p:cNvSpPr>
            <a:spLocks noGrp="1"/>
          </p:cNvSpPr>
          <p:nvPr>
            <p:ph type="body" idx="26" hasCustomPrompt="1"/>
            <p:custDataLst>
              <p:tags r:id="rId9"/>
            </p:custDataLst>
          </p:nvPr>
        </p:nvSpPr>
        <p:spPr>
          <a:xfrm>
            <a:off x="560567"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0"/>
            </p:custDataLst>
          </p:nvPr>
        </p:nvSpPr>
        <p:spPr>
          <a:xfrm>
            <a:off x="560567"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11"/>
            </p:custDataLst>
          </p:nvPr>
        </p:nvSpPr>
        <p:spPr>
          <a:xfrm>
            <a:off x="560567"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14" hasCustomPrompt="1"/>
            <p:custDataLst>
              <p:tags r:id="rId12"/>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6" name="THIN BLUE LINE"/>
          <p:cNvCxnSpPr/>
          <p:nvPr/>
        </p:nvCxnSpPr>
        <p:spPr>
          <a:xfrm>
            <a:off x="560565"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PAGE HEADING"/>
          <p:cNvSpPr>
            <a:spLocks noGrp="1"/>
          </p:cNvSpPr>
          <p:nvPr>
            <p:ph type="title" hasCustomPrompt="1"/>
            <p:custDataLst>
              <p:tags r:id="rId13"/>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7"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C04BB5FE-21AD-4A47-B7F8-7792A0111F81}" type="slidenum">
              <a:rPr lang="de-DE" sz="700" smtClean="0"/>
              <a:pPr algn="r"/>
              <a:t>‹#›</a:t>
            </a:fld>
            <a:endParaRPr lang="de-DE" sz="700" dirty="0"/>
          </a:p>
        </p:txBody>
      </p:sp>
      <p:sp>
        <p:nvSpPr>
          <p:cNvPr id="39" name="DOCUMENT ID" hidden="1"/>
          <p:cNvSpPr txBox="1"/>
          <p:nvPr>
            <p:custDataLst>
              <p:tags r:id="rId14"/>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40" name="PXP_GRIDLINES" hidden="1"/>
          <p:cNvGrpSpPr/>
          <p:nvPr/>
        </p:nvGrpSpPr>
        <p:grpSpPr>
          <a:xfrm>
            <a:off x="-40832" y="0"/>
            <a:ext cx="13451072" cy="7543800"/>
            <a:chOff x="-30640" y="0"/>
            <a:chExt cx="10093083" cy="7543800"/>
          </a:xfrm>
        </p:grpSpPr>
        <p:cxnSp>
          <p:nvCxnSpPr>
            <p:cNvPr id="41" name="Straight Connector 4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5"/>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0" name="LAYOUT HEADER"/>
          <p:cNvSpPr>
            <a:spLocks noGrp="1"/>
          </p:cNvSpPr>
          <p:nvPr>
            <p:ph type="body" idx="26" hasCustomPrompt="1"/>
            <p:custDataLst>
              <p:tags r:id="rId3"/>
            </p:custDataLst>
          </p:nvPr>
        </p:nvSpPr>
        <p:spPr>
          <a:xfrm>
            <a:off x="6873032"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7"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7" name="LAYOUT HEADER"/>
          <p:cNvSpPr>
            <a:spLocks noGrp="1"/>
          </p:cNvSpPr>
          <p:nvPr>
            <p:ph type="body" idx="14" hasCustomPrompt="1"/>
            <p:custDataLst>
              <p:tags r:id="rId9"/>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7CCF9807-4BDC-4D68-8676-381180632DE6}" type="slidenum">
              <a:rPr lang="de-DE" sz="700" smtClean="0"/>
              <a:pPr algn="r"/>
              <a:t>‹#›</a:t>
            </a:fld>
            <a:endParaRPr lang="de-DE" sz="700" dirty="0"/>
          </a:p>
        </p:txBody>
      </p:sp>
      <p:sp>
        <p:nvSpPr>
          <p:cNvPr id="37"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8" name="PXP_GRIDLINES" hidden="1"/>
          <p:cNvGrpSpPr/>
          <p:nvPr/>
        </p:nvGrpSpPr>
        <p:grpSpPr>
          <a:xfrm>
            <a:off x="-40832" y="0"/>
            <a:ext cx="13451072" cy="7543800"/>
            <a:chOff x="-30640" y="0"/>
            <a:chExt cx="10093083" cy="7543800"/>
          </a:xfrm>
        </p:grpSpPr>
        <p:cxnSp>
          <p:nvCxnSpPr>
            <p:cNvPr id="39" name="Straight Connector 3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560567"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6" hasCustomPrompt="1"/>
            <p:custDataLst>
              <p:tags r:id="rId3"/>
            </p:custDataLst>
          </p:nvPr>
        </p:nvSpPr>
        <p:spPr>
          <a:xfrm>
            <a:off x="560567"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4"/>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7"/>
            </p:custDataLst>
          </p:nvPr>
        </p:nvSpPr>
        <p:spPr>
          <a:xfrm>
            <a:off x="560567"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7"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5" name="LAYOUT HEADER"/>
          <p:cNvSpPr>
            <a:spLocks noGrp="1"/>
          </p:cNvSpPr>
          <p:nvPr>
            <p:ph type="body" idx="14" hasCustomPrompt="1"/>
            <p:custDataLst>
              <p:tags r:id="rId9"/>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4"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EB71FFF7-9F05-4969-ABC0-23146D694E35}" type="slidenum">
              <a:rPr lang="de-DE" sz="700" smtClean="0"/>
              <a:pPr algn="r"/>
              <a:t>‹#›</a:t>
            </a:fld>
            <a:endParaRPr lang="de-DE" sz="700" dirty="0"/>
          </a:p>
        </p:txBody>
      </p:sp>
      <p:sp>
        <p:nvSpPr>
          <p:cNvPr id="36"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7" name="PXP_GRIDLINES" hidden="1"/>
          <p:cNvGrpSpPr/>
          <p:nvPr/>
        </p:nvGrpSpPr>
        <p:grpSpPr>
          <a:xfrm>
            <a:off x="-40832" y="0"/>
            <a:ext cx="13451072" cy="7543800"/>
            <a:chOff x="-30640" y="0"/>
            <a:chExt cx="10093083" cy="7543800"/>
          </a:xfrm>
        </p:grpSpPr>
        <p:cxnSp>
          <p:nvCxnSpPr>
            <p:cNvPr id="38" name="Straight Connector 3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sp>
        <p:nvSpPr>
          <p:cNvPr id="25" name="LAYOUT SOURCE"/>
          <p:cNvSpPr>
            <a:spLocks noGrp="1"/>
          </p:cNvSpPr>
          <p:nvPr>
            <p:ph type="body" idx="30" hasCustomPrompt="1"/>
            <p:custDataLst>
              <p:tags r:id="rId1"/>
            </p:custDataLst>
          </p:nvPr>
        </p:nvSpPr>
        <p:spPr>
          <a:xfrm>
            <a:off x="8969063"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23" name="LAYOUT BODY"/>
          <p:cNvSpPr>
            <a:spLocks noGrp="1"/>
          </p:cNvSpPr>
          <p:nvPr>
            <p:ph idx="28"/>
            <p:custDataLst>
              <p:tags r:id="rId2"/>
            </p:custDataLst>
          </p:nvPr>
        </p:nvSpPr>
        <p:spPr>
          <a:xfrm>
            <a:off x="8969063"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8" name="LAYOUT HEADER"/>
          <p:cNvSpPr>
            <a:spLocks noGrp="1"/>
          </p:cNvSpPr>
          <p:nvPr>
            <p:ph type="body" idx="35" hasCustomPrompt="1"/>
            <p:custDataLst>
              <p:tags r:id="rId3"/>
            </p:custDataLst>
          </p:nvPr>
        </p:nvSpPr>
        <p:spPr>
          <a:xfrm>
            <a:off x="8969063"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22" name="LAYOUT SOURCE"/>
          <p:cNvSpPr>
            <a:spLocks noGrp="1"/>
          </p:cNvSpPr>
          <p:nvPr>
            <p:ph type="body" idx="27" hasCustomPrompt="1"/>
            <p:custDataLst>
              <p:tags r:id="rId4"/>
            </p:custDataLst>
          </p:nvPr>
        </p:nvSpPr>
        <p:spPr>
          <a:xfrm>
            <a:off x="4764815"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20" name="LAYOUT BODY"/>
          <p:cNvSpPr>
            <a:spLocks noGrp="1"/>
          </p:cNvSpPr>
          <p:nvPr>
            <p:ph idx="25"/>
            <p:custDataLst>
              <p:tags r:id="rId5"/>
            </p:custDataLst>
          </p:nvPr>
        </p:nvSpPr>
        <p:spPr>
          <a:xfrm>
            <a:off x="4764815"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7" name="LAYOUT HEADER"/>
          <p:cNvSpPr>
            <a:spLocks noGrp="1"/>
          </p:cNvSpPr>
          <p:nvPr>
            <p:ph type="body" idx="34" hasCustomPrompt="1"/>
            <p:custDataLst>
              <p:tags r:id="rId6"/>
            </p:custDataLst>
          </p:nvPr>
        </p:nvSpPr>
        <p:spPr>
          <a:xfrm>
            <a:off x="4764815"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7"/>
            </p:custDataLst>
          </p:nvPr>
        </p:nvSpPr>
        <p:spPr>
          <a:xfrm>
            <a:off x="560640"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8"/>
            </p:custDataLst>
          </p:nvPr>
        </p:nvSpPr>
        <p:spPr>
          <a:xfrm>
            <a:off x="560640"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6" name="LAYOUT HEADER"/>
          <p:cNvSpPr>
            <a:spLocks noGrp="1"/>
          </p:cNvSpPr>
          <p:nvPr>
            <p:ph type="body" idx="33" hasCustomPrompt="1"/>
            <p:custDataLst>
              <p:tags r:id="rId9"/>
            </p:custDataLst>
          </p:nvPr>
        </p:nvSpPr>
        <p:spPr>
          <a:xfrm>
            <a:off x="560640"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10"/>
            </p:custDataLst>
          </p:nvPr>
        </p:nvSpPr>
        <p:spPr>
          <a:xfrm>
            <a:off x="8969063"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11"/>
            </p:custDataLst>
          </p:nvPr>
        </p:nvSpPr>
        <p:spPr>
          <a:xfrm>
            <a:off x="8969063"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5" name="LAYOUT HEADER"/>
          <p:cNvSpPr>
            <a:spLocks noGrp="1"/>
          </p:cNvSpPr>
          <p:nvPr>
            <p:ph type="body" idx="32" hasCustomPrompt="1"/>
            <p:custDataLst>
              <p:tags r:id="rId12"/>
            </p:custDataLst>
          </p:nvPr>
        </p:nvSpPr>
        <p:spPr>
          <a:xfrm>
            <a:off x="8969063"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13"/>
            </p:custDataLst>
          </p:nvPr>
        </p:nvSpPr>
        <p:spPr>
          <a:xfrm>
            <a:off x="4764815"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14"/>
            </p:custDataLst>
          </p:nvPr>
        </p:nvSpPr>
        <p:spPr>
          <a:xfrm>
            <a:off x="4764815"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4" name="LAYOUT HEADER"/>
          <p:cNvSpPr>
            <a:spLocks noGrp="1"/>
          </p:cNvSpPr>
          <p:nvPr>
            <p:ph type="body" idx="31" hasCustomPrompt="1"/>
            <p:custDataLst>
              <p:tags r:id="rId15"/>
            </p:custDataLst>
          </p:nvPr>
        </p:nvSpPr>
        <p:spPr>
          <a:xfrm>
            <a:off x="4764815"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6"/>
            </p:custDataLst>
          </p:nvPr>
        </p:nvSpPr>
        <p:spPr>
          <a:xfrm>
            <a:off x="560640"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17"/>
            </p:custDataLst>
          </p:nvPr>
        </p:nvSpPr>
        <p:spPr>
          <a:xfrm>
            <a:off x="560640"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3" name="LAYOUT HEADER"/>
          <p:cNvSpPr>
            <a:spLocks noGrp="1"/>
          </p:cNvSpPr>
          <p:nvPr>
            <p:ph type="body" idx="14" hasCustomPrompt="1"/>
            <p:custDataLst>
              <p:tags r:id="rId18"/>
            </p:custDataLst>
          </p:nvPr>
        </p:nvSpPr>
        <p:spPr>
          <a:xfrm>
            <a:off x="560640"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7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PAGE HEADING"/>
          <p:cNvSpPr>
            <a:spLocks noGrp="1"/>
          </p:cNvSpPr>
          <p:nvPr>
            <p:ph type="title" hasCustomPrompt="1"/>
            <p:custDataLst>
              <p:tags r:id="rId19"/>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4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86A79529-9704-412A-9627-88623531B893}" type="slidenum">
              <a:rPr lang="de-DE" sz="700" smtClean="0"/>
              <a:pPr algn="r"/>
              <a:t>‹#›</a:t>
            </a:fld>
            <a:endParaRPr lang="de-DE" sz="700" dirty="0"/>
          </a:p>
        </p:txBody>
      </p:sp>
      <p:sp>
        <p:nvSpPr>
          <p:cNvPr id="47" name="DOCUMENT ID" hidden="1"/>
          <p:cNvSpPr txBox="1"/>
          <p:nvPr>
            <p:custDataLst>
              <p:tags r:id="rId20"/>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48" name="PXP_GRIDLINES" hidden="1"/>
          <p:cNvGrpSpPr/>
          <p:nvPr/>
        </p:nvGrpSpPr>
        <p:grpSpPr>
          <a:xfrm>
            <a:off x="-40832" y="0"/>
            <a:ext cx="13451072" cy="7543800"/>
            <a:chOff x="-30640" y="0"/>
            <a:chExt cx="10093083" cy="7543800"/>
          </a:xfrm>
        </p:grpSpPr>
        <p:cxnSp>
          <p:nvCxnSpPr>
            <p:cNvPr id="49" name="Straight Connector 4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2" name="Straight Connector 5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3" name="Straight Connector 5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5" name="Straight Connector 5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6" name="Straight Connector 5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9" name="Straight Connector 5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1"/>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claimer Page">
    <p:spTree>
      <p:nvGrpSpPr>
        <p:cNvPr id="1" name=""/>
        <p:cNvGrpSpPr/>
        <p:nvPr/>
      </p:nvGrpSpPr>
      <p:grpSpPr>
        <a:xfrm>
          <a:off x="0" y="0"/>
          <a:ext cx="0" cy="0"/>
          <a:chOff x="0" y="0"/>
          <a:chExt cx="0" cy="0"/>
        </a:xfrm>
      </p:grpSpPr>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FD2363B6-C2A5-4798-A9CC-51C31EECAC2F}" type="slidenum">
              <a:rPr lang="de-DE" sz="700" smtClean="0"/>
              <a:pPr algn="r"/>
              <a:t>‹#›</a:t>
            </a:fld>
            <a:endParaRPr lang="de-DE" sz="700" dirty="0"/>
          </a:p>
        </p:txBody>
      </p:sp>
      <p:sp>
        <p:nvSpPr>
          <p:cNvPr id="19" name="DOCUMENT ID" hidden="1"/>
          <p:cNvSpPr txBox="1"/>
          <p:nvPr>
            <p:custDataLst>
              <p:tags r:id="rId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0" name="PXP_GRIDLINES" hidden="1"/>
          <p:cNvGrpSpPr/>
          <p:nvPr/>
        </p:nvGrpSpPr>
        <p:grpSpPr>
          <a:xfrm>
            <a:off x="-40832" y="0"/>
            <a:ext cx="13451072" cy="7543800"/>
            <a:chOff x="-30640" y="0"/>
            <a:chExt cx="10093083" cy="7543800"/>
          </a:xfrm>
        </p:grpSpPr>
        <p:cxnSp>
          <p:nvCxnSpPr>
            <p:cNvPr id="21" name="Straight Connector 2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3" name="Picture 2"/>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cxnSp>
        <p:nvCxnSpPr>
          <p:cNvPr id="65"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1"/>
            </p:custDataLst>
          </p:nvPr>
        </p:nvSpPr>
        <p:spPr/>
        <p:txBody>
          <a:bodyPr/>
          <a:lstStyle>
            <a:lvl1pPr>
              <a:defRPr>
                <a:latin typeface="Frutiger 45 Light"/>
              </a:defRPr>
            </a:lvl1pPr>
          </a:lstStyle>
          <a:p>
            <a:pPr lvl="0"/>
            <a:r>
              <a:rPr lang="de-DE" dirty="0" err="1" smtClean="0"/>
              <a:t>Contact</a:t>
            </a:r>
            <a:r>
              <a:rPr lang="de-DE" dirty="0" smtClean="0"/>
              <a:t> </a:t>
            </a:r>
            <a:r>
              <a:rPr lang="de-DE" dirty="0" err="1" smtClean="0"/>
              <a:t>information</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F844A95E-171B-43E0-919B-08407017EAD1}" type="slidenum">
              <a:rPr lang="de-DE" sz="700" smtClean="0"/>
              <a:pPr algn="r"/>
              <a:t>‹#›</a:t>
            </a:fld>
            <a:endParaRPr lang="de-DE" sz="700" dirty="0"/>
          </a:p>
        </p:txBody>
      </p:sp>
      <p:sp>
        <p:nvSpPr>
          <p:cNvPr id="21" name="DOCUMENT ID" hidden="1"/>
          <p:cNvSpPr txBox="1"/>
          <p:nvPr>
            <p:custDataLst>
              <p:tags r:id="rId2"/>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3"/>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2" y="2432450"/>
            <a:ext cx="12247158" cy="1033273"/>
          </a:xfrm>
        </p:spPr>
        <p:txBody>
          <a:bodyPr lIns="0" tIns="0" rIns="0" bIns="0">
            <a:noAutofit/>
          </a:bodyPr>
          <a:lstStyle>
            <a:lvl1pPr marL="0" indent="0" algn="l">
              <a:buNone/>
              <a:defRPr sz="4000" baseline="0">
                <a:solidFill>
                  <a:schemeClr val="tx1"/>
                </a:solidFill>
                <a:latin typeface="Frutiger 45 Light"/>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de-DE" dirty="0" smtClean="0"/>
              <a:t>&lt;&lt;Sektionsüberschrift&gt;&gt;</a:t>
            </a:r>
            <a:endParaRPr lang="de-DE" dirty="0"/>
          </a:p>
        </p:txBody>
      </p:sp>
      <p:sp>
        <p:nvSpPr>
          <p:cNvPr id="6" name="DIVIDER NUMBER"/>
          <p:cNvSpPr>
            <a:spLocks noGrp="1"/>
          </p:cNvSpPr>
          <p:nvPr>
            <p:ph type="ctrTitle" hasCustomPrompt="1"/>
          </p:nvPr>
        </p:nvSpPr>
        <p:spPr>
          <a:xfrm>
            <a:off x="559382" y="2011680"/>
            <a:ext cx="12247158" cy="384048"/>
          </a:xfrm>
        </p:spPr>
        <p:txBody>
          <a:bodyPr lIns="0" tIns="0" rIns="0" bIns="0" anchor="b" anchorCtr="0">
            <a:noAutofit/>
          </a:bodyPr>
          <a:lstStyle>
            <a:lvl1pPr>
              <a:defRPr sz="1800" baseline="0">
                <a:solidFill>
                  <a:schemeClr val="tx1"/>
                </a:solidFill>
                <a:latin typeface="+mj-lt"/>
                <a:ea typeface="Arial Unicode MS" pitchFamily="34" charset="-128"/>
              </a:defRPr>
            </a:lvl1pPr>
          </a:lstStyle>
          <a:p>
            <a:r>
              <a:rPr lang="de-DE" dirty="0" smtClean="0"/>
              <a:t>Click </a:t>
            </a:r>
            <a:r>
              <a:rPr lang="de-DE" dirty="0" err="1" smtClean="0"/>
              <a:t>to</a:t>
            </a:r>
            <a:r>
              <a:rPr lang="de-DE" dirty="0" smtClean="0"/>
              <a:t> </a:t>
            </a:r>
            <a:r>
              <a:rPr lang="de-DE" dirty="0" err="1" smtClean="0"/>
              <a:t>edit</a:t>
            </a:r>
            <a:r>
              <a:rPr lang="de-DE" dirty="0" smtClean="0"/>
              <a:t> </a:t>
            </a:r>
            <a:r>
              <a:rPr lang="de-DE" dirty="0" err="1" smtClean="0"/>
              <a:t>Section</a:t>
            </a:r>
            <a:r>
              <a:rPr lang="de-DE" dirty="0" smtClean="0"/>
              <a:t> / Appendix </a:t>
            </a:r>
            <a:r>
              <a:rPr lang="de-DE" dirty="0" err="1" smtClean="0"/>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extLst>
      <p:ext uri="{BB962C8B-B14F-4D97-AF65-F5344CB8AC3E}">
        <p14:creationId xmlns:p14="http://schemas.microsoft.com/office/powerpoint/2010/main" val="36924832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p:cSld name="Table of Contents">
    <p:spTree>
      <p:nvGrpSpPr>
        <p:cNvPr id="1" name=""/>
        <p:cNvGrpSpPr/>
        <p:nvPr/>
      </p:nvGrpSpPr>
      <p:grpSpPr>
        <a:xfrm>
          <a:off x="0" y="0"/>
          <a:ext cx="0" cy="0"/>
          <a:chOff x="0" y="0"/>
          <a:chExt cx="0" cy="0"/>
        </a:xfrm>
      </p:grpSpPr>
      <p:sp>
        <p:nvSpPr>
          <p:cNvPr id="14" name="TOC BODY"/>
          <p:cNvSpPr>
            <a:spLocks noGrp="1"/>
          </p:cNvSpPr>
          <p:nvPr>
            <p:ph type="body" sz="quarter" idx="12"/>
            <p:custDataLst>
              <p:tags r:id="rId1"/>
            </p:custDataLst>
          </p:nvPr>
        </p:nvSpPr>
        <p:spPr>
          <a:xfrm>
            <a:off x="559382" y="1362458"/>
            <a:ext cx="12247158" cy="5198689"/>
          </a:xfrm>
        </p:spPr>
        <p:txBody>
          <a:bodyPr lIns="0" rIns="0">
            <a:no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p:txBody>
      </p:sp>
      <p:sp>
        <p:nvSpPr>
          <p:cNvPr id="2" name="TOC TITLE"/>
          <p:cNvSpPr>
            <a:spLocks noGrp="1"/>
          </p:cNvSpPr>
          <p:nvPr>
            <p:ph type="title" hasCustomPrompt="1"/>
            <p:custDataLst>
              <p:tags r:id="rId2"/>
            </p:custDataLst>
          </p:nvPr>
        </p:nvSpPr>
        <p:spPr>
          <a:xfrm>
            <a:off x="559379" y="2"/>
            <a:ext cx="12247158" cy="941832"/>
          </a:xfrm>
        </p:spPr>
        <p:txBody>
          <a:bodyPr lIns="0" tIns="0" rIns="0" bIns="0" anchor="b" anchorCtr="0">
            <a:normAutofit/>
          </a:bodyPr>
          <a:lstStyle>
            <a:lvl1pPr algn="l">
              <a:lnSpc>
                <a:spcPts val="3200"/>
              </a:lnSpc>
              <a:defRPr sz="3200">
                <a:solidFill>
                  <a:schemeClr val="tx1"/>
                </a:solidFill>
                <a:latin typeface="Frutiger 45 Light"/>
              </a:defRPr>
            </a:lvl1pPr>
          </a:lstStyle>
          <a:p>
            <a:r>
              <a:rPr lang="de-DE" dirty="0" smtClean="0"/>
              <a:t>Inhaltsverzeichnis</a:t>
            </a:r>
            <a:endParaRPr lang="de-DE" dirty="0"/>
          </a:p>
        </p:txBody>
      </p:sp>
      <p:sp>
        <p:nvSpPr>
          <p:cNvPr id="22"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259A56D2-6EE4-40D3-BDE6-F5CD68556C61}" type="slidenum">
              <a:rPr lang="de-DE" sz="700" smtClean="0"/>
              <a:pPr algn="r"/>
              <a:t>‹#›</a:t>
            </a:fld>
            <a:endParaRPr lang="de-DE" sz="700" dirty="0"/>
          </a:p>
        </p:txBody>
      </p:sp>
      <p:sp>
        <p:nvSpPr>
          <p:cNvPr id="23" name="DOCUMENT ID" hidden="1"/>
          <p:cNvSpPr txBox="1"/>
          <p:nvPr>
            <p:custDataLst>
              <p:tags r:id="rId3"/>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4" name="PXP_GRIDLINES" hidden="1"/>
          <p:cNvGrpSpPr/>
          <p:nvPr/>
        </p:nvGrpSpPr>
        <p:grpSpPr>
          <a:xfrm>
            <a:off x="-40832" y="0"/>
            <a:ext cx="13451072" cy="7543800"/>
            <a:chOff x="-30640" y="0"/>
            <a:chExt cx="10093083" cy="7543800"/>
          </a:xfrm>
        </p:grpSpPr>
        <p:cxnSp>
          <p:nvCxnSpPr>
            <p:cNvPr id="25" name="Straight Connector 24"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4"/>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21" name="Picture 20"/>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67" y="1852255"/>
            <a:ext cx="12247158" cy="4759691"/>
          </a:xfrm>
        </p:spPr>
        <p:txBody>
          <a:bodyPr lIns="0" tIns="0" rIns="0" bIns="0">
            <a:noAutofit/>
          </a:bodyPr>
          <a:lstStyle>
            <a:lvl1pPr marL="234950" indent="-234950">
              <a:buClr>
                <a:schemeClr val="tx2"/>
              </a:buClr>
              <a:buSzPct val="100000"/>
              <a:buFont typeface="Symbol" pitchFamily="18" charset="2"/>
              <a:buChar char="·"/>
              <a:defRPr sz="1800">
                <a:latin typeface="Frutiger 55 Roman"/>
              </a:defRPr>
            </a:lvl1pPr>
            <a:lvl2pPr marL="461963" indent="-236538">
              <a:defRPr sz="1600">
                <a:latin typeface="Frutiger 55 Roman"/>
              </a:defRPr>
            </a:lvl2pPr>
            <a:lvl3pPr marL="688975" indent="-227013">
              <a:buClr>
                <a:schemeClr val="tx1"/>
              </a:buClr>
              <a:buFont typeface="Arial" pitchFamily="34" charset="0"/>
              <a:buChar char="–"/>
              <a:defRPr sz="1600">
                <a:latin typeface="Frutiger 55 Roman"/>
              </a:defRPr>
            </a:lvl3pPr>
            <a:lvl4pPr marL="914400" indent="-225425">
              <a:buSzPct val="84000"/>
              <a:defRPr sz="1600">
                <a:latin typeface="Frutiger 55 Roman"/>
              </a:defRPr>
            </a:lvl4pPr>
            <a:lvl5pPr marL="1152144"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C9C5D969-4CAD-4F29-8B51-07B8CBAF6BF4}" type="slidenum">
              <a:rPr lang="de-DE" sz="1000" smtClean="0"/>
              <a:pPr algn="r"/>
              <a:t>‹#›</a:t>
            </a:fld>
            <a:endParaRPr lang="de-DE" sz="700" dirty="0"/>
          </a:p>
        </p:txBody>
      </p:sp>
      <p:sp>
        <p:nvSpPr>
          <p:cNvPr id="21" name="DOCUMENT ID" hidden="1"/>
          <p:cNvSpPr txBox="1"/>
          <p:nvPr>
            <p:custDataLst>
              <p:tags r:id="rId3"/>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p:custDataLst>
              <p:tags r:id="rId4"/>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5" name="Picture 4"/>
          <p:cNvPicPr>
            <a:picLocks noChangeAspect="1"/>
          </p:cNvPicPr>
          <p:nvPr>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cxnSp>
        <p:nvCxnSpPr>
          <p:cNvPr id="6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7" y="0"/>
            <a:ext cx="12247158" cy="941832"/>
          </a:xfrm>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sp>
        <p:nvSpPr>
          <p:cNvPr id="14" name="LAYOUT SOURCE"/>
          <p:cNvSpPr>
            <a:spLocks noGrp="1"/>
          </p:cNvSpPr>
          <p:nvPr>
            <p:ph type="body" idx="15" hasCustomPrompt="1"/>
            <p:custDataLst>
              <p:tags r:id="rId1"/>
            </p:custDataLst>
          </p:nvPr>
        </p:nvSpPr>
        <p:spPr>
          <a:xfrm>
            <a:off x="560567" y="6263788"/>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2"/>
            </p:custDataLst>
          </p:nvPr>
        </p:nvSpPr>
        <p:spPr>
          <a:xfrm>
            <a:off x="560567" y="1856234"/>
            <a:ext cx="12247158" cy="4407410"/>
          </a:xfrm>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defTabSz="914400">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18" name="LAYOUT HEADER"/>
          <p:cNvSpPr>
            <a:spLocks noGrp="1"/>
          </p:cNvSpPr>
          <p:nvPr>
            <p:ph type="body" idx="14" hasCustomPrompt="1"/>
            <p:custDataLst>
              <p:tags r:id="rId3"/>
            </p:custDataLst>
          </p:nvPr>
        </p:nvSpPr>
        <p:spPr>
          <a:xfrm>
            <a:off x="560567" y="149860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4"/>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855E24D6-7D0A-470C-80AD-CB9E4DCBF649}" type="slidenum">
              <a:rPr lang="de-DE" sz="700" smtClean="0"/>
              <a:pPr algn="r"/>
              <a:t>‹#›</a:t>
            </a:fld>
            <a:endParaRPr lang="de-DE" sz="700" dirty="0"/>
          </a:p>
        </p:txBody>
      </p:sp>
      <p:sp>
        <p:nvSpPr>
          <p:cNvPr id="27" name="DOCUMENT ID" hidden="1"/>
          <p:cNvSpPr txBox="1"/>
          <p:nvPr>
            <p:custDataLst>
              <p:tags r:id="rId5"/>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8" name="PXP_GRIDLINES" hidden="1"/>
          <p:cNvGrpSpPr/>
          <p:nvPr/>
        </p:nvGrpSpPr>
        <p:grpSpPr>
          <a:xfrm>
            <a:off x="-40832" y="0"/>
            <a:ext cx="13451072" cy="7543800"/>
            <a:chOff x="-30640" y="0"/>
            <a:chExt cx="10093083" cy="7543800"/>
          </a:xfrm>
        </p:grpSpPr>
        <p:cxnSp>
          <p:nvCxnSpPr>
            <p:cNvPr id="29" name="Straight Connector 2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6"/>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arge 1x1">
    <p:spTree>
      <p:nvGrpSpPr>
        <p:cNvPr id="1" name=""/>
        <p:cNvGrpSpPr/>
        <p:nvPr/>
      </p:nvGrpSpPr>
      <p:grpSpPr>
        <a:xfrm>
          <a:off x="0" y="0"/>
          <a:ext cx="0" cy="0"/>
          <a:chOff x="0" y="0"/>
          <a:chExt cx="0" cy="0"/>
        </a:xfrm>
      </p:grpSpPr>
      <p:sp>
        <p:nvSpPr>
          <p:cNvPr id="12" name="LAYOUT SOURCE"/>
          <p:cNvSpPr>
            <a:spLocks noGrp="1"/>
          </p:cNvSpPr>
          <p:nvPr>
            <p:ph type="body" idx="17" hasCustomPrompt="1"/>
            <p:custDataLst>
              <p:tags r:id="rId1"/>
            </p:custDataLst>
          </p:nvPr>
        </p:nvSpPr>
        <p:spPr>
          <a:xfrm>
            <a:off x="560567" y="6249956"/>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1" name="LAYOUT BODY"/>
          <p:cNvSpPr>
            <a:spLocks noGrp="1"/>
          </p:cNvSpPr>
          <p:nvPr>
            <p:ph idx="16"/>
            <p:custDataLst>
              <p:tags r:id="rId2"/>
            </p:custDataLst>
          </p:nvPr>
        </p:nvSpPr>
        <p:spPr>
          <a:xfrm>
            <a:off x="560567" y="4411864"/>
            <a:ext cx="12247158"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3" name="LAYOUT HEADER"/>
          <p:cNvSpPr>
            <a:spLocks noGrp="1"/>
          </p:cNvSpPr>
          <p:nvPr>
            <p:ph type="body" idx="18" hasCustomPrompt="1"/>
            <p:custDataLst>
              <p:tags r:id="rId3"/>
            </p:custDataLst>
          </p:nvPr>
        </p:nvSpPr>
        <p:spPr>
          <a:xfrm>
            <a:off x="560567" y="405423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7" y="3694186"/>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7" y="1856234"/>
            <a:ext cx="12247158"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14" hasCustomPrompt="1"/>
            <p:custDataLst>
              <p:tags r:id="rId6"/>
            </p:custDataLst>
          </p:nvPr>
        </p:nvSpPr>
        <p:spPr>
          <a:xfrm>
            <a:off x="560567" y="149860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PAGE HEADING"/>
          <p:cNvSpPr>
            <a:spLocks noGrp="1"/>
          </p:cNvSpPr>
          <p:nvPr>
            <p:ph type="title" hasCustomPrompt="1"/>
            <p:custDataLst>
              <p:tags r:id="rId7"/>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9"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2451735E-85A4-4643-8094-642905B783F2}" type="slidenum">
              <a:rPr lang="de-DE" sz="700" smtClean="0"/>
              <a:pPr algn="r"/>
              <a:t>‹#›</a:t>
            </a:fld>
            <a:endParaRPr lang="de-DE" sz="700" dirty="0"/>
          </a:p>
        </p:txBody>
      </p:sp>
      <p:sp>
        <p:nvSpPr>
          <p:cNvPr id="30" name="DOCUMENT ID" hidden="1"/>
          <p:cNvSpPr txBox="1"/>
          <p:nvPr>
            <p:custDataLst>
              <p:tags r:id="rId8"/>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2" name="PXP_GRIDLINES" hidden="1"/>
          <p:cNvGrpSpPr/>
          <p:nvPr/>
        </p:nvGrpSpPr>
        <p:grpSpPr>
          <a:xfrm>
            <a:off x="-40832" y="0"/>
            <a:ext cx="13451072" cy="7543800"/>
            <a:chOff x="-30640" y="0"/>
            <a:chExt cx="10093083" cy="7543800"/>
          </a:xfrm>
        </p:grpSpPr>
        <p:cxnSp>
          <p:nvCxnSpPr>
            <p:cNvPr id="33" name="Straight Connector 3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sp>
        <p:nvSpPr>
          <p:cNvPr id="12" name="LAYOUT SOURCE"/>
          <p:cNvSpPr>
            <a:spLocks noGrp="1"/>
          </p:cNvSpPr>
          <p:nvPr>
            <p:ph type="body" idx="18" hasCustomPrompt="1"/>
            <p:custDataLst>
              <p:tags r:id="rId1"/>
            </p:custDataLst>
          </p:nvPr>
        </p:nvSpPr>
        <p:spPr>
          <a:xfrm>
            <a:off x="6873032" y="6263788"/>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2"/>
            </p:custDataLst>
          </p:nvPr>
        </p:nvSpPr>
        <p:spPr>
          <a:xfrm>
            <a:off x="6873032"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2" name="LAYOUT HEADER"/>
          <p:cNvSpPr>
            <a:spLocks noGrp="1"/>
          </p:cNvSpPr>
          <p:nvPr>
            <p:ph type="body" idx="19" hasCustomPrompt="1"/>
            <p:custDataLst>
              <p:tags r:id="rId3"/>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7" y="6263788"/>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7"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1" name="LAYOUT HEADER"/>
          <p:cNvSpPr>
            <a:spLocks noGrp="1"/>
          </p:cNvSpPr>
          <p:nvPr>
            <p:ph type="body" idx="14" hasCustomPrompt="1"/>
            <p:custDataLst>
              <p:tags r:id="rId6"/>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9"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7"/>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D70D6585-CB7C-4CFA-BD76-44C70BE2929C}" type="slidenum">
              <a:rPr lang="de-DE" sz="700" smtClean="0"/>
              <a:pPr algn="r"/>
              <a:t>‹#›</a:t>
            </a:fld>
            <a:endParaRPr lang="de-DE" sz="700" dirty="0"/>
          </a:p>
        </p:txBody>
      </p:sp>
      <p:sp>
        <p:nvSpPr>
          <p:cNvPr id="31" name="DOCUMENT ID" hidden="1"/>
          <p:cNvSpPr txBox="1"/>
          <p:nvPr>
            <p:custDataLst>
              <p:tags r:id="rId8"/>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3" name="PXP_GRIDLINES" hidden="1"/>
          <p:cNvGrpSpPr/>
          <p:nvPr/>
        </p:nvGrpSpPr>
        <p:grpSpPr>
          <a:xfrm>
            <a:off x="-40832" y="0"/>
            <a:ext cx="13451072" cy="7543800"/>
            <a:chOff x="-30640" y="0"/>
            <a:chExt cx="10093083" cy="7543800"/>
          </a:xfrm>
        </p:grpSpPr>
        <p:cxnSp>
          <p:nvCxnSpPr>
            <p:cNvPr id="34" name="Straight Connector 3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8969063"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8969063"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3" hasCustomPrompt="1"/>
            <p:custDataLst>
              <p:tags r:id="rId3"/>
            </p:custDataLst>
          </p:nvPr>
        </p:nvSpPr>
        <p:spPr>
          <a:xfrm>
            <a:off x="8969063"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65" name="LAYOUT SOURCE"/>
          <p:cNvSpPr>
            <a:spLocks noGrp="1"/>
          </p:cNvSpPr>
          <p:nvPr>
            <p:ph type="body" idx="25" hasCustomPrompt="1"/>
            <p:custDataLst>
              <p:tags r:id="rId4"/>
            </p:custDataLst>
          </p:nvPr>
        </p:nvSpPr>
        <p:spPr>
          <a:xfrm>
            <a:off x="4764815"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4764815"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04788">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5" name="LAYOUT HEADER"/>
          <p:cNvSpPr>
            <a:spLocks noGrp="1"/>
          </p:cNvSpPr>
          <p:nvPr>
            <p:ph type="body" idx="22" hasCustomPrompt="1"/>
            <p:custDataLst>
              <p:tags r:id="rId6"/>
            </p:custDataLst>
          </p:nvPr>
        </p:nvSpPr>
        <p:spPr>
          <a:xfrm>
            <a:off x="4764815"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64" name="LAYOUT SOURCE"/>
          <p:cNvSpPr>
            <a:spLocks noGrp="1"/>
          </p:cNvSpPr>
          <p:nvPr>
            <p:ph type="body" idx="24" hasCustomPrompt="1"/>
            <p:custDataLst>
              <p:tags r:id="rId7"/>
            </p:custDataLst>
          </p:nvPr>
        </p:nvSpPr>
        <p:spPr>
          <a:xfrm>
            <a:off x="560640"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640"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4" name="LAYOUT HEADER"/>
          <p:cNvSpPr>
            <a:spLocks noGrp="1"/>
          </p:cNvSpPr>
          <p:nvPr>
            <p:ph type="body" idx="14" hasCustomPrompt="1"/>
            <p:custDataLst>
              <p:tags r:id="rId9"/>
            </p:custDataLst>
          </p:nvPr>
        </p:nvSpPr>
        <p:spPr>
          <a:xfrm>
            <a:off x="560640"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2"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3"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9489627C-F79B-4DF9-998A-207B47061EFD}" type="slidenum">
              <a:rPr lang="de-DE" sz="700" smtClean="0"/>
              <a:pPr algn="r"/>
              <a:t>‹#›</a:t>
            </a:fld>
            <a:endParaRPr lang="de-DE" sz="700" dirty="0"/>
          </a:p>
        </p:txBody>
      </p:sp>
      <p:sp>
        <p:nvSpPr>
          <p:cNvPr id="34"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5" name="PXP_GRIDLINES" hidden="1"/>
          <p:cNvGrpSpPr/>
          <p:nvPr/>
        </p:nvGrpSpPr>
        <p:grpSpPr>
          <a:xfrm>
            <a:off x="-40832" y="0"/>
            <a:ext cx="13451072" cy="7543800"/>
            <a:chOff x="-30640" y="0"/>
            <a:chExt cx="10093083" cy="7543800"/>
          </a:xfrm>
        </p:grpSpPr>
        <p:cxnSp>
          <p:nvCxnSpPr>
            <p:cNvPr id="37" name="Straight Connector 3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67" y="1856233"/>
            <a:ext cx="12247158" cy="4764024"/>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p:cNvSpPr>
            <a:spLocks noGrp="1"/>
          </p:cNvSpPr>
          <p:nvPr>
            <p:ph type="title"/>
          </p:nvPr>
        </p:nvSpPr>
        <p:spPr>
          <a:xfrm>
            <a:off x="560567" y="0"/>
            <a:ext cx="12247158" cy="941832"/>
          </a:xfrm>
          <a:prstGeom prst="rect">
            <a:avLst/>
          </a:prstGeom>
        </p:spPr>
        <p:txBody>
          <a:bodyPr vert="horz" lIns="0" tIns="0" rIns="0" bIns="0" rtlCol="0" anchor="b" anchorCtr="0">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Lst>
  <p:timing>
    <p:tnLst>
      <p:par>
        <p:cTn id="1" dur="indefinite" restart="never" nodeType="tmRoot"/>
      </p:par>
    </p:tnLst>
  </p:timing>
  <p:hf hdr="0" ftr="0" dt="0"/>
  <p:txStyles>
    <p:titleStyle>
      <a:lvl1pPr algn="l" defTabSz="1005505" rtl="0" eaLnBrk="1" latinLnBrk="0" hangingPunct="1">
        <a:lnSpc>
          <a:spcPts val="3200"/>
        </a:lnSpc>
        <a:spcBef>
          <a:spcPct val="0"/>
        </a:spcBef>
        <a:buNone/>
        <a:defRPr sz="3200" kern="1200">
          <a:solidFill>
            <a:schemeClr val="tx1"/>
          </a:solidFill>
          <a:latin typeface="Frutiger 45 Light" panose="020B0603020202020204" pitchFamily="34" charset="0"/>
          <a:ea typeface="+mj-ea"/>
          <a:cs typeface="+mj-cs"/>
        </a:defRPr>
      </a:lvl1pPr>
    </p:titleStyle>
    <p:body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505" rtl="0" eaLnBrk="1" latinLnBrk="0" hangingPunct="1">
        <a:defRPr sz="2000" kern="1200">
          <a:solidFill>
            <a:schemeClr val="tx1"/>
          </a:solidFill>
          <a:latin typeface="+mn-lt"/>
          <a:ea typeface="+mn-ea"/>
          <a:cs typeface="+mn-cs"/>
        </a:defRPr>
      </a:lvl1pPr>
      <a:lvl2pPr marL="502753" algn="l" defTabSz="1005505" rtl="0" eaLnBrk="1" latinLnBrk="0" hangingPunct="1">
        <a:defRPr sz="2000" kern="1200">
          <a:solidFill>
            <a:schemeClr val="tx1"/>
          </a:solidFill>
          <a:latin typeface="+mn-lt"/>
          <a:ea typeface="+mn-ea"/>
          <a:cs typeface="+mn-cs"/>
        </a:defRPr>
      </a:lvl2pPr>
      <a:lvl3pPr marL="1005505" algn="l" defTabSz="1005505" rtl="0" eaLnBrk="1" latinLnBrk="0" hangingPunct="1">
        <a:defRPr sz="2000" kern="1200">
          <a:solidFill>
            <a:schemeClr val="tx1"/>
          </a:solidFill>
          <a:latin typeface="+mn-lt"/>
          <a:ea typeface="+mn-ea"/>
          <a:cs typeface="+mn-cs"/>
        </a:defRPr>
      </a:lvl3pPr>
      <a:lvl4pPr marL="1508257" algn="l" defTabSz="1005505" rtl="0" eaLnBrk="1" latinLnBrk="0" hangingPunct="1">
        <a:defRPr sz="2000" kern="1200">
          <a:solidFill>
            <a:schemeClr val="tx1"/>
          </a:solidFill>
          <a:latin typeface="+mn-lt"/>
          <a:ea typeface="+mn-ea"/>
          <a:cs typeface="+mn-cs"/>
        </a:defRPr>
      </a:lvl4pPr>
      <a:lvl5pPr marL="2011009" algn="l" defTabSz="1005505" rtl="0" eaLnBrk="1" latinLnBrk="0" hangingPunct="1">
        <a:defRPr sz="2000" kern="1200">
          <a:solidFill>
            <a:schemeClr val="tx1"/>
          </a:solidFill>
          <a:latin typeface="+mn-lt"/>
          <a:ea typeface="+mn-ea"/>
          <a:cs typeface="+mn-cs"/>
        </a:defRPr>
      </a:lvl5pPr>
      <a:lvl6pPr marL="2513761" algn="l" defTabSz="1005505" rtl="0" eaLnBrk="1" latinLnBrk="0" hangingPunct="1">
        <a:defRPr sz="2000" kern="1200">
          <a:solidFill>
            <a:schemeClr val="tx1"/>
          </a:solidFill>
          <a:latin typeface="+mn-lt"/>
          <a:ea typeface="+mn-ea"/>
          <a:cs typeface="+mn-cs"/>
        </a:defRPr>
      </a:lvl6pPr>
      <a:lvl7pPr marL="3016512" algn="l" defTabSz="1005505" rtl="0" eaLnBrk="1" latinLnBrk="0" hangingPunct="1">
        <a:defRPr sz="2000" kern="1200">
          <a:solidFill>
            <a:schemeClr val="tx1"/>
          </a:solidFill>
          <a:latin typeface="+mn-lt"/>
          <a:ea typeface="+mn-ea"/>
          <a:cs typeface="+mn-cs"/>
        </a:defRPr>
      </a:lvl7pPr>
      <a:lvl8pPr marL="3519265" algn="l" defTabSz="1005505" rtl="0" eaLnBrk="1" latinLnBrk="0" hangingPunct="1">
        <a:defRPr sz="2000" kern="1200">
          <a:solidFill>
            <a:schemeClr val="tx1"/>
          </a:solidFill>
          <a:latin typeface="+mn-lt"/>
          <a:ea typeface="+mn-ea"/>
          <a:cs typeface="+mn-cs"/>
        </a:defRPr>
      </a:lvl8pPr>
      <a:lvl9pPr marL="4022016" algn="l" defTabSz="1005505"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3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141.xml"/><Relationship Id="rId4" Type="http://schemas.openxmlformats.org/officeDocument/2006/relationships/chart" Target="../charts/chart5.xml"/></Relationships>
</file>

<file path=ppt/slides/_rels/slide13.xml.rels><?xml version="1.0" encoding="UTF-8" standalone="yes"?>
<Relationships xmlns="http://schemas.openxmlformats.org/package/2006/relationships"><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tags" Target="../tags/tag142.xml"/><Relationship Id="rId5" Type="http://schemas.openxmlformats.org/officeDocument/2006/relationships/notesSlide" Target="../notesSlides/notesSlide9.xml"/><Relationship Id="rId4"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45.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13.xml"/><Relationship Id="rId7" Type="http://schemas.openxmlformats.org/officeDocument/2006/relationships/image" Target="../media/image15.png"/><Relationship Id="rId2" Type="http://schemas.openxmlformats.org/officeDocument/2006/relationships/slideLayout" Target="../slideLayouts/slideLayout4.xml"/><Relationship Id="rId1" Type="http://schemas.openxmlformats.org/officeDocument/2006/relationships/tags" Target="../tags/tag146.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ubs.com/cio-disclaimer"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hyperlink" Target="https://www.ubs.com/global/en/wealth-management/chief-investment-office/disclaimer.html" TargetMode="External"/><Relationship Id="rId4" Type="http://schemas.openxmlformats.org/officeDocument/2006/relationships/hyperlink" Target="http://www.ubs.com/workingwithus" TargetMode="External"/></Relationships>
</file>

<file path=ppt/slides/_rels/slide26.xml.rels><?xml version="1.0" encoding="UTF-8" standalone="yes"?>
<Relationships xmlns="http://schemas.openxmlformats.org/package/2006/relationships"><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tags" Target="../tags/tag147.xml"/><Relationship Id="rId5" Type="http://schemas.openxmlformats.org/officeDocument/2006/relationships/notesSlide" Target="../notesSlides/notesSlide15.xml"/><Relationship Id="rId4"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tags" Target="../tags/tag152.xml"/><Relationship Id="rId2" Type="http://schemas.openxmlformats.org/officeDocument/2006/relationships/tags" Target="../tags/tag151.xml"/><Relationship Id="rId1" Type="http://schemas.openxmlformats.org/officeDocument/2006/relationships/tags" Target="../tags/tag150.xml"/><Relationship Id="rId5" Type="http://schemas.openxmlformats.org/officeDocument/2006/relationships/notesSlide" Target="../notesSlides/notesSlide16.xml"/><Relationship Id="rId4"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tags" Target="../tags/tag153.xml"/><Relationship Id="rId5" Type="http://schemas.openxmlformats.org/officeDocument/2006/relationships/notesSlide" Target="../notesSlides/notesSlide17.xml"/><Relationship Id="rId4"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tags" Target="../tags/tag156.xml"/><Relationship Id="rId5" Type="http://schemas.openxmlformats.org/officeDocument/2006/relationships/notesSlide" Target="../notesSlides/notesSlide18.xml"/><Relationship Id="rId4"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tags" Target="../tags/tag161.xml"/><Relationship Id="rId7" Type="http://schemas.openxmlformats.org/officeDocument/2006/relationships/hyperlink" Target="https://www.ubs.com/global/en/wealth-management/chief-investment-office/disclaimer-us.html" TargetMode="External"/><Relationship Id="rId2" Type="http://schemas.openxmlformats.org/officeDocument/2006/relationships/tags" Target="../tags/tag160.xml"/><Relationship Id="rId1" Type="http://schemas.openxmlformats.org/officeDocument/2006/relationships/tags" Target="../tags/tag159.xml"/><Relationship Id="rId6" Type="http://schemas.openxmlformats.org/officeDocument/2006/relationships/hyperlink" Target="http://www.ubs.com/research" TargetMode="External"/><Relationship Id="rId5" Type="http://schemas.openxmlformats.org/officeDocument/2006/relationships/notesSlide" Target="../notesSlides/notesSlide19.xml"/><Relationship Id="rId4"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63.xml"/><Relationship Id="rId1" Type="http://schemas.openxmlformats.org/officeDocument/2006/relationships/tags" Target="../tags/tag162.xml"/><Relationship Id="rId4" Type="http://schemas.openxmlformats.org/officeDocument/2006/relationships/notesSlide" Target="../notesSlides/notesSlide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13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139.xml"/><Relationship Id="rId5" Type="http://schemas.openxmlformats.org/officeDocument/2006/relationships/image" Target="../media/image3.png"/><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140.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18054" y="3995783"/>
            <a:ext cx="10311202" cy="1629249"/>
          </a:xfrm>
        </p:spPr>
        <p:txBody>
          <a:bodyPr/>
          <a:lstStyle/>
          <a:p>
            <a:pPr fontAlgn="base">
              <a:spcBef>
                <a:spcPts val="0"/>
              </a:spcBef>
            </a:pPr>
            <a:r>
              <a:rPr lang="en-GB" b="1" dirty="0" smtClean="0"/>
              <a:t>Mark Haefele</a:t>
            </a:r>
            <a:r>
              <a:rPr lang="en-GB" dirty="0" smtClean="0"/>
              <a:t>, Chief Investment Officer, UBS Global Wealth Management</a:t>
            </a:r>
          </a:p>
          <a:p>
            <a:pPr fontAlgn="base">
              <a:spcBef>
                <a:spcPts val="0"/>
              </a:spcBef>
            </a:pPr>
            <a:r>
              <a:rPr lang="en-GB" b="1" dirty="0"/>
              <a:t>Paul Donovan</a:t>
            </a:r>
            <a:r>
              <a:rPr lang="en-GB" dirty="0"/>
              <a:t>, Chief Economist, UBS Global Wealth Management</a:t>
            </a:r>
          </a:p>
          <a:p>
            <a:pPr fontAlgn="base">
              <a:spcBef>
                <a:spcPts val="0"/>
              </a:spcBef>
            </a:pPr>
            <a:r>
              <a:rPr lang="en-GB" b="1" dirty="0"/>
              <a:t>Mike Ryan</a:t>
            </a:r>
            <a:r>
              <a:rPr lang="en-GB" dirty="0"/>
              <a:t>, Chief Investment Officer Americas, UBS Global Wealth Management</a:t>
            </a:r>
          </a:p>
          <a:p>
            <a:pPr fontAlgn="base">
              <a:spcBef>
                <a:spcPts val="0"/>
              </a:spcBef>
            </a:pPr>
            <a:r>
              <a:rPr lang="en-GB" b="1" dirty="0"/>
              <a:t>Min Lan Tan</a:t>
            </a:r>
            <a:r>
              <a:rPr lang="en-GB" dirty="0"/>
              <a:t>, Chief Investment Officer APAC, UBS Global Wealth Management</a:t>
            </a:r>
          </a:p>
          <a:p>
            <a:pPr fontAlgn="base">
              <a:spcBef>
                <a:spcPts val="0"/>
              </a:spcBef>
            </a:pPr>
            <a:r>
              <a:rPr lang="en-GB" b="1" dirty="0"/>
              <a:t>Themis Themistocleous</a:t>
            </a:r>
            <a:r>
              <a:rPr lang="en-GB" dirty="0"/>
              <a:t>, Chief Investment Officer EMEA, UBS Global Wealth </a:t>
            </a:r>
            <a:r>
              <a:rPr lang="en-GB" dirty="0" smtClean="0"/>
              <a:t>Management</a:t>
            </a:r>
          </a:p>
          <a:p>
            <a:pPr fontAlgn="base">
              <a:spcBef>
                <a:spcPts val="0"/>
              </a:spcBef>
            </a:pPr>
            <a:r>
              <a:rPr lang="en-GB" b="1" dirty="0"/>
              <a:t>Lachlan </a:t>
            </a:r>
            <a:r>
              <a:rPr lang="en-GB" b="1" dirty="0" smtClean="0"/>
              <a:t>Towart</a:t>
            </a:r>
            <a:r>
              <a:rPr lang="en-GB" dirty="0" smtClean="0"/>
              <a:t>, </a:t>
            </a:r>
            <a:r>
              <a:rPr lang="en-GB" dirty="0"/>
              <a:t>Equity Analyst, European Investment Office, UBS Global Wealth Management</a:t>
            </a:r>
          </a:p>
          <a:p>
            <a:pPr fontAlgn="base">
              <a:spcBef>
                <a:spcPts val="0"/>
              </a:spcBef>
            </a:pPr>
            <a:endParaRPr lang="en-GB" dirty="0"/>
          </a:p>
          <a:p>
            <a:pPr fontAlgn="base">
              <a:spcBef>
                <a:spcPts val="0"/>
              </a:spcBef>
            </a:pPr>
            <a:endParaRPr lang="en-GB" dirty="0" smtClean="0"/>
          </a:p>
        </p:txBody>
      </p:sp>
      <p:sp>
        <p:nvSpPr>
          <p:cNvPr id="5" name="Title 4"/>
          <p:cNvSpPr>
            <a:spLocks noGrp="1"/>
          </p:cNvSpPr>
          <p:nvPr>
            <p:ph type="ctrTitle"/>
          </p:nvPr>
        </p:nvSpPr>
        <p:spPr/>
        <p:txBody>
          <a:bodyPr/>
          <a:lstStyle/>
          <a:p>
            <a:r>
              <a:rPr lang="en-GB" dirty="0"/>
              <a:t>After Covid-19:</a:t>
            </a:r>
            <a:br>
              <a:rPr lang="en-GB" dirty="0"/>
            </a:br>
            <a:r>
              <a:rPr lang="en-GB" dirty="0"/>
              <a:t>How to invest in a </a:t>
            </a:r>
            <a:r>
              <a:rPr lang="en-GB" dirty="0" smtClean="0"/>
              <a:t>more indebted</a:t>
            </a:r>
            <a:r>
              <a:rPr lang="en-GB" dirty="0"/>
              <a:t>, less global, </a:t>
            </a:r>
            <a:br>
              <a:rPr lang="en-GB" dirty="0"/>
            </a:br>
            <a:r>
              <a:rPr lang="en-GB" dirty="0"/>
              <a:t>more digital world</a:t>
            </a:r>
          </a:p>
        </p:txBody>
      </p:sp>
      <p:sp>
        <p:nvSpPr>
          <p:cNvPr id="6" name="Text Placeholder 5"/>
          <p:cNvSpPr>
            <a:spLocks noGrp="1"/>
          </p:cNvSpPr>
          <p:nvPr>
            <p:ph type="body" sz="quarter" idx="12"/>
          </p:nvPr>
        </p:nvSpPr>
        <p:spPr>
          <a:xfrm>
            <a:off x="560566" y="3248585"/>
            <a:ext cx="10931046" cy="342900"/>
          </a:xfrm>
        </p:spPr>
        <p:txBody>
          <a:bodyPr/>
          <a:lstStyle/>
          <a:p>
            <a:pPr fontAlgn="auto">
              <a:spcAft>
                <a:spcPts val="0"/>
              </a:spcAft>
            </a:pPr>
            <a:r>
              <a:rPr lang="de-CH" dirty="0" smtClean="0"/>
              <a:t>UBS CIO </a:t>
            </a:r>
            <a:r>
              <a:rPr lang="de-CH" dirty="0" err="1" smtClean="0"/>
              <a:t>livestream</a:t>
            </a:r>
            <a:r>
              <a:rPr lang="de-CH" dirty="0" smtClean="0"/>
              <a:t>, 22 April 2020</a:t>
            </a:r>
            <a:endParaRPr lang="en-US" dirty="0"/>
          </a:p>
        </p:txBody>
      </p:sp>
      <p:pic>
        <p:nvPicPr>
          <p:cNvPr id="7" name="Key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58075" y="4474127"/>
            <a:ext cx="2535387" cy="2748747"/>
          </a:xfrm>
          <a:prstGeom prst="rect">
            <a:avLst/>
          </a:prstGeom>
        </p:spPr>
      </p:pic>
      <p:sp>
        <p:nvSpPr>
          <p:cNvPr id="10" name="Rectangle 9"/>
          <p:cNvSpPr/>
          <p:nvPr/>
        </p:nvSpPr>
        <p:spPr>
          <a:xfrm>
            <a:off x="501942" y="5986319"/>
            <a:ext cx="8897075" cy="928778"/>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Open </a:t>
            </a:r>
            <a:r>
              <a:rPr lang="en-US" sz="1500" b="1" dirty="0">
                <a:solidFill>
                  <a:srgbClr val="000000"/>
                </a:solidFill>
                <a:latin typeface="Frutiger 45 Light" panose="020B0603020202020204" pitchFamily="34" charset="0"/>
                <a:ea typeface="Times New Roman"/>
                <a:cs typeface="Times New Roman"/>
              </a:rPr>
              <a:t>Sli</a:t>
            </a:r>
            <a:r>
              <a:rPr lang="en-US" sz="1500" b="1" dirty="0">
                <a:solidFill>
                  <a:srgbClr val="00B050"/>
                </a:solidFill>
                <a:latin typeface="Frutiger 45 Light" panose="020B0603020202020204" pitchFamily="34" charset="0"/>
                <a:ea typeface="Times New Roman"/>
                <a:cs typeface="Times New Roman"/>
              </a:rPr>
              <a:t>.</a:t>
            </a:r>
            <a:r>
              <a:rPr lang="en-US" sz="1500" b="1" dirty="0">
                <a:solidFill>
                  <a:srgbClr val="000000"/>
                </a:solidFill>
                <a:latin typeface="Frutiger 45 Light" panose="020B0603020202020204" pitchFamily="34" charset="0"/>
                <a:ea typeface="Times New Roman"/>
                <a:cs typeface="Times New Roman"/>
              </a:rPr>
              <a:t>do </a:t>
            </a:r>
            <a:r>
              <a:rPr lang="en-US" sz="1500" dirty="0">
                <a:solidFill>
                  <a:srgbClr val="000000"/>
                </a:solidFill>
                <a:latin typeface="Frutiger 45 Light" panose="020B0603020202020204" pitchFamily="34" charset="0"/>
                <a:ea typeface="Times New Roman"/>
                <a:cs typeface="Times New Roman"/>
              </a:rPr>
              <a:t>on </a:t>
            </a:r>
            <a:r>
              <a:rPr lang="en-US" sz="1500" b="1" dirty="0" smtClean="0">
                <a:solidFill>
                  <a:srgbClr val="000000"/>
                </a:solidFill>
                <a:latin typeface="Frutiger 45 Light" panose="020B0603020202020204" pitchFamily="34" charset="0"/>
                <a:ea typeface="Times New Roman"/>
                <a:cs typeface="Times New Roman"/>
              </a:rPr>
              <a:t>www.slido.com</a:t>
            </a:r>
            <a:endParaRPr lang="en-US" sz="1500" dirty="0">
              <a:solidFill>
                <a:prstClr val="black"/>
              </a:solidFill>
              <a:latin typeface="Frutiger 45 Light" panose="020B0603020202020204" pitchFamily="34" charset="0"/>
              <a:ea typeface="Times New Roman"/>
              <a:cs typeface="Times New Roman"/>
            </a:endParaRPr>
          </a:p>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Event code </a:t>
            </a:r>
            <a:r>
              <a:rPr lang="en-US" sz="1500" b="1" dirty="0" smtClean="0">
                <a:solidFill>
                  <a:srgbClr val="000000"/>
                </a:solidFill>
                <a:latin typeface="Frutiger 45 Light" panose="020B0603020202020204" pitchFamily="34" charset="0"/>
                <a:ea typeface="Times New Roman"/>
                <a:cs typeface="Times New Roman"/>
              </a:rPr>
              <a:t>AC19</a:t>
            </a:r>
            <a:endParaRPr lang="en-US" sz="1500" dirty="0">
              <a:solidFill>
                <a:srgbClr val="000000"/>
              </a:solidFill>
              <a:latin typeface="Frutiger 45 Light" panose="020B0603020202020204" pitchFamily="34" charset="0"/>
              <a:ea typeface="Times New Roman"/>
              <a:cs typeface="Times New Roman"/>
            </a:endParaRPr>
          </a:p>
          <a:p>
            <a:pPr marL="308655" indent="-308655">
              <a:spcBef>
                <a:spcPts val="273"/>
              </a:spcBef>
              <a:spcAft>
                <a:spcPts val="273"/>
              </a:spcAft>
              <a:buFont typeface="+mj-lt"/>
              <a:buAutoNum type="arabicPeriod"/>
            </a:pPr>
            <a:r>
              <a:rPr lang="en-US" sz="1500" dirty="0" smtClean="0">
                <a:solidFill>
                  <a:srgbClr val="000000"/>
                </a:solidFill>
                <a:latin typeface="Frutiger 45 Light" panose="020B0603020202020204" pitchFamily="34" charset="0"/>
                <a:ea typeface="Times New Roman"/>
                <a:cs typeface="Times New Roman"/>
              </a:rPr>
              <a:t>Post </a:t>
            </a:r>
            <a:r>
              <a:rPr lang="en-US" sz="1500" dirty="0">
                <a:solidFill>
                  <a:srgbClr val="000000"/>
                </a:solidFill>
                <a:latin typeface="Frutiger 45 Light" panose="020B0603020202020204" pitchFamily="34" charset="0"/>
                <a:ea typeface="Times New Roman"/>
                <a:cs typeface="Times New Roman"/>
              </a:rPr>
              <a:t>your question </a:t>
            </a:r>
            <a:r>
              <a:rPr lang="en-US" sz="1500" dirty="0" smtClean="0">
                <a:solidFill>
                  <a:srgbClr val="000000"/>
                </a:solidFill>
                <a:latin typeface="Frutiger 45 Light" panose="020B0603020202020204" pitchFamily="34" charset="0"/>
                <a:ea typeface="Times New Roman"/>
                <a:cs typeface="Times New Roman"/>
              </a:rPr>
              <a:t>or </a:t>
            </a:r>
            <a:r>
              <a:rPr lang="en-US" sz="1500" dirty="0">
                <a:solidFill>
                  <a:srgbClr val="000000"/>
                </a:solidFill>
                <a:latin typeface="Frutiger 45 Light" panose="020B0603020202020204" pitchFamily="34" charset="0"/>
                <a:ea typeface="Times New Roman"/>
                <a:cs typeface="Times New Roman"/>
              </a:rPr>
              <a:t>vote for the </a:t>
            </a:r>
            <a:r>
              <a:rPr lang="en-US" sz="1500" dirty="0" smtClean="0">
                <a:solidFill>
                  <a:srgbClr val="000000"/>
                </a:solidFill>
                <a:latin typeface="Frutiger 45 Light" panose="020B0603020202020204" pitchFamily="34" charset="0"/>
                <a:ea typeface="Times New Roman"/>
                <a:cs typeface="Times New Roman"/>
              </a:rPr>
              <a:t>questions</a:t>
            </a:r>
          </a:p>
        </p:txBody>
      </p:sp>
      <p:sp>
        <p:nvSpPr>
          <p:cNvPr id="13" name="PRESENTATION TITLE"/>
          <p:cNvSpPr txBox="1">
            <a:spLocks/>
          </p:cNvSpPr>
          <p:nvPr>
            <p:custDataLst>
              <p:tags r:id="rId1"/>
            </p:custDataLst>
          </p:nvPr>
        </p:nvSpPr>
        <p:spPr>
          <a:xfrm>
            <a:off x="12202209" y="1775995"/>
            <a:ext cx="7456516" cy="1000227"/>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800" dirty="0"/>
          </a:p>
        </p:txBody>
      </p:sp>
    </p:spTree>
    <p:extLst>
      <p:ext uri="{BB962C8B-B14F-4D97-AF65-F5344CB8AC3E}">
        <p14:creationId xmlns:p14="http://schemas.microsoft.com/office/powerpoint/2010/main" val="3180027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a:graphicFrameLocks/>
          </p:cNvGraphicFramePr>
          <p:nvPr>
            <p:extLst>
              <p:ext uri="{D42A27DB-BD31-4B8C-83A1-F6EECF244321}">
                <p14:modId xmlns:p14="http://schemas.microsoft.com/office/powerpoint/2010/main" val="620559348"/>
              </p:ext>
            </p:extLst>
          </p:nvPr>
        </p:nvGraphicFramePr>
        <p:xfrm>
          <a:off x="429257" y="1624601"/>
          <a:ext cx="9106629" cy="5035793"/>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560564" y="6"/>
            <a:ext cx="12844286" cy="941832"/>
          </a:xfrm>
        </p:spPr>
        <p:txBody>
          <a:bodyPr>
            <a:normAutofit/>
          </a:bodyPr>
          <a:lstStyle/>
          <a:p>
            <a:r>
              <a:rPr lang="en-US" sz="3500" dirty="0"/>
              <a:t>COVID-19 stimulus packages have gotten </a:t>
            </a:r>
            <a:r>
              <a:rPr lang="en-US" sz="3500" dirty="0" smtClean="0"/>
              <a:t>bigger</a:t>
            </a:r>
            <a:endParaRPr lang="en-US" sz="3500" dirty="0"/>
          </a:p>
        </p:txBody>
      </p:sp>
      <p:sp>
        <p:nvSpPr>
          <p:cNvPr id="4" name="Rectangle 3"/>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UBS, as of 22 April 2020</a:t>
            </a: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Estimated cost of US fiscal packages in 2020</a:t>
            </a:r>
            <a:endParaRPr lang="en-US" b="1" dirty="0">
              <a:solidFill>
                <a:srgbClr val="FF0000"/>
              </a:solidFill>
              <a:latin typeface="Frutiger 45 Light" panose="020B0603020202020204" pitchFamily="34" charset="0"/>
            </a:endParaRPr>
          </a:p>
        </p:txBody>
      </p:sp>
      <p:sp>
        <p:nvSpPr>
          <p:cNvPr id="3" name="Rectangle 2"/>
          <p:cNvSpPr/>
          <p:nvPr/>
        </p:nvSpPr>
        <p:spPr>
          <a:xfrm>
            <a:off x="2137482" y="1873999"/>
            <a:ext cx="5618182" cy="689377"/>
          </a:xfrm>
          <a:prstGeom prst="rect">
            <a:avLst/>
          </a:prstGeom>
        </p:spPr>
        <p:txBody>
          <a:bodyPr wrap="square" lIns="134069" tIns="67035" rIns="134069" bIns="67035">
            <a:spAutoFit/>
          </a:bodyPr>
          <a:lstStyle/>
          <a:p>
            <a:r>
              <a:rPr lang="en-US" dirty="0">
                <a:latin typeface="Frutiger 45 Light" panose="020B0603020202020204" pitchFamily="34" charset="0"/>
              </a:rPr>
              <a:t>Coronavirus Preparedness and Response Supplemental Appropriations Act: </a:t>
            </a:r>
            <a:r>
              <a:rPr lang="en-US" b="1" dirty="0">
                <a:latin typeface="Frutiger 45 Light" panose="020B0603020202020204" pitchFamily="34" charset="0"/>
              </a:rPr>
              <a:t>USD 8 billion</a:t>
            </a:r>
          </a:p>
        </p:txBody>
      </p:sp>
      <p:sp>
        <p:nvSpPr>
          <p:cNvPr id="12" name="Rectangle 11"/>
          <p:cNvSpPr/>
          <p:nvPr/>
        </p:nvSpPr>
        <p:spPr>
          <a:xfrm>
            <a:off x="2374395" y="3276602"/>
            <a:ext cx="5806975" cy="689377"/>
          </a:xfrm>
          <a:prstGeom prst="rect">
            <a:avLst/>
          </a:prstGeom>
        </p:spPr>
        <p:txBody>
          <a:bodyPr wrap="square" lIns="134069" tIns="67035" rIns="134069" bIns="67035">
            <a:spAutoFit/>
          </a:bodyPr>
          <a:lstStyle/>
          <a:p>
            <a:r>
              <a:rPr lang="en-US" dirty="0">
                <a:latin typeface="Frutiger 45 Light" panose="020B0603020202020204" pitchFamily="34" charset="0"/>
              </a:rPr>
              <a:t>Families First Coronavirus Response Act: </a:t>
            </a:r>
            <a:r>
              <a:rPr lang="en-US" b="1" dirty="0">
                <a:latin typeface="Frutiger 45 Light" panose="020B0603020202020204" pitchFamily="34" charset="0"/>
              </a:rPr>
              <a:t>USD 192 billion</a:t>
            </a:r>
          </a:p>
        </p:txBody>
      </p:sp>
      <p:sp>
        <p:nvSpPr>
          <p:cNvPr id="16" name="Rectangle 15"/>
          <p:cNvSpPr/>
          <p:nvPr/>
        </p:nvSpPr>
        <p:spPr>
          <a:xfrm>
            <a:off x="8603237" y="4252892"/>
            <a:ext cx="4801613" cy="689377"/>
          </a:xfrm>
          <a:prstGeom prst="rect">
            <a:avLst/>
          </a:prstGeom>
        </p:spPr>
        <p:txBody>
          <a:bodyPr wrap="square" lIns="134069" tIns="67035" rIns="134069" bIns="67035">
            <a:spAutoFit/>
          </a:bodyPr>
          <a:lstStyle/>
          <a:p>
            <a:r>
              <a:rPr lang="en-US" dirty="0">
                <a:latin typeface="Frutiger 45 Light" panose="020B0603020202020204" pitchFamily="34" charset="0"/>
              </a:rPr>
              <a:t>Coronavirus Aid, Relief, and Economic Security (CARES) Act: </a:t>
            </a:r>
            <a:r>
              <a:rPr lang="en-US" b="1" dirty="0">
                <a:latin typeface="Frutiger 45 Light" panose="020B0603020202020204" pitchFamily="34" charset="0"/>
              </a:rPr>
              <a:t>USD 2.2 trillion</a:t>
            </a:r>
          </a:p>
        </p:txBody>
      </p:sp>
      <p:sp>
        <p:nvSpPr>
          <p:cNvPr id="18" name="Rectangle 17"/>
          <p:cNvSpPr/>
          <p:nvPr/>
        </p:nvSpPr>
        <p:spPr>
          <a:xfrm>
            <a:off x="3188261" y="5537385"/>
            <a:ext cx="6514297" cy="412378"/>
          </a:xfrm>
          <a:prstGeom prst="rect">
            <a:avLst/>
          </a:prstGeom>
        </p:spPr>
        <p:txBody>
          <a:bodyPr wrap="square" lIns="134069" tIns="67035" rIns="134069" bIns="67035">
            <a:spAutoFit/>
          </a:bodyPr>
          <a:lstStyle/>
          <a:p>
            <a:r>
              <a:rPr lang="en-US" dirty="0">
                <a:latin typeface="Frutiger 45 Light" panose="020B0603020202020204" pitchFamily="34" charset="0"/>
              </a:rPr>
              <a:t>Paycheck Protection Program extension: </a:t>
            </a:r>
            <a:r>
              <a:rPr lang="en-US" b="1" dirty="0">
                <a:latin typeface="Frutiger 45 Light" panose="020B0603020202020204" pitchFamily="34" charset="0"/>
              </a:rPr>
              <a:t>USD ~484 billion</a:t>
            </a:r>
          </a:p>
        </p:txBody>
      </p:sp>
      <p:sp>
        <p:nvSpPr>
          <p:cNvPr id="10" name="Rectangle 9"/>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5433919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a:graphicFrameLocks/>
          </p:cNvGraphicFramePr>
          <p:nvPr>
            <p:extLst>
              <p:ext uri="{D42A27DB-BD31-4B8C-83A1-F6EECF244321}">
                <p14:modId xmlns:p14="http://schemas.microsoft.com/office/powerpoint/2010/main" val="3009315896"/>
              </p:ext>
            </p:extLst>
          </p:nvPr>
        </p:nvGraphicFramePr>
        <p:xfrm>
          <a:off x="545227" y="1281928"/>
          <a:ext cx="11342371" cy="6019573"/>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560564" y="6"/>
            <a:ext cx="12844286" cy="941832"/>
          </a:xfrm>
        </p:spPr>
        <p:txBody>
          <a:bodyPr>
            <a:normAutofit/>
          </a:bodyPr>
          <a:lstStyle/>
          <a:p>
            <a:r>
              <a:rPr lang="en-US" sz="3500" dirty="0"/>
              <a:t>The overall fiscal stimulus could be even larger</a:t>
            </a:r>
          </a:p>
        </p:txBody>
      </p:sp>
      <p:sp>
        <p:nvSpPr>
          <p:cNvPr id="4" name="Rectangle 3"/>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UBS, as of 22 April 2020</a:t>
            </a: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Corporate loan guarantees by country, on and off budget, as a % of GDP</a:t>
            </a:r>
            <a:endParaRPr lang="en-US" b="1" dirty="0">
              <a:solidFill>
                <a:srgbClr val="FF0000"/>
              </a:solidFill>
              <a:latin typeface="Frutiger 45 Light" panose="020B0603020202020204" pitchFamily="34" charset="0"/>
            </a:endParaRPr>
          </a:p>
        </p:txBody>
      </p:sp>
      <p:sp>
        <p:nvSpPr>
          <p:cNvPr id="6" name="Rectangle 5"/>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6446897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Tax rates were much higher in the past</a:t>
            </a:r>
          </a:p>
        </p:txBody>
      </p:sp>
      <p:graphicFrame>
        <p:nvGraphicFramePr>
          <p:cNvPr id="4" name="Chart 3"/>
          <p:cNvGraphicFramePr>
            <a:graphicFrameLocks/>
          </p:cNvGraphicFramePr>
          <p:nvPr>
            <p:extLst>
              <p:ext uri="{D42A27DB-BD31-4B8C-83A1-F6EECF244321}">
                <p14:modId xmlns:p14="http://schemas.microsoft.com/office/powerpoint/2010/main" val="572571066"/>
              </p:ext>
            </p:extLst>
          </p:nvPr>
        </p:nvGraphicFramePr>
        <p:xfrm>
          <a:off x="484064" y="1468013"/>
          <a:ext cx="12306397" cy="5349347"/>
        </p:xfrm>
        <a:graphic>
          <a:graphicData uri="http://schemas.openxmlformats.org/drawingml/2006/chart">
            <c:chart xmlns:c="http://schemas.openxmlformats.org/drawingml/2006/chart" xmlns:r="http://schemas.openxmlformats.org/officeDocument/2006/relationships" r:id="rId4"/>
          </a:graphicData>
        </a:graphic>
      </p:graphicFrame>
      <p:sp>
        <p:nvSpPr>
          <p:cNvPr id="5" name="Rectangle 4"/>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UBS, Piketty, OECD, as of 22 April 2020</a:t>
            </a:r>
          </a:p>
        </p:txBody>
      </p:sp>
      <p:sp>
        <p:nvSpPr>
          <p:cNvPr id="6" name="Rectangle 5"/>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Top marginal income tax rates, in %</a:t>
            </a:r>
            <a:endParaRPr lang="en-US" b="1" dirty="0">
              <a:solidFill>
                <a:srgbClr val="FF0000"/>
              </a:solidFill>
              <a:latin typeface="Frutiger 45 Light" panose="020B0603020202020204" pitchFamily="34" charset="0"/>
            </a:endParaRPr>
          </a:p>
        </p:txBody>
      </p:sp>
      <p:sp>
        <p:nvSpPr>
          <p:cNvPr id="7" name="Rectangle 6"/>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1203690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GE HEADING"/>
          <p:cNvSpPr>
            <a:spLocks noGrp="1"/>
          </p:cNvSpPr>
          <p:nvPr>
            <p:ph type="title"/>
            <p:custDataLst>
              <p:tags r:id="rId2"/>
            </p:custDataLst>
          </p:nvPr>
        </p:nvSpPr>
        <p:spPr>
          <a:xfrm>
            <a:off x="560567" y="6"/>
            <a:ext cx="12607329" cy="941832"/>
          </a:xfrm>
        </p:spPr>
        <p:txBody>
          <a:bodyPr>
            <a:normAutofit/>
          </a:bodyPr>
          <a:lstStyle/>
          <a:p>
            <a:r>
              <a:rPr lang="en-US" sz="3500" dirty="0"/>
              <a:t>How to invest </a:t>
            </a:r>
            <a:r>
              <a:rPr lang="en-US" sz="3500" dirty="0">
                <a:solidFill>
                  <a:srgbClr val="E60000"/>
                </a:solidFill>
              </a:rPr>
              <a:t>after COVID-19</a:t>
            </a:r>
          </a:p>
        </p:txBody>
      </p:sp>
      <p:sp>
        <p:nvSpPr>
          <p:cNvPr id="8" name="LAYOUT BODY"/>
          <p:cNvSpPr txBox="1">
            <a:spLocks/>
          </p:cNvSpPr>
          <p:nvPr>
            <p:custDataLst>
              <p:tags r:id="rId3"/>
            </p:custDataLst>
          </p:nvPr>
        </p:nvSpPr>
        <p:spPr>
          <a:xfrm>
            <a:off x="575248" y="1195833"/>
            <a:ext cx="12271066" cy="5607557"/>
          </a:xfrm>
          <a:prstGeom prst="rect">
            <a:avLst/>
          </a:prstGeom>
          <a:solidFill>
            <a:schemeClr val="accent2">
              <a:lumMod val="20000"/>
              <a:lumOff val="80000"/>
            </a:schemeClr>
          </a:solidFill>
        </p:spPr>
        <p:txBody>
          <a:bodyPr lIns="108258" tIns="54138" rIns="108258" bIns="54138"/>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0"/>
              </a:spcBef>
              <a:spcAft>
                <a:spcPts val="586"/>
              </a:spcAft>
              <a:buClr>
                <a:srgbClr val="E60000"/>
              </a:buClr>
              <a:buSzPct val="140000"/>
              <a:buNone/>
            </a:pPr>
            <a:r>
              <a:rPr lang="en-US" b="1" dirty="0">
                <a:solidFill>
                  <a:schemeClr val="tx2"/>
                </a:solidFill>
                <a:latin typeface="Frutiger 45 Light" panose="020B0603020202020204" pitchFamily="34" charset="0"/>
              </a:rPr>
              <a:t>Challenges</a:t>
            </a:r>
          </a:p>
          <a:p>
            <a:pPr marL="0" indent="0" fontAlgn="auto">
              <a:spcBef>
                <a:spcPts val="0"/>
              </a:spcBef>
              <a:spcAft>
                <a:spcPts val="586"/>
              </a:spcAft>
              <a:buClr>
                <a:srgbClr val="E60000"/>
              </a:buClr>
              <a:buSzPct val="140000"/>
              <a:buNone/>
            </a:pPr>
            <a:r>
              <a:rPr lang="en-US" b="1" dirty="0">
                <a:latin typeface="Frutiger 45 Light" panose="020B0603020202020204" pitchFamily="34" charset="0"/>
              </a:rPr>
              <a:t>1. Financial repression: </a:t>
            </a:r>
            <a:r>
              <a:rPr lang="en-US" dirty="0">
                <a:latin typeface="Frutiger 45 Light" panose="020B0603020202020204" pitchFamily="34" charset="0"/>
              </a:rPr>
              <a:t>Perpetually low interest rates</a:t>
            </a:r>
            <a:r>
              <a:rPr lang="en-US" b="1" dirty="0">
                <a:latin typeface="Frutiger 45 Light" panose="020B0603020202020204" pitchFamily="34" charset="0"/>
              </a:rPr>
              <a:t> </a:t>
            </a:r>
          </a:p>
          <a:p>
            <a:pPr marL="0" indent="0" fontAlgn="auto">
              <a:spcBef>
                <a:spcPts val="0"/>
              </a:spcBef>
              <a:spcAft>
                <a:spcPts val="586"/>
              </a:spcAft>
              <a:buClr>
                <a:srgbClr val="E60000"/>
              </a:buClr>
              <a:buSzPct val="140000"/>
              <a:buNone/>
            </a:pPr>
            <a:r>
              <a:rPr lang="en-US" b="1" dirty="0">
                <a:latin typeface="Frutiger 45 Light" panose="020B0603020202020204" pitchFamily="34" charset="0"/>
              </a:rPr>
              <a:t>2. Higher taxation: </a:t>
            </a:r>
            <a:r>
              <a:rPr lang="en-US" dirty="0">
                <a:latin typeface="Frutiger 45 Light" panose="020B0603020202020204" pitchFamily="34" charset="0"/>
              </a:rPr>
              <a:t>Higher income, wealth, and corporate taxes targeted at the wealthy</a:t>
            </a:r>
          </a:p>
          <a:p>
            <a:pPr marL="0" indent="0" fontAlgn="auto">
              <a:spcBef>
                <a:spcPts val="0"/>
              </a:spcBef>
              <a:spcAft>
                <a:spcPts val="586"/>
              </a:spcAft>
              <a:buClr>
                <a:srgbClr val="E60000"/>
              </a:buClr>
              <a:buSzPct val="140000"/>
              <a:buNone/>
            </a:pPr>
            <a:r>
              <a:rPr lang="en-US" b="1" dirty="0">
                <a:latin typeface="Frutiger 45 Light" panose="020B0603020202020204" pitchFamily="34" charset="0"/>
              </a:rPr>
              <a:t>3. Moderately higher inflation: </a:t>
            </a:r>
            <a:r>
              <a:rPr lang="en-US" dirty="0">
                <a:latin typeface="Frutiger 45 Light" panose="020B0603020202020204" pitchFamily="34" charset="0"/>
              </a:rPr>
              <a:t>Inflation over 2% for a couple of years</a:t>
            </a:r>
            <a:endParaRPr lang="en-US" b="1" dirty="0">
              <a:latin typeface="Frutiger 45 Light" panose="020B0603020202020204" pitchFamily="34" charset="0"/>
            </a:endParaRPr>
          </a:p>
          <a:p>
            <a:pPr marL="0" indent="0" fontAlgn="auto">
              <a:spcBef>
                <a:spcPts val="0"/>
              </a:spcBef>
              <a:spcAft>
                <a:spcPts val="586"/>
              </a:spcAft>
              <a:buClr>
                <a:srgbClr val="E60000"/>
              </a:buClr>
              <a:buSzPct val="140000"/>
              <a:buNone/>
            </a:pPr>
            <a:r>
              <a:rPr lang="en-US" sz="1000" b="1" dirty="0">
                <a:solidFill>
                  <a:schemeClr val="tx2"/>
                </a:solidFill>
                <a:latin typeface="Frutiger 45 Light" panose="020B0603020202020204" pitchFamily="34" charset="0"/>
              </a:rPr>
              <a:t/>
            </a:r>
            <a:br>
              <a:rPr lang="en-US" sz="1000" b="1" dirty="0">
                <a:solidFill>
                  <a:schemeClr val="tx2"/>
                </a:solidFill>
                <a:latin typeface="Frutiger 45 Light" panose="020B0603020202020204" pitchFamily="34" charset="0"/>
              </a:rPr>
            </a:br>
            <a:r>
              <a:rPr lang="en-US" b="1" dirty="0">
                <a:solidFill>
                  <a:schemeClr val="tx2"/>
                </a:solidFill>
                <a:latin typeface="Frutiger 45 Light" panose="020B0603020202020204" pitchFamily="34" charset="0"/>
              </a:rPr>
              <a:t>Solutions</a:t>
            </a:r>
          </a:p>
          <a:p>
            <a:pPr marL="0" indent="0" fontAlgn="auto">
              <a:spcBef>
                <a:spcPts val="0"/>
              </a:spcBef>
              <a:spcAft>
                <a:spcPts val="586"/>
              </a:spcAft>
              <a:buClr>
                <a:srgbClr val="E60000"/>
              </a:buClr>
              <a:buSzPct val="140000"/>
              <a:buNone/>
            </a:pPr>
            <a:r>
              <a:rPr lang="en-US" b="1" dirty="0">
                <a:latin typeface="Frutiger 45 Light" panose="020B0603020202020204" pitchFamily="34" charset="0"/>
              </a:rPr>
              <a:t>1. Alternative diversifiers:</a:t>
            </a:r>
          </a:p>
          <a:p>
            <a:pPr fontAlgn="auto">
              <a:spcBef>
                <a:spcPts val="0"/>
              </a:spcBef>
              <a:spcAft>
                <a:spcPts val="586"/>
              </a:spcAft>
              <a:buClr>
                <a:srgbClr val="E60000"/>
              </a:buClr>
            </a:pPr>
            <a:r>
              <a:rPr lang="en-US" dirty="0">
                <a:latin typeface="Frutiger 45 Light" panose="020B0603020202020204" pitchFamily="34" charset="0"/>
              </a:rPr>
              <a:t>Lower cash allocations, greater value from prudent borrowing strategies</a:t>
            </a:r>
          </a:p>
          <a:p>
            <a:pPr fontAlgn="auto">
              <a:spcBef>
                <a:spcPts val="0"/>
              </a:spcBef>
              <a:spcAft>
                <a:spcPts val="586"/>
              </a:spcAft>
              <a:buClr>
                <a:srgbClr val="E60000"/>
              </a:buClr>
            </a:pPr>
            <a:r>
              <a:rPr lang="en-US" dirty="0">
                <a:latin typeface="Frutiger 45 Light" panose="020B0603020202020204" pitchFamily="34" charset="0"/>
              </a:rPr>
              <a:t>Inflation-linked bonds over nominal bonds and cash</a:t>
            </a:r>
          </a:p>
          <a:p>
            <a:pPr fontAlgn="auto">
              <a:spcBef>
                <a:spcPts val="0"/>
              </a:spcBef>
              <a:spcAft>
                <a:spcPts val="880"/>
              </a:spcAft>
              <a:buClr>
                <a:srgbClr val="E60000"/>
              </a:buClr>
            </a:pPr>
            <a:r>
              <a:rPr lang="en-US" dirty="0">
                <a:latin typeface="Frutiger 45 Light" panose="020B0603020202020204" pitchFamily="34" charset="0"/>
              </a:rPr>
              <a:t>Greater value from tax-advantaged investments (e.g. qualified dividends, municipal bonds, for US investors)</a:t>
            </a:r>
          </a:p>
          <a:p>
            <a:pPr marL="0" indent="0" fontAlgn="auto">
              <a:spcBef>
                <a:spcPts val="0"/>
              </a:spcBef>
              <a:spcAft>
                <a:spcPts val="880"/>
              </a:spcAft>
              <a:buClr>
                <a:srgbClr val="E60000"/>
              </a:buClr>
              <a:buSzPct val="140000"/>
              <a:buNone/>
            </a:pPr>
            <a:r>
              <a:rPr lang="en-US" b="1" dirty="0">
                <a:latin typeface="Frutiger 45 Light" panose="020B0603020202020204" pitchFamily="34" charset="0"/>
              </a:rPr>
              <a:t>2. Financial planning: </a:t>
            </a:r>
            <a:r>
              <a:rPr lang="en-US" dirty="0">
                <a:latin typeface="Frutiger 45 Light" panose="020B0603020202020204" pitchFamily="34" charset="0"/>
              </a:rPr>
              <a:t>Trust and estate planning will help mitigate higher taxes. We also anticipate greater value from tax-efficient investment strategies and tax-advantaged investment accounts (e.g. IRAs, 529 College Savings Plans, and Health Savings Accounts in the US or ISAs and SIPPs in the UK)</a:t>
            </a:r>
          </a:p>
          <a:p>
            <a:pPr marL="0" indent="0" fontAlgn="auto">
              <a:spcBef>
                <a:spcPts val="0"/>
              </a:spcBef>
              <a:spcAft>
                <a:spcPts val="880"/>
              </a:spcAft>
              <a:buClr>
                <a:srgbClr val="E60000"/>
              </a:buClr>
              <a:buSzPct val="140000"/>
              <a:buNone/>
            </a:pPr>
            <a:r>
              <a:rPr lang="en-US" b="1" dirty="0">
                <a:latin typeface="Frutiger 45 Light" panose="020B0603020202020204" pitchFamily="34" charset="0"/>
              </a:rPr>
              <a:t>3. Greater reliance on equity returns: </a:t>
            </a:r>
            <a:r>
              <a:rPr lang="en-US" dirty="0">
                <a:latin typeface="Frutiger 45 Light" panose="020B0603020202020204" pitchFamily="34" charset="0"/>
              </a:rPr>
              <a:t>Equities have become more attractive relative to other asset classes. We expect a greater focus on </a:t>
            </a:r>
            <a:r>
              <a:rPr lang="en-US" b="1" dirty="0">
                <a:latin typeface="Frutiger 45 Light" panose="020B0603020202020204" pitchFamily="34" charset="0"/>
              </a:rPr>
              <a:t>private markets</a:t>
            </a:r>
            <a:r>
              <a:rPr lang="en-US" dirty="0">
                <a:latin typeface="Frutiger 45 Light" panose="020B0603020202020204" pitchFamily="34" charset="0"/>
              </a:rPr>
              <a:t>, </a:t>
            </a:r>
            <a:r>
              <a:rPr lang="en-US" b="1" dirty="0">
                <a:latin typeface="Frutiger 45 Light" panose="020B0603020202020204" pitchFamily="34" charset="0"/>
              </a:rPr>
              <a:t>structured investments</a:t>
            </a:r>
            <a:r>
              <a:rPr lang="en-US" dirty="0">
                <a:latin typeface="Frutiger 45 Light" panose="020B0603020202020204" pitchFamily="34" charset="0"/>
              </a:rPr>
              <a:t>, and </a:t>
            </a:r>
            <a:r>
              <a:rPr lang="en-US" b="1" dirty="0">
                <a:latin typeface="Frutiger 45 Light" panose="020B0603020202020204" pitchFamily="34" charset="0"/>
              </a:rPr>
              <a:t>equity-focused long-term themes</a:t>
            </a:r>
            <a:r>
              <a:rPr lang="en-US" dirty="0">
                <a:latin typeface="Frutiger 45 Light" panose="020B0603020202020204" pitchFamily="34" charset="0"/>
              </a:rPr>
              <a:t> (e.g. </a:t>
            </a:r>
            <a:r>
              <a:rPr lang="en-US" dirty="0" err="1">
                <a:latin typeface="Frutiger 45 Light" panose="020B0603020202020204" pitchFamily="34" charset="0"/>
              </a:rPr>
              <a:t>HealthTech</a:t>
            </a:r>
            <a:r>
              <a:rPr lang="en-US" dirty="0">
                <a:latin typeface="Frutiger 45 Light" panose="020B0603020202020204" pitchFamily="34" charset="0"/>
              </a:rPr>
              <a:t>, Genetic therapies, Automation and robotics, E-commerce, and Digital Transformation)</a:t>
            </a:r>
            <a:endParaRPr lang="en-US" b="1" dirty="0">
              <a:latin typeface="Frutiger 45 Light" panose="020B0603020202020204" pitchFamily="34" charset="0"/>
            </a:endParaRPr>
          </a:p>
          <a:p>
            <a:pPr marL="0" indent="0" fontAlgn="auto">
              <a:spcBef>
                <a:spcPts val="0"/>
              </a:spcBef>
              <a:spcAft>
                <a:spcPts val="586"/>
              </a:spcAft>
              <a:buClr>
                <a:srgbClr val="E60000"/>
              </a:buClr>
              <a:buSzPct val="140000"/>
              <a:buNone/>
            </a:pPr>
            <a:endParaRPr lang="en-US" dirty="0">
              <a:latin typeface="Frutiger 45 Light" panose="020B0603020202020204" pitchFamily="34" charset="0"/>
            </a:endParaRPr>
          </a:p>
        </p:txBody>
      </p:sp>
      <p:sp>
        <p:nvSpPr>
          <p:cNvPr id="13" name="Rectangle 12"/>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UBS, as of 22 April 2020</a:t>
            </a:r>
          </a:p>
        </p:txBody>
      </p:sp>
      <p:sp>
        <p:nvSpPr>
          <p:cNvPr id="5" name="Rectangle 4"/>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3738406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Themis </a:t>
            </a:r>
            <a:r>
              <a:rPr lang="en-GB" dirty="0" smtClean="0"/>
              <a:t>Themistocleous</a:t>
            </a:r>
          </a:p>
          <a:p>
            <a:r>
              <a:rPr lang="en-GB" dirty="0" smtClean="0"/>
              <a:t>Chief </a:t>
            </a:r>
            <a:r>
              <a:rPr lang="en-GB" dirty="0"/>
              <a:t>Investment Officer EMEA, </a:t>
            </a:r>
            <a:r>
              <a:rPr lang="en-US" dirty="0" smtClean="0"/>
              <a:t>UBS CIO GWM</a:t>
            </a:r>
            <a:endParaRPr lang="en-US" dirty="0"/>
          </a:p>
        </p:txBody>
      </p:sp>
      <p:sp>
        <p:nvSpPr>
          <p:cNvPr id="4" name="Rectangle 3"/>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5651824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500" dirty="0"/>
              <a:t>Rate cuts and </a:t>
            </a:r>
            <a:r>
              <a:rPr lang="en-GB" sz="3500" dirty="0" smtClean="0"/>
              <a:t>Quantitative Easing </a:t>
            </a:r>
            <a:r>
              <a:rPr lang="en-GB" sz="3500" dirty="0"/>
              <a:t>since </a:t>
            </a:r>
            <a:r>
              <a:rPr lang="en-GB" sz="3500" dirty="0" smtClean="0"/>
              <a:t>Jan 2020</a:t>
            </a:r>
            <a:endParaRPr lang="en-GB" sz="35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755" y="2131029"/>
            <a:ext cx="12138836" cy="3221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688860" y="5492540"/>
            <a:ext cx="6702425" cy="366212"/>
          </a:xfrm>
          <a:prstGeom prst="rect">
            <a:avLst/>
          </a:prstGeom>
        </p:spPr>
        <p:txBody>
          <a:bodyPr lIns="134069" tIns="67035" rIns="134069" bIns="67035">
            <a:spAutoFit/>
          </a:bodyPr>
          <a:lstStyle/>
          <a:p>
            <a:r>
              <a:rPr lang="en-GB" sz="1500" i="1" dirty="0"/>
              <a:t>Source: UBS, Haver</a:t>
            </a:r>
          </a:p>
        </p:txBody>
      </p:sp>
      <p:sp>
        <p:nvSpPr>
          <p:cNvPr id="5" name="Rectangle 4"/>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9161319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vert="horz" lIns="0" tIns="0" rIns="0" bIns="0" rtlCol="0" anchor="b" anchorCtr="0">
            <a:normAutofit/>
          </a:bodyPr>
          <a:lstStyle/>
          <a:p>
            <a:r>
              <a:rPr lang="en-GB" sz="3500" dirty="0"/>
              <a:t>World weighted average policy rate</a:t>
            </a: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Policy rates already well below the previous low</a:t>
            </a:r>
            <a:endParaRPr lang="en-US" b="1" dirty="0">
              <a:solidFill>
                <a:srgbClr val="FF0000"/>
              </a:solidFill>
              <a:latin typeface="Frutiger 45 Light" panose="020B0603020202020204" pitchFamily="34" charset="0"/>
            </a:endParaRPr>
          </a:p>
        </p:txBody>
      </p:sp>
      <p:sp>
        <p:nvSpPr>
          <p:cNvPr id="9" name="Rectangle 8"/>
          <p:cNvSpPr/>
          <p:nvPr/>
        </p:nvSpPr>
        <p:spPr>
          <a:xfrm>
            <a:off x="968128" y="6500707"/>
            <a:ext cx="6702425" cy="366212"/>
          </a:xfrm>
          <a:prstGeom prst="rect">
            <a:avLst/>
          </a:prstGeom>
        </p:spPr>
        <p:txBody>
          <a:bodyPr lIns="134069" tIns="67035" rIns="134069" bIns="67035">
            <a:spAutoFit/>
          </a:bodyPr>
          <a:lstStyle/>
          <a:p>
            <a:r>
              <a:rPr lang="en-GB" sz="1500" i="1" dirty="0"/>
              <a:t>Source: UBS, Haver</a:t>
            </a:r>
          </a:p>
        </p:txBody>
      </p:sp>
      <p:graphicFrame>
        <p:nvGraphicFramePr>
          <p:cNvPr id="10" name="Chart 9"/>
          <p:cNvGraphicFramePr>
            <a:graphicFrameLocks/>
          </p:cNvGraphicFramePr>
          <p:nvPr>
            <p:extLst>
              <p:ext uri="{D42A27DB-BD31-4B8C-83A1-F6EECF244321}">
                <p14:modId xmlns:p14="http://schemas.microsoft.com/office/powerpoint/2010/main" val="2665606000"/>
              </p:ext>
            </p:extLst>
          </p:nvPr>
        </p:nvGraphicFramePr>
        <p:xfrm>
          <a:off x="781949" y="1485053"/>
          <a:ext cx="8369520" cy="4787053"/>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7113559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b" anchorCtr="0">
            <a:normAutofit/>
          </a:bodyPr>
          <a:lstStyle/>
          <a:p>
            <a:r>
              <a:rPr lang="en-GB" sz="3500" dirty="0"/>
              <a:t>DM GDP weighted policy rate (16 countries)</a:t>
            </a:r>
          </a:p>
        </p:txBody>
      </p:sp>
      <p:sp>
        <p:nvSpPr>
          <p:cNvPr id="4" name="Rectangle 3"/>
          <p:cNvSpPr/>
          <p:nvPr/>
        </p:nvSpPr>
        <p:spPr>
          <a:xfrm>
            <a:off x="772641" y="6544947"/>
            <a:ext cx="6702425" cy="366212"/>
          </a:xfrm>
          <a:prstGeom prst="rect">
            <a:avLst/>
          </a:prstGeom>
        </p:spPr>
        <p:txBody>
          <a:bodyPr lIns="134069" tIns="67035" rIns="134069" bIns="67035">
            <a:spAutoFit/>
          </a:bodyPr>
          <a:lstStyle/>
          <a:p>
            <a:r>
              <a:rPr lang="en-GB" sz="1500" i="1" dirty="0"/>
              <a:t>Source: UBS, Haver</a:t>
            </a:r>
          </a:p>
        </p:txBody>
      </p:sp>
      <p:graphicFrame>
        <p:nvGraphicFramePr>
          <p:cNvPr id="5" name="Chart 4"/>
          <p:cNvGraphicFramePr>
            <a:graphicFrameLocks/>
          </p:cNvGraphicFramePr>
          <p:nvPr>
            <p:extLst>
              <p:ext uri="{D42A27DB-BD31-4B8C-83A1-F6EECF244321}">
                <p14:modId xmlns:p14="http://schemas.microsoft.com/office/powerpoint/2010/main" val="1893724774"/>
              </p:ext>
            </p:extLst>
          </p:nvPr>
        </p:nvGraphicFramePr>
        <p:xfrm>
          <a:off x="772641" y="1490134"/>
          <a:ext cx="9383395" cy="5054812"/>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DM GDP-weighted are negative</a:t>
            </a:r>
            <a:endParaRPr lang="en-US" b="1" dirty="0">
              <a:solidFill>
                <a:srgbClr val="FF0000"/>
              </a:solidFill>
              <a:latin typeface="Frutiger 45 Light" panose="020B0603020202020204" pitchFamily="34" charset="0"/>
            </a:endParaRPr>
          </a:p>
        </p:txBody>
      </p:sp>
      <p:sp>
        <p:nvSpPr>
          <p:cNvPr id="7" name="Rectangle 6"/>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6270788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b" anchorCtr="0">
            <a:normAutofit/>
          </a:bodyPr>
          <a:lstStyle/>
          <a:p>
            <a:r>
              <a:rPr lang="en-GB" sz="3500" dirty="0"/>
              <a:t>Monthly flow for G4 central bank asset purchases</a:t>
            </a:r>
          </a:p>
        </p:txBody>
      </p:sp>
      <p:graphicFrame>
        <p:nvGraphicFramePr>
          <p:cNvPr id="3" name="Chart 2"/>
          <p:cNvGraphicFramePr>
            <a:graphicFrameLocks noGrp="1"/>
          </p:cNvGraphicFramePr>
          <p:nvPr>
            <p:extLst>
              <p:ext uri="{D42A27DB-BD31-4B8C-83A1-F6EECF244321}">
                <p14:modId xmlns:p14="http://schemas.microsoft.com/office/powerpoint/2010/main" val="1240881539"/>
              </p:ext>
            </p:extLst>
          </p:nvPr>
        </p:nvGraphicFramePr>
        <p:xfrm>
          <a:off x="1908329" y="1508761"/>
          <a:ext cx="9839532" cy="5220062"/>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1563899" y="1229360"/>
            <a:ext cx="9402013" cy="391160"/>
          </a:xfrm>
          <a:prstGeom prst="rect">
            <a:avLst/>
          </a:prstGeom>
          <a:noFill/>
        </p:spPr>
        <p:txBody>
          <a:bodyPr wrap="square" lIns="0" tIns="0" rIns="0" bIns="0" rtlCol="0">
            <a:noAutofit/>
          </a:bodyPr>
          <a:lstStyle/>
          <a:p>
            <a:r>
              <a:rPr lang="en-GB" sz="2300" dirty="0"/>
              <a:t>Purchases likely to far exceed levels seen during the GFC </a:t>
            </a:r>
          </a:p>
        </p:txBody>
      </p:sp>
      <p:sp>
        <p:nvSpPr>
          <p:cNvPr id="5" name="Rectangle 4"/>
          <p:cNvSpPr/>
          <p:nvPr/>
        </p:nvSpPr>
        <p:spPr>
          <a:xfrm>
            <a:off x="1982801" y="6641411"/>
            <a:ext cx="8005674" cy="597044"/>
          </a:xfrm>
          <a:prstGeom prst="rect">
            <a:avLst/>
          </a:prstGeom>
        </p:spPr>
        <p:txBody>
          <a:bodyPr wrap="square" lIns="134069" tIns="67035" rIns="134069" bIns="67035">
            <a:spAutoFit/>
          </a:bodyPr>
          <a:lstStyle/>
          <a:p>
            <a:r>
              <a:rPr lang="en-GB" sz="1200" dirty="0"/>
              <a:t>Source: Haver Analytics, UBS, as of March 2020</a:t>
            </a:r>
          </a:p>
          <a:p>
            <a:r>
              <a:rPr lang="en-GB" sz="1200" dirty="0"/>
              <a:t>Note: forecasts bases on UBS estimates of flow of asset purchases</a:t>
            </a:r>
          </a:p>
        </p:txBody>
      </p:sp>
      <p:sp>
        <p:nvSpPr>
          <p:cNvPr id="6" name="Rectangle 5"/>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8430041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60572" y="1852246"/>
            <a:ext cx="11764443" cy="4759691"/>
          </a:xfrm>
        </p:spPr>
        <p:txBody>
          <a:bodyPr/>
          <a:lstStyle/>
          <a:p>
            <a:pPr lvl="1"/>
            <a:r>
              <a:rPr lang="en-US" sz="1800" dirty="0"/>
              <a:t>Financial repression </a:t>
            </a:r>
            <a:endParaRPr lang="en-US" sz="1800" dirty="0" smtClean="0"/>
          </a:p>
          <a:p>
            <a:pPr lvl="2"/>
            <a:r>
              <a:rPr lang="en-GB" sz="1800" dirty="0" smtClean="0"/>
              <a:t>Central bank intervention = lower yields for much longer</a:t>
            </a:r>
          </a:p>
          <a:p>
            <a:pPr lvl="2"/>
            <a:r>
              <a:rPr lang="en-GB" sz="1800" dirty="0" smtClean="0"/>
              <a:t>Regulators require pension funds, insurance companies and banks to hold government bonds</a:t>
            </a:r>
          </a:p>
          <a:p>
            <a:pPr lvl="3"/>
            <a:r>
              <a:rPr lang="en-GB" sz="1800" dirty="0" smtClean="0"/>
              <a:t>Transfer of value from savers to governments (equivalent to a tax)</a:t>
            </a:r>
          </a:p>
          <a:p>
            <a:pPr lvl="1"/>
            <a:r>
              <a:rPr lang="en-GB" sz="1800" dirty="0"/>
              <a:t>C</a:t>
            </a:r>
            <a:r>
              <a:rPr lang="en-GB" sz="1800" dirty="0" smtClean="0"/>
              <a:t>ash </a:t>
            </a:r>
            <a:r>
              <a:rPr lang="en-GB" sz="1800" dirty="0"/>
              <a:t>and high-quality bonds no longer yield positive real </a:t>
            </a:r>
            <a:r>
              <a:rPr lang="en-GB" sz="1800" dirty="0" smtClean="0"/>
              <a:t>returns</a:t>
            </a:r>
          </a:p>
          <a:p>
            <a:pPr lvl="3"/>
            <a:r>
              <a:rPr lang="en-US" sz="1800" dirty="0"/>
              <a:t>reconsider cash and bond exposure </a:t>
            </a:r>
          </a:p>
          <a:p>
            <a:pPr lvl="3"/>
            <a:r>
              <a:rPr lang="en-GB" sz="1800" dirty="0" smtClean="0"/>
              <a:t>Returns similar to the past will require moving </a:t>
            </a:r>
            <a:r>
              <a:rPr lang="en-GB" sz="1800" dirty="0"/>
              <a:t>up the risk </a:t>
            </a:r>
            <a:r>
              <a:rPr lang="en-GB" sz="1800" dirty="0" smtClean="0"/>
              <a:t>spectrum</a:t>
            </a:r>
            <a:endParaRPr lang="en-US" sz="1800" dirty="0" smtClean="0"/>
          </a:p>
          <a:p>
            <a:pPr lvl="1"/>
            <a:r>
              <a:rPr lang="en-US" sz="1800" dirty="0" smtClean="0"/>
              <a:t>Government </a:t>
            </a:r>
            <a:r>
              <a:rPr lang="en-US" sz="1800" dirty="0"/>
              <a:t>bonds might be less effective </a:t>
            </a:r>
            <a:r>
              <a:rPr lang="en-US" sz="1800" dirty="0" smtClean="0"/>
              <a:t>diversifiers </a:t>
            </a:r>
            <a:endParaRPr lang="en-GB" sz="1800" dirty="0"/>
          </a:p>
          <a:p>
            <a:pPr lvl="2"/>
            <a:r>
              <a:rPr lang="en-US" sz="1800" dirty="0"/>
              <a:t>Seek alternative diversifiers </a:t>
            </a:r>
            <a:endParaRPr lang="en-US" sz="1800" dirty="0" smtClean="0"/>
          </a:p>
          <a:p>
            <a:pPr lvl="3"/>
            <a:r>
              <a:rPr lang="en-US" sz="1800" dirty="0" smtClean="0"/>
              <a:t>private markets, real estate, gold </a:t>
            </a:r>
            <a:endParaRPr lang="en-GB" sz="1800" dirty="0"/>
          </a:p>
        </p:txBody>
      </p:sp>
      <p:sp>
        <p:nvSpPr>
          <p:cNvPr id="3" name="Title 2"/>
          <p:cNvSpPr>
            <a:spLocks noGrp="1"/>
          </p:cNvSpPr>
          <p:nvPr>
            <p:ph type="title"/>
          </p:nvPr>
        </p:nvSpPr>
        <p:spPr/>
        <p:txBody>
          <a:bodyPr vert="horz" lIns="0" tIns="0" rIns="0" bIns="0" rtlCol="0" anchor="b" anchorCtr="0">
            <a:normAutofit/>
          </a:bodyPr>
          <a:lstStyle/>
          <a:p>
            <a:r>
              <a:rPr lang="en-GB" sz="3500" dirty="0"/>
              <a:t>After COVID-19: Central bank action consequences </a:t>
            </a:r>
          </a:p>
        </p:txBody>
      </p:sp>
      <p:sp>
        <p:nvSpPr>
          <p:cNvPr id="4" name="Rectangle 3"/>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753943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3" name="Rectangle 2"/>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874693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Min Lan </a:t>
            </a:r>
            <a:r>
              <a:rPr lang="en-GB" dirty="0" smtClean="0"/>
              <a:t>Tan</a:t>
            </a:r>
          </a:p>
          <a:p>
            <a:r>
              <a:rPr lang="en-GB" dirty="0" smtClean="0"/>
              <a:t>Chief </a:t>
            </a:r>
            <a:r>
              <a:rPr lang="en-GB" dirty="0"/>
              <a:t>Investment Officer APAC, </a:t>
            </a:r>
            <a:r>
              <a:rPr lang="en-US" dirty="0" smtClean="0"/>
              <a:t>UBS CIO GWM</a:t>
            </a:r>
            <a:endParaRPr lang="en-US" dirty="0"/>
          </a:p>
        </p:txBody>
      </p:sp>
      <p:sp>
        <p:nvSpPr>
          <p:cNvPr id="4" name="Rectangle 3"/>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918501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solidFill>
                  <a:srgbClr val="FF0000"/>
                </a:solidFill>
              </a:rPr>
              <a:t>Deglobalization</a:t>
            </a:r>
            <a:r>
              <a:rPr lang="en-US" sz="3500" dirty="0"/>
              <a:t> likely to gather pace</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Note: Tariffs on effective date. Source: World Bank, Bloomberg, News Sources, UBS, as of Apr 2020</a:t>
            </a:r>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1" name="Rounded Rectangle 10"/>
          <p:cNvSpPr/>
          <p:nvPr/>
        </p:nvSpPr>
        <p:spPr>
          <a:xfrm>
            <a:off x="6633912" y="1054664"/>
            <a:ext cx="6154780" cy="413908"/>
          </a:xfrm>
          <a:prstGeom prst="roundRect">
            <a:avLst/>
          </a:prstGeom>
          <a:no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defTabSz="1467715"/>
            <a:endParaRPr lang="en-US" b="1" kern="0" dirty="0">
              <a:latin typeface="Frutiger 45 Light" panose="020B0603020202020204" pitchFamily="34" charset="0"/>
            </a:endParaRPr>
          </a:p>
        </p:txBody>
      </p:sp>
      <p:sp>
        <p:nvSpPr>
          <p:cNvPr id="22" name="Rounded Rectangle 5">
            <a:extLst>
              <a:ext uri="{FF2B5EF4-FFF2-40B4-BE49-F238E27FC236}">
                <a16:creationId xmlns:a16="http://schemas.microsoft.com/office/drawing/2014/main" xmlns="" id="{3D242F16-EA78-4313-A558-47F2BBDE96FC}"/>
              </a:ext>
            </a:extLst>
          </p:cNvPr>
          <p:cNvSpPr/>
          <p:nvPr/>
        </p:nvSpPr>
        <p:spPr>
          <a:xfrm>
            <a:off x="6794977" y="1101408"/>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US-China tensions contributed further to trend</a:t>
            </a:r>
          </a:p>
        </p:txBody>
      </p:sp>
      <p:sp>
        <p:nvSpPr>
          <p:cNvPr id="23" name="Rounded Rectangle 6">
            <a:extLst>
              <a:ext uri="{FF2B5EF4-FFF2-40B4-BE49-F238E27FC236}">
                <a16:creationId xmlns:a16="http://schemas.microsoft.com/office/drawing/2014/main" xmlns="" id="{4BCBC259-10E0-4660-99D5-3F6F433A9909}"/>
              </a:ext>
            </a:extLst>
          </p:cNvPr>
          <p:cNvSpPr/>
          <p:nvPr/>
        </p:nvSpPr>
        <p:spPr>
          <a:xfrm>
            <a:off x="541534" y="1097175"/>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Global trade-to-GDP has already peaked</a:t>
            </a:r>
            <a:endParaRPr b="1" kern="0" dirty="0">
              <a:solidFill>
                <a:prstClr val="white"/>
              </a:solidFill>
              <a:latin typeface="Frutiger 45 Light" panose="020B0603020202020204" pitchFamily="34" charset="0"/>
            </a:endParaRPr>
          </a:p>
        </p:txBody>
      </p:sp>
      <p:pic>
        <p:nvPicPr>
          <p:cNvPr id="26" name="Picture 25">
            <a:extLst>
              <a:ext uri="{FF2B5EF4-FFF2-40B4-BE49-F238E27FC236}">
                <a16:creationId xmlns:a16="http://schemas.microsoft.com/office/drawing/2014/main" xmlns="" id="{9D7C50A2-49C4-4E0A-9636-D0FB249AE22B}"/>
              </a:ext>
            </a:extLst>
          </p:cNvPr>
          <p:cNvPicPr>
            <a:picLocks noChangeAspect="1"/>
          </p:cNvPicPr>
          <p:nvPr/>
        </p:nvPicPr>
        <p:blipFill>
          <a:blip r:embed="rId4"/>
          <a:stretch>
            <a:fillRect/>
          </a:stretch>
        </p:blipFill>
        <p:spPr>
          <a:xfrm>
            <a:off x="904324" y="2070081"/>
            <a:ext cx="5362405" cy="4694326"/>
          </a:xfrm>
          <a:prstGeom prst="rect">
            <a:avLst/>
          </a:prstGeom>
        </p:spPr>
      </p:pic>
      <p:sp>
        <p:nvSpPr>
          <p:cNvPr id="27" name="Rectangle 26">
            <a:extLst>
              <a:ext uri="{FF2B5EF4-FFF2-40B4-BE49-F238E27FC236}">
                <a16:creationId xmlns:a16="http://schemas.microsoft.com/office/drawing/2014/main" xmlns="" id="{F784B3CF-6018-4C99-9482-7F5D248D44DD}"/>
              </a:ext>
            </a:extLst>
          </p:cNvPr>
          <p:cNvSpPr/>
          <p:nvPr/>
        </p:nvSpPr>
        <p:spPr>
          <a:xfrm>
            <a:off x="554415" y="1675528"/>
            <a:ext cx="6019302" cy="412378"/>
          </a:xfrm>
          <a:prstGeom prst="rect">
            <a:avLst/>
          </a:prstGeom>
        </p:spPr>
        <p:txBody>
          <a:bodyPr wrap="square" lIns="134069" tIns="67035" rIns="134069" bIns="67035">
            <a:spAutoFit/>
          </a:bodyPr>
          <a:lstStyle/>
          <a:p>
            <a:r>
              <a:rPr lang="en-US" dirty="0">
                <a:latin typeface="Frutiger 45 Light" panose="020B0603020202020204" pitchFamily="34" charset="0"/>
              </a:rPr>
              <a:t>World trade, % of GDP</a:t>
            </a:r>
          </a:p>
        </p:txBody>
      </p:sp>
      <p:sp>
        <p:nvSpPr>
          <p:cNvPr id="28" name="Rectangle 27">
            <a:extLst>
              <a:ext uri="{FF2B5EF4-FFF2-40B4-BE49-F238E27FC236}">
                <a16:creationId xmlns:a16="http://schemas.microsoft.com/office/drawing/2014/main" xmlns="" id="{8C5B4278-A284-4A66-9F6A-2E2D436C9549}"/>
              </a:ext>
            </a:extLst>
          </p:cNvPr>
          <p:cNvSpPr/>
          <p:nvPr/>
        </p:nvSpPr>
        <p:spPr>
          <a:xfrm>
            <a:off x="6831133" y="1687905"/>
            <a:ext cx="6019302" cy="412378"/>
          </a:xfrm>
          <a:prstGeom prst="rect">
            <a:avLst/>
          </a:prstGeom>
        </p:spPr>
        <p:txBody>
          <a:bodyPr wrap="square" lIns="134069" tIns="67035" rIns="134069" bIns="67035">
            <a:spAutoFit/>
          </a:bodyPr>
          <a:lstStyle/>
          <a:p>
            <a:r>
              <a:rPr lang="en-US" dirty="0">
                <a:latin typeface="Frutiger 45 Light" panose="020B0603020202020204" pitchFamily="34" charset="0"/>
              </a:rPr>
              <a:t>Blended US tariff on China goods (%)</a:t>
            </a:r>
          </a:p>
        </p:txBody>
      </p:sp>
      <p:pic>
        <p:nvPicPr>
          <p:cNvPr id="29" name="Picture 28">
            <a:extLst>
              <a:ext uri="{FF2B5EF4-FFF2-40B4-BE49-F238E27FC236}">
                <a16:creationId xmlns:a16="http://schemas.microsoft.com/office/drawing/2014/main" xmlns="" id="{16438534-452D-490F-96BC-2BC2E39ED5CF}"/>
              </a:ext>
            </a:extLst>
          </p:cNvPr>
          <p:cNvPicPr>
            <a:picLocks noChangeAspect="1"/>
          </p:cNvPicPr>
          <p:nvPr/>
        </p:nvPicPr>
        <p:blipFill>
          <a:blip r:embed="rId5"/>
          <a:stretch>
            <a:fillRect/>
          </a:stretch>
        </p:blipFill>
        <p:spPr>
          <a:xfrm>
            <a:off x="7137361" y="2080702"/>
            <a:ext cx="5371343" cy="4694326"/>
          </a:xfrm>
          <a:prstGeom prst="rect">
            <a:avLst/>
          </a:prstGeom>
        </p:spPr>
      </p:pic>
      <p:sp>
        <p:nvSpPr>
          <p:cNvPr id="12" name="Rectangle 11"/>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6008200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solidFill>
                  <a:schemeClr val="tx2"/>
                </a:solidFill>
              </a:rPr>
              <a:t>Massive</a:t>
            </a:r>
            <a:r>
              <a:rPr lang="en-US" sz="3500" dirty="0"/>
              <a:t> supply chain shifts outside of China unlikely</a:t>
            </a:r>
          </a:p>
        </p:txBody>
      </p:sp>
      <p:sp>
        <p:nvSpPr>
          <p:cNvPr id="4" name="Rectangle 3"/>
          <p:cNvSpPr/>
          <p:nvPr/>
        </p:nvSpPr>
        <p:spPr>
          <a:xfrm>
            <a:off x="2374394" y="6897655"/>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AmCham China – 2020 China Business Climate Survey Report; UBS, Apr 2020</a:t>
            </a:r>
          </a:p>
        </p:txBody>
      </p:sp>
      <p:sp>
        <p:nvSpPr>
          <p:cNvPr id="13" name="Rectangle 12">
            <a:extLst>
              <a:ext uri="{FF2B5EF4-FFF2-40B4-BE49-F238E27FC236}">
                <a16:creationId xmlns:a16="http://schemas.microsoft.com/office/drawing/2014/main" xmlns="" id="{31A673C0-AC74-49AC-8718-9647EAF5F064}"/>
              </a:ext>
            </a:extLst>
          </p:cNvPr>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7" name="Rectangle 16">
            <a:extLst>
              <a:ext uri="{FF2B5EF4-FFF2-40B4-BE49-F238E27FC236}">
                <a16:creationId xmlns:a16="http://schemas.microsoft.com/office/drawing/2014/main" xmlns="" id="{B7CB4B1C-B0D1-49AD-8133-E59C1D662DD8}"/>
              </a:ext>
            </a:extLst>
          </p:cNvPr>
          <p:cNvSpPr/>
          <p:nvPr/>
        </p:nvSpPr>
        <p:spPr>
          <a:xfrm>
            <a:off x="453647" y="1052643"/>
            <a:ext cx="12676064" cy="689377"/>
          </a:xfrm>
          <a:prstGeom prst="rect">
            <a:avLst/>
          </a:prstGeom>
        </p:spPr>
        <p:txBody>
          <a:bodyPr wrap="square" lIns="134069" tIns="67035" rIns="134069" bIns="67035">
            <a:spAutoFit/>
          </a:bodyPr>
          <a:lstStyle/>
          <a:p>
            <a:r>
              <a:rPr lang="en-US" b="1" dirty="0">
                <a:latin typeface="Frutiger 45 Light" panose="020B0603020202020204" pitchFamily="34" charset="0"/>
              </a:rPr>
              <a:t>AmCham China: Is your company considering, or has it already begun process of relocating manufacturing or sourcing outside of China?</a:t>
            </a:r>
          </a:p>
        </p:txBody>
      </p:sp>
      <p:pic>
        <p:nvPicPr>
          <p:cNvPr id="10" name="Picture 9">
            <a:extLst>
              <a:ext uri="{FF2B5EF4-FFF2-40B4-BE49-F238E27FC236}">
                <a16:creationId xmlns:a16="http://schemas.microsoft.com/office/drawing/2014/main" xmlns="" id="{7DE25579-5D00-4CDA-AB62-B7D52233B119}"/>
              </a:ext>
            </a:extLst>
          </p:cNvPr>
          <p:cNvPicPr>
            <a:picLocks noChangeAspect="1"/>
          </p:cNvPicPr>
          <p:nvPr/>
        </p:nvPicPr>
        <p:blipFill>
          <a:blip r:embed="rId3"/>
          <a:stretch>
            <a:fillRect/>
          </a:stretch>
        </p:blipFill>
        <p:spPr>
          <a:xfrm>
            <a:off x="1264936" y="5899355"/>
            <a:ext cx="10617562" cy="1072988"/>
          </a:xfrm>
          <a:prstGeom prst="rect">
            <a:avLst/>
          </a:prstGeom>
        </p:spPr>
      </p:pic>
      <p:pic>
        <p:nvPicPr>
          <p:cNvPr id="11" name="Picture 10">
            <a:extLst>
              <a:ext uri="{FF2B5EF4-FFF2-40B4-BE49-F238E27FC236}">
                <a16:creationId xmlns:a16="http://schemas.microsoft.com/office/drawing/2014/main" xmlns="" id="{C2C0626E-8FDA-4C9E-A95D-516DD58A08F5}"/>
              </a:ext>
            </a:extLst>
          </p:cNvPr>
          <p:cNvPicPr>
            <a:picLocks noChangeAspect="1"/>
          </p:cNvPicPr>
          <p:nvPr/>
        </p:nvPicPr>
        <p:blipFill>
          <a:blip r:embed="rId4"/>
          <a:stretch>
            <a:fillRect/>
          </a:stretch>
        </p:blipFill>
        <p:spPr>
          <a:xfrm>
            <a:off x="1353427" y="1555484"/>
            <a:ext cx="10697997" cy="4345606"/>
          </a:xfrm>
          <a:prstGeom prst="rect">
            <a:avLst/>
          </a:prstGeom>
        </p:spPr>
      </p:pic>
      <p:sp>
        <p:nvSpPr>
          <p:cNvPr id="8" name="Rectangle 7"/>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2171347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Less global world = increased </a:t>
            </a:r>
            <a:r>
              <a:rPr lang="en-US" sz="3500" dirty="0">
                <a:solidFill>
                  <a:schemeClr val="tx2"/>
                </a:solidFill>
              </a:rPr>
              <a:t>automation</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Company data, UBS estimates, as of Feb 2020</a:t>
            </a:r>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ectangle 13">
            <a:extLst>
              <a:ext uri="{FF2B5EF4-FFF2-40B4-BE49-F238E27FC236}">
                <a16:creationId xmlns:a16="http://schemas.microsoft.com/office/drawing/2014/main" xmlns="" id="{35009110-4979-4A36-80AB-EA66DEA59A5D}"/>
              </a:ext>
            </a:extLst>
          </p:cNvPr>
          <p:cNvSpPr/>
          <p:nvPr/>
        </p:nvSpPr>
        <p:spPr>
          <a:xfrm>
            <a:off x="516974" y="1098338"/>
            <a:ext cx="12332462" cy="670560"/>
          </a:xfrm>
          <a:prstGeom prst="roundRect">
            <a:avLst/>
          </a:prstGeom>
          <a:solidFill>
            <a:srgbClr val="464749"/>
          </a:solidFill>
          <a:ln w="19050">
            <a:solidFill>
              <a:srgbClr val="464749"/>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473585"/>
            <a:r>
              <a:rPr lang="en-AU" b="1" dirty="0">
                <a:solidFill>
                  <a:srgbClr val="FFFFFF"/>
                </a:solidFill>
                <a:latin typeface="Frutiger 45 Light" panose="020B0603020202020204" pitchFamily="34" charset="0"/>
              </a:rPr>
              <a:t>Automation market (market size in </a:t>
            </a:r>
            <a:r>
              <a:rPr lang="en-AU" b="1" dirty="0" err="1">
                <a:solidFill>
                  <a:srgbClr val="FFFFFF"/>
                </a:solidFill>
                <a:latin typeface="Frutiger 45 Light" panose="020B0603020202020204" pitchFamily="34" charset="0"/>
              </a:rPr>
              <a:t>USDbn</a:t>
            </a:r>
            <a:r>
              <a:rPr lang="en-AU" b="1" dirty="0">
                <a:solidFill>
                  <a:srgbClr val="FFFFFF"/>
                </a:solidFill>
                <a:latin typeface="Frutiger 45 Light" panose="020B0603020202020204" pitchFamily="34" charset="0"/>
              </a:rPr>
              <a:t>)</a:t>
            </a:r>
          </a:p>
          <a:p>
            <a:pPr algn="ctr" defTabSz="1473585">
              <a:tabLst>
                <a:tab pos="1095202" algn="l"/>
              </a:tabLst>
            </a:pPr>
            <a:r>
              <a:rPr lang="en-AU" dirty="0">
                <a:solidFill>
                  <a:srgbClr val="FFFFFF"/>
                </a:solidFill>
                <a:latin typeface="Frutiger 45 Light" panose="020B0603020202020204" pitchFamily="34" charset="0"/>
              </a:rPr>
              <a:t>Market size: USD 185.9bn 2019E, 214.3bn 2021E (7% Average growth rate)</a:t>
            </a:r>
          </a:p>
        </p:txBody>
      </p:sp>
      <p:sp>
        <p:nvSpPr>
          <p:cNvPr id="12" name="Rectangle 14">
            <a:extLst>
              <a:ext uri="{FF2B5EF4-FFF2-40B4-BE49-F238E27FC236}">
                <a16:creationId xmlns:a16="http://schemas.microsoft.com/office/drawing/2014/main" xmlns="" id="{9DD4A1E4-DF88-473F-B2E5-D10491AF86E1}"/>
              </a:ext>
            </a:extLst>
          </p:cNvPr>
          <p:cNvSpPr/>
          <p:nvPr/>
        </p:nvSpPr>
        <p:spPr>
          <a:xfrm>
            <a:off x="760857" y="2804198"/>
            <a:ext cx="2278825" cy="1609344"/>
          </a:xfrm>
          <a:prstGeom prst="roundRect">
            <a:avLst/>
          </a:prstGeom>
          <a:solidFill>
            <a:srgbClr val="4D3C2F"/>
          </a:solidFill>
          <a:ln w="19050">
            <a:solidFill>
              <a:srgbClr val="4D3C2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473585">
              <a:spcBef>
                <a:spcPts val="1759"/>
              </a:spcBef>
              <a:spcAft>
                <a:spcPts val="0"/>
              </a:spcAft>
            </a:pPr>
            <a:r>
              <a:rPr lang="en-AU" b="1" dirty="0">
                <a:solidFill>
                  <a:srgbClr val="FFFFFF"/>
                </a:solidFill>
                <a:latin typeface="Frutiger 45 Light" panose="020B0603020202020204" pitchFamily="34" charset="0"/>
              </a:rPr>
              <a:t>Factory automation</a:t>
            </a:r>
          </a:p>
          <a:p>
            <a:pPr algn="ctr" defTabSz="1473585">
              <a:spcBef>
                <a:spcPts val="1759"/>
              </a:spcBef>
              <a:spcAft>
                <a:spcPts val="0"/>
              </a:spcAft>
            </a:pPr>
            <a:r>
              <a:rPr lang="en-AU" dirty="0">
                <a:solidFill>
                  <a:srgbClr val="FFFFFF"/>
                </a:solidFill>
                <a:latin typeface="Frutiger 45 Light" panose="020B0603020202020204" pitchFamily="34" charset="0"/>
              </a:rPr>
              <a:t>2019E  / 21E: USD 27.9bn  / 28.8bn </a:t>
            </a:r>
          </a:p>
          <a:p>
            <a:pPr algn="ctr" defTabSz="1473585">
              <a:spcBef>
                <a:spcPts val="0"/>
              </a:spcBef>
              <a:spcAft>
                <a:spcPts val="0"/>
              </a:spcAft>
            </a:pPr>
            <a:r>
              <a:rPr lang="en-AU" dirty="0">
                <a:solidFill>
                  <a:srgbClr val="FFFFFF"/>
                </a:solidFill>
                <a:latin typeface="Frutiger 45 Light" panose="020B0603020202020204" pitchFamily="34" charset="0"/>
              </a:rPr>
              <a:t>(Low-single digit annual growth)</a:t>
            </a:r>
          </a:p>
        </p:txBody>
      </p:sp>
      <p:sp>
        <p:nvSpPr>
          <p:cNvPr id="13" name="Rectangle 15">
            <a:extLst>
              <a:ext uri="{FF2B5EF4-FFF2-40B4-BE49-F238E27FC236}">
                <a16:creationId xmlns:a16="http://schemas.microsoft.com/office/drawing/2014/main" xmlns="" id="{3DB598DE-7CEE-4E35-BE9A-84D893B25C63}"/>
              </a:ext>
            </a:extLst>
          </p:cNvPr>
          <p:cNvSpPr/>
          <p:nvPr/>
        </p:nvSpPr>
        <p:spPr>
          <a:xfrm>
            <a:off x="3120499" y="2804198"/>
            <a:ext cx="2278825" cy="1609344"/>
          </a:xfrm>
          <a:prstGeom prst="roundRect">
            <a:avLst/>
          </a:prstGeom>
          <a:solidFill>
            <a:srgbClr val="E0D5BD"/>
          </a:solidFill>
          <a:ln w="19050">
            <a:solidFill>
              <a:srgbClr val="E0D5BD"/>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473585">
              <a:spcBef>
                <a:spcPts val="1759"/>
              </a:spcBef>
              <a:spcAft>
                <a:spcPts val="0"/>
              </a:spcAft>
            </a:pPr>
            <a:r>
              <a:rPr lang="en-AU" b="1" dirty="0">
                <a:solidFill>
                  <a:srgbClr val="000000"/>
                </a:solidFill>
                <a:latin typeface="Frutiger 45 Light" panose="020B0603020202020204" pitchFamily="34" charset="0"/>
              </a:rPr>
              <a:t>Process automation</a:t>
            </a:r>
          </a:p>
          <a:p>
            <a:pPr algn="ctr" defTabSz="1473585">
              <a:spcBef>
                <a:spcPts val="1759"/>
              </a:spcBef>
              <a:spcAft>
                <a:spcPts val="0"/>
              </a:spcAft>
            </a:pPr>
            <a:r>
              <a:rPr lang="en-AU" dirty="0">
                <a:solidFill>
                  <a:srgbClr val="000000"/>
                </a:solidFill>
                <a:latin typeface="Frutiger 45 Light" panose="020B0603020202020204" pitchFamily="34" charset="0"/>
              </a:rPr>
              <a:t>2019E  / 21E: USD 71.2bn  / 74.0bn </a:t>
            </a:r>
          </a:p>
          <a:p>
            <a:pPr algn="ctr" defTabSz="1473585">
              <a:spcBef>
                <a:spcPts val="0"/>
              </a:spcBef>
              <a:spcAft>
                <a:spcPts val="0"/>
              </a:spcAft>
            </a:pPr>
            <a:r>
              <a:rPr lang="en-AU" dirty="0">
                <a:solidFill>
                  <a:srgbClr val="000000"/>
                </a:solidFill>
                <a:latin typeface="Frutiger 45 Light" panose="020B0603020202020204" pitchFamily="34" charset="0"/>
              </a:rPr>
              <a:t>(Low-single digit annual growth)</a:t>
            </a:r>
          </a:p>
        </p:txBody>
      </p:sp>
      <p:sp>
        <p:nvSpPr>
          <p:cNvPr id="15" name="Rectangle 16">
            <a:extLst>
              <a:ext uri="{FF2B5EF4-FFF2-40B4-BE49-F238E27FC236}">
                <a16:creationId xmlns:a16="http://schemas.microsoft.com/office/drawing/2014/main" xmlns="" id="{A64C94D0-0DFF-4B87-8F69-898D54C92D69}"/>
              </a:ext>
            </a:extLst>
          </p:cNvPr>
          <p:cNvSpPr/>
          <p:nvPr/>
        </p:nvSpPr>
        <p:spPr>
          <a:xfrm>
            <a:off x="2776808" y="5735532"/>
            <a:ext cx="2546922" cy="1072896"/>
          </a:xfrm>
          <a:prstGeom prst="roundRect">
            <a:avLst/>
          </a:prstGeom>
          <a:solidFill>
            <a:srgbClr val="E7C157"/>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473585">
              <a:spcBef>
                <a:spcPts val="1759"/>
              </a:spcBef>
              <a:spcAft>
                <a:spcPts val="0"/>
              </a:spcAft>
            </a:pPr>
            <a:r>
              <a:rPr lang="en-AU" b="1" dirty="0">
                <a:solidFill>
                  <a:prstClr val="black"/>
                </a:solidFill>
                <a:latin typeface="Frutiger 45 Light" panose="020B0603020202020204" pitchFamily="34" charset="0"/>
              </a:rPr>
              <a:t>3D printing</a:t>
            </a:r>
          </a:p>
          <a:p>
            <a:pPr algn="ctr" defTabSz="1473585">
              <a:spcBef>
                <a:spcPts val="0"/>
              </a:spcBef>
              <a:spcAft>
                <a:spcPts val="0"/>
              </a:spcAft>
            </a:pPr>
            <a:r>
              <a:rPr lang="en-AU" dirty="0">
                <a:solidFill>
                  <a:prstClr val="black"/>
                </a:solidFill>
                <a:latin typeface="Frutiger 45 Light" panose="020B0603020202020204" pitchFamily="34" charset="0"/>
              </a:rPr>
              <a:t>2019E  / 21E: </a:t>
            </a:r>
          </a:p>
          <a:p>
            <a:pPr algn="ctr" defTabSz="1473585">
              <a:spcBef>
                <a:spcPts val="0"/>
              </a:spcBef>
              <a:spcAft>
                <a:spcPts val="0"/>
              </a:spcAft>
            </a:pPr>
            <a:r>
              <a:rPr lang="en-AU" dirty="0">
                <a:solidFill>
                  <a:prstClr val="black"/>
                </a:solidFill>
                <a:latin typeface="Frutiger 45 Light" panose="020B0603020202020204" pitchFamily="34" charset="0"/>
              </a:rPr>
              <a:t>USD 10.9bn  / 14.4bn </a:t>
            </a:r>
          </a:p>
        </p:txBody>
      </p:sp>
      <p:sp>
        <p:nvSpPr>
          <p:cNvPr id="16" name="Rectangle 17">
            <a:extLst>
              <a:ext uri="{FF2B5EF4-FFF2-40B4-BE49-F238E27FC236}">
                <a16:creationId xmlns:a16="http://schemas.microsoft.com/office/drawing/2014/main" xmlns="" id="{B34B6800-7CFE-4D67-94C4-0A7AE84C0300}"/>
              </a:ext>
            </a:extLst>
          </p:cNvPr>
          <p:cNvSpPr/>
          <p:nvPr/>
        </p:nvSpPr>
        <p:spPr>
          <a:xfrm>
            <a:off x="6390201" y="5735532"/>
            <a:ext cx="2546922" cy="1072896"/>
          </a:xfrm>
          <a:prstGeom prst="roundRect">
            <a:avLst/>
          </a:prstGeom>
          <a:solidFill>
            <a:srgbClr val="EFD795"/>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473585">
              <a:spcBef>
                <a:spcPts val="1759"/>
              </a:spcBef>
              <a:spcAft>
                <a:spcPts val="0"/>
              </a:spcAft>
            </a:pPr>
            <a:r>
              <a:rPr lang="en-AU" b="1" dirty="0">
                <a:solidFill>
                  <a:prstClr val="black"/>
                </a:solidFill>
                <a:latin typeface="Frutiger 45 Light" panose="020B0603020202020204" pitchFamily="34" charset="0"/>
              </a:rPr>
              <a:t>Artificial Intelligence</a:t>
            </a:r>
          </a:p>
          <a:p>
            <a:pPr algn="ctr" defTabSz="1473585">
              <a:spcBef>
                <a:spcPts val="0"/>
              </a:spcBef>
              <a:spcAft>
                <a:spcPts val="0"/>
              </a:spcAft>
            </a:pPr>
            <a:r>
              <a:rPr lang="en-AU" dirty="0">
                <a:solidFill>
                  <a:prstClr val="black"/>
                </a:solidFill>
                <a:latin typeface="Frutiger 45 Light" panose="020B0603020202020204" pitchFamily="34" charset="0"/>
              </a:rPr>
              <a:t>2019E  / 21E: </a:t>
            </a:r>
          </a:p>
          <a:p>
            <a:pPr algn="ctr" defTabSz="1473585">
              <a:spcBef>
                <a:spcPts val="0"/>
              </a:spcBef>
              <a:spcAft>
                <a:spcPts val="0"/>
              </a:spcAft>
            </a:pPr>
            <a:r>
              <a:rPr lang="en-AU" dirty="0">
                <a:solidFill>
                  <a:prstClr val="black"/>
                </a:solidFill>
                <a:latin typeface="Frutiger 45 Light" panose="020B0603020202020204" pitchFamily="34" charset="0"/>
              </a:rPr>
              <a:t>USD 11.3bn  / 17.6bn </a:t>
            </a:r>
          </a:p>
        </p:txBody>
      </p:sp>
      <p:sp>
        <p:nvSpPr>
          <p:cNvPr id="17" name="Rectangle 27">
            <a:extLst>
              <a:ext uri="{FF2B5EF4-FFF2-40B4-BE49-F238E27FC236}">
                <a16:creationId xmlns:a16="http://schemas.microsoft.com/office/drawing/2014/main" xmlns="" id="{73814B63-91AE-41A1-B78F-7BFD81AB4FAC}"/>
              </a:ext>
            </a:extLst>
          </p:cNvPr>
          <p:cNvSpPr/>
          <p:nvPr/>
        </p:nvSpPr>
        <p:spPr>
          <a:xfrm>
            <a:off x="10003595" y="5762384"/>
            <a:ext cx="2546922" cy="1072896"/>
          </a:xfrm>
          <a:prstGeom prst="roundRect">
            <a:avLst/>
          </a:prstGeom>
          <a:solidFill>
            <a:srgbClr val="F3E3B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473585">
              <a:spcBef>
                <a:spcPts val="1759"/>
              </a:spcBef>
              <a:spcAft>
                <a:spcPts val="0"/>
              </a:spcAft>
            </a:pPr>
            <a:r>
              <a:rPr lang="en-AU" b="1" dirty="0">
                <a:solidFill>
                  <a:prstClr val="black"/>
                </a:solidFill>
                <a:latin typeface="Frutiger 45 Light" panose="020B0603020202020204" pitchFamily="34" charset="0"/>
              </a:rPr>
              <a:t>Drones</a:t>
            </a:r>
          </a:p>
          <a:p>
            <a:pPr algn="ctr" defTabSz="1473585">
              <a:spcBef>
                <a:spcPts val="0"/>
              </a:spcBef>
              <a:spcAft>
                <a:spcPts val="0"/>
              </a:spcAft>
            </a:pPr>
            <a:r>
              <a:rPr lang="en-AU" dirty="0">
                <a:solidFill>
                  <a:prstClr val="black"/>
                </a:solidFill>
                <a:latin typeface="Frutiger 45 Light" panose="020B0603020202020204" pitchFamily="34" charset="0"/>
              </a:rPr>
              <a:t>2019E  / 21E: </a:t>
            </a:r>
          </a:p>
          <a:p>
            <a:pPr algn="ctr" defTabSz="1473585">
              <a:spcBef>
                <a:spcPts val="0"/>
              </a:spcBef>
              <a:spcAft>
                <a:spcPts val="0"/>
              </a:spcAft>
            </a:pPr>
            <a:r>
              <a:rPr lang="en-AU" dirty="0">
                <a:solidFill>
                  <a:prstClr val="black"/>
                </a:solidFill>
                <a:latin typeface="Frutiger 45 Light" panose="020B0603020202020204" pitchFamily="34" charset="0"/>
              </a:rPr>
              <a:t>USD 9.2bn  / 13.9bn </a:t>
            </a:r>
          </a:p>
        </p:txBody>
      </p:sp>
      <p:sp>
        <p:nvSpPr>
          <p:cNvPr id="18" name="Rectangle 29">
            <a:extLst>
              <a:ext uri="{FF2B5EF4-FFF2-40B4-BE49-F238E27FC236}">
                <a16:creationId xmlns:a16="http://schemas.microsoft.com/office/drawing/2014/main" xmlns="" id="{9FE6E9EB-2CD9-4C64-8DE1-2554254D84EA}"/>
              </a:ext>
            </a:extLst>
          </p:cNvPr>
          <p:cNvSpPr/>
          <p:nvPr/>
        </p:nvSpPr>
        <p:spPr>
          <a:xfrm>
            <a:off x="10187744" y="2885334"/>
            <a:ext cx="2278825" cy="1609344"/>
          </a:xfrm>
          <a:prstGeom prst="roundRect">
            <a:avLst/>
          </a:prstGeom>
          <a:solidFill>
            <a:srgbClr val="DFAD22"/>
          </a:solidFill>
          <a:ln w="19050">
            <a:solidFill>
              <a:srgbClr val="DFAD2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473585">
              <a:spcBef>
                <a:spcPts val="0"/>
              </a:spcBef>
            </a:pPr>
            <a:r>
              <a:rPr b="1" dirty="0">
                <a:solidFill>
                  <a:prstClr val="black"/>
                </a:solidFill>
                <a:latin typeface="Frutiger 45 Light" panose="020B0603020202020204" pitchFamily="34" charset="0"/>
              </a:rPr>
              <a:t>New markets</a:t>
            </a:r>
          </a:p>
          <a:p>
            <a:pPr algn="ctr" defTabSz="1473585">
              <a:spcBef>
                <a:spcPts val="0"/>
              </a:spcBef>
            </a:pPr>
            <a:r>
              <a:rPr dirty="0">
                <a:solidFill>
                  <a:prstClr val="black"/>
                </a:solidFill>
                <a:latin typeface="Frutiger 45 Light" panose="020B0603020202020204" pitchFamily="34" charset="0"/>
              </a:rPr>
              <a:t>(double-digit </a:t>
            </a:r>
            <a:r>
              <a:rPr lang="en-US" dirty="0">
                <a:solidFill>
                  <a:prstClr val="black"/>
                </a:solidFill>
                <a:latin typeface="Frutiger 45 Light" panose="020B0603020202020204" pitchFamily="34" charset="0"/>
              </a:rPr>
              <a:t>annual growth</a:t>
            </a:r>
            <a:r>
              <a:rPr dirty="0">
                <a:solidFill>
                  <a:prstClr val="black"/>
                </a:solidFill>
                <a:latin typeface="Frutiger 45 Light" panose="020B0603020202020204" pitchFamily="34" charset="0"/>
              </a:rPr>
              <a:t>)</a:t>
            </a:r>
          </a:p>
        </p:txBody>
      </p:sp>
      <p:sp>
        <p:nvSpPr>
          <p:cNvPr id="19" name="Rectangle 41">
            <a:extLst>
              <a:ext uri="{FF2B5EF4-FFF2-40B4-BE49-F238E27FC236}">
                <a16:creationId xmlns:a16="http://schemas.microsoft.com/office/drawing/2014/main" xmlns="" id="{595E5BFE-62E0-4A2D-9FC9-6F5FAAA075AB}"/>
              </a:ext>
            </a:extLst>
          </p:cNvPr>
          <p:cNvSpPr/>
          <p:nvPr/>
        </p:nvSpPr>
        <p:spPr>
          <a:xfrm>
            <a:off x="5469243" y="2829366"/>
            <a:ext cx="2278825" cy="1609344"/>
          </a:xfrm>
          <a:prstGeom prst="roundRect">
            <a:avLst/>
          </a:prstGeom>
          <a:solidFill>
            <a:srgbClr val="C07156"/>
          </a:solidFill>
          <a:ln w="19050">
            <a:solidFill>
              <a:srgbClr val="C0715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473585">
              <a:spcBef>
                <a:spcPts val="1759"/>
              </a:spcBef>
              <a:spcAft>
                <a:spcPts val="0"/>
              </a:spcAft>
            </a:pPr>
            <a:r>
              <a:rPr lang="en-AU" b="1" dirty="0">
                <a:solidFill>
                  <a:srgbClr val="FFFFFF"/>
                </a:solidFill>
                <a:latin typeface="Frutiger 45 Light" panose="020B0603020202020204" pitchFamily="34" charset="0"/>
              </a:rPr>
              <a:t>Robotics</a:t>
            </a:r>
          </a:p>
          <a:p>
            <a:pPr algn="ctr" defTabSz="1473585">
              <a:spcBef>
                <a:spcPts val="1759"/>
              </a:spcBef>
              <a:spcAft>
                <a:spcPts val="0"/>
              </a:spcAft>
            </a:pPr>
            <a:r>
              <a:rPr lang="en-AU" dirty="0">
                <a:solidFill>
                  <a:srgbClr val="FFFFFF"/>
                </a:solidFill>
                <a:latin typeface="Frutiger 45 Light" panose="020B0603020202020204" pitchFamily="34" charset="0"/>
              </a:rPr>
              <a:t>2019E  / 21E: USD 19.1bn  / 23.9bn </a:t>
            </a:r>
          </a:p>
          <a:p>
            <a:pPr algn="ctr" defTabSz="1473585">
              <a:spcBef>
                <a:spcPts val="0"/>
              </a:spcBef>
              <a:spcAft>
                <a:spcPts val="0"/>
              </a:spcAft>
            </a:pPr>
            <a:r>
              <a:rPr lang="en-AU" dirty="0">
                <a:solidFill>
                  <a:srgbClr val="FFFFFF"/>
                </a:solidFill>
                <a:latin typeface="Frutiger 45 Light" panose="020B0603020202020204" pitchFamily="34" charset="0"/>
              </a:rPr>
              <a:t>(12% annual growth)</a:t>
            </a:r>
          </a:p>
        </p:txBody>
      </p:sp>
      <p:sp>
        <p:nvSpPr>
          <p:cNvPr id="20" name="Rectangle 47">
            <a:extLst>
              <a:ext uri="{FF2B5EF4-FFF2-40B4-BE49-F238E27FC236}">
                <a16:creationId xmlns:a16="http://schemas.microsoft.com/office/drawing/2014/main" xmlns="" id="{CFC4BFB8-D459-4374-97D9-7A13486DE781}"/>
              </a:ext>
            </a:extLst>
          </p:cNvPr>
          <p:cNvSpPr/>
          <p:nvPr/>
        </p:nvSpPr>
        <p:spPr>
          <a:xfrm>
            <a:off x="7828494" y="2840446"/>
            <a:ext cx="2278825" cy="1609344"/>
          </a:xfrm>
          <a:prstGeom prst="roundRect">
            <a:avLst/>
          </a:prstGeom>
          <a:solidFill>
            <a:srgbClr val="AEB0B3"/>
          </a:solidFill>
          <a:ln w="19050">
            <a:solidFill>
              <a:srgbClr val="AEB0B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473585">
              <a:spcBef>
                <a:spcPts val="1759"/>
              </a:spcBef>
              <a:spcAft>
                <a:spcPts val="0"/>
              </a:spcAft>
            </a:pPr>
            <a:r>
              <a:rPr lang="en-AU" b="1" dirty="0">
                <a:solidFill>
                  <a:srgbClr val="000000"/>
                </a:solidFill>
                <a:latin typeface="Frutiger 45 Light" panose="020B0603020202020204" pitchFamily="34" charset="0"/>
              </a:rPr>
              <a:t>Industrial software</a:t>
            </a:r>
          </a:p>
          <a:p>
            <a:pPr algn="ctr" defTabSz="1473585">
              <a:spcBef>
                <a:spcPts val="1759"/>
              </a:spcBef>
              <a:spcAft>
                <a:spcPts val="0"/>
              </a:spcAft>
            </a:pPr>
            <a:r>
              <a:rPr lang="en-AU" dirty="0">
                <a:solidFill>
                  <a:srgbClr val="000000"/>
                </a:solidFill>
                <a:latin typeface="Frutiger 45 Light" panose="020B0603020202020204" pitchFamily="34" charset="0"/>
              </a:rPr>
              <a:t>2019E  / 21E: USD 36.4bn  / 41.7bn </a:t>
            </a:r>
          </a:p>
          <a:p>
            <a:pPr algn="ctr" defTabSz="1473585">
              <a:spcBef>
                <a:spcPts val="0"/>
              </a:spcBef>
              <a:spcAft>
                <a:spcPts val="0"/>
              </a:spcAft>
            </a:pPr>
            <a:r>
              <a:rPr lang="en-AU" dirty="0">
                <a:solidFill>
                  <a:srgbClr val="000000"/>
                </a:solidFill>
                <a:latin typeface="Frutiger 45 Light" panose="020B0603020202020204" pitchFamily="34" charset="0"/>
              </a:rPr>
              <a:t>(7% annual growth)</a:t>
            </a:r>
          </a:p>
        </p:txBody>
      </p:sp>
      <p:pic>
        <p:nvPicPr>
          <p:cNvPr id="21" name="Picture 2">
            <a:extLst>
              <a:ext uri="{FF2B5EF4-FFF2-40B4-BE49-F238E27FC236}">
                <a16:creationId xmlns:a16="http://schemas.microsoft.com/office/drawing/2014/main" xmlns="" id="{71659306-9803-495F-9234-27EC1CF001A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65893" y="1859980"/>
            <a:ext cx="834766" cy="643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3">
            <a:extLst>
              <a:ext uri="{FF2B5EF4-FFF2-40B4-BE49-F238E27FC236}">
                <a16:creationId xmlns:a16="http://schemas.microsoft.com/office/drawing/2014/main" xmlns="" id="{B5A63A59-3BF7-4F30-A65E-2009317E6CD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75583" y="1859324"/>
            <a:ext cx="645621" cy="670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4">
            <a:extLst>
              <a:ext uri="{FF2B5EF4-FFF2-40B4-BE49-F238E27FC236}">
                <a16:creationId xmlns:a16="http://schemas.microsoft.com/office/drawing/2014/main" xmlns="" id="{127DB86B-7AF0-47ED-8ED4-A43BD89E2B0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5400000">
            <a:off x="7347845" y="5043255"/>
            <a:ext cx="593057" cy="6434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5">
            <a:extLst>
              <a:ext uri="{FF2B5EF4-FFF2-40B4-BE49-F238E27FC236}">
                <a16:creationId xmlns:a16="http://schemas.microsoft.com/office/drawing/2014/main" xmlns="" id="{85143B55-D879-417C-B69D-F88ACB7F0110}"/>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542376" y="1916509"/>
            <a:ext cx="633873" cy="670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6">
            <a:extLst>
              <a:ext uri="{FF2B5EF4-FFF2-40B4-BE49-F238E27FC236}">
                <a16:creationId xmlns:a16="http://schemas.microsoft.com/office/drawing/2014/main" xmlns="" id="{D73D7637-B878-45EC-9296-FB73DE67AFD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785429" y="5062132"/>
            <a:ext cx="643433" cy="643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Left Brace 25">
            <a:extLst>
              <a:ext uri="{FF2B5EF4-FFF2-40B4-BE49-F238E27FC236}">
                <a16:creationId xmlns:a16="http://schemas.microsoft.com/office/drawing/2014/main" xmlns="" id="{871A5C51-6F63-4E8D-A854-06ED02F69E0F}"/>
              </a:ext>
            </a:extLst>
          </p:cNvPr>
          <p:cNvSpPr/>
          <p:nvPr/>
        </p:nvSpPr>
        <p:spPr>
          <a:xfrm rot="5400000">
            <a:off x="7817136" y="721448"/>
            <a:ext cx="421370" cy="8153932"/>
          </a:xfrm>
          <a:prstGeom prst="leftBrace">
            <a:avLst>
              <a:gd name="adj1" fmla="val 22478"/>
              <a:gd name="adj2" fmla="val 7839"/>
            </a:avLst>
          </a:prstGeom>
          <a:noFill/>
          <a:ln w="19050">
            <a:solidFill>
              <a:schemeClr val="tx1"/>
            </a:solidFill>
          </a:ln>
        </p:spPr>
        <p:style>
          <a:lnRef idx="1">
            <a:schemeClr val="accent1"/>
          </a:lnRef>
          <a:fillRef idx="0">
            <a:schemeClr val="accent1"/>
          </a:fillRef>
          <a:effectRef idx="0">
            <a:schemeClr val="accent1"/>
          </a:effectRef>
          <a:fontRef idx="minor">
            <a:schemeClr val="tx1"/>
          </a:fontRef>
        </p:style>
        <p:txBody>
          <a:bodyPr lIns="133934" tIns="66969" rIns="133934" bIns="66969" rtlCol="0" anchor="ctr"/>
          <a:lstStyle/>
          <a:p>
            <a:pPr algn="ctr" defTabSz="1473585"/>
            <a:endParaRPr>
              <a:solidFill>
                <a:prstClr val="black"/>
              </a:solidFill>
            </a:endParaRPr>
          </a:p>
        </p:txBody>
      </p:sp>
      <p:pic>
        <p:nvPicPr>
          <p:cNvPr id="27" name="Picture 7">
            <a:extLst>
              <a:ext uri="{FF2B5EF4-FFF2-40B4-BE49-F238E27FC236}">
                <a16:creationId xmlns:a16="http://schemas.microsoft.com/office/drawing/2014/main" xmlns="" id="{E6B23EF3-2AA5-47E0-B1D2-0528AA78EF64}"/>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920797" y="1936117"/>
            <a:ext cx="649766" cy="670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 name="Picture 9" descr="\\UBSPROD.MSAD.UBS.NET\UserData\T479202\Home\Documents\icon pack\png\Documents_256x256.png">
            <a:extLst>
              <a:ext uri="{FF2B5EF4-FFF2-40B4-BE49-F238E27FC236}">
                <a16:creationId xmlns:a16="http://schemas.microsoft.com/office/drawing/2014/main" xmlns="" id="{B507CC96-EB3B-4F1C-8645-DEAA019876E5}"/>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649759" y="5062132"/>
            <a:ext cx="643433" cy="643738"/>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10" descr="\\UBSPROD.MSAD.UBS.NET\UserData\T479202\Home\Documents\icon pack\png\Gears_256x256.png">
            <a:extLst>
              <a:ext uri="{FF2B5EF4-FFF2-40B4-BE49-F238E27FC236}">
                <a16:creationId xmlns:a16="http://schemas.microsoft.com/office/drawing/2014/main" xmlns="" id="{4E845542-E492-464E-8480-9131EF93EDB6}"/>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179546" y="1900628"/>
            <a:ext cx="670243" cy="670560"/>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920327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6" name="Rectangle 5"/>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41721578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59382" y="551544"/>
            <a:ext cx="12247158" cy="6009604"/>
          </a:xfrm>
        </p:spPr>
        <p:txBody>
          <a:bodyPr anchor="ctr"/>
          <a:lstStyle/>
          <a:p>
            <a:pPr algn="ctr"/>
            <a:r>
              <a:rPr lang="en-US" sz="4000" dirty="0" smtClean="0">
                <a:latin typeface="Frutiger 45 Light" panose="020B0603020202020204" pitchFamily="34" charset="0"/>
                <a:hlinkClick r:id="rId3"/>
              </a:rPr>
              <a:t>www.ubs.com/cio-disclaimer</a:t>
            </a:r>
            <a:endParaRPr lang="en-US" sz="4000" dirty="0" smtClean="0">
              <a:latin typeface="Frutiger 45 Light" panose="020B0603020202020204" pitchFamily="34" charset="0"/>
            </a:endParaRPr>
          </a:p>
          <a:p>
            <a:pPr algn="ctr"/>
            <a:endParaRPr lang="en-US" sz="4000" dirty="0">
              <a:latin typeface="Frutiger 45 Light" panose="020B0603020202020204" pitchFamily="34" charset="0"/>
            </a:endParaRPr>
          </a:p>
          <a:p>
            <a:r>
              <a:rPr lang="en-US" sz="1200"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r>
              <a:rPr lang="en-US" sz="1200" dirty="0" smtClean="0">
                <a:latin typeface="Frutiger 45 Light" panose="020B0603020202020204" pitchFamily="34" charset="0"/>
              </a:rPr>
              <a:t>.</a:t>
            </a:r>
            <a:endParaRPr lang="en-GB" sz="1200" dirty="0">
              <a:latin typeface="Frutiger 45 Light" panose="020B0603020202020204" pitchFamily="34" charset="0"/>
            </a:endParaRPr>
          </a:p>
          <a:p>
            <a:r>
              <a:rPr lang="en-US" sz="1200" dirty="0">
                <a:latin typeface="Frutiger 45 Light" panose="020B0603020202020204" pitchFamily="34" charset="0"/>
              </a:rPr>
              <a:t>This material is </a:t>
            </a:r>
            <a:r>
              <a:rPr lang="en-US" sz="1200" b="1" dirty="0">
                <a:latin typeface="Frutiger 45 Light" panose="020B0603020202020204" pitchFamily="34" charset="0"/>
              </a:rPr>
              <a:t>for your</a:t>
            </a:r>
            <a:r>
              <a:rPr lang="en-US" sz="1200" dirty="0">
                <a:latin typeface="Frutiger 45 Light" panose="020B0603020202020204" pitchFamily="34" charset="0"/>
              </a:rPr>
              <a:t> </a:t>
            </a:r>
            <a:r>
              <a:rPr lang="en-US" sz="1200" b="1" dirty="0">
                <a:latin typeface="Frutiger 45 Light" panose="020B0603020202020204" pitchFamily="34" charset="0"/>
              </a:rPr>
              <a:t>information only</a:t>
            </a:r>
            <a:r>
              <a:rPr lang="en-US" sz="1200"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200" b="1" dirty="0">
                <a:latin typeface="Frutiger 45 Light" panose="020B0603020202020204" pitchFamily="34" charset="0"/>
              </a:rPr>
              <a:t>The views and opinions expressed in this material by third parties are not those of UBS</a:t>
            </a:r>
            <a:r>
              <a:rPr lang="en-US" sz="1200"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200" dirty="0">
              <a:latin typeface="Frutiger 45 Light" panose="020B0603020202020204" pitchFamily="34" charset="0"/>
            </a:endParaRPr>
          </a:p>
          <a:p>
            <a:r>
              <a:rPr lang="en-US" sz="1200"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200" u="sng" dirty="0">
                <a:latin typeface="Frutiger 45 Light" panose="020B0603020202020204" pitchFamily="34" charset="0"/>
                <a:hlinkClick r:id="rId4"/>
              </a:rPr>
              <a:t>ubs.com/</a:t>
            </a:r>
            <a:r>
              <a:rPr lang="en-US" sz="1200" u="sng" dirty="0" err="1">
                <a:latin typeface="Frutiger 45 Light" panose="020B0603020202020204" pitchFamily="34" charset="0"/>
                <a:hlinkClick r:id="rId4"/>
              </a:rPr>
              <a:t>workingwithus</a:t>
            </a:r>
            <a:r>
              <a:rPr lang="en-US" sz="1200" dirty="0">
                <a:latin typeface="Frutiger 45 Light" panose="020B0603020202020204" pitchFamily="34" charset="0"/>
              </a:rPr>
              <a:t>. </a:t>
            </a:r>
            <a:endParaRPr lang="en-GB" sz="1200" dirty="0">
              <a:latin typeface="Frutiger 45 Light" panose="020B0603020202020204" pitchFamily="34" charset="0"/>
            </a:endParaRPr>
          </a:p>
          <a:p>
            <a:r>
              <a:rPr lang="en-GB" sz="1200" dirty="0" smtClean="0">
                <a:latin typeface="Frutiger 45 Light" panose="020B0603020202020204" pitchFamily="34" charset="0"/>
              </a:rPr>
              <a:t>UBS </a:t>
            </a:r>
            <a:r>
              <a:rPr lang="en-GB" sz="1200" dirty="0">
                <a:latin typeface="Frutiger 45 Light" panose="020B0603020202020204" pitchFamily="34" charset="0"/>
              </a:rPr>
              <a:t>Wealth Way is an approach incorporating Liquidity. Longevity. Legacy. strategies that UBS Financial Services Inc. and our Financial Advisors can use to assist clients in exploring and pursuing their wealth management needs and goals over different timeframes. This approach is not a promise or guarantee that wealth, or any financial results, can or will be achieved. All </a:t>
            </a:r>
            <a:r>
              <a:rPr lang="en-GB" sz="1200" dirty="0" err="1" smtClean="0">
                <a:latin typeface="Frutiger 45 Light" panose="020B0603020202020204" pitchFamily="34" charset="0"/>
              </a:rPr>
              <a:t>nvestments</a:t>
            </a:r>
            <a:r>
              <a:rPr lang="en-GB" sz="1200" dirty="0" smtClean="0">
                <a:latin typeface="Frutiger 45 Light" panose="020B0603020202020204" pitchFamily="34" charset="0"/>
              </a:rPr>
              <a:t> </a:t>
            </a:r>
            <a:r>
              <a:rPr lang="en-GB" sz="1200" dirty="0">
                <a:latin typeface="Frutiger 45 Light" panose="020B0603020202020204" pitchFamily="34" charset="0"/>
              </a:rPr>
              <a:t>involve the risk of loss, including the risk of loss of the entire investment.</a:t>
            </a:r>
          </a:p>
          <a:p>
            <a:r>
              <a:rPr lang="en-GB" sz="1200" dirty="0" smtClean="0">
                <a:latin typeface="Frutiger 45 Light" panose="020B0603020202020204" pitchFamily="34" charset="0"/>
              </a:rPr>
              <a:t>Options </a:t>
            </a:r>
            <a:r>
              <a:rPr lang="en-GB" sz="1200" dirty="0">
                <a:latin typeface="Frutiger 45 Light" panose="020B0603020202020204" pitchFamily="34" charset="0"/>
              </a:rPr>
              <a:t>and futures are not suitable for all investors, and trading in these instruments is considered risky and may be appropriate only for sophisticated investors. Prior to buying or selling an option, and for the complete risks relating to options, you must receive a copy of "The Characteristics and Risks of Standardized Options." You may read the document at http://www.optionsclearing.com/about/publications/character-risks.jsp or ask your financial advisor for a copy.</a:t>
            </a:r>
          </a:p>
          <a:p>
            <a:r>
              <a:rPr lang="en-US" sz="1200" dirty="0">
                <a:latin typeface="Frutiger 45 Light" panose="020B0603020202020204" pitchFamily="34" charset="0"/>
              </a:rPr>
              <a:t>Please visit below page to read the legal</a:t>
            </a:r>
            <a:r>
              <a:rPr lang="en-GB" sz="1200" dirty="0">
                <a:latin typeface="Frutiger 45 Light" panose="020B0603020202020204" pitchFamily="34" charset="0"/>
              </a:rPr>
              <a:t> </a:t>
            </a:r>
            <a:r>
              <a:rPr lang="en-GB" sz="1200" u="sng" dirty="0">
                <a:latin typeface="Frutiger 45 Light" panose="020B0603020202020204" pitchFamily="34" charset="0"/>
                <a:hlinkClick r:id="rId5"/>
              </a:rPr>
              <a:t>disclaimer</a:t>
            </a:r>
            <a:r>
              <a:rPr lang="en-GB" sz="1200" dirty="0">
                <a:latin typeface="Frutiger 45 Light" panose="020B0603020202020204" pitchFamily="34" charset="0"/>
              </a:rPr>
              <a:t> applicable to this livestream.</a:t>
            </a:r>
            <a:endParaRPr lang="en-US" sz="1200" dirty="0">
              <a:latin typeface="Frutiger 45 Light" panose="020B0603020202020204" pitchFamily="34" charset="0"/>
            </a:endParaRPr>
          </a:p>
          <a:p>
            <a:endParaRPr lang="en-GB" sz="1200" dirty="0">
              <a:latin typeface="Frutiger 45 Light" panose="020B0603020202020204" pitchFamily="34" charset="0"/>
            </a:endParaRPr>
          </a:p>
        </p:txBody>
      </p:sp>
    </p:spTree>
    <p:extLst>
      <p:ext uri="{BB962C8B-B14F-4D97-AF65-F5344CB8AC3E}">
        <p14:creationId xmlns:p14="http://schemas.microsoft.com/office/powerpoint/2010/main" val="366396303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4"/>
          <p:cNvSpPr>
            <a:spLocks noGrp="1"/>
          </p:cNvSpPr>
          <p:nvPr>
            <p:ph type="title"/>
            <p:custDataLst>
              <p:tags r:id="rId2"/>
            </p:custDataLst>
          </p:nvPr>
        </p:nvSpPr>
        <p:spPr>
          <a:xfrm>
            <a:off x="560656" y="1"/>
            <a:ext cx="12247581" cy="941387"/>
          </a:xfrm>
        </p:spPr>
        <p:txBody>
          <a:bodyPr/>
          <a:lstStyle/>
          <a:p>
            <a:pPr eaLnBrk="1" hangingPunct="1"/>
            <a:r>
              <a:rPr altLang="en-US" dirty="0" smtClean="0">
                <a:solidFill>
                  <a:srgbClr val="000000"/>
                </a:solidFill>
                <a:latin typeface="Frutiger 45 Light" pitchFamily="34" charset="0"/>
                <a:cs typeface="Arial Unicode MS" pitchFamily="34" charset="-128"/>
              </a:rPr>
              <a:t>Statement of Risk</a:t>
            </a:r>
          </a:p>
        </p:txBody>
      </p:sp>
      <p:sp>
        <p:nvSpPr>
          <p:cNvPr id="5" name="LAYOUT BODY"/>
          <p:cNvSpPr txBox="1">
            <a:spLocks/>
          </p:cNvSpPr>
          <p:nvPr>
            <p:custDataLst>
              <p:tags r:id="rId3"/>
            </p:custDataLst>
          </p:nvPr>
        </p:nvSpPr>
        <p:spPr>
          <a:xfrm>
            <a:off x="573350" y="1182689"/>
            <a:ext cx="12247581" cy="5648325"/>
          </a:xfrm>
          <a:prstGeom prst="rect">
            <a:avLst/>
          </a:prstGeom>
        </p:spPr>
        <p:txBody>
          <a:bodyPr lIns="100568" tIns="50285" rIns="100568" bIns="50285"/>
          <a:lstStyle>
            <a:lvl1pPr marL="212600" indent="-212600" algn="l" defTabSz="912279" rtl="0" eaLnBrk="0" fontAlgn="base" hangingPunct="0">
              <a:spcBef>
                <a:spcPts val="1275"/>
              </a:spcBef>
              <a:spcAft>
                <a:spcPct val="0"/>
              </a:spcAft>
              <a:buClr>
                <a:schemeClr val="tx2"/>
              </a:buClr>
              <a:buSzPct val="100000"/>
              <a:buFont typeface="Symbol" pitchFamily="18" charset="2"/>
              <a:buChar char="·"/>
              <a:defRPr kern="1200">
                <a:solidFill>
                  <a:schemeClr val="tx1"/>
                </a:solidFill>
                <a:latin typeface="+mn-lt"/>
                <a:ea typeface="+mn-ea"/>
                <a:cs typeface="+mn-cs"/>
              </a:defRPr>
            </a:lvl1pPr>
            <a:lvl2pPr marL="414095" indent="-201494" algn="l" defTabSz="912279" rtl="0" eaLnBrk="0" fontAlgn="base" hangingPunct="0">
              <a:spcBef>
                <a:spcPts val="638"/>
              </a:spcBef>
              <a:spcAft>
                <a:spcPct val="0"/>
              </a:spcAft>
              <a:buClr>
                <a:schemeClr val="tx1"/>
              </a:buClr>
              <a:buFont typeface="Arial" charset="0"/>
              <a:buChar char="–"/>
              <a:defRPr sz="1500" kern="1200">
                <a:solidFill>
                  <a:schemeClr val="tx1"/>
                </a:solidFill>
                <a:latin typeface="+mn-lt"/>
                <a:ea typeface="+mn-ea"/>
                <a:cs typeface="+mn-cs"/>
              </a:defRPr>
            </a:lvl2pPr>
            <a:lvl3pPr marL="628282" indent="-212600" algn="l" defTabSz="912279" rtl="0" eaLnBrk="0" fontAlgn="base" hangingPunct="0">
              <a:spcBef>
                <a:spcPts val="638"/>
              </a:spcBef>
              <a:spcAft>
                <a:spcPct val="0"/>
              </a:spcAft>
              <a:buClr>
                <a:schemeClr val="tx1"/>
              </a:buClr>
              <a:buFont typeface="Arial" charset="0"/>
              <a:buChar char="–"/>
              <a:defRPr sz="1500" kern="1200">
                <a:solidFill>
                  <a:schemeClr val="tx1"/>
                </a:solidFill>
                <a:latin typeface="+mn-lt"/>
                <a:ea typeface="+mn-ea"/>
                <a:cs typeface="+mn-cs"/>
              </a:defRPr>
            </a:lvl3pPr>
            <a:lvl4pPr marL="829778" indent="-201494" algn="l" defTabSz="912279" rtl="0" eaLnBrk="0" fontAlgn="base" hangingPunct="0">
              <a:spcBef>
                <a:spcPts val="275"/>
              </a:spcBef>
              <a:spcAft>
                <a:spcPct val="0"/>
              </a:spcAft>
              <a:buClr>
                <a:schemeClr val="tx1"/>
              </a:buClr>
              <a:buSzPct val="84000"/>
              <a:buFont typeface="Arial" charset="0"/>
              <a:buChar char="–"/>
              <a:defRPr sz="1500" kern="1200">
                <a:solidFill>
                  <a:schemeClr val="tx1"/>
                </a:solidFill>
                <a:latin typeface="+mn-lt"/>
                <a:ea typeface="+mn-ea"/>
                <a:cs typeface="+mn-cs"/>
              </a:defRPr>
            </a:lvl4pPr>
            <a:lvl5pPr marL="1042379" indent="-212600" algn="l" defTabSz="912279" rtl="0" eaLnBrk="0" fontAlgn="base" hangingPunct="0">
              <a:spcBef>
                <a:spcPts val="275"/>
              </a:spcBef>
              <a:spcAft>
                <a:spcPct val="0"/>
              </a:spcAft>
              <a:buClr>
                <a:schemeClr val="tx1"/>
              </a:buClr>
              <a:buSzPct val="84000"/>
              <a:buFont typeface="Arial" charset="0"/>
              <a:buChar char="–"/>
              <a:defRPr sz="1500" kern="1200">
                <a:solidFill>
                  <a:schemeClr val="tx1"/>
                </a:solidFill>
                <a:latin typeface="+mn-lt"/>
                <a:ea typeface="+mn-ea"/>
                <a:cs typeface="+mn-cs"/>
              </a:defRPr>
            </a:lvl5pPr>
            <a:lvl6pPr marL="1046079" indent="-215854" algn="l" defTabSz="912937"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6pPr>
            <a:lvl7pPr marL="1046079" indent="-215854" algn="l" defTabSz="912937"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7pPr>
            <a:lvl8pPr marL="1046079" indent="-215854" algn="l" defTabSz="912937"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8pPr>
            <a:lvl9pPr marL="1046079" indent="-215854" algn="l" defTabSz="912937"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9pPr>
          </a:lstStyle>
          <a:p>
            <a:pPr>
              <a:spcBef>
                <a:spcPts val="0"/>
              </a:spcBef>
              <a:buClrTx/>
              <a:buFont typeface="UBSHeadline" pitchFamily="18" charset="0"/>
              <a:buAutoNum type="arabicPeriod"/>
            </a:pPr>
            <a:r>
              <a:rPr lang="en-US" altLang="en-US" sz="1200" dirty="0">
                <a:solidFill>
                  <a:prstClr val="black"/>
                </a:solidFill>
                <a:latin typeface="Frutiger 45 Light" panose="020B0603020202020204" pitchFamily="34" charset="0"/>
              </a:rPr>
              <a:t>Equity markets are difficult to forecast because of fluctuations in the economy, investor psychology, geopolitical conditions, and other important variables. </a:t>
            </a:r>
          </a:p>
          <a:p>
            <a:pPr>
              <a:spcBef>
                <a:spcPts val="0"/>
              </a:spcBef>
              <a:buClrTx/>
              <a:buFont typeface="UBSHeadline" pitchFamily="18" charset="0"/>
              <a:buAutoNum type="arabicPeriod"/>
            </a:pPr>
            <a:r>
              <a:rPr lang="en-US" altLang="en-US" sz="1200" dirty="0">
                <a:solidFill>
                  <a:prstClr val="black"/>
                </a:solidFill>
                <a:latin typeface="Frutiger 45 Light" panose="020B0603020202020204" pitchFamily="34" charset="0"/>
              </a:rPr>
              <a:t>Bond market returns are difficult to forecast because of fluctuations in the economy, investor psychology, geopolitical conditions and other important variables. Corporate bonds are subject to a number of risks, including credit risk, interest rate risk, liquidity risk, and event risk. Though historical default rates are low on investment grade corporate bonds, perceived adverse changes in the credit quality of an issuer may negatively affect the market value of securities. As interest rates rise, the value of a fixed coupon security will likely decline. Bonds are subject to market value fluctuations, given changes in the level of risk-free interest rates. Not all bonds can be sold quickly or easily on the open market. Prospective investors should consult their tax advisors concerning the federal, state, local, and non-U.S. tax consequences of owning any securities referenced in this report. </a:t>
            </a:r>
          </a:p>
          <a:p>
            <a:pPr>
              <a:spcBef>
                <a:spcPts val="0"/>
              </a:spcBef>
              <a:buClrTx/>
              <a:buFont typeface="UBSHeadline" pitchFamily="18" charset="0"/>
              <a:buAutoNum type="arabicPeriod"/>
            </a:pPr>
            <a:r>
              <a:rPr lang="en-US" altLang="en-US" sz="1200" dirty="0">
                <a:solidFill>
                  <a:prstClr val="black"/>
                </a:solidFill>
                <a:latin typeface="Frutiger 45 Light" panose="020B0603020202020204" pitchFamily="34" charset="0"/>
              </a:rPr>
              <a:t>Prospective investors should consult their tax advisors concerning the federal, state, local, and non-U.S. tax consequences of owning preferred stocks. Preferred stocks are subject to market value fluctuations, given changes in the level of interest rates. For example, if interest rates rise, the value of these securities could decline. If preferred stocks are sold prior to maturity, price and yield may vary. Adverse changes in the credit quality of the issuer may negatively affect the market value of the securities. Most preferred securities may be redeemed at par after five years. If this occurs, holders of the securities may be faced with a reinvestment decision at lower future rates. Preferred stocks are also subject to other risks, including illiquidity and certain special redemption provisions. </a:t>
            </a:r>
          </a:p>
          <a:p>
            <a:pPr>
              <a:spcBef>
                <a:spcPts val="0"/>
              </a:spcBef>
              <a:buClrTx/>
              <a:buFont typeface="UBSHeadline" pitchFamily="18" charset="0"/>
              <a:buAutoNum type="arabicPeriod"/>
            </a:pPr>
            <a:r>
              <a:rPr lang="en-US" altLang="en-US" sz="1200" dirty="0">
                <a:solidFill>
                  <a:prstClr val="black"/>
                </a:solidFill>
                <a:latin typeface="Frutiger 45 Light" panose="020B0603020202020204" pitchFamily="34" charset="0"/>
              </a:rPr>
              <a:t>Although historical default rates are very low, all municipal bonds carry credit risk, with the degree of risk largely following the particular bond’s sector. Additionally, all municipal bonds feature valuation, return, and liquidity risk. Valuation tends to follow internal and external factors, including the level of interest rates, bond ratings, supply factors, and media reporting. These can be difficult or impossible to project accurately. Also, most municipal bonds are callable and/or subject to earlier than expected redemption, which can reduce an investor’s total return. Because of the large number of municipal issuers and credit structures, not all bonds can be easily or quickly sold on the open market.	</a:t>
            </a:r>
          </a:p>
        </p:txBody>
      </p:sp>
    </p:spTree>
    <p:custDataLst>
      <p:tags r:id="rId1"/>
    </p:custDataLst>
    <p:extLst>
      <p:ext uri="{BB962C8B-B14F-4D97-AF65-F5344CB8AC3E}">
        <p14:creationId xmlns:p14="http://schemas.microsoft.com/office/powerpoint/2010/main" val="155953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4"/>
          <p:cNvSpPr>
            <a:spLocks noGrp="1"/>
          </p:cNvSpPr>
          <p:nvPr>
            <p:ph type="title"/>
            <p:custDataLst>
              <p:tags r:id="rId2"/>
            </p:custDataLst>
          </p:nvPr>
        </p:nvSpPr>
        <p:spPr>
          <a:xfrm>
            <a:off x="560656" y="1"/>
            <a:ext cx="12247581" cy="941387"/>
          </a:xfrm>
        </p:spPr>
        <p:txBody>
          <a:bodyPr/>
          <a:lstStyle/>
          <a:p>
            <a:pPr eaLnBrk="1" hangingPunct="1"/>
            <a:r>
              <a:rPr altLang="en-US" dirty="0" smtClean="0">
                <a:solidFill>
                  <a:srgbClr val="000000"/>
                </a:solidFill>
                <a:latin typeface="Frutiger 45 Light" pitchFamily="34" charset="0"/>
                <a:cs typeface="Arial Unicode MS" pitchFamily="34" charset="-128"/>
              </a:rPr>
              <a:t>Appendix</a:t>
            </a:r>
          </a:p>
        </p:txBody>
      </p:sp>
      <p:sp>
        <p:nvSpPr>
          <p:cNvPr id="5" name="LAYOUT BODY"/>
          <p:cNvSpPr txBox="1">
            <a:spLocks/>
          </p:cNvSpPr>
          <p:nvPr>
            <p:custDataLst>
              <p:tags r:id="rId3"/>
            </p:custDataLst>
          </p:nvPr>
        </p:nvSpPr>
        <p:spPr>
          <a:xfrm>
            <a:off x="573350" y="1182689"/>
            <a:ext cx="12247581" cy="5648325"/>
          </a:xfrm>
          <a:prstGeom prst="rect">
            <a:avLst/>
          </a:prstGeom>
        </p:spPr>
        <p:txBody>
          <a:bodyPr lIns="100568" tIns="50285" rIns="100568" bIns="50285"/>
          <a:lstStyle>
            <a:lvl1pPr marL="212600" indent="-212600" algn="l" defTabSz="912279" rtl="0" eaLnBrk="0" fontAlgn="base" hangingPunct="0">
              <a:spcBef>
                <a:spcPts val="1275"/>
              </a:spcBef>
              <a:spcAft>
                <a:spcPct val="0"/>
              </a:spcAft>
              <a:buClr>
                <a:schemeClr val="tx2"/>
              </a:buClr>
              <a:buSzPct val="100000"/>
              <a:buFont typeface="Symbol" pitchFamily="18" charset="2"/>
              <a:buChar char="·"/>
              <a:defRPr kern="1200">
                <a:solidFill>
                  <a:schemeClr val="tx1"/>
                </a:solidFill>
                <a:latin typeface="+mn-lt"/>
                <a:ea typeface="+mn-ea"/>
                <a:cs typeface="+mn-cs"/>
              </a:defRPr>
            </a:lvl1pPr>
            <a:lvl2pPr marL="414095" indent="-201494" algn="l" defTabSz="912279" rtl="0" eaLnBrk="0" fontAlgn="base" hangingPunct="0">
              <a:spcBef>
                <a:spcPts val="638"/>
              </a:spcBef>
              <a:spcAft>
                <a:spcPct val="0"/>
              </a:spcAft>
              <a:buClr>
                <a:schemeClr val="tx1"/>
              </a:buClr>
              <a:buFont typeface="Arial" charset="0"/>
              <a:buChar char="–"/>
              <a:defRPr sz="1500" kern="1200">
                <a:solidFill>
                  <a:schemeClr val="tx1"/>
                </a:solidFill>
                <a:latin typeface="+mn-lt"/>
                <a:ea typeface="+mn-ea"/>
                <a:cs typeface="+mn-cs"/>
              </a:defRPr>
            </a:lvl2pPr>
            <a:lvl3pPr marL="628282" indent="-212600" algn="l" defTabSz="912279" rtl="0" eaLnBrk="0" fontAlgn="base" hangingPunct="0">
              <a:spcBef>
                <a:spcPts val="638"/>
              </a:spcBef>
              <a:spcAft>
                <a:spcPct val="0"/>
              </a:spcAft>
              <a:buClr>
                <a:schemeClr val="tx1"/>
              </a:buClr>
              <a:buFont typeface="Arial" charset="0"/>
              <a:buChar char="–"/>
              <a:defRPr sz="1500" kern="1200">
                <a:solidFill>
                  <a:schemeClr val="tx1"/>
                </a:solidFill>
                <a:latin typeface="+mn-lt"/>
                <a:ea typeface="+mn-ea"/>
                <a:cs typeface="+mn-cs"/>
              </a:defRPr>
            </a:lvl3pPr>
            <a:lvl4pPr marL="829778" indent="-201494" algn="l" defTabSz="912279" rtl="0" eaLnBrk="0" fontAlgn="base" hangingPunct="0">
              <a:spcBef>
                <a:spcPts val="275"/>
              </a:spcBef>
              <a:spcAft>
                <a:spcPct val="0"/>
              </a:spcAft>
              <a:buClr>
                <a:schemeClr val="tx1"/>
              </a:buClr>
              <a:buSzPct val="84000"/>
              <a:buFont typeface="Arial" charset="0"/>
              <a:buChar char="–"/>
              <a:defRPr sz="1500" kern="1200">
                <a:solidFill>
                  <a:schemeClr val="tx1"/>
                </a:solidFill>
                <a:latin typeface="+mn-lt"/>
                <a:ea typeface="+mn-ea"/>
                <a:cs typeface="+mn-cs"/>
              </a:defRPr>
            </a:lvl4pPr>
            <a:lvl5pPr marL="1042379" indent="-212600" algn="l" defTabSz="912279" rtl="0" eaLnBrk="0" fontAlgn="base" hangingPunct="0">
              <a:spcBef>
                <a:spcPts val="275"/>
              </a:spcBef>
              <a:spcAft>
                <a:spcPct val="0"/>
              </a:spcAft>
              <a:buClr>
                <a:schemeClr val="tx1"/>
              </a:buClr>
              <a:buSzPct val="84000"/>
              <a:buFont typeface="Arial" charset="0"/>
              <a:buChar char="–"/>
              <a:defRPr sz="1500" kern="1200">
                <a:solidFill>
                  <a:schemeClr val="tx1"/>
                </a:solidFill>
                <a:latin typeface="+mn-lt"/>
                <a:ea typeface="+mn-ea"/>
                <a:cs typeface="+mn-cs"/>
              </a:defRPr>
            </a:lvl5pPr>
            <a:lvl6pPr marL="1046079" indent="-215854" algn="l" defTabSz="912937"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6pPr>
            <a:lvl7pPr marL="1046079" indent="-215854" algn="l" defTabSz="912937"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7pPr>
            <a:lvl8pPr marL="1046079" indent="-215854" algn="l" defTabSz="912937"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8pPr>
            <a:lvl9pPr marL="1046079" indent="-215854" algn="l" defTabSz="912937"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9pPr>
          </a:lstStyle>
          <a:p>
            <a:pPr marL="0" indent="0" defTabSz="1454155" fontAlgn="auto">
              <a:spcBef>
                <a:spcPts val="434"/>
              </a:spcBef>
              <a:spcAft>
                <a:spcPts val="0"/>
              </a:spcAft>
              <a:buClr>
                <a:srgbClr val="E60000"/>
              </a:buClr>
              <a:buNone/>
              <a:defRPr/>
            </a:pPr>
            <a:r>
              <a:rPr lang="en-US" sz="1200" b="1" dirty="0">
                <a:solidFill>
                  <a:prstClr val="black"/>
                </a:solidFill>
                <a:latin typeface="Frutiger 45 Light" panose="020B0603020202020204" pitchFamily="34" charset="0"/>
              </a:rPr>
              <a:t>Emerging Market Investments</a:t>
            </a:r>
          </a:p>
          <a:p>
            <a:pPr marL="0" indent="0" defTabSz="1454155" fontAlgn="auto">
              <a:spcBef>
                <a:spcPts val="0"/>
              </a:spcBef>
              <a:spcAft>
                <a:spcPts val="0"/>
              </a:spcAft>
              <a:buClr>
                <a:srgbClr val="E60000"/>
              </a:buClr>
              <a:buNone/>
              <a:defRPr/>
            </a:pPr>
            <a:r>
              <a:rPr lang="en-US" sz="1200" dirty="0">
                <a:solidFill>
                  <a:prstClr val="black"/>
                </a:solidFill>
                <a:latin typeface="Frutiger 45 Light" panose="020B0603020202020204" pitchFamily="34" charset="0"/>
              </a:rPr>
              <a:t>Investors should be aware that Emerging Market assets are subject to, amongst others, potential risks linked to currency volatility, abrupt changes in the cost of capital and the economic growth outlook, as well as regulatory and socio-political risk, interest rate risk and higher credit risk. Assets can sometimes be very illiquid and liquidity conditions can abruptly worsen. WMR generally recommends only those securities it believes have been registered under Federal U.S. registration rules (Section 12 of the Securities Exchange Act of 1934) and individual State registration rules (commonly known as "Blue Sky" laws). Prospective investors should be aware that to the extent permitted under US law, WMR may from time to time recommend bonds that are not registered under US or State securities laws. These bonds may be issued in jurisdictions where the level of required disclosures to be made by issuers is not as frequent or complete as that required by US laws. </a:t>
            </a:r>
          </a:p>
          <a:p>
            <a:pPr marL="0" indent="0" defTabSz="1454155" fontAlgn="auto">
              <a:spcBef>
                <a:spcPts val="0"/>
              </a:spcBef>
              <a:spcAft>
                <a:spcPts val="0"/>
              </a:spcAft>
              <a:buClr>
                <a:srgbClr val="E60000"/>
              </a:buClr>
              <a:buNone/>
              <a:defRPr/>
            </a:pPr>
            <a:r>
              <a:rPr lang="en-US" sz="1200" dirty="0">
                <a:solidFill>
                  <a:prstClr val="black"/>
                </a:solidFill>
                <a:latin typeface="Frutiger 45 Light" panose="020B0603020202020204" pitchFamily="34" charset="0"/>
              </a:rPr>
              <a:t>For more background on emerging markets generally, see the WMR Education Notes "Investing in Emerging Markets (Part 1): Equities", 27 August 2007, "Emerging Market Bonds: Understanding Emerging Market Bonds," 12 August 2009 and "Emerging Markets Bonds: Understanding Sovereign Risk," 17 December 2009. </a:t>
            </a:r>
          </a:p>
          <a:p>
            <a:pPr marL="0" indent="0" defTabSz="1454155" fontAlgn="auto">
              <a:spcBef>
                <a:spcPts val="0"/>
              </a:spcBef>
              <a:spcAft>
                <a:spcPts val="0"/>
              </a:spcAft>
              <a:buClr>
                <a:srgbClr val="E60000"/>
              </a:buClr>
              <a:buNone/>
              <a:defRPr/>
            </a:pPr>
            <a:r>
              <a:rPr lang="en-US" sz="1200" dirty="0">
                <a:solidFill>
                  <a:prstClr val="black"/>
                </a:solidFill>
                <a:latin typeface="Frutiger 45 Light" panose="020B0603020202020204" pitchFamily="34" charset="0"/>
              </a:rPr>
              <a:t>Investors interested in holding bonds for a longer period are advised to select the bonds of those sovereigns with the highest credit ratings (in the investment grade band). Such an approach should decrease the risk that an investor could end up holding bonds on which the sovereign has defaulted. Sub-investment grade bonds are recommended only for clients with a higher risk tolerance and who seek to hold higher yielding bonds for shorter periods only.</a:t>
            </a:r>
          </a:p>
          <a:p>
            <a:pPr marL="0" indent="0" defTabSz="1454155" fontAlgn="auto">
              <a:spcBef>
                <a:spcPts val="868"/>
              </a:spcBef>
              <a:spcAft>
                <a:spcPts val="0"/>
              </a:spcAft>
              <a:buClr>
                <a:srgbClr val="E60000"/>
              </a:buClr>
              <a:buNone/>
              <a:defRPr/>
            </a:pPr>
            <a:r>
              <a:rPr lang="en-US" sz="1200" b="1" dirty="0">
                <a:solidFill>
                  <a:prstClr val="black"/>
                </a:solidFill>
                <a:latin typeface="Frutiger 45 Light" panose="020B0603020202020204" pitchFamily="34" charset="0"/>
              </a:rPr>
              <a:t>Non-Traditional Assets</a:t>
            </a:r>
          </a:p>
          <a:p>
            <a:pPr marL="0" indent="0" defTabSz="1454155" fontAlgn="auto">
              <a:spcBef>
                <a:spcPts val="0"/>
              </a:spcBef>
              <a:spcAft>
                <a:spcPts val="0"/>
              </a:spcAft>
              <a:buClr>
                <a:srgbClr val="E60000"/>
              </a:buClr>
              <a:buNone/>
              <a:defRPr/>
            </a:pPr>
            <a:r>
              <a:rPr lang="en-US" sz="1200" dirty="0">
                <a:solidFill>
                  <a:prstClr val="black"/>
                </a:solidFill>
                <a:latin typeface="Frutiger 45 Light" panose="020B0603020202020204" pitchFamily="34" charset="0"/>
              </a:rPr>
              <a:t>Non-traditional asset classes are alternative investments that include hedge funds, private equity, real estate, and managed futures (collectively, alternative investments). Interests of alternative investment funds are sold only to qualified investors, and only by means of offering documents that include information about the risks, performance and expenses of alternative investment funds, and which clients are urged to read carefully before subscribing and retain. An investment in an alternative investment fund is speculative and involves significant risks. Specifically, these investments (1) are not mutual funds and are not subject to the same regulatory requirements as mutual funds; (2) may have performance that is volatile, and investors may lose all or a substantial amount of their investment; (3) may engage in leverage and other speculative investment practices that may increase the risk of investment loss; (4) are long-term, illiquid investments, there is generally no secondary market for the interests of a fund, and none is expected to develop; (5) interests of alternative investment funds typically will be illiquid and subject to restrictions on transfer; (6) may not be required to provide periodic pricing or valuation information to investors; (7) generally involve complex tax strategies and there may be delays in distributing tax information to investors; (8) are subject to high fees, including management fees and other fees and expenses, all of which will reduce profits.</a:t>
            </a:r>
          </a:p>
          <a:p>
            <a:pPr marL="0" indent="0" defTabSz="1454155" fontAlgn="auto">
              <a:spcBef>
                <a:spcPts val="0"/>
              </a:spcBef>
              <a:spcAft>
                <a:spcPts val="0"/>
              </a:spcAft>
              <a:buClr>
                <a:srgbClr val="E60000"/>
              </a:buClr>
              <a:buNone/>
              <a:defRPr/>
            </a:pPr>
            <a:r>
              <a:rPr lang="en-US" sz="1200" dirty="0">
                <a:solidFill>
                  <a:prstClr val="black"/>
                </a:solidFill>
                <a:latin typeface="Frutiger 45 Light" panose="020B0603020202020204" pitchFamily="34" charset="0"/>
              </a:rPr>
              <a:t>Interests in alternative investment funds are not deposits or obligations of, or guaranteed or endorsed by, any bank or other insured depository institution, and are not federally insured by the Federal Deposit Insurance Corporation, the Federal Reserve Board, or any other governmental agency. Prospective investors should understand these risks and have the financial ability and willingness to accept them for an extended period of time before making an investment in an alternative investment fund and should consider an alternative investment fund as a supplement to an overall investment program.</a:t>
            </a:r>
          </a:p>
          <a:p>
            <a:pPr marL="0" indent="0" defTabSz="1454155" fontAlgn="auto">
              <a:spcBef>
                <a:spcPts val="0"/>
              </a:spcBef>
              <a:spcAft>
                <a:spcPts val="0"/>
              </a:spcAft>
              <a:buClr>
                <a:srgbClr val="E60000"/>
              </a:buClr>
              <a:buNone/>
              <a:defRPr/>
            </a:pPr>
            <a:r>
              <a:rPr lang="en-US" sz="1200" dirty="0">
                <a:solidFill>
                  <a:prstClr val="black"/>
                </a:solidFill>
                <a:latin typeface="Frutiger 45 Light" panose="020B0603020202020204" pitchFamily="34" charset="0"/>
              </a:rPr>
              <a:t>I</a:t>
            </a:r>
          </a:p>
        </p:txBody>
      </p:sp>
    </p:spTree>
    <p:custDataLst>
      <p:tags r:id="rId1"/>
    </p:custDataLst>
    <p:extLst>
      <p:ext uri="{BB962C8B-B14F-4D97-AF65-F5344CB8AC3E}">
        <p14:creationId xmlns:p14="http://schemas.microsoft.com/office/powerpoint/2010/main" val="21399633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4"/>
          <p:cNvSpPr>
            <a:spLocks noGrp="1"/>
          </p:cNvSpPr>
          <p:nvPr>
            <p:ph type="title"/>
            <p:custDataLst>
              <p:tags r:id="rId2"/>
            </p:custDataLst>
          </p:nvPr>
        </p:nvSpPr>
        <p:spPr>
          <a:xfrm>
            <a:off x="560656" y="1"/>
            <a:ext cx="12247581" cy="941387"/>
          </a:xfrm>
        </p:spPr>
        <p:txBody>
          <a:bodyPr/>
          <a:lstStyle/>
          <a:p>
            <a:pPr eaLnBrk="1" hangingPunct="1"/>
            <a:r>
              <a:rPr altLang="en-US" dirty="0" smtClean="0">
                <a:solidFill>
                  <a:srgbClr val="000000"/>
                </a:solidFill>
                <a:latin typeface="Frutiger 45 Light" pitchFamily="34" charset="0"/>
                <a:cs typeface="Arial Unicode MS" pitchFamily="34" charset="-128"/>
              </a:rPr>
              <a:t>Appendix</a:t>
            </a:r>
          </a:p>
        </p:txBody>
      </p:sp>
      <p:sp>
        <p:nvSpPr>
          <p:cNvPr id="5" name="LAYOUT BODY"/>
          <p:cNvSpPr txBox="1">
            <a:spLocks/>
          </p:cNvSpPr>
          <p:nvPr>
            <p:custDataLst>
              <p:tags r:id="rId3"/>
            </p:custDataLst>
          </p:nvPr>
        </p:nvSpPr>
        <p:spPr>
          <a:xfrm>
            <a:off x="573350" y="1182689"/>
            <a:ext cx="12247581" cy="5648325"/>
          </a:xfrm>
          <a:prstGeom prst="rect">
            <a:avLst/>
          </a:prstGeom>
        </p:spPr>
        <p:txBody>
          <a:bodyPr lIns="100568" tIns="50285" rIns="100568" bIns="50285"/>
          <a:lstStyle>
            <a:lvl1pPr marL="212600" indent="-212600" algn="l" defTabSz="912279" rtl="0" eaLnBrk="0" fontAlgn="base" hangingPunct="0">
              <a:spcBef>
                <a:spcPts val="1275"/>
              </a:spcBef>
              <a:spcAft>
                <a:spcPct val="0"/>
              </a:spcAft>
              <a:buClr>
                <a:schemeClr val="tx2"/>
              </a:buClr>
              <a:buSzPct val="100000"/>
              <a:buFont typeface="Symbol" pitchFamily="18" charset="2"/>
              <a:buChar char="·"/>
              <a:defRPr kern="1200">
                <a:solidFill>
                  <a:schemeClr val="tx1"/>
                </a:solidFill>
                <a:latin typeface="+mn-lt"/>
                <a:ea typeface="+mn-ea"/>
                <a:cs typeface="+mn-cs"/>
              </a:defRPr>
            </a:lvl1pPr>
            <a:lvl2pPr marL="414095" indent="-201494" algn="l" defTabSz="912279" rtl="0" eaLnBrk="0" fontAlgn="base" hangingPunct="0">
              <a:spcBef>
                <a:spcPts val="638"/>
              </a:spcBef>
              <a:spcAft>
                <a:spcPct val="0"/>
              </a:spcAft>
              <a:buClr>
                <a:schemeClr val="tx1"/>
              </a:buClr>
              <a:buFont typeface="Arial" charset="0"/>
              <a:buChar char="–"/>
              <a:defRPr sz="1500" kern="1200">
                <a:solidFill>
                  <a:schemeClr val="tx1"/>
                </a:solidFill>
                <a:latin typeface="+mn-lt"/>
                <a:ea typeface="+mn-ea"/>
                <a:cs typeface="+mn-cs"/>
              </a:defRPr>
            </a:lvl2pPr>
            <a:lvl3pPr marL="628282" indent="-212600" algn="l" defTabSz="912279" rtl="0" eaLnBrk="0" fontAlgn="base" hangingPunct="0">
              <a:spcBef>
                <a:spcPts val="638"/>
              </a:spcBef>
              <a:spcAft>
                <a:spcPct val="0"/>
              </a:spcAft>
              <a:buClr>
                <a:schemeClr val="tx1"/>
              </a:buClr>
              <a:buFont typeface="Arial" charset="0"/>
              <a:buChar char="–"/>
              <a:defRPr sz="1500" kern="1200">
                <a:solidFill>
                  <a:schemeClr val="tx1"/>
                </a:solidFill>
                <a:latin typeface="+mn-lt"/>
                <a:ea typeface="+mn-ea"/>
                <a:cs typeface="+mn-cs"/>
              </a:defRPr>
            </a:lvl3pPr>
            <a:lvl4pPr marL="829778" indent="-201494" algn="l" defTabSz="912279" rtl="0" eaLnBrk="0" fontAlgn="base" hangingPunct="0">
              <a:spcBef>
                <a:spcPts val="275"/>
              </a:spcBef>
              <a:spcAft>
                <a:spcPct val="0"/>
              </a:spcAft>
              <a:buClr>
                <a:schemeClr val="tx1"/>
              </a:buClr>
              <a:buSzPct val="84000"/>
              <a:buFont typeface="Arial" charset="0"/>
              <a:buChar char="–"/>
              <a:defRPr sz="1500" kern="1200">
                <a:solidFill>
                  <a:schemeClr val="tx1"/>
                </a:solidFill>
                <a:latin typeface="+mn-lt"/>
                <a:ea typeface="+mn-ea"/>
                <a:cs typeface="+mn-cs"/>
              </a:defRPr>
            </a:lvl4pPr>
            <a:lvl5pPr marL="1042379" indent="-212600" algn="l" defTabSz="912279" rtl="0" eaLnBrk="0" fontAlgn="base" hangingPunct="0">
              <a:spcBef>
                <a:spcPts val="275"/>
              </a:spcBef>
              <a:spcAft>
                <a:spcPct val="0"/>
              </a:spcAft>
              <a:buClr>
                <a:schemeClr val="tx1"/>
              </a:buClr>
              <a:buSzPct val="84000"/>
              <a:buFont typeface="Arial" charset="0"/>
              <a:buChar char="–"/>
              <a:defRPr sz="1500" kern="1200">
                <a:solidFill>
                  <a:schemeClr val="tx1"/>
                </a:solidFill>
                <a:latin typeface="+mn-lt"/>
                <a:ea typeface="+mn-ea"/>
                <a:cs typeface="+mn-cs"/>
              </a:defRPr>
            </a:lvl5pPr>
            <a:lvl6pPr marL="1046079" indent="-215854" algn="l" defTabSz="912937"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6pPr>
            <a:lvl7pPr marL="1046079" indent="-215854" algn="l" defTabSz="912937"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7pPr>
            <a:lvl8pPr marL="1046079" indent="-215854" algn="l" defTabSz="912937"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8pPr>
            <a:lvl9pPr marL="1046079" indent="-215854" algn="l" defTabSz="912937"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9pPr>
          </a:lstStyle>
          <a:p>
            <a:pPr marL="0" indent="0" defTabSz="1454155" fontAlgn="auto">
              <a:spcBef>
                <a:spcPts val="0"/>
              </a:spcBef>
              <a:spcAft>
                <a:spcPts val="0"/>
              </a:spcAft>
              <a:buClr>
                <a:srgbClr val="E60000"/>
              </a:buClr>
              <a:buNone/>
              <a:defRPr/>
            </a:pPr>
            <a:r>
              <a:rPr lang="en-US" sz="1200" dirty="0">
                <a:solidFill>
                  <a:prstClr val="black"/>
                </a:solidFill>
                <a:latin typeface="Frutiger 45 Light" panose="020B0603020202020204" pitchFamily="34" charset="0"/>
              </a:rPr>
              <a:t>In addition to the risks that apply to alternative investments generally, the following are additional risks related to an investment in these strategies:</a:t>
            </a:r>
          </a:p>
          <a:p>
            <a:pPr marL="261727" indent="-261727" defTabSz="1454155" fontAlgn="auto">
              <a:spcBef>
                <a:spcPts val="0"/>
              </a:spcBef>
              <a:spcAft>
                <a:spcPts val="0"/>
              </a:spcAft>
              <a:buClr>
                <a:schemeClr val="tx1"/>
              </a:buClr>
              <a:defRPr/>
            </a:pPr>
            <a:r>
              <a:rPr lang="en-US" sz="1200" dirty="0">
                <a:solidFill>
                  <a:prstClr val="black"/>
                </a:solidFill>
                <a:latin typeface="Frutiger 45 Light" panose="020B0603020202020204" pitchFamily="34" charset="0"/>
              </a:rPr>
              <a:t>Hedge Fund Risk: There are risks specifically associated with investing in hedge funds, which may include risks associated with investing in short sales, options, small-cap stocks, "junk bonds," derivatives, distressed securities, non-U.S. securities and illiquid investments.</a:t>
            </a:r>
          </a:p>
          <a:p>
            <a:pPr marL="261727" indent="-261727" defTabSz="1454155" fontAlgn="auto">
              <a:spcBef>
                <a:spcPts val="0"/>
              </a:spcBef>
              <a:spcAft>
                <a:spcPts val="0"/>
              </a:spcAft>
              <a:buClr>
                <a:schemeClr val="tx1"/>
              </a:buClr>
              <a:defRPr/>
            </a:pPr>
            <a:r>
              <a:rPr lang="en-US" sz="1200" dirty="0">
                <a:solidFill>
                  <a:prstClr val="black"/>
                </a:solidFill>
                <a:latin typeface="Frutiger 45 Light" panose="020B0603020202020204" pitchFamily="34" charset="0"/>
              </a:rPr>
              <a:t>Managed Futures: There are risks specifically associated with investing in managed futures programs. For example, not all managers focus on all strategies at all times, and managed futures strategies may have material directional elements.</a:t>
            </a:r>
          </a:p>
          <a:p>
            <a:pPr marL="261727" indent="-261727" defTabSz="1454155" fontAlgn="auto">
              <a:spcBef>
                <a:spcPts val="0"/>
              </a:spcBef>
              <a:spcAft>
                <a:spcPts val="0"/>
              </a:spcAft>
              <a:buClr>
                <a:schemeClr val="tx1"/>
              </a:buClr>
              <a:defRPr/>
            </a:pPr>
            <a:r>
              <a:rPr lang="en-US" sz="1200" dirty="0">
                <a:solidFill>
                  <a:prstClr val="black"/>
                </a:solidFill>
                <a:latin typeface="Frutiger 45 Light" panose="020B0603020202020204" pitchFamily="34" charset="0"/>
              </a:rPr>
              <a:t>Real Estate: There are risks specifically associated with investing in real estate products and real estate investment trusts. They involve risks associated with debt, adverse changes in general economic or local market conditions, changes in governmental, tax, real estate and zoning laws or regulations, risks associated with capital calls and, for some real estate products, the risks associated with the ability to qualify for favorable treatment under the federal tax laws.</a:t>
            </a:r>
          </a:p>
          <a:p>
            <a:pPr marL="261727" indent="-261727" defTabSz="1454155" fontAlgn="auto">
              <a:spcBef>
                <a:spcPts val="0"/>
              </a:spcBef>
              <a:spcAft>
                <a:spcPts val="0"/>
              </a:spcAft>
              <a:buClr>
                <a:schemeClr val="tx1"/>
              </a:buClr>
              <a:defRPr/>
            </a:pPr>
            <a:r>
              <a:rPr lang="en-US" sz="1200" dirty="0">
                <a:solidFill>
                  <a:prstClr val="black"/>
                </a:solidFill>
                <a:latin typeface="Frutiger 45 Light" panose="020B0603020202020204" pitchFamily="34" charset="0"/>
              </a:rPr>
              <a:t>Private Equity: There are risks specifically associated with investing in private equity. Capital calls can be made on short no-tice, and the failure to meet capital calls can result in significant adverse consequences including, but not limited to, a total loss of investment.</a:t>
            </a:r>
          </a:p>
          <a:p>
            <a:pPr marL="261727" indent="-261727" defTabSz="1454155" fontAlgn="auto">
              <a:spcBef>
                <a:spcPts val="0"/>
              </a:spcBef>
              <a:spcAft>
                <a:spcPts val="0"/>
              </a:spcAft>
              <a:buClr>
                <a:schemeClr val="tx1"/>
              </a:buClr>
              <a:defRPr/>
            </a:pPr>
            <a:r>
              <a:rPr lang="en-US" sz="1200" dirty="0">
                <a:solidFill>
                  <a:prstClr val="black"/>
                </a:solidFill>
                <a:latin typeface="Frutiger 45 Light" panose="020B0603020202020204" pitchFamily="34" charset="0"/>
              </a:rPr>
              <a:t>Foreign Exchange/Currency Risk: Investors in securities of issuers located outside of the United States should be aware that even for securities denominated in U.S. dollars, changes in the exchange rate between the U.S. dollar and the issuer’s "home" currency can have unexpected effects on the market value and liquidity of those securities. Those securities may also be affected by other risks (such as political, economic or regulatory changes) that may not be readily known to a U.S. investor.</a:t>
            </a:r>
          </a:p>
        </p:txBody>
      </p:sp>
    </p:spTree>
    <p:custDataLst>
      <p:tags r:id="rId1"/>
    </p:custDataLst>
    <p:extLst>
      <p:ext uri="{BB962C8B-B14F-4D97-AF65-F5344CB8AC3E}">
        <p14:creationId xmlns:p14="http://schemas.microsoft.com/office/powerpoint/2010/main" val="13680856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4"/>
          <p:cNvSpPr>
            <a:spLocks noGrp="1"/>
          </p:cNvSpPr>
          <p:nvPr>
            <p:ph type="title"/>
            <p:custDataLst>
              <p:tags r:id="rId2"/>
            </p:custDataLst>
          </p:nvPr>
        </p:nvSpPr>
        <p:spPr>
          <a:xfrm>
            <a:off x="560656" y="1"/>
            <a:ext cx="12247581" cy="941387"/>
          </a:xfrm>
        </p:spPr>
        <p:txBody>
          <a:bodyPr/>
          <a:lstStyle/>
          <a:p>
            <a:pPr eaLnBrk="1" hangingPunct="1"/>
            <a:r>
              <a:rPr altLang="en-US" dirty="0" smtClean="0">
                <a:solidFill>
                  <a:srgbClr val="000000"/>
                </a:solidFill>
                <a:latin typeface="Frutiger 45 Light" pitchFamily="34" charset="0"/>
                <a:cs typeface="Arial Unicode MS" pitchFamily="34" charset="-128"/>
              </a:rPr>
              <a:t>Disclaimer</a:t>
            </a:r>
          </a:p>
        </p:txBody>
      </p:sp>
      <p:sp>
        <p:nvSpPr>
          <p:cNvPr id="5" name="LAYOUT BODY"/>
          <p:cNvSpPr txBox="1">
            <a:spLocks/>
          </p:cNvSpPr>
          <p:nvPr>
            <p:custDataLst>
              <p:tags r:id="rId3"/>
            </p:custDataLst>
          </p:nvPr>
        </p:nvSpPr>
        <p:spPr>
          <a:xfrm>
            <a:off x="573350" y="1043952"/>
            <a:ext cx="12247581" cy="5648325"/>
          </a:xfrm>
          <a:prstGeom prst="rect">
            <a:avLst/>
          </a:prstGeom>
        </p:spPr>
        <p:txBody>
          <a:bodyPr lIns="100568" tIns="50285" rIns="100568" bIns="50285"/>
          <a:lstStyle>
            <a:lvl1pPr marL="212600" indent="-212600" algn="l" defTabSz="912279" rtl="0" eaLnBrk="0" fontAlgn="base" hangingPunct="0">
              <a:spcBef>
                <a:spcPts val="1275"/>
              </a:spcBef>
              <a:spcAft>
                <a:spcPct val="0"/>
              </a:spcAft>
              <a:buClr>
                <a:schemeClr val="tx2"/>
              </a:buClr>
              <a:buSzPct val="100000"/>
              <a:buFont typeface="Symbol" pitchFamily="18" charset="2"/>
              <a:buChar char="·"/>
              <a:defRPr kern="1200">
                <a:solidFill>
                  <a:schemeClr val="tx1"/>
                </a:solidFill>
                <a:latin typeface="+mn-lt"/>
                <a:ea typeface="+mn-ea"/>
                <a:cs typeface="+mn-cs"/>
              </a:defRPr>
            </a:lvl1pPr>
            <a:lvl2pPr marL="414095" indent="-201494" algn="l" defTabSz="912279" rtl="0" eaLnBrk="0" fontAlgn="base" hangingPunct="0">
              <a:spcBef>
                <a:spcPts val="638"/>
              </a:spcBef>
              <a:spcAft>
                <a:spcPct val="0"/>
              </a:spcAft>
              <a:buClr>
                <a:schemeClr val="tx1"/>
              </a:buClr>
              <a:buFont typeface="Arial" charset="0"/>
              <a:buChar char="–"/>
              <a:defRPr sz="1500" kern="1200">
                <a:solidFill>
                  <a:schemeClr val="tx1"/>
                </a:solidFill>
                <a:latin typeface="+mn-lt"/>
                <a:ea typeface="+mn-ea"/>
                <a:cs typeface="+mn-cs"/>
              </a:defRPr>
            </a:lvl2pPr>
            <a:lvl3pPr marL="628282" indent="-212600" algn="l" defTabSz="912279" rtl="0" eaLnBrk="0" fontAlgn="base" hangingPunct="0">
              <a:spcBef>
                <a:spcPts val="638"/>
              </a:spcBef>
              <a:spcAft>
                <a:spcPct val="0"/>
              </a:spcAft>
              <a:buClr>
                <a:schemeClr val="tx1"/>
              </a:buClr>
              <a:buFont typeface="Arial" charset="0"/>
              <a:buChar char="–"/>
              <a:defRPr sz="1500" kern="1200">
                <a:solidFill>
                  <a:schemeClr val="tx1"/>
                </a:solidFill>
                <a:latin typeface="+mn-lt"/>
                <a:ea typeface="+mn-ea"/>
                <a:cs typeface="+mn-cs"/>
              </a:defRPr>
            </a:lvl3pPr>
            <a:lvl4pPr marL="829778" indent="-201494" algn="l" defTabSz="912279" rtl="0" eaLnBrk="0" fontAlgn="base" hangingPunct="0">
              <a:spcBef>
                <a:spcPts val="275"/>
              </a:spcBef>
              <a:spcAft>
                <a:spcPct val="0"/>
              </a:spcAft>
              <a:buClr>
                <a:schemeClr val="tx1"/>
              </a:buClr>
              <a:buSzPct val="84000"/>
              <a:buFont typeface="Arial" charset="0"/>
              <a:buChar char="–"/>
              <a:defRPr sz="1500" kern="1200">
                <a:solidFill>
                  <a:schemeClr val="tx1"/>
                </a:solidFill>
                <a:latin typeface="+mn-lt"/>
                <a:ea typeface="+mn-ea"/>
                <a:cs typeface="+mn-cs"/>
              </a:defRPr>
            </a:lvl4pPr>
            <a:lvl5pPr marL="1042379" indent="-212600" algn="l" defTabSz="912279" rtl="0" eaLnBrk="0" fontAlgn="base" hangingPunct="0">
              <a:spcBef>
                <a:spcPts val="275"/>
              </a:spcBef>
              <a:spcAft>
                <a:spcPct val="0"/>
              </a:spcAft>
              <a:buClr>
                <a:schemeClr val="tx1"/>
              </a:buClr>
              <a:buSzPct val="84000"/>
              <a:buFont typeface="Arial" charset="0"/>
              <a:buChar char="–"/>
              <a:defRPr sz="1500" kern="1200">
                <a:solidFill>
                  <a:schemeClr val="tx1"/>
                </a:solidFill>
                <a:latin typeface="+mn-lt"/>
                <a:ea typeface="+mn-ea"/>
                <a:cs typeface="+mn-cs"/>
              </a:defRPr>
            </a:lvl5pPr>
            <a:lvl6pPr marL="1046079" indent="-215854" algn="l" defTabSz="912937"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6pPr>
            <a:lvl7pPr marL="1046079" indent="-215854" algn="l" defTabSz="912937"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7pPr>
            <a:lvl8pPr marL="1046079" indent="-215854" algn="l" defTabSz="912937"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8pPr>
            <a:lvl9pPr marL="1046079" indent="-215854" algn="l" defTabSz="912937"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9pPr>
          </a:lstStyle>
          <a:p>
            <a:pPr marL="0" indent="0">
              <a:spcBef>
                <a:spcPts val="0"/>
              </a:spcBef>
              <a:buNone/>
            </a:pPr>
            <a:r>
              <a:rPr lang="en-US" sz="1200" dirty="0"/>
              <a:t>UBS Chief Investment Office's ("CIO") investment views are prepared and published by the Global Wealth Management business of UBS Switzerland AG (regulated by FINMA in Switzerland) or its affiliates ("UBS").</a:t>
            </a:r>
          </a:p>
          <a:p>
            <a:pPr marL="0" indent="0">
              <a:spcBef>
                <a:spcPts val="0"/>
              </a:spcBef>
              <a:buNone/>
            </a:pPr>
            <a:r>
              <a:rPr lang="en-US" sz="1200" dirty="0"/>
              <a:t>The investment views have been prepared in accordance with legal requirements designed to promote </a:t>
            </a:r>
            <a:r>
              <a:rPr lang="en-US" sz="1200" b="1" dirty="0"/>
              <a:t>the independence of investment research.</a:t>
            </a:r>
            <a:endParaRPr lang="en-US" sz="1200" dirty="0"/>
          </a:p>
          <a:p>
            <a:pPr marL="0" indent="0">
              <a:spcBef>
                <a:spcPts val="0"/>
              </a:spcBef>
              <a:buNone/>
            </a:pPr>
            <a:r>
              <a:rPr lang="en-US" sz="1200" b="1" dirty="0"/>
              <a:t>Generic investment research – Risk information:</a:t>
            </a:r>
            <a:endParaRPr lang="en-US" sz="1200" dirty="0"/>
          </a:p>
          <a:p>
            <a:pPr marL="0" indent="0">
              <a:spcBef>
                <a:spcPts val="0"/>
              </a:spcBef>
              <a:buNone/>
            </a:pPr>
            <a:r>
              <a:rPr lang="en-US" sz="1200" dirty="0"/>
              <a:t>This publication is </a:t>
            </a:r>
            <a:r>
              <a:rPr lang="en-US" sz="1200" b="1" dirty="0"/>
              <a:t>for your</a:t>
            </a:r>
            <a:r>
              <a:rPr lang="en-US" sz="1200" dirty="0"/>
              <a:t> </a:t>
            </a:r>
            <a:r>
              <a:rPr lang="en-US" sz="1200" b="1" dirty="0"/>
              <a:t>information only</a:t>
            </a:r>
            <a:r>
              <a:rPr lang="en-US" sz="1200" dirty="0"/>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It is based on numerous assumptions. Different assumptions could result in materially different results. Certain services and products are subject to legal restrictions and cannot be offered worldwide on an unrestricted basis and/or may not be eligible for sale to all investors. All information and opinions expressed in this document were obtained from sources believed to be reliable and in good faith, but no representation or warranty, express or implied, is made as to its accuracy or completeness (other than disclosures relating to UBS). All information and opinions as well as any forecasts, estimates and market prices indicated are current as of the date of this report, and are subject to change without notice. Opinions expressed herein may differ or be contrary to those expressed by other business areas or divisions of UBS as a result of using different assumptions and/or criteria.</a:t>
            </a:r>
          </a:p>
          <a:p>
            <a:pPr marL="0" indent="0">
              <a:spcBef>
                <a:spcPts val="0"/>
              </a:spcBef>
              <a:buNone/>
            </a:pPr>
            <a:r>
              <a:rPr lang="en-US" sz="1200" dirty="0"/>
              <a:t>In no circumstances may this document or any of the information (including any forecast, value, index or other calculated amount ("Values")) be used for any of the following purposes (</a:t>
            </a:r>
            <a:r>
              <a:rPr lang="en-US" sz="1200" dirty="0" err="1"/>
              <a:t>i</a:t>
            </a:r>
            <a:r>
              <a:rPr lang="en-US" sz="1200" dirty="0"/>
              <a:t>) valuation or accounting purposes; (ii) to determine the amounts due or payable, the price or the value of any financial instrument or financial contract; or (iii) to measure the performance of any financial instrument including, without limitation, for the purpose of tracking the return or performance of any Value or of defining the asset allocation of portfolio or of computing performance fees. By receiving this document and the information you will be deemed to represent and warrant to UBS that you will not use this document or otherwise rely on any of the information for any of the above purposes. UBS and any of its directors or employees may be entitled at any time to hold long or short positions in investment instruments referred to herein, carry out transactions involving relevant investment instruments in the capacity of principal or agent, or provide any other services or have officers, who serve as directors, either to/for the issuer, the investment instrument itself or to/for any company commercially or financially affiliated to such issuers. At any time, investment decisions (including whether to buy, sell or hold securities) made by UBS and its employees may differ from or be contrary to the opinions expressed in UBS research publications. Some investments may not be readily realizable since the market in the securities is illiquid and therefore valuing the investment and identifying the risk to which you are exposed may be difficult to quantify. UBS relies on information barriers to control the flow of information contained in one or more areas within UBS, into other areas, units, divisions or affiliates of UBS. Futures and options trading is not suitable for every investor as there is a substantial risk of loss, and losses in excess of an initial investment may occur. Past performance of an investment is no guarantee for its future performance. Additional information will be made available upon request. Some investments may be subject to sudden and large falls in value and on realization you may receive back less than you invested or may be required to pay more. Changes in foreign exchange rates may have an adverse effect on the price, value or income of an investment. The analyst(s) responsible for the preparation of this report may interact with trading desk personnel, sales personnel and other constituencies for the purpose of gathering, synthesizing and interpreting market information.</a:t>
            </a:r>
          </a:p>
          <a:p>
            <a:pPr marL="0" indent="0">
              <a:spcBef>
                <a:spcPts val="0"/>
              </a:spcBef>
              <a:buNone/>
            </a:pPr>
            <a:r>
              <a:rPr lang="en-US" sz="1200" dirty="0"/>
              <a:t>Tax treatment depends on the individual circumstances and may be subject to change in the future. UBS does not provide legal or tax advice and makes no representations as to the tax treatment of assets or the investment returns thereon both in general or with reference to specific client's circumstances and needs. We are of necessity unable to take into account the particular investment objectives, financial situation and needs of our individual clients and we would recommend that you take financial and/or tax advice as to the implications (including tax) of investing in any of the products mentioned herein.</a:t>
            </a:r>
            <a:br>
              <a:rPr lang="en-US" sz="1200" dirty="0"/>
            </a:br>
            <a:endParaRPr lang="en-US" sz="1200" dirty="0">
              <a:solidFill>
                <a:prstClr val="black"/>
              </a:solidFill>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37197286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Paul </a:t>
            </a:r>
            <a:r>
              <a:rPr lang="en-GB" dirty="0" smtClean="0"/>
              <a:t>Donovan</a:t>
            </a:r>
          </a:p>
          <a:p>
            <a:r>
              <a:rPr lang="en-GB" dirty="0" smtClean="0"/>
              <a:t>Chief </a:t>
            </a:r>
            <a:r>
              <a:rPr lang="en-GB" dirty="0"/>
              <a:t>Economist, </a:t>
            </a:r>
            <a:r>
              <a:rPr lang="en-US" dirty="0" smtClean="0"/>
              <a:t>UBS CIO GWM</a:t>
            </a:r>
            <a:endParaRPr lang="en-US" dirty="0"/>
          </a:p>
        </p:txBody>
      </p:sp>
      <p:sp>
        <p:nvSpPr>
          <p:cNvPr id="4" name="Rectangle 3"/>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874693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4"/>
          <p:cNvSpPr>
            <a:spLocks noGrp="1"/>
          </p:cNvSpPr>
          <p:nvPr>
            <p:ph type="title"/>
            <p:custDataLst>
              <p:tags r:id="rId2"/>
            </p:custDataLst>
          </p:nvPr>
        </p:nvSpPr>
        <p:spPr>
          <a:xfrm>
            <a:off x="560656" y="1"/>
            <a:ext cx="12247581" cy="941387"/>
          </a:xfrm>
        </p:spPr>
        <p:txBody>
          <a:bodyPr/>
          <a:lstStyle/>
          <a:p>
            <a:pPr eaLnBrk="1" hangingPunct="1"/>
            <a:r>
              <a:rPr altLang="en-US" dirty="0" smtClean="0">
                <a:solidFill>
                  <a:srgbClr val="000000"/>
                </a:solidFill>
                <a:latin typeface="Frutiger 45 Light" pitchFamily="34" charset="0"/>
                <a:cs typeface="Arial Unicode MS" pitchFamily="34" charset="-128"/>
              </a:rPr>
              <a:t>Disclaimer</a:t>
            </a:r>
          </a:p>
        </p:txBody>
      </p:sp>
      <p:sp>
        <p:nvSpPr>
          <p:cNvPr id="5" name="LAYOUT BODY"/>
          <p:cNvSpPr txBox="1">
            <a:spLocks/>
          </p:cNvSpPr>
          <p:nvPr>
            <p:custDataLst>
              <p:tags r:id="rId3"/>
            </p:custDataLst>
          </p:nvPr>
        </p:nvSpPr>
        <p:spPr>
          <a:xfrm>
            <a:off x="573350" y="1182689"/>
            <a:ext cx="12247581" cy="5648325"/>
          </a:xfrm>
          <a:prstGeom prst="rect">
            <a:avLst/>
          </a:prstGeom>
        </p:spPr>
        <p:txBody>
          <a:bodyPr lIns="100568" tIns="50285" rIns="100568" bIns="50285"/>
          <a:lstStyle>
            <a:lvl1pPr marL="212600" indent="-212600" algn="l" defTabSz="912279" rtl="0" eaLnBrk="0" fontAlgn="base" hangingPunct="0">
              <a:spcBef>
                <a:spcPts val="1275"/>
              </a:spcBef>
              <a:spcAft>
                <a:spcPct val="0"/>
              </a:spcAft>
              <a:buClr>
                <a:schemeClr val="tx2"/>
              </a:buClr>
              <a:buSzPct val="100000"/>
              <a:buFont typeface="Symbol" pitchFamily="18" charset="2"/>
              <a:buChar char="·"/>
              <a:defRPr kern="1200">
                <a:solidFill>
                  <a:schemeClr val="tx1"/>
                </a:solidFill>
                <a:latin typeface="+mn-lt"/>
                <a:ea typeface="+mn-ea"/>
                <a:cs typeface="+mn-cs"/>
              </a:defRPr>
            </a:lvl1pPr>
            <a:lvl2pPr marL="414095" indent="-201494" algn="l" defTabSz="912279" rtl="0" eaLnBrk="0" fontAlgn="base" hangingPunct="0">
              <a:spcBef>
                <a:spcPts val="638"/>
              </a:spcBef>
              <a:spcAft>
                <a:spcPct val="0"/>
              </a:spcAft>
              <a:buClr>
                <a:schemeClr val="tx1"/>
              </a:buClr>
              <a:buFont typeface="Arial" charset="0"/>
              <a:buChar char="–"/>
              <a:defRPr sz="1500" kern="1200">
                <a:solidFill>
                  <a:schemeClr val="tx1"/>
                </a:solidFill>
                <a:latin typeface="+mn-lt"/>
                <a:ea typeface="+mn-ea"/>
                <a:cs typeface="+mn-cs"/>
              </a:defRPr>
            </a:lvl2pPr>
            <a:lvl3pPr marL="628282" indent="-212600" algn="l" defTabSz="912279" rtl="0" eaLnBrk="0" fontAlgn="base" hangingPunct="0">
              <a:spcBef>
                <a:spcPts val="638"/>
              </a:spcBef>
              <a:spcAft>
                <a:spcPct val="0"/>
              </a:spcAft>
              <a:buClr>
                <a:schemeClr val="tx1"/>
              </a:buClr>
              <a:buFont typeface="Arial" charset="0"/>
              <a:buChar char="–"/>
              <a:defRPr sz="1500" kern="1200">
                <a:solidFill>
                  <a:schemeClr val="tx1"/>
                </a:solidFill>
                <a:latin typeface="+mn-lt"/>
                <a:ea typeface="+mn-ea"/>
                <a:cs typeface="+mn-cs"/>
              </a:defRPr>
            </a:lvl3pPr>
            <a:lvl4pPr marL="829778" indent="-201494" algn="l" defTabSz="912279" rtl="0" eaLnBrk="0" fontAlgn="base" hangingPunct="0">
              <a:spcBef>
                <a:spcPts val="275"/>
              </a:spcBef>
              <a:spcAft>
                <a:spcPct val="0"/>
              </a:spcAft>
              <a:buClr>
                <a:schemeClr val="tx1"/>
              </a:buClr>
              <a:buSzPct val="84000"/>
              <a:buFont typeface="Arial" charset="0"/>
              <a:buChar char="–"/>
              <a:defRPr sz="1500" kern="1200">
                <a:solidFill>
                  <a:schemeClr val="tx1"/>
                </a:solidFill>
                <a:latin typeface="+mn-lt"/>
                <a:ea typeface="+mn-ea"/>
                <a:cs typeface="+mn-cs"/>
              </a:defRPr>
            </a:lvl4pPr>
            <a:lvl5pPr marL="1042379" indent="-212600" algn="l" defTabSz="912279" rtl="0" eaLnBrk="0" fontAlgn="base" hangingPunct="0">
              <a:spcBef>
                <a:spcPts val="275"/>
              </a:spcBef>
              <a:spcAft>
                <a:spcPct val="0"/>
              </a:spcAft>
              <a:buClr>
                <a:schemeClr val="tx1"/>
              </a:buClr>
              <a:buSzPct val="84000"/>
              <a:buFont typeface="Arial" charset="0"/>
              <a:buChar char="–"/>
              <a:defRPr sz="1500" kern="1200">
                <a:solidFill>
                  <a:schemeClr val="tx1"/>
                </a:solidFill>
                <a:latin typeface="+mn-lt"/>
                <a:ea typeface="+mn-ea"/>
                <a:cs typeface="+mn-cs"/>
              </a:defRPr>
            </a:lvl5pPr>
            <a:lvl6pPr marL="1046079" indent="-215854" algn="l" defTabSz="912937"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6pPr>
            <a:lvl7pPr marL="1046079" indent="-215854" algn="l" defTabSz="912937"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7pPr>
            <a:lvl8pPr marL="1046079" indent="-215854" algn="l" defTabSz="912937"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8pPr>
            <a:lvl9pPr marL="1046079" indent="-215854" algn="l" defTabSz="912937" rtl="0" eaLnBrk="1" latinLnBrk="0" hangingPunct="1">
              <a:spcBef>
                <a:spcPts val="273"/>
              </a:spcBef>
              <a:buClr>
                <a:schemeClr val="tx1"/>
              </a:buClr>
              <a:buSzPct val="84000"/>
              <a:buFont typeface="Frutiger 55 Roman" pitchFamily="34" charset="0"/>
              <a:buChar char="–"/>
              <a:defRPr sz="1500" kern="1200">
                <a:solidFill>
                  <a:schemeClr val="tx1"/>
                </a:solidFill>
                <a:latin typeface="+mn-lt"/>
                <a:ea typeface="+mn-ea"/>
                <a:cs typeface="+mn-cs"/>
              </a:defRPr>
            </a:lvl9pPr>
          </a:lstStyle>
          <a:p>
            <a:pPr marL="0" indent="0">
              <a:buClr>
                <a:schemeClr val="tx1"/>
              </a:buClr>
              <a:buNone/>
            </a:pPr>
            <a:r>
              <a:rPr lang="en-US" sz="1200" dirty="0"/>
              <a:t>This material may not be reproduced or copies circulated without prior authority of UBS. Unless otherwise agreed in writing UBS expressly prohibits the distribution and transfer of this material to third parties for any reason. UBS accepts no liability whatsoever for any claims or lawsuits from any third parties arising from the use or distribution of this material. This report is for distribution only under such circumstances as may be permitted by applicable law. For information on the ways in which CIO manages conflicts and maintains independence of its investment views and publication offering, and research and rating methodologies, please visit </a:t>
            </a:r>
            <a:r>
              <a:rPr lang="en-US" sz="1200" dirty="0">
                <a:hlinkClick r:id="rId6"/>
              </a:rPr>
              <a:t>www.ubs.com/research</a:t>
            </a:r>
            <a:r>
              <a:rPr lang="en-US" sz="1200" dirty="0"/>
              <a:t>. Additional information on the relevant authors of this publication and other CIO publication(s) referenced in this report; and copies of any past reports on this topic; are available upon request from your client advisor.</a:t>
            </a:r>
          </a:p>
          <a:p>
            <a:pPr marL="0" indent="0">
              <a:buClr>
                <a:schemeClr val="tx1"/>
              </a:buClr>
              <a:buNone/>
            </a:pPr>
            <a:r>
              <a:rPr lang="en-US" sz="1200" dirty="0"/>
              <a:t>Important Information about Sustainable Investing Strategies: Sustainable investing strategies aim to consider and incorporate environmental, social and governance (ESG) factors into investment process and portfolio construction. Strategies across geographies and styles approach ESG analysis and incorporate the findings in a variety of ways. Incorporating ESG factors or Sustainable Investing considerations may inhibit the portfolio manager’s ability to participate in certain investment opportunities that otherwise would be consistent with its investment objective and other principal investment strategies. The returns on a portfolio consisting primarily of sustainable investments may be lower or higher than portfolios where ESG factors, exclusions, or other sustainability issues are not considered by the portfolio manager, and the investment opportunities available to such portfolios may differ. Companies may not necessarily meet high performance standards on all aspects of ESG or sustainable investing issues; there is also no guarantee that any company will meet expectations in connection with corporate responsibility, sustainability, and/or impact performance.</a:t>
            </a:r>
          </a:p>
          <a:p>
            <a:pPr marL="0" indent="0">
              <a:buClr>
                <a:schemeClr val="tx1"/>
              </a:buClr>
              <a:buNone/>
            </a:pPr>
            <a:r>
              <a:rPr lang="en-US" sz="1200" dirty="0"/>
              <a:t>Distributed to US persons by UBS Financial Services Inc. or UBS Securities LLC, subsidiaries of UBS AG. UBS Switzerland AG, UBS Europe SE, UBS Bank, S.A., UBS </a:t>
            </a:r>
            <a:r>
              <a:rPr lang="en-US" sz="1200" dirty="0" err="1"/>
              <a:t>Brasil</a:t>
            </a:r>
            <a:r>
              <a:rPr lang="en-US" sz="1200" dirty="0"/>
              <a:t> </a:t>
            </a:r>
            <a:r>
              <a:rPr lang="en-US" sz="1200" dirty="0" err="1"/>
              <a:t>Administradora</a:t>
            </a:r>
            <a:r>
              <a:rPr lang="en-US" sz="1200" dirty="0"/>
              <a:t> de </a:t>
            </a:r>
            <a:r>
              <a:rPr lang="en-US" sz="1200" dirty="0" err="1"/>
              <a:t>Valores</a:t>
            </a:r>
            <a:r>
              <a:rPr lang="en-US" sz="1200" dirty="0"/>
              <a:t> </a:t>
            </a:r>
            <a:r>
              <a:rPr lang="en-US" sz="1200" dirty="0" err="1"/>
              <a:t>Mobiliarios</a:t>
            </a:r>
            <a:r>
              <a:rPr lang="en-US" sz="1200" dirty="0"/>
              <a:t> </a:t>
            </a:r>
            <a:r>
              <a:rPr lang="en-US" sz="1200" dirty="0" err="1"/>
              <a:t>Ltda</a:t>
            </a:r>
            <a:r>
              <a:rPr lang="en-US" sz="1200" dirty="0"/>
              <a:t>, UBS </a:t>
            </a:r>
            <a:r>
              <a:rPr lang="en-US" sz="1200" dirty="0" err="1"/>
              <a:t>Asesores</a:t>
            </a:r>
            <a:r>
              <a:rPr lang="en-US" sz="1200" dirty="0"/>
              <a:t> Mexico, S.A. de C.V., UBS Securities Japan Co., Ltd, UBS Wealth Management Israel Ltd and UBS </a:t>
            </a:r>
            <a:r>
              <a:rPr lang="en-US" sz="1200" dirty="0" err="1"/>
              <a:t>Menkul</a:t>
            </a:r>
            <a:r>
              <a:rPr lang="en-US" sz="1200" dirty="0"/>
              <a:t> </a:t>
            </a:r>
            <a:r>
              <a:rPr lang="en-US" sz="1200" dirty="0" err="1"/>
              <a:t>Degerler</a:t>
            </a:r>
            <a:r>
              <a:rPr lang="en-US" sz="1200" dirty="0"/>
              <a:t> AS are affiliates of UBS AG. UBS Financial Services Incorporated of Puerto Rico is a subsidiary of UBS Financial Services Inc. UBS Financial Services Inc. accepts responsibility for the content of a report prepared by a non-US affiliate when it distributes reports to US persons. All transactions by a US person in the securities mentioned in this report should be effected through a US-registered broker dealer affiliated with UBS, and not through a non-US affiliate. The contents of this report have not been and will not be approved by any securities or investment authority in the United States or elsewhere. UBS Financial Services Inc. is not acting as a municipal advisor to any municipal entity or obligated person within the meaning of Section 15B of the Securities Exchange Act (the "Municipal Advisor Rule") and the opinions or views contained herein are not intended to be, and do not constitute, advice within the meaning of the Municipal Advisor Rule.</a:t>
            </a:r>
          </a:p>
          <a:p>
            <a:pPr marL="0" indent="0">
              <a:buClr>
                <a:schemeClr val="tx1"/>
              </a:buClr>
              <a:buNone/>
            </a:pPr>
            <a:r>
              <a:rPr lang="en-US" sz="1200" dirty="0"/>
              <a:t>External Asset Managers / External Financial Consultants: In case this research or publication is provided to an External Asset Manager or an External Financial Consultant, UBS expressly prohibits that it is redistributed by the External Asset Manager or the External Financial Consultant and is made available to their clients and/or third parties. For country disclosures, </a:t>
            </a:r>
            <a:r>
              <a:rPr lang="en-US" sz="1200" dirty="0">
                <a:hlinkClick r:id="rId7"/>
              </a:rPr>
              <a:t>click here</a:t>
            </a:r>
            <a:r>
              <a:rPr lang="en-US" sz="1200" dirty="0"/>
              <a:t>.</a:t>
            </a:r>
          </a:p>
          <a:p>
            <a:pPr marL="0" indent="0">
              <a:buClr>
                <a:schemeClr val="tx1"/>
              </a:buClr>
              <a:buNone/>
            </a:pPr>
            <a:r>
              <a:rPr lang="en-US" sz="1200" dirty="0"/>
              <a:t>Version 06/2020. CIO82652744</a:t>
            </a:r>
            <a:br>
              <a:rPr lang="en-US" sz="1200" dirty="0"/>
            </a:br>
            <a:r>
              <a:rPr lang="en-US" sz="1200" dirty="0"/>
              <a:t>© UBS 2020. The key symbol and UBS are among the registered and unregistered trademarks of UBS. All rights reserved.</a:t>
            </a:r>
            <a:endParaRPr lang="en-US" sz="1200" dirty="0">
              <a:solidFill>
                <a:prstClr val="black"/>
              </a:solidFill>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180425947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PAGE HEADING"/>
          <p:cNvSpPr>
            <a:spLocks noGrp="1" noChangeArrowheads="1"/>
          </p:cNvSpPr>
          <p:nvPr>
            <p:ph type="title"/>
            <p:custDataLst>
              <p:tags r:id="rId2"/>
            </p:custDataLst>
          </p:nvPr>
        </p:nvSpPr>
        <p:spPr>
          <a:xfrm>
            <a:off x="693938" y="161925"/>
            <a:ext cx="12101601" cy="711200"/>
          </a:xfrm>
        </p:spPr>
        <p:txBody>
          <a:bodyPr/>
          <a:lstStyle/>
          <a:p>
            <a:pPr eaLnBrk="1" hangingPunct="1"/>
            <a:r>
              <a:rPr altLang="zh-TW" dirty="0" smtClean="0">
                <a:latin typeface="Frutiger 45 Light" pitchFamily="34" charset="0"/>
                <a:cs typeface="Arial Unicode MS" pitchFamily="34" charset="-128"/>
              </a:rPr>
              <a:t>Risk information</a:t>
            </a:r>
            <a:endParaRPr altLang="zh-TW" dirty="0" smtClean="0">
              <a:latin typeface="UBSHeadline" pitchFamily="18" charset="0"/>
              <a:cs typeface="Arial Unicode MS" pitchFamily="34" charset="-128"/>
            </a:endParaRPr>
          </a:p>
        </p:txBody>
      </p:sp>
      <p:sp>
        <p:nvSpPr>
          <p:cNvPr id="8195" name="TextBox 2"/>
          <p:cNvSpPr txBox="1">
            <a:spLocks noChangeArrowheads="1"/>
          </p:cNvSpPr>
          <p:nvPr/>
        </p:nvSpPr>
        <p:spPr bwMode="auto">
          <a:xfrm>
            <a:off x="583924" y="1219200"/>
            <a:ext cx="12351249"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None/>
            </a:pPr>
            <a:r>
              <a:rPr lang="en-GB" altLang="en-US" sz="1000" b="1" dirty="0"/>
              <a:t>Non-Traditional Assets</a:t>
            </a:r>
          </a:p>
          <a:p>
            <a:pPr algn="just">
              <a:spcBef>
                <a:spcPct val="0"/>
              </a:spcBef>
              <a:buNone/>
            </a:pPr>
            <a:r>
              <a:rPr lang="en-GB" altLang="en-US" sz="1000" dirty="0"/>
              <a:t>Non-traditional asset classes are alternative investments that include hedge funds, private equity, real estate, and managed futures (collectively, alternative investments). Interests of alternative investment funds are sold only to qualified investors, and only by means of offering documents that include information about the risks, performance and expenses of alternative investment funds, and which clients are urged to read carefully before subscribing and retain. An investment in an alternative investment fund is speculative and involves significant risks. Specifically, these investments (1) are not mutual funds and are not subject to the same regulatory requirements as mutual funds; (2) may have performance that is volatile, and investors may lose all or a substantial amount of their investment; (3) may engage in leverage and other speculative investment practices that may increase the risk of investment loss; (4) are long-term, illiquid investments, there is generally no secondary market for the interests of a fund, and none is expected to develop; (5) interests of alternative investment funds typically will be illiquid and subject to restrictions on transfer; (6) may not be required to provide periodic pricing or valuation information to investors; (7) generally involve complex tax strategies and there may be delays in distributing tax information to investors; (8) are subject to high fees, including management fees and other fees and expenses, all of which will reduce profits.</a:t>
            </a:r>
          </a:p>
          <a:p>
            <a:pPr algn="just">
              <a:spcBef>
                <a:spcPct val="0"/>
              </a:spcBef>
              <a:buNone/>
            </a:pPr>
            <a:r>
              <a:rPr lang="en-GB" altLang="en-US" sz="1000" dirty="0"/>
              <a:t>Interests in alternative investment funds are not deposits or obligations of, or guaranteed or endorsed by, any bank or other insured depository institution, and are not federally insured by the Federal Deposit Insurance Corporation, the Federal Reserve Board, or any other governmental agency. Prospective investors should understand these risks and have the financial ability and willingness to accept them for an extended period of time before making an investment in an alternative investment fund and should consider an alternative investment fund as a supplement to an overall investment program.</a:t>
            </a:r>
          </a:p>
          <a:p>
            <a:pPr algn="just">
              <a:spcBef>
                <a:spcPct val="0"/>
              </a:spcBef>
              <a:buNone/>
            </a:pPr>
            <a:r>
              <a:rPr lang="en-GB" altLang="en-US" sz="1000" dirty="0"/>
              <a:t>In addition to the risks that apply to alternative investments generally, the following are additional risks related to an investment in these strategies:</a:t>
            </a:r>
          </a:p>
          <a:p>
            <a:pPr algn="just">
              <a:spcBef>
                <a:spcPct val="0"/>
              </a:spcBef>
              <a:buNone/>
            </a:pPr>
            <a:r>
              <a:rPr lang="en-GB" altLang="en-US" sz="1000" dirty="0"/>
              <a:t>•Hedge Fund Risk: There are risks specifically associated with investing in hedge funds, which may include risks </a:t>
            </a:r>
            <a:r>
              <a:rPr lang="en-GB" altLang="en-US" sz="1000" dirty="0" err="1"/>
              <a:t>associatedwith</a:t>
            </a:r>
            <a:r>
              <a:rPr lang="en-GB" altLang="en-US" sz="1000" dirty="0"/>
              <a:t> investing in short sales, options, small-cap stocks, “junk bonds,” derivatives, distressed securities, non-U.S. </a:t>
            </a:r>
            <a:r>
              <a:rPr lang="en-GB" altLang="en-US" sz="1000" dirty="0" err="1"/>
              <a:t>securitiesand</a:t>
            </a:r>
            <a:r>
              <a:rPr lang="en-GB" altLang="en-US" sz="1000" dirty="0"/>
              <a:t> illiquid investments.</a:t>
            </a:r>
          </a:p>
          <a:p>
            <a:pPr algn="just">
              <a:spcBef>
                <a:spcPct val="0"/>
              </a:spcBef>
              <a:buNone/>
            </a:pPr>
            <a:r>
              <a:rPr lang="en-GB" altLang="en-US" sz="1000" dirty="0"/>
              <a:t>•Managed Futures: There are risks specifically associated with investing in managed futures programs. For example, not </a:t>
            </a:r>
            <a:r>
              <a:rPr lang="en-GB" altLang="en-US" sz="1000" dirty="0" err="1"/>
              <a:t>allmanagers</a:t>
            </a:r>
            <a:r>
              <a:rPr lang="en-GB" altLang="en-US" sz="1000" dirty="0"/>
              <a:t> focus on all strategies at all times, and managed futures strategies may have material directional elements.</a:t>
            </a:r>
          </a:p>
          <a:p>
            <a:pPr algn="just">
              <a:spcBef>
                <a:spcPct val="0"/>
              </a:spcBef>
              <a:buNone/>
            </a:pPr>
            <a:r>
              <a:rPr lang="en-GB" altLang="en-US" sz="1000" dirty="0"/>
              <a:t>•Real Estate: There are risks specifically associated with investing in real estate products and real estate investment </a:t>
            </a:r>
            <a:r>
              <a:rPr lang="en-GB" altLang="en-US" sz="1000" dirty="0" err="1"/>
              <a:t>trusts.They</a:t>
            </a:r>
            <a:r>
              <a:rPr lang="en-GB" altLang="en-US" sz="1000" dirty="0"/>
              <a:t> involve risks associated with debt, adverse changes in general economic or local market conditions, changes </a:t>
            </a:r>
            <a:r>
              <a:rPr lang="en-GB" altLang="en-US" sz="1000" dirty="0" err="1"/>
              <a:t>ingovernmental</a:t>
            </a:r>
            <a:r>
              <a:rPr lang="en-GB" altLang="en-US" sz="1000" dirty="0"/>
              <a:t>, tax, real estate and zoning laws or regulations, risks associated with capital calls and, for some real </a:t>
            </a:r>
            <a:r>
              <a:rPr lang="en-GB" altLang="en-US" sz="1000" dirty="0" err="1"/>
              <a:t>estateproducts</a:t>
            </a:r>
            <a:r>
              <a:rPr lang="en-GB" altLang="en-US" sz="1000" dirty="0"/>
              <a:t>, the risks associated with the ability to qualify for </a:t>
            </a:r>
            <a:r>
              <a:rPr lang="en-GB" altLang="en-US" sz="1000" dirty="0" err="1"/>
              <a:t>favorable</a:t>
            </a:r>
            <a:r>
              <a:rPr lang="en-GB" altLang="en-US" sz="1000" dirty="0"/>
              <a:t> treatment under the federal tax laws.</a:t>
            </a:r>
          </a:p>
          <a:p>
            <a:pPr algn="just">
              <a:spcBef>
                <a:spcPct val="0"/>
              </a:spcBef>
              <a:buNone/>
            </a:pPr>
            <a:r>
              <a:rPr lang="en-GB" altLang="en-US" sz="1000" dirty="0"/>
              <a:t>•Private Equity: There are risks specifically associated with investing in private equity. Capital calls can be made on </a:t>
            </a:r>
            <a:r>
              <a:rPr lang="en-GB" altLang="en-US" sz="1000" dirty="0" err="1"/>
              <a:t>shortnotice</a:t>
            </a:r>
            <a:r>
              <a:rPr lang="en-GB" altLang="en-US" sz="1000" dirty="0"/>
              <a:t>, and the failure to meet capital calls can result in significant adverse consequences including, but not limited to, </a:t>
            </a:r>
            <a:r>
              <a:rPr lang="en-GB" altLang="en-US" sz="1000" dirty="0" err="1"/>
              <a:t>atotal</a:t>
            </a:r>
            <a:r>
              <a:rPr lang="en-GB" altLang="en-US" sz="1000" dirty="0"/>
              <a:t> loss of investment.</a:t>
            </a:r>
          </a:p>
          <a:p>
            <a:pPr algn="just">
              <a:spcBef>
                <a:spcPct val="0"/>
              </a:spcBef>
              <a:buNone/>
            </a:pPr>
            <a:r>
              <a:rPr lang="en-GB" altLang="en-US" sz="1000" dirty="0"/>
              <a:t>•Foreign Exchange/Currency Risk: Investors in securities of issuers located outside of the United States should be aware </a:t>
            </a:r>
            <a:r>
              <a:rPr lang="en-GB" altLang="en-US" sz="1000" dirty="0" err="1"/>
              <a:t>thateven</a:t>
            </a:r>
            <a:r>
              <a:rPr lang="en-GB" altLang="en-US" sz="1000" dirty="0"/>
              <a:t> for securities denominated in U.S. dollars, changes in the exchange rate between the U.S. dollar and the issuer’s “</a:t>
            </a:r>
            <a:r>
              <a:rPr lang="en-GB" altLang="en-US" sz="1000" dirty="0" err="1"/>
              <a:t>home”currency</a:t>
            </a:r>
            <a:r>
              <a:rPr lang="en-GB" altLang="en-US" sz="1000" dirty="0"/>
              <a:t> can have unexpected effects on the market value and liquidity of those securities. Those securities may also </a:t>
            </a:r>
            <a:r>
              <a:rPr lang="en-GB" altLang="en-US" sz="1000" dirty="0" err="1"/>
              <a:t>beaffected</a:t>
            </a:r>
            <a:r>
              <a:rPr lang="en-GB" altLang="en-US" sz="1000" dirty="0"/>
              <a:t> by other risks (such as political, economic or regulatory changes) that may not be readily known to a U.S. investor</a:t>
            </a:r>
            <a:r>
              <a:rPr lang="en-GB" altLang="en-US" sz="1000" dirty="0" smtClean="0"/>
              <a:t>.</a:t>
            </a:r>
          </a:p>
          <a:p>
            <a:pPr algn="just">
              <a:spcBef>
                <a:spcPct val="0"/>
              </a:spcBef>
              <a:buNone/>
            </a:pPr>
            <a:r>
              <a:rPr lang="en-US" altLang="en-US" sz="1000" dirty="0"/>
              <a:t> </a:t>
            </a:r>
          </a:p>
          <a:p>
            <a:pPr algn="just">
              <a:spcBef>
                <a:spcPct val="0"/>
              </a:spcBef>
              <a:buFont typeface="Symbol" pitchFamily="18" charset="2"/>
              <a:buNone/>
            </a:pPr>
            <a:r>
              <a:rPr lang="en-US" altLang="en-US" sz="1000" dirty="0"/>
              <a:t>Version 06/2019. CIO82652744</a:t>
            </a:r>
          </a:p>
          <a:p>
            <a:pPr algn="just">
              <a:spcBef>
                <a:spcPct val="0"/>
              </a:spcBef>
              <a:buFont typeface="Symbol" pitchFamily="18" charset="2"/>
              <a:buNone/>
            </a:pPr>
            <a:r>
              <a:rPr lang="en-US" altLang="en-US" sz="1000" dirty="0">
                <a:sym typeface="Symbol" pitchFamily="18" charset="2"/>
              </a:rPr>
              <a:t></a:t>
            </a:r>
            <a:r>
              <a:rPr lang="en-US" altLang="en-US" sz="1000" dirty="0"/>
              <a:t> UBS 2020. The key symbol and UBS are among the registered and unregistered trademarks of UBS. </a:t>
            </a:r>
            <a:r>
              <a:rPr lang="de-DE" altLang="en-US" sz="1000" dirty="0"/>
              <a:t>All </a:t>
            </a:r>
            <a:r>
              <a:rPr lang="de-DE" altLang="en-US" sz="1000" dirty="0" err="1"/>
              <a:t>rights</a:t>
            </a:r>
            <a:r>
              <a:rPr lang="de-DE" altLang="en-US" sz="1000" dirty="0"/>
              <a:t> </a:t>
            </a:r>
            <a:r>
              <a:rPr lang="de-DE" altLang="en-US" sz="1000" dirty="0" err="1"/>
              <a:t>reserved</a:t>
            </a:r>
            <a:r>
              <a:rPr lang="de-DE" altLang="en-US" sz="1000" dirty="0"/>
              <a:t>.</a:t>
            </a:r>
            <a:endParaRPr lang="en-US" altLang="en-US" sz="1000" dirty="0"/>
          </a:p>
          <a:p>
            <a:pPr algn="just" eaLnBrk="1" hangingPunct="1">
              <a:spcBef>
                <a:spcPct val="0"/>
              </a:spcBef>
              <a:buClrTx/>
              <a:buSzTx/>
              <a:buFont typeface="Symbol" pitchFamily="18" charset="2"/>
              <a:buNone/>
            </a:pPr>
            <a:endParaRPr lang="en-US" altLang="en-US" sz="1000" dirty="0"/>
          </a:p>
        </p:txBody>
      </p:sp>
    </p:spTree>
    <p:custDataLst>
      <p:tags r:id="rId1"/>
    </p:custDataLst>
    <p:extLst>
      <p:ext uri="{BB962C8B-B14F-4D97-AF65-F5344CB8AC3E}">
        <p14:creationId xmlns:p14="http://schemas.microsoft.com/office/powerpoint/2010/main" val="658774028"/>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532504" cy="1588007"/>
          </a:xfrm>
        </p:spPr>
        <p:txBody>
          <a:bodyPr/>
          <a:lstStyle/>
          <a:p>
            <a:r>
              <a:rPr lang="en-GB" sz="3600" dirty="0"/>
              <a:t>Lachlan </a:t>
            </a:r>
            <a:r>
              <a:rPr lang="en-GB" sz="3600" dirty="0" smtClean="0"/>
              <a:t>Towart</a:t>
            </a:r>
          </a:p>
          <a:p>
            <a:r>
              <a:rPr lang="en-GB" sz="3600" dirty="0" smtClean="0"/>
              <a:t>Equity </a:t>
            </a:r>
            <a:r>
              <a:rPr lang="en-GB" sz="3600" dirty="0"/>
              <a:t>Analyst, European Investment Office, </a:t>
            </a:r>
            <a:r>
              <a:rPr lang="en-US" sz="3600" dirty="0" smtClean="0"/>
              <a:t>UBS CIO GWM</a:t>
            </a:r>
            <a:endParaRPr lang="en-US" sz="3600" dirty="0"/>
          </a:p>
        </p:txBody>
      </p:sp>
      <p:sp>
        <p:nvSpPr>
          <p:cNvPr id="4" name="Rectangle 3"/>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1854284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Overview of COVID-19 treatments in development</a:t>
            </a:r>
          </a:p>
        </p:txBody>
      </p:sp>
      <p:graphicFrame>
        <p:nvGraphicFramePr>
          <p:cNvPr id="16" name="Content Placeholder 12"/>
          <p:cNvGraphicFramePr>
            <a:graphicFrameLocks noGrp="1"/>
          </p:cNvGraphicFramePr>
          <p:nvPr>
            <p:ph idx="1"/>
            <p:extLst>
              <p:ext uri="{D42A27DB-BD31-4B8C-83A1-F6EECF244321}">
                <p14:modId xmlns:p14="http://schemas.microsoft.com/office/powerpoint/2010/main" val="1938160182"/>
              </p:ext>
            </p:extLst>
          </p:nvPr>
        </p:nvGraphicFramePr>
        <p:xfrm>
          <a:off x="583842" y="1217528"/>
          <a:ext cx="12073592" cy="5473970"/>
        </p:xfrm>
        <a:graphic>
          <a:graphicData uri="http://schemas.openxmlformats.org/drawingml/2006/table">
            <a:tbl>
              <a:tblPr>
                <a:tableStyleId>{2D5ABB26-0587-4C30-8999-92F81FD0307C}</a:tableStyleId>
              </a:tblPr>
              <a:tblGrid>
                <a:gridCol w="3113725"/>
                <a:gridCol w="65162"/>
                <a:gridCol w="4063675"/>
                <a:gridCol w="297166"/>
                <a:gridCol w="105550"/>
                <a:gridCol w="297166"/>
                <a:gridCol w="105550"/>
                <a:gridCol w="297166"/>
                <a:gridCol w="105550"/>
                <a:gridCol w="297166"/>
                <a:gridCol w="105550"/>
                <a:gridCol w="297166"/>
                <a:gridCol w="105550"/>
                <a:gridCol w="297166"/>
                <a:gridCol w="105550"/>
                <a:gridCol w="297166"/>
                <a:gridCol w="105550"/>
                <a:gridCol w="297166"/>
                <a:gridCol w="105550"/>
                <a:gridCol w="297166"/>
                <a:gridCol w="105550"/>
                <a:gridCol w="297166"/>
                <a:gridCol w="118865"/>
                <a:gridCol w="297166"/>
                <a:gridCol w="297166"/>
                <a:gridCol w="118865"/>
                <a:gridCol w="77358"/>
              </a:tblGrid>
              <a:tr h="933170">
                <a:tc>
                  <a:txBody>
                    <a:bodyPr/>
                    <a:lstStyle/>
                    <a:p>
                      <a:pPr algn="l" fontAlgn="b"/>
                      <a:r>
                        <a:rPr lang="en-GB" sz="1800" b="1" i="0" u="none" strike="noStrike" dirty="0" smtClean="0">
                          <a:solidFill>
                            <a:schemeClr val="tx1"/>
                          </a:solidFill>
                          <a:effectLst/>
                          <a:latin typeface="Frutiger 45 Light" panose="020B0603020202020204" pitchFamily="34" charset="0"/>
                        </a:rPr>
                        <a:t>Treatment</a:t>
                      </a:r>
                      <a:r>
                        <a:rPr lang="en-GB" sz="1800" b="1" i="0" u="none" strike="noStrike" baseline="0" dirty="0" smtClean="0">
                          <a:solidFill>
                            <a:schemeClr val="tx1"/>
                          </a:solidFill>
                          <a:effectLst/>
                          <a:latin typeface="Frutiger 45 Light" panose="020B0603020202020204" pitchFamily="34" charset="0"/>
                        </a:rPr>
                        <a:t> approach</a:t>
                      </a:r>
                      <a:endParaRPr lang="en-GB" sz="1800" b="1" i="0" u="none" strike="noStrike" dirty="0">
                        <a:solidFill>
                          <a:schemeClr val="tx1"/>
                        </a:solidFill>
                        <a:effectLst/>
                        <a:latin typeface="Frutiger 45 Light" panose="020B0603020202020204" pitchFamily="34" charset="0"/>
                      </a:endParaRPr>
                    </a:p>
                  </a:txBody>
                  <a:tcPr marL="13963" marR="13963" marT="13970" marB="0" anchor="ctr"/>
                </a:tc>
                <a:tc>
                  <a:txBody>
                    <a:bodyPr/>
                    <a:lstStyle/>
                    <a:p>
                      <a:pPr algn="l" fontAlgn="b"/>
                      <a:endParaRPr lang="en-GB" sz="1600" b="1" i="0" u="none" strike="noStrike" dirty="0">
                        <a:solidFill>
                          <a:srgbClr val="000000"/>
                        </a:solidFill>
                        <a:effectLst/>
                        <a:latin typeface="Frutiger 45 Light" panose="020B0603020202020204" pitchFamily="34" charset="0"/>
                      </a:endParaRPr>
                    </a:p>
                  </a:txBody>
                  <a:tcPr marL="13963" marR="13963" marT="13970" marB="0" anchor="b"/>
                </a:tc>
                <a:tc>
                  <a:txBody>
                    <a:bodyPr/>
                    <a:lstStyle/>
                    <a:p>
                      <a:pPr algn="l" fontAlgn="b"/>
                      <a:r>
                        <a:rPr lang="en-GB" sz="1800" b="1" u="none" strike="noStrike" dirty="0" smtClean="0">
                          <a:effectLst/>
                          <a:latin typeface="Frutiger 45 Light" panose="020B0603020202020204" pitchFamily="34" charset="0"/>
                        </a:rPr>
                        <a:t>Treatment</a:t>
                      </a:r>
                      <a:r>
                        <a:rPr lang="en-GB" sz="1800" b="1" u="none" strike="noStrike" baseline="0" dirty="0" smtClean="0">
                          <a:effectLst/>
                          <a:latin typeface="Frutiger 45 Light" panose="020B0603020202020204" pitchFamily="34" charset="0"/>
                        </a:rPr>
                        <a:t> </a:t>
                      </a:r>
                      <a:r>
                        <a:rPr lang="en-GB" sz="1800" b="1" u="none" strike="noStrike" dirty="0" smtClean="0">
                          <a:effectLst/>
                          <a:latin typeface="Frutiger 45 Light" panose="020B0603020202020204" pitchFamily="34" charset="0"/>
                        </a:rPr>
                        <a:t>goal</a:t>
                      </a:r>
                      <a:endParaRPr lang="en-GB" sz="1800" b="1" i="0" u="none" strike="noStrike" dirty="0">
                        <a:solidFill>
                          <a:srgbClr val="000000"/>
                        </a:solidFill>
                        <a:effectLst/>
                        <a:latin typeface="Frutiger 45 Light" panose="020B0603020202020204" pitchFamily="34" charset="0"/>
                      </a:endParaRPr>
                    </a:p>
                  </a:txBody>
                  <a:tcPr marL="13963" marR="13963" marT="13970" marB="0" anchor="ctr"/>
                </a:tc>
                <a:tc gridSpan="19">
                  <a:txBody>
                    <a:bodyPr/>
                    <a:lstStyle/>
                    <a:p>
                      <a:pPr algn="l" fontAlgn="b"/>
                      <a:r>
                        <a:rPr lang="en-GB" sz="1800" b="1" i="0" u="none" strike="noStrike" dirty="0" smtClean="0">
                          <a:solidFill>
                            <a:srgbClr val="000000"/>
                          </a:solidFill>
                          <a:effectLst/>
                          <a:latin typeface="Frutiger 45 Light" panose="020B0603020202020204" pitchFamily="34" charset="0"/>
                        </a:rPr>
                        <a:t>Number in clinical</a:t>
                      </a:r>
                      <a:r>
                        <a:rPr lang="en-GB" sz="1800" b="1" i="0" u="none" strike="noStrike" baseline="0" dirty="0" smtClean="0">
                          <a:solidFill>
                            <a:srgbClr val="000000"/>
                          </a:solidFill>
                          <a:effectLst/>
                          <a:latin typeface="Frutiger 45 Light" panose="020B0603020202020204" pitchFamily="34" charset="0"/>
                        </a:rPr>
                        <a:t> trials</a:t>
                      </a:r>
                      <a:endParaRPr lang="en-GB" sz="1800" b="1" i="0" u="none" strike="noStrike" dirty="0">
                        <a:solidFill>
                          <a:srgbClr val="000000"/>
                        </a:solidFill>
                        <a:effectLst/>
                        <a:latin typeface="Frutiger 45 Light" panose="020B0603020202020204" pitchFamily="34" charset="0"/>
                      </a:endParaRPr>
                    </a:p>
                  </a:txBody>
                  <a:tcPr marL="13963" marR="13963" marT="13970" marB="0" anchor="ctr"/>
                </a:tc>
                <a:tc hMerge="1">
                  <a:txBody>
                    <a:bodyPr/>
                    <a:lstStyle/>
                    <a:p>
                      <a:pPr algn="ctr" fontAlgn="b"/>
                      <a:endParaRPr lang="en-GB" sz="1100" b="0" i="0" u="none" strike="noStrike" dirty="0">
                        <a:solidFill>
                          <a:srgbClr val="000000"/>
                        </a:solidFill>
                        <a:effectLst/>
                        <a:latin typeface="Frutiger 45 Light" panose="020B0603020202020204" pitchFamily="34" charset="0"/>
                      </a:endParaRPr>
                    </a:p>
                  </a:txBody>
                  <a:tcPr marL="9525" marR="9525" marT="9525" marB="0" anchor="ctr">
                    <a:solidFill>
                      <a:schemeClr val="bg1"/>
                    </a:solidFill>
                  </a:tcPr>
                </a:tc>
                <a:tc hMerge="1">
                  <a:txBody>
                    <a:bodyPr/>
                    <a:lstStyle/>
                    <a:p>
                      <a:pPr algn="ctr" fontAlgn="b"/>
                      <a:endParaRPr lang="en-GB" sz="1100" b="0" i="0" u="none" strike="noStrike" dirty="0">
                        <a:solidFill>
                          <a:srgbClr val="000000"/>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000000"/>
                        </a:solidFill>
                        <a:effectLst/>
                        <a:latin typeface="Frutiger 45 Light" panose="020B0603020202020204" pitchFamily="34" charset="0"/>
                      </a:endParaRPr>
                    </a:p>
                  </a:txBody>
                  <a:tcPr marL="9525" marR="9525" marT="9525" marB="0" anchor="ctr">
                    <a:solidFill>
                      <a:schemeClr val="bg1"/>
                    </a:solidFill>
                  </a:tcPr>
                </a:tc>
                <a:tc hMerge="1">
                  <a:txBody>
                    <a:bodyPr/>
                    <a:lstStyle/>
                    <a:p>
                      <a:pPr algn="ctr" fontAlgn="b"/>
                      <a:endParaRPr lang="en-GB" sz="1100" b="0" i="0" u="none" strike="noStrike" dirty="0">
                        <a:solidFill>
                          <a:srgbClr val="000000"/>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000000"/>
                        </a:solidFill>
                        <a:effectLst/>
                        <a:latin typeface="Frutiger 45 Light" panose="020B0603020202020204" pitchFamily="34" charset="0"/>
                      </a:endParaRPr>
                    </a:p>
                  </a:txBody>
                  <a:tcPr marL="9525" marR="9525" marT="9525" marB="0" anchor="ctr">
                    <a:solidFill>
                      <a:schemeClr val="bg1"/>
                    </a:solidFill>
                  </a:tcPr>
                </a:tc>
                <a:tc hMerge="1">
                  <a:txBody>
                    <a:bodyPr/>
                    <a:lstStyle/>
                    <a:p>
                      <a:pPr algn="ctr" fontAlgn="b"/>
                      <a:endParaRPr lang="en-GB" sz="1100" b="0" i="0" u="none" strike="noStrike" dirty="0">
                        <a:solidFill>
                          <a:srgbClr val="000000"/>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000000"/>
                        </a:solidFill>
                        <a:effectLst/>
                        <a:latin typeface="Frutiger 45 Light" panose="020B0603020202020204" pitchFamily="34" charset="0"/>
                      </a:endParaRPr>
                    </a:p>
                  </a:txBody>
                  <a:tcPr marL="9525" marR="9525" marT="9525" marB="0" anchor="ctr">
                    <a:solidFill>
                      <a:schemeClr val="bg1"/>
                    </a:solidFill>
                  </a:tcPr>
                </a:tc>
                <a:tc hMerge="1">
                  <a:txBody>
                    <a:bodyPr/>
                    <a:lstStyle/>
                    <a:p>
                      <a:pPr algn="ctr" fontAlgn="b"/>
                      <a:endParaRPr lang="en-GB" sz="1100" b="0" i="0" u="none" strike="noStrike" dirty="0">
                        <a:solidFill>
                          <a:srgbClr val="000000"/>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000000"/>
                        </a:solidFill>
                        <a:effectLst/>
                        <a:latin typeface="Frutiger 45 Light" panose="020B0603020202020204" pitchFamily="34" charset="0"/>
                      </a:endParaRPr>
                    </a:p>
                  </a:txBody>
                  <a:tcPr marL="9525" marR="9525" marT="9525" marB="0" anchor="ctr">
                    <a:solidFill>
                      <a:schemeClr val="bg1"/>
                    </a:solidFill>
                  </a:tcPr>
                </a:tc>
                <a:tc hMerge="1">
                  <a:txBody>
                    <a:bodyPr/>
                    <a:lstStyle/>
                    <a:p>
                      <a:pPr algn="ctr" fontAlgn="b"/>
                      <a:endParaRPr lang="en-GB" sz="1100" b="0" i="0" u="none" strike="noStrike" dirty="0">
                        <a:solidFill>
                          <a:srgbClr val="000000"/>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000000"/>
                        </a:solidFill>
                        <a:effectLst/>
                        <a:latin typeface="Frutiger 45 Light" panose="020B0603020202020204" pitchFamily="34" charset="0"/>
                      </a:endParaRPr>
                    </a:p>
                  </a:txBody>
                  <a:tcPr marL="9525" marR="9525" marT="9525" marB="0" anchor="ctr">
                    <a:solidFill>
                      <a:schemeClr val="bg1"/>
                    </a:solidFill>
                  </a:tcPr>
                </a:tc>
                <a:tc hMerge="1">
                  <a:txBody>
                    <a:bodyPr/>
                    <a:lstStyle/>
                    <a:p>
                      <a:pPr algn="ctr" fontAlgn="b"/>
                      <a:endParaRPr lang="en-GB" sz="1100" b="0" i="0" u="none" strike="noStrike" dirty="0">
                        <a:solidFill>
                          <a:srgbClr val="000000"/>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000000"/>
                        </a:solidFill>
                        <a:effectLst/>
                        <a:latin typeface="Frutiger 45 Light" panose="020B0603020202020204" pitchFamily="34" charset="0"/>
                      </a:endParaRPr>
                    </a:p>
                  </a:txBody>
                  <a:tcPr marL="9525" marR="9525" marT="9525" marB="0" anchor="ctr">
                    <a:solidFill>
                      <a:schemeClr val="bg1"/>
                    </a:solidFill>
                  </a:tcPr>
                </a:tc>
                <a:tc hMerge="1">
                  <a:txBody>
                    <a:bodyPr/>
                    <a:lstStyle/>
                    <a:p>
                      <a:pPr algn="ctr" fontAlgn="b"/>
                      <a:endParaRPr lang="en-GB" sz="1100" b="0" i="0" u="none" strike="noStrike" dirty="0">
                        <a:solidFill>
                          <a:srgbClr val="000000"/>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000000"/>
                        </a:solidFill>
                        <a:effectLst/>
                        <a:latin typeface="Frutiger 45 Light" panose="020B0603020202020204" pitchFamily="34" charset="0"/>
                      </a:endParaRPr>
                    </a:p>
                  </a:txBody>
                  <a:tcPr marL="9525" marR="9525" marT="9525" marB="0" anchor="ctr">
                    <a:solidFill>
                      <a:schemeClr val="bg1"/>
                    </a:solidFill>
                  </a:tcPr>
                </a:tc>
                <a:tc hMerge="1">
                  <a:txBody>
                    <a:bodyPr/>
                    <a:lstStyle/>
                    <a:p>
                      <a:pPr algn="ctr" fontAlgn="b"/>
                      <a:endParaRPr lang="en-GB" sz="1100" b="0" i="0" u="none" strike="noStrike" dirty="0">
                        <a:solidFill>
                          <a:srgbClr val="000000"/>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000000"/>
                        </a:solidFill>
                        <a:effectLst/>
                        <a:latin typeface="Frutiger 45 Light" panose="020B0603020202020204" pitchFamily="34" charset="0"/>
                      </a:endParaRPr>
                    </a:p>
                  </a:txBody>
                  <a:tcPr marL="9525" marR="9525" marT="9525" marB="0" anchor="ctr">
                    <a:solidFill>
                      <a:schemeClr val="bg1"/>
                    </a:solidFill>
                  </a:tcPr>
                </a:tc>
                <a:tc hMerge="1">
                  <a:txBody>
                    <a:bodyPr/>
                    <a:lstStyle/>
                    <a:p>
                      <a:pPr algn="ctr" fontAlgn="b"/>
                      <a:endParaRPr lang="en-GB" sz="1100" b="0" i="0" u="none" strike="noStrike" dirty="0">
                        <a:solidFill>
                          <a:srgbClr val="000000"/>
                        </a:solidFill>
                        <a:effectLst/>
                        <a:latin typeface="Frutiger 45 Light" panose="020B0603020202020204" pitchFamily="34" charset="0"/>
                      </a:endParaRPr>
                    </a:p>
                  </a:txBody>
                  <a:tcPr marL="9525" marR="9525" marT="9525" marB="0" anchor="ctr"/>
                </a:tc>
                <a:tc>
                  <a:txBody>
                    <a:bodyPr/>
                    <a:lstStyle/>
                    <a:p>
                      <a:pPr algn="ctr" fontAlgn="b"/>
                      <a:endParaRPr lang="en-GB" sz="1600" b="0" i="0" u="none" strike="noStrike" dirty="0">
                        <a:solidFill>
                          <a:srgbClr val="000000"/>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000000"/>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000000"/>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000000"/>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000000"/>
                        </a:solidFill>
                        <a:effectLst/>
                        <a:latin typeface="Frutiger 45 Light" panose="020B0603020202020204" pitchFamily="34" charset="0"/>
                      </a:endParaRPr>
                    </a:p>
                  </a:txBody>
                  <a:tcPr marL="13963" marR="13963" marT="13970" marB="0" anchor="ctr"/>
                </a:tc>
              </a:tr>
              <a:tr h="105600">
                <a:tc gridSpan="27">
                  <a:txBody>
                    <a:bodyPr/>
                    <a:lstStyle/>
                    <a:p>
                      <a:pPr algn="l" fontAlgn="b"/>
                      <a:endParaRPr lang="en-GB" sz="600" b="0" i="0" u="none" strike="noStrike" dirty="0">
                        <a:solidFill>
                          <a:srgbClr val="000000"/>
                        </a:solidFill>
                        <a:effectLst/>
                        <a:latin typeface="Frutiger 45 Light" panose="020B0603020202020204" pitchFamily="34" charset="0"/>
                      </a:endParaRPr>
                    </a:p>
                  </a:txBody>
                  <a:tcPr marL="13963" marR="13963" marT="13970" marB="0" anchor="b">
                    <a:lnB w="12700" cap="flat" cmpd="sng" algn="ctr">
                      <a:noFill/>
                      <a:prstDash val="solid"/>
                      <a:round/>
                      <a:headEnd type="none" w="med" len="med"/>
                      <a:tailEnd type="none" w="med" len="med"/>
                    </a:lnB>
                    <a:solidFill>
                      <a:schemeClr val="bg1"/>
                    </a:solidFill>
                  </a:tcPr>
                </a:tc>
                <a:tc hMerge="1">
                  <a:txBody>
                    <a:bodyPr/>
                    <a:lstStyle/>
                    <a:p>
                      <a:endParaRPr lang="en-GB" sz="800" dirty="0">
                        <a:solidFill>
                          <a:srgbClr val="000000"/>
                        </a:solidFill>
                        <a:latin typeface="Frutiger 55 Roman" panose="020B0503040202020204" pitchFamily="34" charset="0"/>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FFF"/>
                    </a:solidFill>
                  </a:tcPr>
                </a:tc>
                <a:tc hMerge="1">
                  <a:txBody>
                    <a:bodyPr/>
                    <a:lstStyle/>
                    <a:p>
                      <a:pPr algn="ctr" fontAlgn="b"/>
                      <a:endParaRPr lang="en-GB" sz="1400" b="1" i="0" u="none" strike="noStrike" dirty="0">
                        <a:solidFill>
                          <a:srgbClr val="000000"/>
                        </a:solidFill>
                        <a:effectLst/>
                        <a:latin typeface="Frutiger 55 Roman" panose="020B0503040202020204" pitchFamily="34" charset="0"/>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FFF"/>
                    </a:solidFill>
                  </a:tcPr>
                </a:tc>
                <a:tc hMerge="1">
                  <a:txBody>
                    <a:bodyPr/>
                    <a:lstStyle/>
                    <a:p>
                      <a:pPr algn="ctr" fontAlgn="b"/>
                      <a:endParaRPr lang="en-GB" sz="800" b="1" i="0" u="none" strike="noStrike" dirty="0">
                        <a:solidFill>
                          <a:srgbClr val="000000"/>
                        </a:solidFill>
                        <a:effectLst/>
                        <a:latin typeface="Frutiger 55 Roman" panose="020B0503040202020204" pitchFamily="34" charset="0"/>
                      </a:endParaRP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264000">
                <a:tc rowSpan="3">
                  <a:txBody>
                    <a:bodyPr/>
                    <a:lstStyle/>
                    <a:p>
                      <a:pPr algn="l" fontAlgn="b"/>
                      <a:r>
                        <a:rPr lang="en-GB" sz="1800" b="0" u="none" strike="noStrike" dirty="0" smtClean="0">
                          <a:effectLst/>
                          <a:latin typeface="Frutiger 45 Light" panose="020B0603020202020204" pitchFamily="34" charset="0"/>
                        </a:rPr>
                        <a:t>Antibodies</a:t>
                      </a:r>
                      <a:r>
                        <a:rPr lang="en-GB" sz="1800" b="0" u="none" strike="noStrike" baseline="0" dirty="0" smtClean="0">
                          <a:effectLst/>
                          <a:latin typeface="Frutiger 45 Light" panose="020B0603020202020204" pitchFamily="34" charset="0"/>
                        </a:rPr>
                        <a:t> and plasma therapies</a:t>
                      </a:r>
                      <a:endParaRPr lang="en-GB" sz="1800" b="0" u="none" strike="noStrike" dirty="0" smtClean="0">
                        <a:effectLst/>
                        <a:latin typeface="Frutiger 45 Light" panose="020B0603020202020204" pitchFamily="34" charset="0"/>
                      </a:endParaRPr>
                    </a:p>
                  </a:txBody>
                  <a:tcPr marL="13963" marR="13963" marT="13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endParaRPr lang="en-GB" sz="1600" b="0" dirty="0">
                        <a:solidFill>
                          <a:srgbClr val="000000"/>
                        </a:solidFill>
                        <a:latin typeface="Frutiger 45 Light" panose="020B0603020202020204" pitchFamily="34" charset="0"/>
                      </a:endParaRPr>
                    </a:p>
                  </a:txBody>
                  <a:tcPr marL="13963" marR="13963" marT="13970" marB="0" anchor="ctr">
                    <a:lnL w="12700" cap="flat" cmpd="sng" algn="ctr">
                      <a:noFill/>
                      <a:prstDash val="solid"/>
                      <a:round/>
                      <a:headEnd type="none" w="med" len="med"/>
                      <a:tailEnd type="none" w="med" len="med"/>
                    </a:lnL>
                  </a:tcPr>
                </a:tc>
                <a:tc rowSpan="3">
                  <a:txBody>
                    <a:bodyPr/>
                    <a:lstStyle/>
                    <a:p>
                      <a:pPr algn="l" fontAlgn="b"/>
                      <a:r>
                        <a:rPr lang="en-GB" sz="1800" b="0" i="0" u="none" strike="noStrike" dirty="0" smtClean="0">
                          <a:solidFill>
                            <a:schemeClr val="tx1"/>
                          </a:solidFill>
                          <a:effectLst/>
                          <a:latin typeface="Frutiger 45 Light" panose="020B0603020202020204" pitchFamily="34" charset="0"/>
                        </a:rPr>
                        <a:t>Create an immune response</a:t>
                      </a:r>
                    </a:p>
                    <a:p>
                      <a:pPr algn="l" fontAlgn="b"/>
                      <a:r>
                        <a:rPr lang="en-GB" sz="1800" b="0" i="0" u="none" strike="noStrike" dirty="0" smtClean="0">
                          <a:solidFill>
                            <a:schemeClr val="tx1"/>
                          </a:solidFill>
                          <a:effectLst/>
                          <a:latin typeface="Frutiger 45 Light" panose="020B0603020202020204" pitchFamily="34" charset="0"/>
                        </a:rPr>
                        <a:t>to pathogen</a:t>
                      </a:r>
                      <a:endParaRPr lang="en-GB" sz="1800" b="0" i="0" u="none" strike="noStrike" dirty="0">
                        <a:solidFill>
                          <a:schemeClr val="tx1"/>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chemeClr val="tx1"/>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chemeClr val="tx1"/>
                        </a:solidFill>
                        <a:effectLst/>
                        <a:latin typeface="Frutiger 45 Light" panose="020B0603020202020204" pitchFamily="34" charset="0"/>
                      </a:endParaRPr>
                    </a:p>
                  </a:txBody>
                  <a:tcPr marL="13963" marR="13963" marT="13970" marB="0" anchor="ctr"/>
                </a:tc>
                <a:tc rowSpan="3" gridSpan="3">
                  <a:txBody>
                    <a:bodyPr/>
                    <a:lstStyle/>
                    <a:p>
                      <a:pPr algn="ctr" fontAlgn="b"/>
                      <a:r>
                        <a:rPr lang="en-GB" sz="1800" b="1" i="0" u="none" strike="noStrike" dirty="0" smtClean="0">
                          <a:solidFill>
                            <a:schemeClr val="tx1"/>
                          </a:solidFill>
                          <a:effectLst/>
                          <a:latin typeface="Frutiger 45 Light" panose="020B0603020202020204" pitchFamily="34" charset="0"/>
                        </a:rPr>
                        <a:t>2</a:t>
                      </a:r>
                      <a:endParaRPr lang="en-GB" sz="1800" b="1" i="0" u="none" strike="noStrike" dirty="0">
                        <a:solidFill>
                          <a:schemeClr val="tx1"/>
                        </a:solidFill>
                        <a:effectLst/>
                        <a:latin typeface="Frutiger 45 Light" panose="020B0603020202020204" pitchFamily="34" charset="0"/>
                      </a:endParaRPr>
                    </a:p>
                  </a:txBody>
                  <a:tcPr marL="13963" marR="13963" marT="13970" marB="0" anchor="ctr"/>
                </a:tc>
                <a:tc rowSpan="3"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rowSpan="3"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r>
              <a:tr h="105600">
                <a:tc vMerge="1">
                  <a:txBody>
                    <a:bodyPr/>
                    <a:lstStyle/>
                    <a:p>
                      <a:pPr algn="l" fontAlgn="b"/>
                      <a:endParaRPr lang="en-GB" sz="200" b="0" i="0" u="none" strike="noStrike" dirty="0">
                        <a:solidFill>
                          <a:schemeClr val="tx1"/>
                        </a:solidFill>
                        <a:effectLst/>
                        <a:latin typeface="Frutiger 45 Light" panose="020B0603020202020204" pitchFamily="34" charset="0"/>
                      </a:endParaRPr>
                    </a:p>
                  </a:txBody>
                  <a:tcPr marL="9525" marR="9525" marT="9525" marB="0" anchor="ctr"/>
                </a:tc>
                <a:tc>
                  <a:txBody>
                    <a:bodyPr/>
                    <a:lstStyle/>
                    <a:p>
                      <a:pPr algn="l"/>
                      <a:endParaRPr lang="en-GB" sz="300" b="0" dirty="0">
                        <a:solidFill>
                          <a:srgbClr val="000000"/>
                        </a:solidFill>
                        <a:latin typeface="Frutiger 45 Light" panose="020B0603020202020204" pitchFamily="34" charset="0"/>
                      </a:endParaRPr>
                    </a:p>
                  </a:txBody>
                  <a:tcPr marL="13963" marR="13963" marT="13970" marB="0" anchor="ctr">
                    <a:lnL w="12700" cap="flat" cmpd="sng" algn="ctr">
                      <a:noFill/>
                      <a:prstDash val="solid"/>
                      <a:round/>
                      <a:headEnd type="none" w="med" len="med"/>
                      <a:tailEnd type="none" w="med" len="med"/>
                    </a:lnL>
                  </a:tcPr>
                </a:tc>
                <a:tc vMerge="1">
                  <a:txBody>
                    <a:bodyPr/>
                    <a:lstStyle/>
                    <a:p>
                      <a:pPr algn="ctr" fontAlgn="b"/>
                      <a:endParaRPr lang="en-GB" sz="200" b="0" i="0" u="none" strike="noStrike" dirty="0">
                        <a:solidFill>
                          <a:schemeClr val="tx1"/>
                        </a:solidFill>
                        <a:effectLst/>
                        <a:latin typeface="Frutiger 45 Light" panose="020B0603020202020204" pitchFamily="34" charset="0"/>
                      </a:endParaRPr>
                    </a:p>
                  </a:txBody>
                  <a:tcPr marL="9525" marR="9525" marT="9525" marB="0" anchor="ct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tc>
                <a:tc gridSpan="3" vMerge="1">
                  <a:txBody>
                    <a:bodyPr/>
                    <a:lstStyle/>
                    <a:p>
                      <a:pPr algn="ctr" fontAlgn="b"/>
                      <a:endParaRPr lang="en-GB" sz="200" b="0" i="0" u="none" strike="noStrike" dirty="0">
                        <a:solidFill>
                          <a:srgbClr val="FFFFFF"/>
                        </a:solidFill>
                        <a:effectLst/>
                        <a:latin typeface="Frutiger 45 Light" panose="020B0603020202020204" pitchFamily="34" charset="0"/>
                      </a:endParaRPr>
                    </a:p>
                  </a:txBody>
                  <a:tcPr marL="9525" marR="9525" marT="9525" marB="0" anchor="ctr"/>
                </a:tc>
                <a:tc hMerge="1" vMerge="1">
                  <a:txBody>
                    <a:bodyPr/>
                    <a:lstStyle/>
                    <a:p>
                      <a:pPr algn="ctr" fontAlgn="b"/>
                      <a:endParaRPr lang="en-GB" sz="200" b="0" i="0" u="none" strike="noStrike" dirty="0">
                        <a:solidFill>
                          <a:srgbClr val="FFFFFF"/>
                        </a:solidFill>
                        <a:effectLst/>
                        <a:latin typeface="Frutiger 45 Light" panose="020B0603020202020204" pitchFamily="34" charset="0"/>
                      </a:endParaRPr>
                    </a:p>
                  </a:txBody>
                  <a:tcPr marL="9525" marR="9525" marT="9525" marB="0" anchor="ctr"/>
                </a:tc>
                <a:tc hMerge="1" vMerge="1">
                  <a:txBody>
                    <a:bodyPr/>
                    <a:lstStyle/>
                    <a:p>
                      <a:pPr algn="ctr" fontAlgn="b"/>
                      <a:endParaRPr lang="en-GB" sz="200" b="0" i="0" u="none" strike="noStrike" dirty="0">
                        <a:solidFill>
                          <a:srgbClr val="FFFFFF"/>
                        </a:solidFill>
                        <a:effectLst/>
                        <a:latin typeface="Frutiger 45 Light" panose="020B0603020202020204" pitchFamily="34" charset="0"/>
                      </a:endParaRPr>
                    </a:p>
                  </a:txBody>
                  <a:tcPr marL="9525" marR="9525" marT="9525" marB="0" anchor="ct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tc>
              </a:tr>
              <a:tr h="264000">
                <a:tc vMerge="1">
                  <a:txBody>
                    <a:bodyPr/>
                    <a:lstStyle/>
                    <a:p>
                      <a:pPr algn="l" fontAlgn="b"/>
                      <a:endParaRPr lang="en-GB" sz="1100" b="0" i="0" u="none" strike="noStrike" dirty="0">
                        <a:solidFill>
                          <a:schemeClr val="tx1"/>
                        </a:solidFill>
                        <a:effectLst/>
                        <a:latin typeface="Frutiger 45 Light" panose="020B0603020202020204" pitchFamily="34" charset="0"/>
                      </a:endParaRPr>
                    </a:p>
                  </a:txBody>
                  <a:tcPr marL="9525" marR="9525" marT="9525" marB="0" anchor="ctr"/>
                </a:tc>
                <a:tc>
                  <a:txBody>
                    <a:bodyPr/>
                    <a:lstStyle/>
                    <a:p>
                      <a:pPr algn="l"/>
                      <a:endParaRPr lang="en-GB" sz="1600" b="0" dirty="0">
                        <a:solidFill>
                          <a:srgbClr val="000000"/>
                        </a:solidFill>
                        <a:latin typeface="Frutiger 45 Light" panose="020B0603020202020204" pitchFamily="34" charset="0"/>
                      </a:endParaRPr>
                    </a:p>
                  </a:txBody>
                  <a:tcPr marL="13963" marR="13963" marT="13970" marB="0" anchor="ctr">
                    <a:lnL w="12700" cap="flat" cmpd="sng" algn="ctr">
                      <a:noFill/>
                      <a:prstDash val="solid"/>
                      <a:round/>
                      <a:headEnd type="none" w="med" len="med"/>
                      <a:tailEnd type="none" w="med" len="med"/>
                    </a:lnL>
                  </a:tcPr>
                </a:tc>
                <a:tc vMerge="1">
                  <a:txBody>
                    <a:bodyPr/>
                    <a:lstStyle/>
                    <a:p>
                      <a:pPr algn="ctr" fontAlgn="b"/>
                      <a:endParaRPr lang="en-GB" sz="1100" b="0" i="0" u="none" strike="noStrike" dirty="0">
                        <a:solidFill>
                          <a:schemeClr val="tx1"/>
                        </a:solidFill>
                        <a:effectLst/>
                        <a:latin typeface="Frutiger 45 Light" panose="020B0603020202020204" pitchFamily="34" charset="0"/>
                      </a:endParaRPr>
                    </a:p>
                  </a:txBody>
                  <a:tcPr marL="9525" marR="9525" marT="9525"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gridSpan="3" v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v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v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r>
              <a:tr h="264000">
                <a:tc gridSpan="27">
                  <a:txBody>
                    <a:bodyPr/>
                    <a:lstStyle/>
                    <a:p>
                      <a:pPr algn="l" fontAlgn="b"/>
                      <a:endParaRPr lang="en-GB" sz="1600" b="0" i="0" u="none" strike="noStrike" dirty="0">
                        <a:solidFill>
                          <a:srgbClr val="000000"/>
                        </a:solidFill>
                        <a:effectLst/>
                        <a:latin typeface="Frutiger 45 Light" panose="020B0603020202020204" pitchFamily="34" charset="0"/>
                      </a:endParaRPr>
                    </a:p>
                  </a:txBody>
                  <a:tcPr marL="13963" marR="13963" marT="13970" marB="0" anchor="ctr">
                    <a:lnT w="12700" cap="flat" cmpd="sng" algn="ctr">
                      <a:noFill/>
                      <a:prstDash val="solid"/>
                      <a:round/>
                      <a:headEnd type="none" w="med" len="med"/>
                      <a:tailEnd type="none" w="med" len="med"/>
                    </a:lnT>
                    <a:solidFill>
                      <a:schemeClr val="bg1"/>
                    </a:solidFill>
                  </a:tcPr>
                </a:tc>
                <a:tc hMerge="1">
                  <a:txBody>
                    <a:bodyPr/>
                    <a:lstStyle/>
                    <a:p>
                      <a:endParaRPr lang="en-GB" sz="800" dirty="0">
                        <a:solidFill>
                          <a:srgbClr val="000000"/>
                        </a:solidFill>
                        <a:latin typeface="Frutiger 55 Roman" panose="020B0503040202020204" pitchFamily="34" charset="0"/>
                      </a:endParaRPr>
                    </a:p>
                  </a:txBody>
                  <a:tcPr marL="9525" marR="9525" marT="9525" marB="0" anchor="b">
                    <a:solidFill>
                      <a:srgbClr val="FFFFFF"/>
                    </a:solidFill>
                  </a:tcPr>
                </a:tc>
                <a:tc hMerge="1">
                  <a:txBody>
                    <a:bodyPr/>
                    <a:lstStyle/>
                    <a:p>
                      <a:pPr algn="ctr" fontAlgn="b"/>
                      <a:endParaRPr lang="en-GB" sz="1400" b="1" i="0" u="none" strike="noStrike" dirty="0">
                        <a:solidFill>
                          <a:srgbClr val="000000"/>
                        </a:solidFill>
                        <a:effectLst/>
                        <a:latin typeface="Frutiger 55 Roman" panose="020B0503040202020204" pitchFamily="34" charset="0"/>
                      </a:endParaRPr>
                    </a:p>
                  </a:txBody>
                  <a:tcPr marL="9525" marR="9525" marT="9525" marB="0" anchor="b"/>
                </a:tc>
                <a:tc hMerge="1">
                  <a:txBody>
                    <a:bodyPr/>
                    <a:lstStyle/>
                    <a:p>
                      <a:pPr algn="ctr" fontAlgn="b"/>
                      <a:endParaRPr lang="en-GB" sz="800" b="1" i="0" u="none" strike="noStrike" dirty="0">
                        <a:solidFill>
                          <a:srgbClr val="000000"/>
                        </a:solidFill>
                        <a:effectLst/>
                        <a:latin typeface="Frutiger 55 Roman" panose="020B0503040202020204" pitchFamily="34" charset="0"/>
                      </a:endParaRPr>
                    </a:p>
                  </a:txBody>
                  <a:tcPr marL="9525" marR="9525" marT="9525"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264000">
                <a:tc rowSpan="3">
                  <a:txBody>
                    <a:bodyPr/>
                    <a:lstStyle/>
                    <a:p>
                      <a:pPr algn="l" fontAlgn="b"/>
                      <a:r>
                        <a:rPr lang="en-GB" sz="1800" b="0" u="none" strike="noStrike" dirty="0" smtClean="0">
                          <a:effectLst/>
                          <a:latin typeface="Frutiger 45 Light" panose="020B0603020202020204" pitchFamily="34" charset="0"/>
                        </a:rPr>
                        <a:t>Anti-</a:t>
                      </a:r>
                      <a:r>
                        <a:rPr lang="en-GB" sz="1800" b="0" u="none" strike="noStrike" dirty="0" err="1" smtClean="0">
                          <a:effectLst/>
                          <a:latin typeface="Frutiger 45 Light" panose="020B0603020202020204" pitchFamily="34" charset="0"/>
                        </a:rPr>
                        <a:t>virals</a:t>
                      </a:r>
                      <a:endParaRPr lang="en-GB" sz="1800" b="0" i="0" u="none" strike="noStrike" dirty="0">
                        <a:solidFill>
                          <a:schemeClr val="tx1"/>
                        </a:solidFill>
                        <a:effectLst/>
                        <a:latin typeface="Frutiger 45 Light" panose="020B0603020202020204" pitchFamily="34" charset="0"/>
                      </a:endParaRPr>
                    </a:p>
                  </a:txBody>
                  <a:tcPr marL="13963" marR="13963" marT="13970" marB="0" anchor="ctr"/>
                </a:tc>
                <a:tc>
                  <a:txBody>
                    <a:bodyPr/>
                    <a:lstStyle/>
                    <a:p>
                      <a:pPr algn="l" fontAlgn="b"/>
                      <a:endParaRPr lang="en-GB" sz="1600" b="0" i="0" u="none" strike="noStrike" dirty="0">
                        <a:solidFill>
                          <a:schemeClr val="tx1"/>
                        </a:solidFill>
                        <a:effectLst/>
                        <a:latin typeface="Frutiger 45 Light" panose="020B0603020202020204" pitchFamily="34" charset="0"/>
                      </a:endParaRPr>
                    </a:p>
                  </a:txBody>
                  <a:tcPr marL="13963" marR="13963" marT="13970" marB="0" anchor="ctr"/>
                </a:tc>
                <a:tc rowSpan="3">
                  <a:txBody>
                    <a:bodyPr/>
                    <a:lstStyle/>
                    <a:p>
                      <a:pPr algn="l"/>
                      <a:r>
                        <a:rPr lang="en-GB" sz="1800" b="0" dirty="0" smtClean="0">
                          <a:latin typeface="Frutiger 45 Light" panose="020B0603020202020204" pitchFamily="34" charset="0"/>
                        </a:rPr>
                        <a:t>Inhibit</a:t>
                      </a:r>
                      <a:r>
                        <a:rPr lang="en-GB" sz="1800" b="0" baseline="0" dirty="0" smtClean="0">
                          <a:latin typeface="Frutiger 45 Light" panose="020B0603020202020204" pitchFamily="34" charset="0"/>
                        </a:rPr>
                        <a:t> growth of the virus</a:t>
                      </a:r>
                    </a:p>
                    <a:p>
                      <a:pPr algn="l"/>
                      <a:r>
                        <a:rPr lang="en-GB" sz="1800" b="0" baseline="0" dirty="0" smtClean="0">
                          <a:latin typeface="Frutiger 45 Light" panose="020B0603020202020204" pitchFamily="34" charset="0"/>
                        </a:rPr>
                        <a:t>in the body</a:t>
                      </a:r>
                      <a:endParaRPr lang="en-GB" sz="1800" b="0" dirty="0">
                        <a:latin typeface="Frutiger 45 Light" panose="020B0603020202020204" pitchFamily="34" charset="0"/>
                      </a:endParaRPr>
                    </a:p>
                  </a:txBody>
                  <a:tcPr marL="13963" marR="13963" marT="13970" marB="0" anchor="ctr"/>
                </a:tc>
                <a:tc>
                  <a:txBody>
                    <a:bodyPr/>
                    <a:lstStyle/>
                    <a:p>
                      <a:endParaRPr lang="en-GB" sz="1600" b="0" dirty="0">
                        <a:latin typeface="Frutiger 45 Light" panose="020B0603020202020204" pitchFamily="34" charset="0"/>
                      </a:endParaRPr>
                    </a:p>
                  </a:txBody>
                  <a:tcPr marL="13963" marR="13963" marT="13970" marB="0" anchor="b">
                    <a:solidFill>
                      <a:schemeClr val="accent2">
                        <a:lumMod val="50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accent2">
                        <a:lumMod val="50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accent2">
                        <a:lumMod val="50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accent2">
                        <a:lumMod val="50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accent2">
                        <a:lumMod val="50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accent2">
                        <a:lumMod val="50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accent2">
                        <a:lumMod val="50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accent2">
                        <a:lumMod val="50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tc>
                <a:tc rowSpan="3" gridSpan="3">
                  <a:txBody>
                    <a:bodyPr/>
                    <a:lstStyle/>
                    <a:p>
                      <a:pPr algn="ctr"/>
                      <a:r>
                        <a:rPr lang="en-GB" sz="1800" b="1" dirty="0" smtClean="0">
                          <a:latin typeface="Frutiger 45 Light" panose="020B0603020202020204" pitchFamily="34" charset="0"/>
                        </a:rPr>
                        <a:t>16</a:t>
                      </a:r>
                      <a:endParaRPr lang="en-GB" sz="1800" b="1" dirty="0">
                        <a:latin typeface="Frutiger 45 Light" panose="020B0603020202020204" pitchFamily="34" charset="0"/>
                      </a:endParaRPr>
                    </a:p>
                  </a:txBody>
                  <a:tcPr marL="13963" marR="13963" marT="13970" marB="0" anchor="ctr"/>
                </a:tc>
                <a:tc rowSpan="3" hMerge="1">
                  <a:txBody>
                    <a:bodyPr/>
                    <a:lstStyle/>
                    <a:p>
                      <a:endParaRPr lang="en-GB" sz="1100" b="0" dirty="0">
                        <a:latin typeface="Frutiger 45 Light" panose="020B0603020202020204" pitchFamily="34" charset="0"/>
                      </a:endParaRPr>
                    </a:p>
                  </a:txBody>
                  <a:tcPr marL="9525" marR="9525" marT="9525" marB="0" anchor="b"/>
                </a:tc>
                <a:tc rowSpan="3" hMerge="1">
                  <a:txBody>
                    <a:bodyPr/>
                    <a:lstStyle/>
                    <a:p>
                      <a:endParaRPr lang="en-GB" sz="1100" b="0" dirty="0">
                        <a:latin typeface="Frutiger 45 Light" panose="020B0603020202020204" pitchFamily="34" charset="0"/>
                      </a:endParaRPr>
                    </a:p>
                  </a:txBody>
                  <a:tcPr marL="9525" marR="9525" marT="9525" marB="0" anchor="b"/>
                </a:tc>
                <a:tc>
                  <a:txBody>
                    <a:bodyPr/>
                    <a:lstStyle/>
                    <a:p>
                      <a:endParaRPr lang="en-GB" sz="1600" b="0" dirty="0">
                        <a:latin typeface="Frutiger 45 Light" panose="020B0603020202020204" pitchFamily="34" charset="0"/>
                      </a:endParaRPr>
                    </a:p>
                  </a:txBody>
                  <a:tcPr marL="13963" marR="13963" marT="13970" marB="0" anchor="b"/>
                </a:tc>
              </a:tr>
              <a:tr h="105600">
                <a:tc vMerge="1">
                  <a:txBody>
                    <a:bodyPr/>
                    <a:lstStyle/>
                    <a:p>
                      <a:pPr algn="l" fontAlgn="b"/>
                      <a:endParaRPr lang="en-GB" sz="200" b="0" i="0" u="none" strike="noStrike" dirty="0">
                        <a:solidFill>
                          <a:schemeClr val="tx1"/>
                        </a:solidFill>
                        <a:effectLst/>
                        <a:latin typeface="Frutiger 45 Light" panose="020B0603020202020204" pitchFamily="34" charset="0"/>
                      </a:endParaRPr>
                    </a:p>
                  </a:txBody>
                  <a:tcPr marL="9525" marR="9525" marT="9525" marB="0" anchor="b"/>
                </a:tc>
                <a:tc>
                  <a:txBody>
                    <a:bodyPr/>
                    <a:lstStyle/>
                    <a:p>
                      <a:pPr algn="l" fontAlgn="b"/>
                      <a:endParaRPr lang="en-GB" sz="300" b="0" i="0" u="none" strike="noStrike" dirty="0">
                        <a:solidFill>
                          <a:schemeClr val="tx1"/>
                        </a:solidFill>
                        <a:effectLst/>
                        <a:latin typeface="Frutiger 45 Light" panose="020B0603020202020204" pitchFamily="34" charset="0"/>
                      </a:endParaRPr>
                    </a:p>
                  </a:txBody>
                  <a:tcPr marL="13963" marR="13963" marT="13970" marB="0" anchor="ctr"/>
                </a:tc>
                <a:tc vMerge="1">
                  <a:txBody>
                    <a:bodyPr/>
                    <a:lstStyle/>
                    <a:p>
                      <a:endParaRPr lang="en-GB" sz="200" b="0" dirty="0">
                        <a:latin typeface="Frutiger 45 Light" panose="020B0603020202020204" pitchFamily="34" charset="0"/>
                      </a:endParaRPr>
                    </a:p>
                  </a:txBody>
                  <a:tcPr marL="9525" marR="9525" marT="9525" marB="0" anchor="b"/>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tc>
                <a:tc gridSpan="3" vMerge="1">
                  <a:txBody>
                    <a:bodyPr/>
                    <a:lstStyle/>
                    <a:p>
                      <a:endParaRPr lang="en-GB" sz="200" b="0" dirty="0">
                        <a:latin typeface="Frutiger 45 Light" panose="020B0603020202020204" pitchFamily="34" charset="0"/>
                      </a:endParaRPr>
                    </a:p>
                  </a:txBody>
                  <a:tcPr marL="9525" marR="9525" marT="9525" marB="0" anchor="b"/>
                </a:tc>
                <a:tc hMerge="1" vMerge="1">
                  <a:txBody>
                    <a:bodyPr/>
                    <a:lstStyle/>
                    <a:p>
                      <a:endParaRPr lang="en-GB" sz="200" b="0" dirty="0">
                        <a:latin typeface="Frutiger 45 Light" panose="020B0603020202020204" pitchFamily="34" charset="0"/>
                      </a:endParaRPr>
                    </a:p>
                  </a:txBody>
                  <a:tcPr marL="9525" marR="9525" marT="9525" marB="0" anchor="b"/>
                </a:tc>
                <a:tc hMerge="1" vMerge="1">
                  <a:txBody>
                    <a:bodyPr/>
                    <a:lstStyle/>
                    <a:p>
                      <a:endParaRPr lang="en-GB" sz="200" b="0" dirty="0">
                        <a:latin typeface="Frutiger 45 Light" panose="020B0603020202020204" pitchFamily="34" charset="0"/>
                      </a:endParaRPr>
                    </a:p>
                  </a:txBody>
                  <a:tcPr marL="9525" marR="9525" marT="9525" marB="0" anchor="b"/>
                </a:tc>
                <a:tc>
                  <a:txBody>
                    <a:bodyPr/>
                    <a:lstStyle/>
                    <a:p>
                      <a:endParaRPr lang="en-GB" sz="300" b="0" dirty="0">
                        <a:latin typeface="Frutiger 45 Light" panose="020B0603020202020204" pitchFamily="34" charset="0"/>
                      </a:endParaRPr>
                    </a:p>
                  </a:txBody>
                  <a:tcPr marL="13963" marR="13963" marT="13970" marB="0" anchor="b"/>
                </a:tc>
              </a:tr>
              <a:tr h="264000">
                <a:tc vMerge="1">
                  <a:txBody>
                    <a:bodyPr/>
                    <a:lstStyle/>
                    <a:p>
                      <a:pPr algn="l" fontAlgn="b"/>
                      <a:endParaRPr lang="en-GB" sz="1100" b="0" i="0" u="none" strike="noStrike" dirty="0">
                        <a:solidFill>
                          <a:schemeClr val="tx1"/>
                        </a:solidFill>
                        <a:effectLst/>
                        <a:latin typeface="Frutiger 45 Light" panose="020B0603020202020204" pitchFamily="34" charset="0"/>
                      </a:endParaRPr>
                    </a:p>
                  </a:txBody>
                  <a:tcPr marL="9525" marR="9525" marT="9525" marB="0" anchor="b"/>
                </a:tc>
                <a:tc>
                  <a:txBody>
                    <a:bodyPr/>
                    <a:lstStyle/>
                    <a:p>
                      <a:pPr algn="l" fontAlgn="b"/>
                      <a:endParaRPr lang="en-GB" sz="1600" b="1" i="0" u="none" strike="noStrike" dirty="0">
                        <a:solidFill>
                          <a:schemeClr val="tx1"/>
                        </a:solidFill>
                        <a:effectLst/>
                        <a:latin typeface="Frutiger 45 Light" panose="020B0603020202020204" pitchFamily="34" charset="0"/>
                      </a:endParaRPr>
                    </a:p>
                  </a:txBody>
                  <a:tcPr marL="13963" marR="13963" marT="13970" marB="0" anchor="ctr"/>
                </a:tc>
                <a:tc vMerge="1">
                  <a:txBody>
                    <a:bodyPr/>
                    <a:lstStyle/>
                    <a:p>
                      <a:endParaRPr lang="en-GB" sz="1100" b="0" dirty="0">
                        <a:latin typeface="Frutiger 45 Light" panose="020B0603020202020204" pitchFamily="34" charset="0"/>
                      </a:endParaRPr>
                    </a:p>
                  </a:txBody>
                  <a:tcPr marL="9525" marR="9525" marT="9525" marB="0" anchor="b"/>
                </a:tc>
                <a:tc>
                  <a:txBody>
                    <a:bodyPr/>
                    <a:lstStyle/>
                    <a:p>
                      <a:endParaRPr lang="en-GB" sz="1600" b="0" dirty="0">
                        <a:latin typeface="Frutiger 45 Light" panose="020B0603020202020204" pitchFamily="34" charset="0"/>
                      </a:endParaRPr>
                    </a:p>
                  </a:txBody>
                  <a:tcPr marL="13963" marR="13963" marT="13970" marB="0" anchor="b">
                    <a:solidFill>
                      <a:schemeClr val="accent2">
                        <a:lumMod val="50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accent2">
                        <a:lumMod val="50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accent2">
                        <a:lumMod val="50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accent2">
                        <a:lumMod val="50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accent2">
                        <a:lumMod val="50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accent2">
                        <a:lumMod val="50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accent2">
                        <a:lumMod val="50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accent2">
                        <a:lumMod val="50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tc>
                <a:tc gridSpan="3" vMerge="1">
                  <a:txBody>
                    <a:bodyPr/>
                    <a:lstStyle/>
                    <a:p>
                      <a:endParaRPr lang="en-GB" sz="1100" b="0" dirty="0">
                        <a:latin typeface="Frutiger 45 Light" panose="020B0603020202020204" pitchFamily="34" charset="0"/>
                      </a:endParaRPr>
                    </a:p>
                  </a:txBody>
                  <a:tcPr marL="9525" marR="9525" marT="9525" marB="0" anchor="b"/>
                </a:tc>
                <a:tc hMerge="1" vMerge="1">
                  <a:txBody>
                    <a:bodyPr/>
                    <a:lstStyle/>
                    <a:p>
                      <a:endParaRPr lang="en-GB" sz="1100" b="0" dirty="0">
                        <a:latin typeface="Frutiger 45 Light" panose="020B0603020202020204" pitchFamily="34" charset="0"/>
                      </a:endParaRPr>
                    </a:p>
                  </a:txBody>
                  <a:tcPr marL="9525" marR="9525" marT="9525" marB="0" anchor="b"/>
                </a:tc>
                <a:tc hMerge="1" vMerge="1">
                  <a:txBody>
                    <a:bodyPr/>
                    <a:lstStyle/>
                    <a:p>
                      <a:endParaRPr lang="en-GB" sz="1100" b="0" dirty="0">
                        <a:latin typeface="Frutiger 45 Light" panose="020B0603020202020204" pitchFamily="34" charset="0"/>
                      </a:endParaRPr>
                    </a:p>
                  </a:txBody>
                  <a:tcPr marL="9525" marR="9525" marT="9525" marB="0" anchor="b"/>
                </a:tc>
                <a:tc>
                  <a:txBody>
                    <a:bodyPr/>
                    <a:lstStyle/>
                    <a:p>
                      <a:endParaRPr lang="en-GB" sz="1600" b="0" dirty="0">
                        <a:latin typeface="Frutiger 45 Light" panose="020B0603020202020204" pitchFamily="34" charset="0"/>
                      </a:endParaRPr>
                    </a:p>
                  </a:txBody>
                  <a:tcPr marL="13963" marR="13963" marT="13970" marB="0" anchor="b"/>
                </a:tc>
              </a:tr>
              <a:tr h="264000">
                <a:tc>
                  <a:txBody>
                    <a:bodyPr/>
                    <a:lstStyle/>
                    <a:p>
                      <a:pPr algn="l" fontAlgn="b"/>
                      <a:endParaRPr lang="en-GB" sz="1600" b="0" i="0" u="none" strike="noStrike" dirty="0">
                        <a:solidFill>
                          <a:schemeClr val="tx1"/>
                        </a:solidFill>
                        <a:effectLst/>
                        <a:latin typeface="Frutiger 45 Light" panose="020B0603020202020204" pitchFamily="34" charset="0"/>
                      </a:endParaRPr>
                    </a:p>
                  </a:txBody>
                  <a:tcPr marL="13963" marR="13963" marT="13970" marB="0" anchor="ctr"/>
                </a:tc>
                <a:tc>
                  <a:txBody>
                    <a:bodyPr/>
                    <a:lstStyle/>
                    <a:p>
                      <a:pPr algn="l" fontAlgn="b"/>
                      <a:endParaRPr lang="en-GB" sz="1600" b="0" i="0" u="none" strike="noStrike" dirty="0">
                        <a:solidFill>
                          <a:schemeClr val="tx1"/>
                        </a:solidFill>
                        <a:effectLst/>
                        <a:latin typeface="Frutiger 45 Light" panose="020B0603020202020204" pitchFamily="34" charset="0"/>
                      </a:endParaRPr>
                    </a:p>
                  </a:txBody>
                  <a:tcPr marL="13963" marR="13963" marT="13970" marB="0" anchor="ctr"/>
                </a:tc>
                <a:tc>
                  <a:txBody>
                    <a:bodyPr/>
                    <a:lstStyle/>
                    <a:p>
                      <a:pPr algn="l"/>
                      <a:endParaRPr lang="en-GB" sz="1600" b="0" dirty="0">
                        <a:latin typeface="Frutiger 45 Light" panose="020B0603020202020204" pitchFamily="34" charset="0"/>
                      </a:endParaRPr>
                    </a:p>
                  </a:txBody>
                  <a:tcPr marL="13963" marR="13963" marT="13970" marB="0" anchor="ctr"/>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tc>
              </a:tr>
              <a:tr h="264000">
                <a:tc rowSpan="3">
                  <a:txBody>
                    <a:bodyPr/>
                    <a:lstStyle/>
                    <a:p>
                      <a:pPr algn="l" fontAlgn="b"/>
                      <a:r>
                        <a:rPr lang="en-GB" sz="1800" b="0" u="none" strike="noStrike" dirty="0" smtClean="0">
                          <a:effectLst/>
                          <a:latin typeface="Frutiger 45 Light" panose="020B0603020202020204" pitchFamily="34" charset="0"/>
                        </a:rPr>
                        <a:t>Immuno</a:t>
                      </a:r>
                      <a:r>
                        <a:rPr lang="en-GB" sz="1800" b="0" u="none" strike="noStrike" baseline="0" dirty="0" smtClean="0">
                          <a:effectLst/>
                          <a:latin typeface="Frutiger 45 Light" panose="020B0603020202020204" pitchFamily="34" charset="0"/>
                        </a:rPr>
                        <a:t>-modulators</a:t>
                      </a:r>
                      <a:endParaRPr lang="en-GB" sz="1800" b="0" i="0" u="none" strike="noStrike" dirty="0">
                        <a:solidFill>
                          <a:schemeClr val="tx1"/>
                        </a:solidFill>
                        <a:effectLst/>
                        <a:latin typeface="Frutiger 45 Light" panose="020B0603020202020204" pitchFamily="34" charset="0"/>
                      </a:endParaRPr>
                    </a:p>
                  </a:txBody>
                  <a:tcPr marL="13963" marR="13963" marT="13970" marB="0" anchor="ctr"/>
                </a:tc>
                <a:tc>
                  <a:txBody>
                    <a:bodyPr/>
                    <a:lstStyle/>
                    <a:p>
                      <a:pPr algn="l" fontAlgn="b"/>
                      <a:endParaRPr lang="en-GB" sz="1600" b="0" i="0" u="none" strike="noStrike" dirty="0">
                        <a:solidFill>
                          <a:schemeClr val="tx1"/>
                        </a:solidFill>
                        <a:effectLst/>
                        <a:latin typeface="Frutiger 45 Light" panose="020B0603020202020204" pitchFamily="34" charset="0"/>
                      </a:endParaRPr>
                    </a:p>
                  </a:txBody>
                  <a:tcPr marL="13963" marR="13963" marT="13970" marB="0" anchor="ctr"/>
                </a:tc>
                <a:tc rowSpan="3">
                  <a:txBody>
                    <a:bodyPr/>
                    <a:lstStyle/>
                    <a:p>
                      <a:pPr algn="l"/>
                      <a:r>
                        <a:rPr lang="en-GB" sz="1800" b="0" dirty="0" smtClean="0">
                          <a:latin typeface="Frutiger 45 Light" panose="020B0603020202020204" pitchFamily="34" charset="0"/>
                        </a:rPr>
                        <a:t>Reduce inflammation in</a:t>
                      </a:r>
                    </a:p>
                    <a:p>
                      <a:pPr algn="l"/>
                      <a:r>
                        <a:rPr lang="en-GB" sz="1800" b="0" dirty="0" smtClean="0">
                          <a:latin typeface="Frutiger 45 Light" panose="020B0603020202020204" pitchFamily="34" charset="0"/>
                        </a:rPr>
                        <a:t>severe</a:t>
                      </a:r>
                      <a:r>
                        <a:rPr lang="en-GB" sz="1800" b="0" baseline="0" dirty="0" smtClean="0">
                          <a:latin typeface="Frutiger 45 Light" panose="020B0603020202020204" pitchFamily="34" charset="0"/>
                        </a:rPr>
                        <a:t> disease</a:t>
                      </a:r>
                      <a:endParaRPr lang="en-GB" sz="1800" b="0" dirty="0">
                        <a:latin typeface="Frutiger 45 Light" panose="020B0603020202020204" pitchFamily="34" charset="0"/>
                      </a:endParaRPr>
                    </a:p>
                  </a:txBody>
                  <a:tcPr marL="13963" marR="13963" marT="13970" marB="0" anchor="ct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tc>
                <a:tc rowSpan="3" gridSpan="3">
                  <a:txBody>
                    <a:bodyPr/>
                    <a:lstStyle/>
                    <a:p>
                      <a:pPr algn="ctr"/>
                      <a:r>
                        <a:rPr lang="en-GB" sz="1800" b="1" dirty="0" smtClean="0">
                          <a:latin typeface="Frutiger 45 Light" panose="020B0603020202020204" pitchFamily="34" charset="0"/>
                        </a:rPr>
                        <a:t>18</a:t>
                      </a:r>
                      <a:endParaRPr lang="en-GB" sz="1800" b="1" dirty="0">
                        <a:latin typeface="Frutiger 45 Light" panose="020B0603020202020204" pitchFamily="34" charset="0"/>
                      </a:endParaRPr>
                    </a:p>
                  </a:txBody>
                  <a:tcPr marL="13963" marR="13963" marT="13970" marB="0" anchor="ctr"/>
                </a:tc>
                <a:tc rowSpan="3" hMerge="1">
                  <a:txBody>
                    <a:bodyPr/>
                    <a:lstStyle/>
                    <a:p>
                      <a:endParaRPr lang="en-GB" sz="1100" b="0" dirty="0">
                        <a:latin typeface="Frutiger 45 Light" panose="020B0603020202020204" pitchFamily="34" charset="0"/>
                      </a:endParaRPr>
                    </a:p>
                  </a:txBody>
                  <a:tcPr marL="9525" marR="9525" marT="9525" marB="0" anchor="b"/>
                </a:tc>
                <a:tc rowSpan="3" hMerge="1">
                  <a:txBody>
                    <a:bodyPr/>
                    <a:lstStyle/>
                    <a:p>
                      <a:endParaRPr lang="en-GB" sz="1100" b="0" dirty="0">
                        <a:latin typeface="Frutiger 45 Light" panose="020B0603020202020204" pitchFamily="34" charset="0"/>
                      </a:endParaRPr>
                    </a:p>
                  </a:txBody>
                  <a:tcPr marL="9525" marR="9525" marT="9525" marB="0" anchor="b"/>
                </a:tc>
                <a:tc>
                  <a:txBody>
                    <a:bodyPr/>
                    <a:lstStyle/>
                    <a:p>
                      <a:endParaRPr lang="en-GB" sz="1600" b="0" dirty="0">
                        <a:latin typeface="Frutiger 45 Light" panose="020B0603020202020204" pitchFamily="34" charset="0"/>
                      </a:endParaRPr>
                    </a:p>
                  </a:txBody>
                  <a:tcPr marL="13963" marR="13963" marT="13970" marB="0" anchor="b"/>
                </a:tc>
              </a:tr>
              <a:tr h="105600">
                <a:tc vMerge="1">
                  <a:txBody>
                    <a:bodyPr/>
                    <a:lstStyle/>
                    <a:p>
                      <a:pPr algn="l" fontAlgn="b"/>
                      <a:endParaRPr lang="en-GB" sz="200" b="0" i="0" u="none" strike="noStrike" dirty="0">
                        <a:solidFill>
                          <a:schemeClr val="tx1"/>
                        </a:solidFill>
                        <a:effectLst/>
                        <a:latin typeface="Frutiger 45 Light" panose="020B0603020202020204" pitchFamily="34" charset="0"/>
                      </a:endParaRPr>
                    </a:p>
                  </a:txBody>
                  <a:tcPr marL="9525" marR="9525" marT="9525" marB="0" anchor="b"/>
                </a:tc>
                <a:tc>
                  <a:txBody>
                    <a:bodyPr/>
                    <a:lstStyle/>
                    <a:p>
                      <a:pPr algn="l" fontAlgn="b"/>
                      <a:endParaRPr lang="en-GB" sz="300" b="0" i="0" u="none" strike="noStrike" dirty="0">
                        <a:solidFill>
                          <a:schemeClr val="tx1"/>
                        </a:solidFill>
                        <a:effectLst/>
                        <a:latin typeface="Frutiger 45 Light" panose="020B0603020202020204" pitchFamily="34" charset="0"/>
                      </a:endParaRPr>
                    </a:p>
                  </a:txBody>
                  <a:tcPr marL="13963" marR="13963" marT="13970" marB="0" anchor="ctr"/>
                </a:tc>
                <a:tc vMerge="1">
                  <a:txBody>
                    <a:bodyPr/>
                    <a:lstStyle/>
                    <a:p>
                      <a:pPr algn="ctr"/>
                      <a:endParaRPr lang="en-GB" sz="200" b="0" dirty="0">
                        <a:latin typeface="Frutiger 45 Light" panose="020B0603020202020204" pitchFamily="34" charset="0"/>
                      </a:endParaRPr>
                    </a:p>
                  </a:txBody>
                  <a:tcPr marL="9525" marR="9525" marT="9525" marB="0" anchor="ct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tc>
                <a:tc gridSpan="3" vMerge="1">
                  <a:txBody>
                    <a:bodyPr/>
                    <a:lstStyle/>
                    <a:p>
                      <a:endParaRPr lang="en-GB" sz="200" b="0" dirty="0">
                        <a:latin typeface="Frutiger 45 Light" panose="020B0603020202020204" pitchFamily="34" charset="0"/>
                      </a:endParaRPr>
                    </a:p>
                  </a:txBody>
                  <a:tcPr marL="9525" marR="9525" marT="9525" marB="0" anchor="b"/>
                </a:tc>
                <a:tc hMerge="1" vMerge="1">
                  <a:txBody>
                    <a:bodyPr/>
                    <a:lstStyle/>
                    <a:p>
                      <a:endParaRPr lang="en-GB" sz="200" b="0" dirty="0">
                        <a:latin typeface="Frutiger 45 Light" panose="020B0603020202020204" pitchFamily="34" charset="0"/>
                      </a:endParaRPr>
                    </a:p>
                  </a:txBody>
                  <a:tcPr marL="9525" marR="9525" marT="9525" marB="0" anchor="b"/>
                </a:tc>
                <a:tc hMerge="1" vMerge="1">
                  <a:txBody>
                    <a:bodyPr/>
                    <a:lstStyle/>
                    <a:p>
                      <a:endParaRPr lang="en-GB" sz="200" b="0" dirty="0">
                        <a:latin typeface="Frutiger 45 Light" panose="020B0603020202020204" pitchFamily="34" charset="0"/>
                      </a:endParaRPr>
                    </a:p>
                  </a:txBody>
                  <a:tcPr marL="9525" marR="9525" marT="9525" marB="0" anchor="b"/>
                </a:tc>
                <a:tc>
                  <a:txBody>
                    <a:bodyPr/>
                    <a:lstStyle/>
                    <a:p>
                      <a:endParaRPr lang="en-GB" sz="300" b="0" dirty="0">
                        <a:latin typeface="Frutiger 45 Light" panose="020B0603020202020204" pitchFamily="34" charset="0"/>
                      </a:endParaRPr>
                    </a:p>
                  </a:txBody>
                  <a:tcPr marL="13963" marR="13963" marT="13970" marB="0" anchor="b"/>
                </a:tc>
              </a:tr>
              <a:tr h="264000">
                <a:tc vMerge="1">
                  <a:txBody>
                    <a:bodyPr/>
                    <a:lstStyle/>
                    <a:p>
                      <a:pPr algn="l" fontAlgn="b"/>
                      <a:endParaRPr lang="en-GB" sz="1100" b="0" i="0" u="none" strike="noStrike" dirty="0">
                        <a:solidFill>
                          <a:schemeClr val="tx1"/>
                        </a:solidFill>
                        <a:effectLst/>
                        <a:latin typeface="Frutiger 45 Light" panose="020B0603020202020204" pitchFamily="34" charset="0"/>
                      </a:endParaRPr>
                    </a:p>
                  </a:txBody>
                  <a:tcPr marL="9525" marR="9525" marT="9525" marB="0" anchor="b"/>
                </a:tc>
                <a:tc>
                  <a:txBody>
                    <a:bodyPr/>
                    <a:lstStyle/>
                    <a:p>
                      <a:pPr algn="l" fontAlgn="b"/>
                      <a:endParaRPr lang="en-GB" sz="1600" b="0" i="0" u="none" strike="noStrike" dirty="0">
                        <a:solidFill>
                          <a:schemeClr val="tx1"/>
                        </a:solidFill>
                        <a:effectLst/>
                        <a:latin typeface="Frutiger 45 Light" panose="020B0603020202020204" pitchFamily="34" charset="0"/>
                      </a:endParaRPr>
                    </a:p>
                  </a:txBody>
                  <a:tcPr marL="13963" marR="13963" marT="13970" marB="0" anchor="ctr"/>
                </a:tc>
                <a:tc vMerge="1">
                  <a:txBody>
                    <a:bodyPr/>
                    <a:lstStyle/>
                    <a:p>
                      <a:pPr algn="ctr"/>
                      <a:endParaRPr lang="en-GB" sz="1100" b="0" dirty="0">
                        <a:latin typeface="Frutiger 45 Light" panose="020B0603020202020204" pitchFamily="34" charset="0"/>
                      </a:endParaRPr>
                    </a:p>
                  </a:txBody>
                  <a:tcPr marL="9525" marR="9525" marT="9525" marB="0" anchor="ct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tc>
                <a:tc gridSpan="3" vMerge="1">
                  <a:txBody>
                    <a:bodyPr/>
                    <a:lstStyle/>
                    <a:p>
                      <a:endParaRPr lang="en-GB" sz="1100" b="0" dirty="0">
                        <a:latin typeface="Frutiger 45 Light" panose="020B0603020202020204" pitchFamily="34" charset="0"/>
                      </a:endParaRPr>
                    </a:p>
                  </a:txBody>
                  <a:tcPr marL="9525" marR="9525" marT="9525" marB="0" anchor="b"/>
                </a:tc>
                <a:tc hMerge="1" vMerge="1">
                  <a:txBody>
                    <a:bodyPr/>
                    <a:lstStyle/>
                    <a:p>
                      <a:endParaRPr lang="en-GB" sz="1100" b="0" dirty="0">
                        <a:latin typeface="Frutiger 45 Light" panose="020B0603020202020204" pitchFamily="34" charset="0"/>
                      </a:endParaRPr>
                    </a:p>
                  </a:txBody>
                  <a:tcPr marL="9525" marR="9525" marT="9525" marB="0" anchor="b"/>
                </a:tc>
                <a:tc hMerge="1" vMerge="1">
                  <a:txBody>
                    <a:bodyPr/>
                    <a:lstStyle/>
                    <a:p>
                      <a:endParaRPr lang="en-GB" sz="1100" b="0" dirty="0">
                        <a:latin typeface="Frutiger 45 Light" panose="020B0603020202020204" pitchFamily="34" charset="0"/>
                      </a:endParaRPr>
                    </a:p>
                  </a:txBody>
                  <a:tcPr marL="9525" marR="9525" marT="9525" marB="0" anchor="b"/>
                </a:tc>
                <a:tc>
                  <a:txBody>
                    <a:bodyPr/>
                    <a:lstStyle/>
                    <a:p>
                      <a:endParaRPr lang="en-GB" sz="1600" b="0" dirty="0">
                        <a:latin typeface="Frutiger 45 Light" panose="020B0603020202020204" pitchFamily="34" charset="0"/>
                      </a:endParaRPr>
                    </a:p>
                  </a:txBody>
                  <a:tcPr marL="13963" marR="13963" marT="13970" marB="0" anchor="b"/>
                </a:tc>
              </a:tr>
              <a:tr h="264000">
                <a:tc>
                  <a:txBody>
                    <a:bodyPr/>
                    <a:lstStyle/>
                    <a:p>
                      <a:pPr algn="l" fontAlgn="b"/>
                      <a:endParaRPr lang="en-GB" sz="300" b="0" i="0" u="none" strike="noStrike" dirty="0">
                        <a:solidFill>
                          <a:schemeClr val="tx1"/>
                        </a:solidFill>
                        <a:effectLst/>
                        <a:latin typeface="Frutiger 45 Light" panose="020B0603020202020204" pitchFamily="34" charset="0"/>
                      </a:endParaRPr>
                    </a:p>
                  </a:txBody>
                  <a:tcPr marL="13963" marR="13963" marT="13970" marB="0" anchor="ctr"/>
                </a:tc>
                <a:tc>
                  <a:txBody>
                    <a:bodyPr/>
                    <a:lstStyle/>
                    <a:p>
                      <a:pPr algn="l" fontAlgn="b"/>
                      <a:endParaRPr lang="en-GB" sz="300" b="0" i="0" u="none" strike="noStrike" dirty="0">
                        <a:solidFill>
                          <a:schemeClr val="tx1"/>
                        </a:solidFill>
                        <a:effectLst/>
                        <a:latin typeface="Frutiger 45 Light" panose="020B0603020202020204" pitchFamily="34" charset="0"/>
                      </a:endParaRPr>
                    </a:p>
                  </a:txBody>
                  <a:tcPr marL="13963" marR="13963" marT="13970" marB="0" anchor="ctr"/>
                </a:tc>
                <a:tc>
                  <a:txBody>
                    <a:bodyPr/>
                    <a:lstStyle/>
                    <a:p>
                      <a:pPr algn="l"/>
                      <a:endParaRPr lang="en-GB" sz="300" b="0" dirty="0">
                        <a:latin typeface="Frutiger 45 Light" panose="020B0603020202020204" pitchFamily="34" charset="0"/>
                      </a:endParaRPr>
                    </a:p>
                  </a:txBody>
                  <a:tcPr marL="13963" marR="13963" marT="13970" marB="0" anchor="ct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tc>
              </a:tr>
              <a:tr h="264000">
                <a:tc rowSpan="9">
                  <a:txBody>
                    <a:bodyPr/>
                    <a:lstStyle/>
                    <a:p>
                      <a:pPr algn="l" fontAlgn="b"/>
                      <a:r>
                        <a:rPr lang="en-GB" sz="1800" b="0" u="none" strike="noStrike" dirty="0" smtClean="0">
                          <a:effectLst/>
                          <a:latin typeface="Frutiger 45 Light" panose="020B0603020202020204" pitchFamily="34" charset="0"/>
                        </a:rPr>
                        <a:t>Other</a:t>
                      </a:r>
                      <a:r>
                        <a:rPr lang="en-GB" sz="1800" b="0" u="none" strike="noStrike" baseline="0" dirty="0" smtClean="0">
                          <a:effectLst/>
                          <a:latin typeface="Frutiger 45 Light" panose="020B0603020202020204" pitchFamily="34" charset="0"/>
                        </a:rPr>
                        <a:t> drugs and treatments</a:t>
                      </a:r>
                      <a:endParaRPr lang="en-GB" sz="1800" b="0" i="0" u="none" strike="noStrike" dirty="0">
                        <a:solidFill>
                          <a:schemeClr val="tx1"/>
                        </a:solidFill>
                        <a:effectLst/>
                        <a:latin typeface="Frutiger 45 Light" panose="020B0603020202020204" pitchFamily="34" charset="0"/>
                      </a:endParaRPr>
                    </a:p>
                  </a:txBody>
                  <a:tcPr marL="13963" marR="13963" marT="13970" marB="0" anchor="ctr"/>
                </a:tc>
                <a:tc>
                  <a:txBody>
                    <a:bodyPr/>
                    <a:lstStyle/>
                    <a:p>
                      <a:pPr algn="l" fontAlgn="b"/>
                      <a:endParaRPr lang="en-GB" sz="1600" b="0" i="0" u="none" strike="noStrike" dirty="0">
                        <a:solidFill>
                          <a:schemeClr val="tx1"/>
                        </a:solidFill>
                        <a:effectLst/>
                        <a:latin typeface="Frutiger 45 Light" panose="020B0603020202020204" pitchFamily="34" charset="0"/>
                      </a:endParaRPr>
                    </a:p>
                  </a:txBody>
                  <a:tcPr marL="13963" marR="13963" marT="13970" marB="0" anchor="ctr"/>
                </a:tc>
                <a:tc rowSpan="9">
                  <a:txBody>
                    <a:bodyPr/>
                    <a:lstStyle/>
                    <a:p>
                      <a:pPr algn="l"/>
                      <a:r>
                        <a:rPr lang="en-GB" sz="1800" b="0" dirty="0" smtClean="0">
                          <a:latin typeface="Frutiger 45 Light" panose="020B0603020202020204" pitchFamily="34" charset="0"/>
                        </a:rPr>
                        <a:t>Various</a:t>
                      </a:r>
                      <a:endParaRPr lang="en-GB" sz="1800" b="0" dirty="0">
                        <a:latin typeface="Frutiger 45 Light" panose="020B0603020202020204" pitchFamily="34" charset="0"/>
                      </a:endParaRPr>
                    </a:p>
                  </a:txBody>
                  <a:tcPr marL="13963" marR="13963" marT="13970" marB="0" anchor="ct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solidFill>
                      <a:schemeClr val="bg1"/>
                    </a:solidFill>
                  </a:tcPr>
                </a:tc>
                <a:tc>
                  <a:txBody>
                    <a:bodyPr/>
                    <a:lstStyle/>
                    <a:p>
                      <a:endParaRPr lang="en-GB" sz="1600" b="0" dirty="0">
                        <a:latin typeface="Frutiger 45 Light" panose="020B0603020202020204" pitchFamily="34" charset="0"/>
                      </a:endParaRPr>
                    </a:p>
                  </a:txBody>
                  <a:tcPr marL="13963" marR="13963" marT="13970" marB="0" anchor="b">
                    <a:solidFill>
                      <a:schemeClr val="bg2">
                        <a:lumMod val="75000"/>
                      </a:schemeClr>
                    </a:solidFill>
                  </a:tcPr>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tc>
                <a:tc>
                  <a:txBody>
                    <a:bodyPr/>
                    <a:lstStyle/>
                    <a:p>
                      <a:endParaRPr lang="en-GB" sz="1600" b="0" dirty="0">
                        <a:latin typeface="Frutiger 45 Light" panose="020B0603020202020204" pitchFamily="34" charset="0"/>
                      </a:endParaRPr>
                    </a:p>
                  </a:txBody>
                  <a:tcPr marL="13963" marR="13963" marT="13970" marB="0" anchor="b"/>
                </a:tc>
              </a:tr>
              <a:tr h="105600">
                <a:tc vMerge="1">
                  <a:txBody>
                    <a:bodyPr/>
                    <a:lstStyle/>
                    <a:p>
                      <a:pPr algn="l" fontAlgn="b"/>
                      <a:endParaRPr lang="en-GB" sz="200" b="0" i="0" u="none" strike="noStrike" dirty="0">
                        <a:solidFill>
                          <a:schemeClr val="tx1"/>
                        </a:solidFill>
                        <a:effectLst/>
                        <a:latin typeface="Frutiger 45 Light" panose="020B0603020202020204" pitchFamily="34" charset="0"/>
                      </a:endParaRPr>
                    </a:p>
                  </a:txBody>
                  <a:tcPr marL="9525" marR="9525" marT="9525" marB="0" anchor="b"/>
                </a:tc>
                <a:tc>
                  <a:txBody>
                    <a:bodyPr/>
                    <a:lstStyle/>
                    <a:p>
                      <a:pPr algn="l" fontAlgn="b"/>
                      <a:endParaRPr lang="en-GB" sz="300" b="0" i="0" u="none" strike="noStrike" dirty="0">
                        <a:solidFill>
                          <a:schemeClr val="tx1"/>
                        </a:solidFill>
                        <a:effectLst/>
                        <a:latin typeface="Frutiger 45 Light" panose="020B0603020202020204" pitchFamily="34" charset="0"/>
                      </a:endParaRPr>
                    </a:p>
                  </a:txBody>
                  <a:tcPr marL="13963" marR="13963" marT="13970" marB="0" anchor="ctr"/>
                </a:tc>
                <a:tc vMerge="1">
                  <a:txBody>
                    <a:bodyPr/>
                    <a:lstStyle/>
                    <a:p>
                      <a:pPr algn="ctr"/>
                      <a:endParaRPr lang="en-GB" sz="200" b="0" dirty="0">
                        <a:latin typeface="Frutiger 45 Light" panose="020B0603020202020204" pitchFamily="34" charset="0"/>
                      </a:endParaRPr>
                    </a:p>
                  </a:txBody>
                  <a:tcPr marL="9525" marR="9525" marT="9525" marB="0" anchor="ctr"/>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solidFill>
                      <a:schemeClr val="bg1"/>
                    </a:solidFill>
                  </a:tcPr>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tc>
                <a:tc>
                  <a:txBody>
                    <a:bodyPr/>
                    <a:lstStyle/>
                    <a:p>
                      <a:endParaRPr lang="en-GB" sz="300" b="0" dirty="0">
                        <a:latin typeface="Frutiger 45 Light" panose="020B0603020202020204" pitchFamily="34" charset="0"/>
                      </a:endParaRPr>
                    </a:p>
                  </a:txBody>
                  <a:tcPr marL="13963" marR="13963" marT="13970" marB="0" anchor="b"/>
                </a:tc>
              </a:tr>
              <a:tr h="264000">
                <a:tc vMerge="1">
                  <a:txBody>
                    <a:bodyPr/>
                    <a:lstStyle/>
                    <a:p>
                      <a:pPr algn="ctr" fontAlgn="b"/>
                      <a:endParaRPr lang="en-GB" sz="1100" b="0" i="0" u="none" strike="noStrike" dirty="0">
                        <a:solidFill>
                          <a:schemeClr val="tx1"/>
                        </a:solidFill>
                        <a:effectLst/>
                        <a:latin typeface="Frutiger 45 Light" panose="020B0603020202020204" pitchFamily="34" charset="0"/>
                      </a:endParaRPr>
                    </a:p>
                  </a:txBody>
                  <a:tcPr marL="9525" marR="9525" marT="9525" marB="0" anchor="ctr"/>
                </a:tc>
                <a:tc>
                  <a:txBody>
                    <a:bodyPr/>
                    <a:lstStyle/>
                    <a:p>
                      <a:pPr algn="l"/>
                      <a:endParaRPr lang="en-GB" sz="1600" b="0" dirty="0">
                        <a:solidFill>
                          <a:srgbClr val="000000"/>
                        </a:solidFill>
                        <a:latin typeface="Frutiger 45 Light" panose="020B0603020202020204" pitchFamily="34" charset="0"/>
                      </a:endParaRPr>
                    </a:p>
                  </a:txBody>
                  <a:tcPr marL="13963" marR="13963" marT="13970" marB="0" anchor="ctr"/>
                </a:tc>
                <a:tc vMerge="1">
                  <a:txBody>
                    <a:bodyPr/>
                    <a:lstStyle/>
                    <a:p>
                      <a:pPr algn="ctr" fontAlgn="b"/>
                      <a:endParaRPr lang="en-GB" sz="1100" b="0" i="0" u="none" strike="noStrike" dirty="0">
                        <a:solidFill>
                          <a:schemeClr val="tx1"/>
                        </a:solidFill>
                        <a:effectLst/>
                        <a:latin typeface="Frutiger 45 Light" panose="020B0603020202020204" pitchFamily="34" charset="0"/>
                      </a:endParaRPr>
                    </a:p>
                  </a:txBody>
                  <a:tcPr marL="9525" marR="9525" marT="9525"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chemeClr val="tx1"/>
                        </a:solidFill>
                        <a:effectLst/>
                        <a:latin typeface="Frutiger 45 Light" panose="020B0603020202020204" pitchFamily="34" charset="0"/>
                      </a:endParaRPr>
                    </a:p>
                  </a:txBody>
                  <a:tcPr marL="13963" marR="13963" marT="13970" marB="0" anchor="ctr"/>
                </a:tc>
                <a:tc rowSpan="3" gridSpan="4">
                  <a:txBody>
                    <a:bodyPr/>
                    <a:lstStyle/>
                    <a:p>
                      <a:pPr algn="ctr" fontAlgn="b"/>
                      <a:endParaRPr lang="en-GB" sz="1600" b="0" i="0" u="none" strike="noStrike" dirty="0" smtClean="0">
                        <a:solidFill>
                          <a:schemeClr val="tx1"/>
                        </a:solidFill>
                        <a:effectLst/>
                        <a:latin typeface="Frutiger 45 Light" panose="020B0603020202020204" pitchFamily="34" charset="0"/>
                      </a:endParaRPr>
                    </a:p>
                    <a:p>
                      <a:pPr algn="ctr" fontAlgn="b"/>
                      <a:r>
                        <a:rPr lang="en-GB" sz="1800" b="1" i="0" u="none" strike="noStrike" dirty="0" smtClean="0">
                          <a:solidFill>
                            <a:schemeClr val="tx1"/>
                          </a:solidFill>
                          <a:effectLst/>
                          <a:latin typeface="Frutiger 45 Light" panose="020B0603020202020204" pitchFamily="34" charset="0"/>
                        </a:rPr>
                        <a:t>50</a:t>
                      </a:r>
                      <a:endParaRPr lang="en-GB" sz="1800" b="1" i="0" u="none" strike="noStrike" dirty="0">
                        <a:solidFill>
                          <a:schemeClr val="tx1"/>
                        </a:solidFill>
                        <a:effectLst/>
                        <a:latin typeface="Frutiger 45 Light" panose="020B0603020202020204" pitchFamily="34" charset="0"/>
                      </a:endParaRPr>
                    </a:p>
                  </a:txBody>
                  <a:tcPr marL="13963" marR="13963" marT="13970" marB="0" anchor="ctr"/>
                </a:tc>
                <a:tc rowSpan="3"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rowSpan="3"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rowSpan="3"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r>
              <a:tr h="105600">
                <a:tc vMerge="1">
                  <a:txBody>
                    <a:bodyPr/>
                    <a:lstStyle/>
                    <a:p>
                      <a:pPr algn="ctr" fontAlgn="b"/>
                      <a:endParaRPr lang="en-GB" sz="200" b="0" i="0" u="none" strike="noStrike" dirty="0">
                        <a:solidFill>
                          <a:schemeClr val="tx1"/>
                        </a:solidFill>
                        <a:effectLst/>
                        <a:latin typeface="Frutiger 45 Light" panose="020B0603020202020204" pitchFamily="34" charset="0"/>
                      </a:endParaRPr>
                    </a:p>
                  </a:txBody>
                  <a:tcPr marL="9525" marR="9525" marT="9525" marB="0" anchor="ctr"/>
                </a:tc>
                <a:tc>
                  <a:txBody>
                    <a:bodyPr/>
                    <a:lstStyle/>
                    <a:p>
                      <a:pPr algn="l"/>
                      <a:endParaRPr lang="en-GB" sz="300" b="0" dirty="0">
                        <a:solidFill>
                          <a:srgbClr val="000000"/>
                        </a:solidFill>
                        <a:latin typeface="Frutiger 45 Light" panose="020B0603020202020204" pitchFamily="34" charset="0"/>
                      </a:endParaRPr>
                    </a:p>
                  </a:txBody>
                  <a:tcPr marL="13963" marR="13963" marT="13970" marB="0" anchor="ctr"/>
                </a:tc>
                <a:tc vMerge="1">
                  <a:txBody>
                    <a:bodyPr/>
                    <a:lstStyle/>
                    <a:p>
                      <a:pPr algn="ctr" fontAlgn="b"/>
                      <a:endParaRPr lang="en-GB" sz="200" b="0" i="0" u="none" strike="noStrike" dirty="0">
                        <a:solidFill>
                          <a:schemeClr val="tx1"/>
                        </a:solidFill>
                        <a:effectLst/>
                        <a:latin typeface="Frutiger 45 Light" panose="020B0603020202020204" pitchFamily="34" charset="0"/>
                      </a:endParaRPr>
                    </a:p>
                  </a:txBody>
                  <a:tcPr marL="9525" marR="9525" marT="9525" marB="0" anchor="ct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tc>
                <a:tc gridSpan="4" vMerge="1">
                  <a:txBody>
                    <a:bodyPr/>
                    <a:lstStyle/>
                    <a:p>
                      <a:pPr algn="ctr" fontAlgn="b"/>
                      <a:endParaRPr lang="en-GB" sz="200" b="0" i="0" u="none" strike="noStrike" dirty="0">
                        <a:solidFill>
                          <a:srgbClr val="FFFFFF"/>
                        </a:solidFill>
                        <a:effectLst/>
                        <a:latin typeface="Frutiger 45 Light" panose="020B0603020202020204" pitchFamily="34" charset="0"/>
                      </a:endParaRPr>
                    </a:p>
                  </a:txBody>
                  <a:tcPr marL="9525" marR="9525" marT="9525" marB="0" anchor="ctr"/>
                </a:tc>
                <a:tc hMerge="1" vMerge="1">
                  <a:txBody>
                    <a:bodyPr/>
                    <a:lstStyle/>
                    <a:p>
                      <a:pPr algn="ctr" fontAlgn="b"/>
                      <a:endParaRPr lang="en-GB" sz="200" b="0" i="0" u="none" strike="noStrike" dirty="0">
                        <a:solidFill>
                          <a:srgbClr val="FFFFFF"/>
                        </a:solidFill>
                        <a:effectLst/>
                        <a:latin typeface="Frutiger 45 Light" panose="020B0603020202020204" pitchFamily="34" charset="0"/>
                      </a:endParaRPr>
                    </a:p>
                  </a:txBody>
                  <a:tcPr marL="9525" marR="9525" marT="9525" marB="0" anchor="ctr"/>
                </a:tc>
                <a:tc hMerge="1" vMerge="1">
                  <a:txBody>
                    <a:bodyPr/>
                    <a:lstStyle/>
                    <a:p>
                      <a:pPr algn="ctr" fontAlgn="b"/>
                      <a:endParaRPr lang="en-GB" sz="200" b="0" i="0" u="none" strike="noStrike" dirty="0">
                        <a:solidFill>
                          <a:srgbClr val="FFFFFF"/>
                        </a:solidFill>
                        <a:effectLst/>
                        <a:latin typeface="Frutiger 45 Light" panose="020B0603020202020204" pitchFamily="34" charset="0"/>
                      </a:endParaRPr>
                    </a:p>
                  </a:txBody>
                  <a:tcPr marL="9525" marR="9525" marT="9525" marB="0" anchor="ctr"/>
                </a:tc>
                <a:tc hMerge="1" vMerge="1">
                  <a:txBody>
                    <a:bodyPr/>
                    <a:lstStyle/>
                    <a:p>
                      <a:pPr algn="ctr" fontAlgn="b"/>
                      <a:endParaRPr lang="en-GB" sz="200" b="0" i="0" u="none" strike="noStrike" dirty="0">
                        <a:solidFill>
                          <a:srgbClr val="FFFFFF"/>
                        </a:solidFill>
                        <a:effectLst/>
                        <a:latin typeface="Frutiger 45 Light" panose="020B0603020202020204" pitchFamily="34" charset="0"/>
                      </a:endParaRPr>
                    </a:p>
                  </a:txBody>
                  <a:tcPr marL="9525" marR="9525" marT="9525" marB="0" anchor="ctr"/>
                </a:tc>
              </a:tr>
              <a:tr h="264000">
                <a:tc vMerge="1">
                  <a:txBody>
                    <a:bodyPr/>
                    <a:lstStyle/>
                    <a:p>
                      <a:pPr algn="ctr" fontAlgn="b"/>
                      <a:endParaRPr lang="en-GB" sz="1100" b="0" i="0" u="none" strike="noStrike" dirty="0">
                        <a:solidFill>
                          <a:schemeClr val="tx1"/>
                        </a:solidFill>
                        <a:effectLst/>
                        <a:latin typeface="Frutiger 45 Light" panose="020B0603020202020204" pitchFamily="34" charset="0"/>
                      </a:endParaRPr>
                    </a:p>
                  </a:txBody>
                  <a:tcPr marL="9525" marR="9525" marT="9525" marB="0" anchor="ctr"/>
                </a:tc>
                <a:tc>
                  <a:txBody>
                    <a:bodyPr/>
                    <a:lstStyle/>
                    <a:p>
                      <a:pPr algn="l"/>
                      <a:endParaRPr lang="en-GB" sz="1600" b="0" dirty="0">
                        <a:solidFill>
                          <a:srgbClr val="000000"/>
                        </a:solidFill>
                        <a:latin typeface="Frutiger 45 Light" panose="020B0603020202020204" pitchFamily="34" charset="0"/>
                      </a:endParaRPr>
                    </a:p>
                  </a:txBody>
                  <a:tcPr marL="13963" marR="13963" marT="13970" marB="0" anchor="ctr"/>
                </a:tc>
                <a:tc vMerge="1">
                  <a:txBody>
                    <a:bodyPr/>
                    <a:lstStyle/>
                    <a:p>
                      <a:pPr algn="ctr" fontAlgn="b"/>
                      <a:endParaRPr lang="en-GB" sz="1100" b="0" i="0" u="none" strike="noStrike" dirty="0">
                        <a:solidFill>
                          <a:schemeClr val="tx1"/>
                        </a:solidFill>
                        <a:effectLst/>
                        <a:latin typeface="Frutiger 45 Light" panose="020B0603020202020204" pitchFamily="34" charset="0"/>
                      </a:endParaRPr>
                    </a:p>
                  </a:txBody>
                  <a:tcPr marL="9525" marR="9525" marT="9525"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gridSpan="4" v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v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v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v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r>
              <a:tr h="105600">
                <a:tc vMerge="1">
                  <a:txBody>
                    <a:bodyPr/>
                    <a:lstStyle/>
                    <a:p>
                      <a:pPr algn="ctr" fontAlgn="b"/>
                      <a:endParaRPr lang="en-GB" sz="200" b="0" i="0" u="none" strike="noStrike" dirty="0">
                        <a:solidFill>
                          <a:schemeClr val="tx1"/>
                        </a:solidFill>
                        <a:effectLst/>
                        <a:latin typeface="Frutiger 45 Light" panose="020B0603020202020204" pitchFamily="34" charset="0"/>
                      </a:endParaRPr>
                    </a:p>
                  </a:txBody>
                  <a:tcPr marL="9525" marR="9525" marT="9525" marB="0" anchor="ctr"/>
                </a:tc>
                <a:tc>
                  <a:txBody>
                    <a:bodyPr/>
                    <a:lstStyle/>
                    <a:p>
                      <a:pPr algn="l"/>
                      <a:endParaRPr lang="en-GB" sz="300" b="0" dirty="0">
                        <a:solidFill>
                          <a:srgbClr val="000000"/>
                        </a:solidFill>
                        <a:latin typeface="Frutiger 45 Light" panose="020B0603020202020204" pitchFamily="34" charset="0"/>
                      </a:endParaRPr>
                    </a:p>
                  </a:txBody>
                  <a:tcPr marL="13963" marR="13963" marT="13970" marB="0" anchor="ctr"/>
                </a:tc>
                <a:tc vMerge="1">
                  <a:txBody>
                    <a:bodyPr/>
                    <a:lstStyle/>
                    <a:p>
                      <a:pPr algn="ctr" fontAlgn="b"/>
                      <a:endParaRPr lang="en-GB" sz="200" b="0" i="0" u="none" strike="noStrike" dirty="0">
                        <a:solidFill>
                          <a:schemeClr val="tx1"/>
                        </a:solidFill>
                        <a:effectLst/>
                        <a:latin typeface="Frutiger 45 Light" panose="020B0603020202020204" pitchFamily="34" charset="0"/>
                      </a:endParaRPr>
                    </a:p>
                  </a:txBody>
                  <a:tcPr marL="9525" marR="9525" marT="9525" marB="0" anchor="ct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13963" marR="13963" marT="13970" marB="0" anchor="ctr"/>
                </a:tc>
              </a:tr>
              <a:tr h="264000">
                <a:tc vMerge="1">
                  <a:txBody>
                    <a:bodyPr/>
                    <a:lstStyle/>
                    <a:p>
                      <a:pPr algn="ctr" fontAlgn="b"/>
                      <a:endParaRPr lang="en-GB" sz="1100" b="0" i="0" u="none" strike="noStrike" dirty="0">
                        <a:solidFill>
                          <a:schemeClr val="tx1"/>
                        </a:solidFill>
                        <a:effectLst/>
                        <a:latin typeface="Frutiger 45 Light" panose="020B0603020202020204" pitchFamily="34" charset="0"/>
                      </a:endParaRPr>
                    </a:p>
                  </a:txBody>
                  <a:tcPr marL="9525" marR="9525" marT="9525" marB="0" anchor="ctr"/>
                </a:tc>
                <a:tc>
                  <a:txBody>
                    <a:bodyPr/>
                    <a:lstStyle/>
                    <a:p>
                      <a:pPr algn="l"/>
                      <a:endParaRPr lang="en-GB" sz="1600" b="0" dirty="0">
                        <a:solidFill>
                          <a:srgbClr val="000000"/>
                        </a:solidFill>
                        <a:latin typeface="Frutiger 45 Light" panose="020B0603020202020204" pitchFamily="34" charset="0"/>
                      </a:endParaRPr>
                    </a:p>
                  </a:txBody>
                  <a:tcPr marL="13963" marR="13963" marT="13970" marB="0" anchor="ctr"/>
                </a:tc>
                <a:tc vMerge="1">
                  <a:txBody>
                    <a:bodyPr/>
                    <a:lstStyle/>
                    <a:p>
                      <a:pPr algn="ctr" fontAlgn="b"/>
                      <a:endParaRPr lang="en-GB" sz="1100" b="0" i="0" u="none" strike="noStrike" dirty="0">
                        <a:solidFill>
                          <a:schemeClr val="tx1"/>
                        </a:solidFill>
                        <a:effectLst/>
                        <a:latin typeface="Frutiger 45 Light" panose="020B0603020202020204" pitchFamily="34" charset="0"/>
                      </a:endParaRPr>
                    </a:p>
                  </a:txBody>
                  <a:tcPr marL="9525" marR="9525" marT="9525"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r>
              <a:tr h="105600">
                <a:tc vMerge="1">
                  <a:txBody>
                    <a:bodyPr/>
                    <a:lstStyle/>
                    <a:p>
                      <a:pPr algn="l" fontAlgn="b"/>
                      <a:endParaRPr lang="en-GB" sz="200" b="0" i="0" u="none" strike="noStrike" dirty="0">
                        <a:solidFill>
                          <a:schemeClr val="tx1"/>
                        </a:solidFill>
                        <a:effectLst/>
                        <a:latin typeface="Frutiger 45 Light" panose="020B0603020202020204" pitchFamily="34" charset="0"/>
                      </a:endParaRPr>
                    </a:p>
                  </a:txBody>
                  <a:tcPr marL="0" marR="0" marT="0" marB="0">
                    <a:solidFill>
                      <a:schemeClr val="bg1"/>
                    </a:solidFill>
                  </a:tcPr>
                </a:tc>
                <a:tc>
                  <a:txBody>
                    <a:bodyPr/>
                    <a:lstStyle/>
                    <a:p>
                      <a:pPr algn="ctr"/>
                      <a:endParaRPr lang="en-GB" sz="300" b="0" dirty="0">
                        <a:solidFill>
                          <a:srgbClr val="000000"/>
                        </a:solidFill>
                        <a:latin typeface="Frutiger 45 Light" panose="020B0603020202020204" pitchFamily="34" charset="0"/>
                      </a:endParaRPr>
                    </a:p>
                  </a:txBody>
                  <a:tcPr marL="0" marR="0" marT="0" marB="0" anchor="ctr">
                    <a:solidFill>
                      <a:schemeClr val="bg1"/>
                    </a:solidFill>
                  </a:tcPr>
                </a:tc>
                <a:tc vMerge="1">
                  <a:txBody>
                    <a:bodyPr/>
                    <a:lstStyle/>
                    <a:p>
                      <a:pPr algn="ctr" fontAlgn="b"/>
                      <a:endParaRPr lang="en-GB" sz="200" b="0" i="0" u="none" strike="noStrike" dirty="0">
                        <a:solidFill>
                          <a:schemeClr val="tx1"/>
                        </a:solidFill>
                        <a:effectLst/>
                        <a:latin typeface="Frutiger 45 Light" panose="020B0603020202020204" pitchFamily="34" charset="0"/>
                      </a:endParaRPr>
                    </a:p>
                  </a:txBody>
                  <a:tcPr marL="0" marR="0" marT="0" marB="0" anchor="ctr">
                    <a:solidFill>
                      <a:schemeClr val="bg1"/>
                    </a:solidFill>
                  </a:tcPr>
                </a:tc>
                <a:tc gridSpan="24">
                  <a:txBody>
                    <a:bodyPr/>
                    <a:lstStyle/>
                    <a:p>
                      <a:pPr algn="ctr" fontAlgn="b"/>
                      <a:endParaRPr lang="en-GB" sz="300" b="0" i="0" u="none" strike="noStrike" dirty="0">
                        <a:solidFill>
                          <a:srgbClr val="FFFFFF"/>
                        </a:solidFill>
                        <a:effectLst/>
                        <a:latin typeface="Frutiger 45 Light" panose="020B0603020202020204" pitchFamily="34" charset="0"/>
                      </a:endParaRPr>
                    </a:p>
                  </a:txBody>
                  <a:tcPr marL="0" marR="0" marT="0" marB="0">
                    <a:solidFill>
                      <a:schemeClr val="bg1"/>
                    </a:solidFill>
                  </a:tcPr>
                </a:tc>
                <a:tc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a:txBody>
                    <a:bodyPr/>
                    <a:lstStyle/>
                    <a:p>
                      <a:endParaRPr lang="en-GB"/>
                    </a:p>
                  </a:txBody>
                  <a:tcPr/>
                </a:tc>
                <a:tc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c hMerge="1">
                  <a:txBody>
                    <a:bodyPr/>
                    <a:lstStyle/>
                    <a:p>
                      <a:pPr algn="ctr" fontAlgn="b"/>
                      <a:endParaRPr lang="en-GB" sz="1100" b="0" i="0" u="none" strike="noStrike" dirty="0">
                        <a:solidFill>
                          <a:srgbClr val="FFFFFF"/>
                        </a:solidFill>
                        <a:effectLst/>
                        <a:latin typeface="Frutiger 45 Light" panose="020B0603020202020204" pitchFamily="34" charset="0"/>
                      </a:endParaRPr>
                    </a:p>
                  </a:txBody>
                  <a:tcPr marL="9525" marR="9525" marT="9525" marB="0" anchor="ctr"/>
                </a:tc>
              </a:tr>
              <a:tr h="264000">
                <a:tc vMerge="1">
                  <a:txBody>
                    <a:bodyPr/>
                    <a:lstStyle/>
                    <a:p>
                      <a:pPr algn="ctr" fontAlgn="b"/>
                      <a:endParaRPr lang="en-GB" sz="1100" b="0" i="0" u="none" strike="noStrike" dirty="0">
                        <a:solidFill>
                          <a:schemeClr val="tx1"/>
                        </a:solidFill>
                        <a:effectLst/>
                        <a:latin typeface="Frutiger 45 Light" panose="020B0603020202020204" pitchFamily="34" charset="0"/>
                      </a:endParaRPr>
                    </a:p>
                  </a:txBody>
                  <a:tcPr marL="9525" marR="9525" marT="9525" marB="0" anchor="ctr"/>
                </a:tc>
                <a:tc>
                  <a:txBody>
                    <a:bodyPr/>
                    <a:lstStyle/>
                    <a:p>
                      <a:pPr algn="ctr"/>
                      <a:endParaRPr lang="en-GB" sz="1600" b="0" dirty="0">
                        <a:solidFill>
                          <a:srgbClr val="000000"/>
                        </a:solidFill>
                        <a:latin typeface="Frutiger 45 Light" panose="020B0603020202020204" pitchFamily="34" charset="0"/>
                      </a:endParaRPr>
                    </a:p>
                  </a:txBody>
                  <a:tcPr marL="13963" marR="13963" marT="13970" marB="0" anchor="ctr"/>
                </a:tc>
                <a:tc vMerge="1">
                  <a:txBody>
                    <a:bodyPr/>
                    <a:lstStyle/>
                    <a:p>
                      <a:pPr algn="ctr" fontAlgn="b"/>
                      <a:endParaRPr lang="en-GB" sz="1100" b="0" i="0" u="none" strike="noStrike" dirty="0">
                        <a:solidFill>
                          <a:schemeClr val="tx1"/>
                        </a:solidFill>
                        <a:effectLst/>
                        <a:latin typeface="Frutiger 45 Light" panose="020B0603020202020204" pitchFamily="34" charset="0"/>
                      </a:endParaRPr>
                    </a:p>
                  </a:txBody>
                  <a:tcPr marL="9525" marR="9525" marT="9525"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1"/>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solidFill>
                      <a:schemeClr val="bg2">
                        <a:lumMod val="75000"/>
                      </a:schemeClr>
                    </a:solidFill>
                  </a:tcP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c>
                  <a:txBody>
                    <a:bodyPr/>
                    <a:lstStyle/>
                    <a:p>
                      <a:pPr algn="ctr" fontAlgn="b"/>
                      <a:endParaRPr lang="en-GB" sz="1600" b="0" i="0" u="none" strike="noStrike" dirty="0">
                        <a:solidFill>
                          <a:srgbClr val="FFFFFF"/>
                        </a:solidFill>
                        <a:effectLst/>
                        <a:latin typeface="Frutiger 45 Light" panose="020B0603020202020204" pitchFamily="34" charset="0"/>
                      </a:endParaRPr>
                    </a:p>
                  </a:txBody>
                  <a:tcPr marL="13963" marR="13963" marT="13970" marB="0" anchor="ctr"/>
                </a:tc>
              </a:tr>
            </a:tbl>
          </a:graphicData>
        </a:graphic>
      </p:graphicFrame>
      <p:sp>
        <p:nvSpPr>
          <p:cNvPr id="4"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Company announcements, Milken Institute, UBS as of 20 April 2020</a:t>
            </a:r>
          </a:p>
        </p:txBody>
      </p:sp>
      <p:cxnSp>
        <p:nvCxnSpPr>
          <p:cNvPr id="5" name="Straight Connector 4"/>
          <p:cNvCxnSpPr/>
          <p:nvPr/>
        </p:nvCxnSpPr>
        <p:spPr>
          <a:xfrm>
            <a:off x="543612" y="3012334"/>
            <a:ext cx="12327047"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47916" y="3906390"/>
            <a:ext cx="12327047"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60805" y="4809036"/>
            <a:ext cx="12327047"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47916" y="2088205"/>
            <a:ext cx="12327047"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3935401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COVID-19 vaccines: capacity picks up in 2021</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Company announcements, Media reports, Milken Institute, UBS estimates as of 20 April 2020</a:t>
            </a:r>
          </a:p>
        </p:txBody>
      </p:sp>
      <p:sp>
        <p:nvSpPr>
          <p:cNvPr id="10" name="Rounded Rectangle 9"/>
          <p:cNvSpPr/>
          <p:nvPr/>
        </p:nvSpPr>
        <p:spPr>
          <a:xfrm>
            <a:off x="6794977" y="1113081"/>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Indicative vaccine capacity development, millions</a:t>
            </a:r>
          </a:p>
        </p:txBody>
      </p:sp>
      <p:sp>
        <p:nvSpPr>
          <p:cNvPr id="11" name="Rounded Rectangle 10"/>
          <p:cNvSpPr/>
          <p:nvPr/>
        </p:nvSpPr>
        <p:spPr>
          <a:xfrm>
            <a:off x="541534" y="1122395"/>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Number of vaccines in development, by stage</a:t>
            </a:r>
            <a:endParaRPr b="1" kern="0" dirty="0">
              <a:solidFill>
                <a:prstClr val="white"/>
              </a:solidFill>
              <a:latin typeface="Frutiger 45 Light" panose="020B0603020202020204" pitchFamily="34" charset="0"/>
            </a:endParaRPr>
          </a:p>
        </p:txBody>
      </p:sp>
      <p:graphicFrame>
        <p:nvGraphicFramePr>
          <p:cNvPr id="17" name="Chart 16"/>
          <p:cNvGraphicFramePr>
            <a:graphicFrameLocks/>
          </p:cNvGraphicFramePr>
          <p:nvPr>
            <p:extLst>
              <p:ext uri="{D42A27DB-BD31-4B8C-83A1-F6EECF244321}">
                <p14:modId xmlns:p14="http://schemas.microsoft.com/office/powerpoint/2010/main" val="3732284732"/>
              </p:ext>
            </p:extLst>
          </p:nvPr>
        </p:nvGraphicFramePr>
        <p:xfrm>
          <a:off x="1016290" y="1838559"/>
          <a:ext cx="5082672" cy="4610100"/>
        </p:xfrm>
        <a:graphic>
          <a:graphicData uri="http://schemas.openxmlformats.org/drawingml/2006/chart">
            <c:chart xmlns:c="http://schemas.openxmlformats.org/drawingml/2006/chart" xmlns:r="http://schemas.openxmlformats.org/officeDocument/2006/relationships" r:id="rId4"/>
          </a:graphicData>
        </a:graphic>
      </p:graphicFrame>
      <p:sp>
        <p:nvSpPr>
          <p:cNvPr id="2" name="TextBox 1"/>
          <p:cNvSpPr txBox="1"/>
          <p:nvPr/>
        </p:nvSpPr>
        <p:spPr>
          <a:xfrm>
            <a:off x="2972048" y="3905787"/>
            <a:ext cx="1038219" cy="1170192"/>
          </a:xfrm>
          <a:prstGeom prst="rect">
            <a:avLst/>
          </a:prstGeom>
          <a:noFill/>
        </p:spPr>
        <p:txBody>
          <a:bodyPr wrap="square" lIns="0" tIns="0" rIns="0" bIns="0" rtlCol="0">
            <a:noAutofit/>
          </a:bodyPr>
          <a:lstStyle/>
          <a:p>
            <a:pPr algn="ctr"/>
            <a:r>
              <a:rPr lang="en-GB" sz="3500" dirty="0">
                <a:latin typeface="Frutiger 45 Light" panose="020B0603020202020204" pitchFamily="34" charset="0"/>
              </a:rPr>
              <a:t>92</a:t>
            </a: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08336" y="2139555"/>
            <a:ext cx="6050800" cy="45518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9565348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Next steps</a:t>
            </a:r>
          </a:p>
        </p:txBody>
      </p:sp>
      <p:grpSp>
        <p:nvGrpSpPr>
          <p:cNvPr id="2" name="Group 1"/>
          <p:cNvGrpSpPr/>
          <p:nvPr/>
        </p:nvGrpSpPr>
        <p:grpSpPr>
          <a:xfrm>
            <a:off x="470700" y="1619681"/>
            <a:ext cx="12387069" cy="5043641"/>
            <a:chOff x="321084" y="1104328"/>
            <a:chExt cx="8449730" cy="3438846"/>
          </a:xfrm>
        </p:grpSpPr>
        <p:sp>
          <p:nvSpPr>
            <p:cNvPr id="9" name="Rectangle 8"/>
            <p:cNvSpPr>
              <a:spLocks noChangeArrowheads="1"/>
            </p:cNvSpPr>
            <p:nvPr/>
          </p:nvSpPr>
          <p:spPr bwMode="gray">
            <a:xfrm>
              <a:off x="3079815" y="1149632"/>
              <a:ext cx="4680519" cy="1093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defTabSz="1929969">
                <a:spcBef>
                  <a:spcPts val="1267"/>
                </a:spcBef>
                <a:buSzPct val="120000"/>
              </a:pPr>
              <a:r>
                <a:rPr lang="en-US" sz="2300" b="1" kern="0" dirty="0">
                  <a:cs typeface="Aharoni" pitchFamily="2" charset="-79"/>
                </a:rPr>
                <a:t>86 treatments in clinical trials</a:t>
              </a:r>
              <a:r>
                <a:rPr lang="en-US" sz="2300" kern="0" dirty="0">
                  <a:cs typeface="Aharoni" pitchFamily="2" charset="-79"/>
                </a:rPr>
                <a:t>, anti-viral clinical trial </a:t>
              </a:r>
              <a:r>
                <a:rPr lang="en-US" sz="2300" kern="0" dirty="0" err="1">
                  <a:cs typeface="Aharoni" pitchFamily="2" charset="-79"/>
                </a:rPr>
                <a:t>newsflow</a:t>
              </a:r>
              <a:r>
                <a:rPr lang="en-US" sz="2300" kern="0" dirty="0">
                  <a:cs typeface="Aharoni" pitchFamily="2" charset="-79"/>
                </a:rPr>
                <a:t> in April</a:t>
              </a:r>
              <a:endParaRPr lang="de-CH" sz="2300" kern="0" dirty="0">
                <a:cs typeface="Aharoni" pitchFamily="2" charset="-79"/>
              </a:endParaRPr>
            </a:p>
          </p:txBody>
        </p:sp>
        <p:sp>
          <p:nvSpPr>
            <p:cNvPr id="10" name="Rectangle 20"/>
            <p:cNvSpPr>
              <a:spLocks noChangeArrowheads="1"/>
            </p:cNvSpPr>
            <p:nvPr/>
          </p:nvSpPr>
          <p:spPr bwMode="gray">
            <a:xfrm>
              <a:off x="321084" y="1303952"/>
              <a:ext cx="3637527" cy="55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marL="0" indent="0">
                <a:spcBef>
                  <a:spcPts val="768"/>
                </a:spcBef>
                <a:buClr>
                  <a:srgbClr val="E60000"/>
                </a:buClr>
              </a:pPr>
              <a:r>
                <a:rPr lang="en-GB" altLang="ja-JP" sz="2600" dirty="0">
                  <a:ea typeface="MS PGothic" pitchFamily="34" charset="-128"/>
                  <a:cs typeface="Arial" charset="0"/>
                </a:rPr>
                <a:t>Treatments</a:t>
              </a:r>
            </a:p>
          </p:txBody>
        </p:sp>
        <p:sp>
          <p:nvSpPr>
            <p:cNvPr id="11" name="Rectangle 20"/>
            <p:cNvSpPr>
              <a:spLocks noChangeArrowheads="1"/>
            </p:cNvSpPr>
            <p:nvPr/>
          </p:nvSpPr>
          <p:spPr bwMode="gray">
            <a:xfrm>
              <a:off x="3128738" y="2274774"/>
              <a:ext cx="4631596" cy="1093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defTabSz="1929969">
                <a:spcBef>
                  <a:spcPts val="1267"/>
                </a:spcBef>
                <a:buSzPct val="120000"/>
              </a:pPr>
              <a:r>
                <a:rPr lang="en-US" sz="2300" b="1" kern="0" dirty="0">
                  <a:cs typeface="Aharoni" pitchFamily="2" charset="-79"/>
                </a:rPr>
                <a:t>92 vaccine candidates</a:t>
              </a:r>
              <a:r>
                <a:rPr lang="en-US" sz="2300" kern="0" dirty="0">
                  <a:cs typeface="Aharoni" pitchFamily="2" charset="-79"/>
                </a:rPr>
                <a:t>, early efficacy likely available late May</a:t>
              </a:r>
              <a:endParaRPr lang="de-CH" sz="2300" kern="0" dirty="0">
                <a:cs typeface="Aharoni" pitchFamily="2" charset="-79"/>
              </a:endParaRPr>
            </a:p>
          </p:txBody>
        </p:sp>
        <p:sp>
          <p:nvSpPr>
            <p:cNvPr id="12" name="Rectangle 20"/>
            <p:cNvSpPr>
              <a:spLocks noChangeArrowheads="1"/>
            </p:cNvSpPr>
            <p:nvPr/>
          </p:nvSpPr>
          <p:spPr bwMode="gray">
            <a:xfrm>
              <a:off x="321084" y="2424608"/>
              <a:ext cx="3637527" cy="55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marL="0" indent="0">
                <a:spcBef>
                  <a:spcPts val="768"/>
                </a:spcBef>
                <a:buClr>
                  <a:srgbClr val="E60000"/>
                </a:buClr>
              </a:pPr>
              <a:r>
                <a:rPr lang="en-GB" altLang="ja-JP" sz="2600" dirty="0">
                  <a:ea typeface="MS PGothic" pitchFamily="34" charset="-128"/>
                  <a:cs typeface="Arial" charset="0"/>
                </a:rPr>
                <a:t>Vaccines</a:t>
              </a:r>
            </a:p>
          </p:txBody>
        </p:sp>
        <p:sp>
          <p:nvSpPr>
            <p:cNvPr id="13" name="Rectangle 20"/>
            <p:cNvSpPr>
              <a:spLocks noChangeArrowheads="1"/>
            </p:cNvSpPr>
            <p:nvPr/>
          </p:nvSpPr>
          <p:spPr bwMode="gray">
            <a:xfrm>
              <a:off x="3137946" y="3449656"/>
              <a:ext cx="4766339" cy="1093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defTabSz="1929969">
                <a:spcBef>
                  <a:spcPts val="1267"/>
                </a:spcBef>
                <a:buSzPct val="120000"/>
              </a:pPr>
              <a:r>
                <a:rPr lang="en-US" sz="2300" b="1" kern="0" dirty="0">
                  <a:cs typeface="Aharoni" pitchFamily="2" charset="-79"/>
                </a:rPr>
                <a:t>2 FDA-approved serological tests</a:t>
              </a:r>
              <a:r>
                <a:rPr lang="en-US" sz="2300" kern="0" dirty="0">
                  <a:cs typeface="Aharoni" pitchFamily="2" charset="-79"/>
                </a:rPr>
                <a:t>, capacity ramping to 120 million per month by June</a:t>
              </a:r>
              <a:endParaRPr lang="de-CH" sz="2300" kern="0" dirty="0">
                <a:cs typeface="Aharoni" pitchFamily="2" charset="-79"/>
              </a:endParaRPr>
            </a:p>
          </p:txBody>
        </p:sp>
        <p:sp>
          <p:nvSpPr>
            <p:cNvPr id="14" name="Rectangle 20"/>
            <p:cNvSpPr>
              <a:spLocks noChangeArrowheads="1"/>
            </p:cNvSpPr>
            <p:nvPr/>
          </p:nvSpPr>
          <p:spPr bwMode="gray">
            <a:xfrm>
              <a:off x="321084" y="3612075"/>
              <a:ext cx="3637527" cy="553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03200" indent="-203200">
                <a:defRPr sz="1100">
                  <a:solidFill>
                    <a:schemeClr val="tx1"/>
                  </a:solidFill>
                  <a:latin typeface="Frutiger 45 Light" pitchFamily="34" charset="0"/>
                  <a:ea typeface="Arial Unicode MS" pitchFamily="34" charset="-128"/>
                  <a:cs typeface="Arial Unicode MS" pitchFamily="34" charset="-128"/>
                </a:defRPr>
              </a:lvl1pPr>
              <a:lvl2pPr marL="742950" indent="-285750">
                <a:defRPr sz="1100">
                  <a:solidFill>
                    <a:schemeClr val="tx1"/>
                  </a:solidFill>
                  <a:latin typeface="Frutiger 45 Light" pitchFamily="34" charset="0"/>
                  <a:ea typeface="Arial Unicode MS" pitchFamily="34" charset="-128"/>
                  <a:cs typeface="Arial Unicode MS" pitchFamily="34" charset="-128"/>
                </a:defRPr>
              </a:lvl2pPr>
              <a:lvl3pPr marL="1143000" indent="-228600">
                <a:defRPr sz="1100">
                  <a:solidFill>
                    <a:schemeClr val="tx1"/>
                  </a:solidFill>
                  <a:latin typeface="Frutiger 45 Light" pitchFamily="34" charset="0"/>
                  <a:ea typeface="Arial Unicode MS" pitchFamily="34" charset="-128"/>
                  <a:cs typeface="Arial Unicode MS" pitchFamily="34" charset="-128"/>
                </a:defRPr>
              </a:lvl3pPr>
              <a:lvl4pPr marL="1600200" indent="-228600">
                <a:defRPr sz="1100">
                  <a:solidFill>
                    <a:schemeClr val="tx1"/>
                  </a:solidFill>
                  <a:latin typeface="Frutiger 45 Light" pitchFamily="34" charset="0"/>
                  <a:ea typeface="Arial Unicode MS" pitchFamily="34" charset="-128"/>
                  <a:cs typeface="Arial Unicode MS" pitchFamily="34" charset="-128"/>
                </a:defRPr>
              </a:lvl4pPr>
              <a:lvl5pPr marL="2057400" indent="-228600">
                <a:defRPr sz="1100">
                  <a:solidFill>
                    <a:schemeClr val="tx1"/>
                  </a:solidFill>
                  <a:latin typeface="Frutiger 45 Light"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100">
                  <a:solidFill>
                    <a:schemeClr val="tx1"/>
                  </a:solidFill>
                  <a:latin typeface="Frutiger 45 Light" pitchFamily="34" charset="0"/>
                  <a:ea typeface="Arial Unicode MS" pitchFamily="34" charset="-128"/>
                  <a:cs typeface="Arial Unicode MS" pitchFamily="34" charset="-128"/>
                </a:defRPr>
              </a:lvl9pPr>
            </a:lstStyle>
            <a:p>
              <a:pPr marL="0" indent="0">
                <a:spcBef>
                  <a:spcPts val="768"/>
                </a:spcBef>
                <a:buClr>
                  <a:srgbClr val="E60000"/>
                </a:buClr>
              </a:pPr>
              <a:r>
                <a:rPr lang="en-GB" altLang="ja-JP" sz="2600" dirty="0">
                  <a:ea typeface="MS PGothic" pitchFamily="34" charset="-128"/>
                  <a:cs typeface="Arial" charset="0"/>
                </a:rPr>
                <a:t>Antibody testing</a:t>
              </a:r>
            </a:p>
          </p:txBody>
        </p:sp>
        <p:cxnSp>
          <p:nvCxnSpPr>
            <p:cNvPr id="17" name="Straight Connector 16"/>
            <p:cNvCxnSpPr/>
            <p:nvPr/>
          </p:nvCxnSpPr>
          <p:spPr>
            <a:xfrm>
              <a:off x="362028" y="1104328"/>
              <a:ext cx="8408786"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2" name="Straight Connector 21"/>
          <p:cNvCxnSpPr/>
          <p:nvPr/>
        </p:nvCxnSpPr>
        <p:spPr>
          <a:xfrm>
            <a:off x="454023" y="3194742"/>
            <a:ext cx="12327047"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77361" y="4919542"/>
            <a:ext cx="12327047"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pic>
        <p:nvPicPr>
          <p:cNvPr id="25" name="Picture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35598" y="3591937"/>
            <a:ext cx="1585701" cy="1107873"/>
          </a:xfrm>
          <a:prstGeom prst="rect">
            <a:avLst/>
          </a:prstGeom>
        </p:spPr>
      </p:pic>
      <p:pic>
        <p:nvPicPr>
          <p:cNvPr id="26" name="Picture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47037" y="1950489"/>
            <a:ext cx="870096" cy="836503"/>
          </a:xfrm>
          <a:prstGeom prst="rect">
            <a:avLst/>
          </a:prstGeom>
        </p:spPr>
      </p:pic>
      <p:pic>
        <p:nvPicPr>
          <p:cNvPr id="27" name="Picture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1022917">
            <a:off x="2763447" y="5736028"/>
            <a:ext cx="1236949" cy="990028"/>
          </a:xfrm>
          <a:prstGeom prst="rect">
            <a:avLst/>
          </a:prstGeom>
        </p:spPr>
      </p:pic>
      <p:sp>
        <p:nvSpPr>
          <p:cNvPr id="16"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Company announcements, Milken Institute, UBS as of 20 April 2020</a:t>
            </a:r>
          </a:p>
        </p:txBody>
      </p:sp>
      <p:sp>
        <p:nvSpPr>
          <p:cNvPr id="18" name="Rectangle 17"/>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6516244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Mike </a:t>
            </a:r>
            <a:r>
              <a:rPr lang="en-GB" dirty="0" smtClean="0"/>
              <a:t>Ryan</a:t>
            </a:r>
          </a:p>
          <a:p>
            <a:r>
              <a:rPr lang="en-GB" dirty="0" smtClean="0"/>
              <a:t>Chief </a:t>
            </a:r>
            <a:r>
              <a:rPr lang="en-GB" dirty="0"/>
              <a:t>Investment Officer Americas, </a:t>
            </a:r>
            <a:r>
              <a:rPr lang="en-US" dirty="0" smtClean="0"/>
              <a:t>UBS CIO GWM</a:t>
            </a:r>
            <a:endParaRPr lang="en-US" dirty="0"/>
          </a:p>
        </p:txBody>
      </p:sp>
      <p:sp>
        <p:nvSpPr>
          <p:cNvPr id="4" name="Rectangle 3"/>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4006580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t>Governments are taking on a wartime level of debt</a:t>
            </a:r>
          </a:p>
        </p:txBody>
      </p:sp>
      <p:sp>
        <p:nvSpPr>
          <p:cNvPr id="4" name="Rectangle 3"/>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UBS, IMF, St. Louis Federal Reserve, as of 22 April 2020</a:t>
            </a: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Debt to GDP, in %, including forecasts to 2021</a:t>
            </a:r>
            <a:endParaRPr lang="en-US" b="1" dirty="0">
              <a:solidFill>
                <a:srgbClr val="FF0000"/>
              </a:solidFill>
              <a:latin typeface="Frutiger 45 Light" panose="020B0603020202020204" pitchFamily="34" charset="0"/>
            </a:endParaRPr>
          </a:p>
        </p:txBody>
      </p:sp>
      <p:graphicFrame>
        <p:nvGraphicFramePr>
          <p:cNvPr id="8" name="Chart 7"/>
          <p:cNvGraphicFramePr>
            <a:graphicFrameLocks/>
          </p:cNvGraphicFramePr>
          <p:nvPr>
            <p:extLst>
              <p:ext uri="{D42A27DB-BD31-4B8C-83A1-F6EECF244321}">
                <p14:modId xmlns:p14="http://schemas.microsoft.com/office/powerpoint/2010/main" val="2578716203"/>
              </p:ext>
            </p:extLst>
          </p:nvPr>
        </p:nvGraphicFramePr>
        <p:xfrm>
          <a:off x="545226" y="1485054"/>
          <a:ext cx="10497293" cy="5265753"/>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10745961" y="4590724"/>
            <a:ext cx="1689565" cy="323165"/>
          </a:xfrm>
          <a:prstGeom prst="rect">
            <a:avLst/>
          </a:prstGeom>
        </p:spPr>
        <p:txBody>
          <a:bodyPr wrap="none" lIns="0" tIns="0" rIns="0" bIns="0">
            <a:spAutoFit/>
          </a:bodyPr>
          <a:lstStyle/>
          <a:p>
            <a:r>
              <a:rPr lang="en-US" sz="2100" b="1" dirty="0">
                <a:latin typeface="Frutiger 45 Light" panose="020B0603020202020204" pitchFamily="34" charset="0"/>
              </a:rPr>
              <a:t>France</a:t>
            </a:r>
            <a:r>
              <a:rPr lang="en-US" sz="2100" dirty="0">
                <a:latin typeface="Frutiger 45 Light" panose="020B0603020202020204" pitchFamily="34" charset="0"/>
              </a:rPr>
              <a:t> 92.6%</a:t>
            </a:r>
          </a:p>
        </p:txBody>
      </p:sp>
      <p:sp>
        <p:nvSpPr>
          <p:cNvPr id="9" name="Rectangle 8"/>
          <p:cNvSpPr/>
          <p:nvPr/>
        </p:nvSpPr>
        <p:spPr>
          <a:xfrm>
            <a:off x="10756064" y="4165170"/>
            <a:ext cx="1389804" cy="323165"/>
          </a:xfrm>
          <a:prstGeom prst="rect">
            <a:avLst/>
          </a:prstGeom>
        </p:spPr>
        <p:txBody>
          <a:bodyPr wrap="none" lIns="0" tIns="0" rIns="0" bIns="0">
            <a:spAutoFit/>
          </a:bodyPr>
          <a:lstStyle/>
          <a:p>
            <a:r>
              <a:rPr lang="en-US" sz="2100" b="1" dirty="0">
                <a:latin typeface="Frutiger 45 Light" panose="020B0603020202020204" pitchFamily="34" charset="0"/>
              </a:rPr>
              <a:t>UK</a:t>
            </a:r>
            <a:r>
              <a:rPr lang="en-US" sz="2100" dirty="0">
                <a:latin typeface="Frutiger 45 Light" panose="020B0603020202020204" pitchFamily="34" charset="0"/>
              </a:rPr>
              <a:t> 102.5%</a:t>
            </a:r>
          </a:p>
        </p:txBody>
      </p:sp>
      <p:sp>
        <p:nvSpPr>
          <p:cNvPr id="11" name="Rectangle 10"/>
          <p:cNvSpPr/>
          <p:nvPr/>
        </p:nvSpPr>
        <p:spPr>
          <a:xfrm>
            <a:off x="10766892" y="5358399"/>
            <a:ext cx="2016578" cy="323165"/>
          </a:xfrm>
          <a:prstGeom prst="rect">
            <a:avLst/>
          </a:prstGeom>
        </p:spPr>
        <p:txBody>
          <a:bodyPr wrap="none" lIns="0" tIns="0" rIns="0" bIns="0">
            <a:spAutoFit/>
          </a:bodyPr>
          <a:lstStyle/>
          <a:p>
            <a:r>
              <a:rPr lang="en-US" sz="2100" b="1" dirty="0">
                <a:latin typeface="Frutiger 45 Light" panose="020B0603020202020204" pitchFamily="34" charset="0"/>
              </a:rPr>
              <a:t>Germany </a:t>
            </a:r>
            <a:r>
              <a:rPr lang="en-US" sz="2100" dirty="0">
                <a:latin typeface="Frutiger 45 Light" panose="020B0603020202020204" pitchFamily="34" charset="0"/>
              </a:rPr>
              <a:t>46.4%</a:t>
            </a:r>
          </a:p>
        </p:txBody>
      </p:sp>
      <p:sp>
        <p:nvSpPr>
          <p:cNvPr id="12" name="Rectangle 11"/>
          <p:cNvSpPr/>
          <p:nvPr/>
        </p:nvSpPr>
        <p:spPr>
          <a:xfrm>
            <a:off x="10745961" y="3681286"/>
            <a:ext cx="1359346" cy="323165"/>
          </a:xfrm>
          <a:prstGeom prst="rect">
            <a:avLst/>
          </a:prstGeom>
        </p:spPr>
        <p:txBody>
          <a:bodyPr wrap="none" lIns="0" tIns="0" rIns="0" bIns="0">
            <a:spAutoFit/>
          </a:bodyPr>
          <a:lstStyle/>
          <a:p>
            <a:r>
              <a:rPr lang="en-US" sz="2100" b="1" dirty="0">
                <a:latin typeface="Frutiger 45 Light" panose="020B0603020202020204" pitchFamily="34" charset="0"/>
              </a:rPr>
              <a:t>US</a:t>
            </a:r>
            <a:r>
              <a:rPr lang="en-US" sz="2100" dirty="0">
                <a:latin typeface="Frutiger 45 Light" panose="020B0603020202020204" pitchFamily="34" charset="0"/>
              </a:rPr>
              <a:t> 140.1%</a:t>
            </a:r>
          </a:p>
        </p:txBody>
      </p:sp>
      <p:sp>
        <p:nvSpPr>
          <p:cNvPr id="13" name="Rectangle 12"/>
          <p:cNvSpPr/>
          <p:nvPr/>
        </p:nvSpPr>
        <p:spPr>
          <a:xfrm>
            <a:off x="10766891" y="3300563"/>
            <a:ext cx="1569340" cy="323165"/>
          </a:xfrm>
          <a:prstGeom prst="rect">
            <a:avLst/>
          </a:prstGeom>
        </p:spPr>
        <p:txBody>
          <a:bodyPr wrap="none" lIns="0" tIns="0" rIns="0" bIns="0">
            <a:spAutoFit/>
          </a:bodyPr>
          <a:lstStyle/>
          <a:p>
            <a:r>
              <a:rPr lang="en-US" sz="2100" b="1" dirty="0">
                <a:latin typeface="Frutiger 45 Light" panose="020B0603020202020204" pitchFamily="34" charset="0"/>
              </a:rPr>
              <a:t>Italy </a:t>
            </a:r>
            <a:r>
              <a:rPr lang="en-US" sz="2100" dirty="0">
                <a:latin typeface="Frutiger 45 Light" panose="020B0603020202020204" pitchFamily="34" charset="0"/>
              </a:rPr>
              <a:t>147.6%</a:t>
            </a:r>
          </a:p>
        </p:txBody>
      </p:sp>
      <p:sp>
        <p:nvSpPr>
          <p:cNvPr id="14" name="Rectangle 13"/>
          <p:cNvSpPr/>
          <p:nvPr/>
        </p:nvSpPr>
        <p:spPr>
          <a:xfrm>
            <a:off x="10766892" y="2224731"/>
            <a:ext cx="1748877" cy="323165"/>
          </a:xfrm>
          <a:prstGeom prst="rect">
            <a:avLst/>
          </a:prstGeom>
        </p:spPr>
        <p:txBody>
          <a:bodyPr wrap="none" lIns="0" tIns="0" rIns="0" bIns="0">
            <a:spAutoFit/>
          </a:bodyPr>
          <a:lstStyle/>
          <a:p>
            <a:r>
              <a:rPr lang="en-US" sz="2100" b="1" dirty="0">
                <a:latin typeface="Frutiger 45 Light" panose="020B0603020202020204" pitchFamily="34" charset="0"/>
              </a:rPr>
              <a:t>Japan </a:t>
            </a:r>
            <a:r>
              <a:rPr lang="en-US" sz="2100" dirty="0">
                <a:latin typeface="Frutiger 45 Light" panose="020B0603020202020204" pitchFamily="34" charset="0"/>
              </a:rPr>
              <a:t>218.8%</a:t>
            </a:r>
          </a:p>
        </p:txBody>
      </p:sp>
      <p:cxnSp>
        <p:nvCxnSpPr>
          <p:cNvPr id="17" name="Straight Connector 16"/>
          <p:cNvCxnSpPr/>
          <p:nvPr/>
        </p:nvCxnSpPr>
        <p:spPr>
          <a:xfrm>
            <a:off x="2077018" y="4070956"/>
            <a:ext cx="8337522" cy="0"/>
          </a:xfrm>
          <a:prstGeom prst="line">
            <a:avLst/>
          </a:prstGeom>
          <a:ln w="12700">
            <a:solidFill>
              <a:schemeClr val="accent6"/>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502520" y="3718357"/>
            <a:ext cx="3697383" cy="366648"/>
          </a:xfrm>
          <a:prstGeom prst="rect">
            <a:avLst/>
          </a:prstGeom>
          <a:noFill/>
        </p:spPr>
        <p:txBody>
          <a:bodyPr wrap="square" lIns="0" tIns="0" rIns="0" bIns="0" rtlCol="0">
            <a:noAutofit/>
          </a:bodyPr>
          <a:lstStyle/>
          <a:p>
            <a:r>
              <a:rPr lang="en-US" sz="2100" b="1" dirty="0">
                <a:latin typeface="Frutiger 45 Light" panose="020B0603020202020204" pitchFamily="34" charset="0"/>
              </a:rPr>
              <a:t>US peak in WWII: </a:t>
            </a:r>
            <a:r>
              <a:rPr lang="en-US" sz="2100" dirty="0">
                <a:latin typeface="Frutiger 45 Light" panose="020B0603020202020204" pitchFamily="34" charset="0"/>
              </a:rPr>
              <a:t>119% </a:t>
            </a:r>
          </a:p>
        </p:txBody>
      </p:sp>
      <p:sp>
        <p:nvSpPr>
          <p:cNvPr id="15" name="Rectangle 14"/>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a:solidFill>
                  <a:srgbClr val="000000"/>
                </a:solidFill>
                <a:latin typeface="Frutiger 45 Light" panose="020B0603020202020204" pitchFamily="34" charset="0"/>
                <a:ea typeface="Times New Roman"/>
                <a:cs typeface="Times New Roman"/>
              </a:rPr>
              <a:t>AC19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93199164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1"/>
  <p:tag name="WASPOLLED" val="C290EFCCCFE54449859837A44216837F"/>
  <p:tag name="TPVERSION" val="5"/>
  <p:tag name="TPFULLVERSION" val="5.3.1.3337"/>
  <p:tag name="PPTVERSION" val="14"/>
  <p:tag name="TPOS" val="2"/>
  <p:tag name="LAST PRINTED" val="43888433593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0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8.xml><?xml version="1.0" encoding="utf-8"?>
<p:tagLst xmlns:a="http://schemas.openxmlformats.org/drawingml/2006/main" xmlns:r="http://schemas.openxmlformats.org/officeDocument/2006/relationships" xmlns:p="http://schemas.openxmlformats.org/presentationml/2006/main">
  <p:tag name="SLIDE_TYPE" val="BODY"/>
</p:tagLst>
</file>

<file path=ppt/tags/tag139.xml><?xml version="1.0" encoding="utf-8"?>
<p:tagLst xmlns:a="http://schemas.openxmlformats.org/drawingml/2006/main" xmlns:r="http://schemas.openxmlformats.org/officeDocument/2006/relationships" xmlns:p="http://schemas.openxmlformats.org/presentationml/2006/main">
  <p:tag name="SLIDE_TYPE" val="BODY"/>
</p:tagLst>
</file>

<file path=ppt/tags/tag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0.xml><?xml version="1.0" encoding="utf-8"?>
<p:tagLst xmlns:a="http://schemas.openxmlformats.org/drawingml/2006/main" xmlns:r="http://schemas.openxmlformats.org/officeDocument/2006/relationships" xmlns:p="http://schemas.openxmlformats.org/presentationml/2006/main">
  <p:tag name="SLIDE_TYPE" val="BODY"/>
</p:tagLst>
</file>

<file path=ppt/tags/tag141.xml><?xml version="1.0" encoding="utf-8"?>
<p:tagLst xmlns:a="http://schemas.openxmlformats.org/drawingml/2006/main" xmlns:r="http://schemas.openxmlformats.org/officeDocument/2006/relationships" xmlns:p="http://schemas.openxmlformats.org/presentationml/2006/main">
  <p:tag name="SLIDE_TYPE" val="BODY"/>
</p:tagLst>
</file>

<file path=ppt/tags/tag142.xml><?xml version="1.0" encoding="utf-8"?>
<p:tagLst xmlns:a="http://schemas.openxmlformats.org/drawingml/2006/main" xmlns:r="http://schemas.openxmlformats.org/officeDocument/2006/relationships" xmlns:p="http://schemas.openxmlformats.org/presentationml/2006/main">
  <p:tag name="SLIDE_TYPE" val="BODY"/>
</p:tagLst>
</file>

<file path=ppt/tags/tag14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45.xml><?xml version="1.0" encoding="utf-8"?>
<p:tagLst xmlns:a="http://schemas.openxmlformats.org/drawingml/2006/main" xmlns:r="http://schemas.openxmlformats.org/officeDocument/2006/relationships" xmlns:p="http://schemas.openxmlformats.org/presentationml/2006/main">
  <p:tag name="SLIDE_TYPE" val="BODY"/>
</p:tagLst>
</file>

<file path=ppt/tags/tag146.xml><?xml version="1.0" encoding="utf-8"?>
<p:tagLst xmlns:a="http://schemas.openxmlformats.org/drawingml/2006/main" xmlns:r="http://schemas.openxmlformats.org/officeDocument/2006/relationships" xmlns:p="http://schemas.openxmlformats.org/presentationml/2006/main">
  <p:tag name="SLIDE_TYPE" val="BODY"/>
</p:tagLst>
</file>

<file path=ppt/tags/tag147.xml><?xml version="1.0" encoding="utf-8"?>
<p:tagLst xmlns:a="http://schemas.openxmlformats.org/drawingml/2006/main" xmlns:r="http://schemas.openxmlformats.org/officeDocument/2006/relationships" xmlns:p="http://schemas.openxmlformats.org/presentationml/2006/main">
  <p:tag name="SLIDE_TYPE" val="BODY"/>
</p:tagLst>
</file>

<file path=ppt/tags/tag148.xml><?xml version="1.0" encoding="utf-8"?>
<p:tagLst xmlns:a="http://schemas.openxmlformats.org/drawingml/2006/main" xmlns:r="http://schemas.openxmlformats.org/officeDocument/2006/relationships" xmlns:p="http://schemas.openxmlformats.org/presentationml/2006/main">
  <p:tag name="TEXT_TYPE" val="PAGE HEADING CONTINUED"/>
</p:tagLst>
</file>

<file path=ppt/tags/tag14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50.xml><?xml version="1.0" encoding="utf-8"?>
<p:tagLst xmlns:a="http://schemas.openxmlformats.org/drawingml/2006/main" xmlns:r="http://schemas.openxmlformats.org/officeDocument/2006/relationships" xmlns:p="http://schemas.openxmlformats.org/presentationml/2006/main">
  <p:tag name="SLIDE_TYPE" val="BODY"/>
</p:tagLst>
</file>

<file path=ppt/tags/tag151.xml><?xml version="1.0" encoding="utf-8"?>
<p:tagLst xmlns:a="http://schemas.openxmlformats.org/drawingml/2006/main" xmlns:r="http://schemas.openxmlformats.org/officeDocument/2006/relationships" xmlns:p="http://schemas.openxmlformats.org/presentationml/2006/main">
  <p:tag name="TEXT_TYPE" val="PAGE HEADING CONTINUED"/>
</p:tagLst>
</file>

<file path=ppt/tags/tag15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53.xml><?xml version="1.0" encoding="utf-8"?>
<p:tagLst xmlns:a="http://schemas.openxmlformats.org/drawingml/2006/main" xmlns:r="http://schemas.openxmlformats.org/officeDocument/2006/relationships" xmlns:p="http://schemas.openxmlformats.org/presentationml/2006/main">
  <p:tag name="SLIDE_TYPE" val="BODY"/>
</p:tagLst>
</file>

<file path=ppt/tags/tag154.xml><?xml version="1.0" encoding="utf-8"?>
<p:tagLst xmlns:a="http://schemas.openxmlformats.org/drawingml/2006/main" xmlns:r="http://schemas.openxmlformats.org/officeDocument/2006/relationships" xmlns:p="http://schemas.openxmlformats.org/presentationml/2006/main">
  <p:tag name="TEXT_TYPE" val="PAGE HEADING CONTINUED"/>
</p:tagLst>
</file>

<file path=ppt/tags/tag15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56.xml><?xml version="1.0" encoding="utf-8"?>
<p:tagLst xmlns:a="http://schemas.openxmlformats.org/drawingml/2006/main" xmlns:r="http://schemas.openxmlformats.org/officeDocument/2006/relationships" xmlns:p="http://schemas.openxmlformats.org/presentationml/2006/main">
  <p:tag name="SLIDE_TYPE" val="BODY"/>
</p:tagLst>
</file>

<file path=ppt/tags/tag157.xml><?xml version="1.0" encoding="utf-8"?>
<p:tagLst xmlns:a="http://schemas.openxmlformats.org/drawingml/2006/main" xmlns:r="http://schemas.openxmlformats.org/officeDocument/2006/relationships" xmlns:p="http://schemas.openxmlformats.org/presentationml/2006/main">
  <p:tag name="TEXT_TYPE" val="PAGE HEADING CONTINUED"/>
</p:tagLst>
</file>

<file path=ppt/tags/tag15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59.xml><?xml version="1.0" encoding="utf-8"?>
<p:tagLst xmlns:a="http://schemas.openxmlformats.org/drawingml/2006/main" xmlns:r="http://schemas.openxmlformats.org/officeDocument/2006/relationships" xmlns:p="http://schemas.openxmlformats.org/presentationml/2006/main">
  <p:tag name="SLIDE_TYPE" val="BODY"/>
</p:tagLst>
</file>

<file path=ppt/tags/tag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60.xml><?xml version="1.0" encoding="utf-8"?>
<p:tagLst xmlns:a="http://schemas.openxmlformats.org/drawingml/2006/main" xmlns:r="http://schemas.openxmlformats.org/officeDocument/2006/relationships" xmlns:p="http://schemas.openxmlformats.org/presentationml/2006/main">
  <p:tag name="TEXT_TYPE" val="PAGE HEADING CONTINUED"/>
</p:tagLst>
</file>

<file path=ppt/tags/tag16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62.xml><?xml version="1.0" encoding="utf-8"?>
<p:tagLst xmlns:a="http://schemas.openxmlformats.org/drawingml/2006/main" xmlns:r="http://schemas.openxmlformats.org/officeDocument/2006/relationships" xmlns:p="http://schemas.openxmlformats.org/presentationml/2006/main">
  <p:tag name="SLIDE_TYPE" val="BODY"/>
</p:tagLst>
</file>

<file path=ppt/tags/tag163.xml><?xml version="1.0" encoding="utf-8"?>
<p:tagLst xmlns:a="http://schemas.openxmlformats.org/drawingml/2006/main" xmlns:r="http://schemas.openxmlformats.org/officeDocument/2006/relationships" xmlns:p="http://schemas.openxmlformats.org/presentationml/2006/main">
  <p:tag name="FONT STYLE" val="SERIF"/>
  <p:tag name="TEXT_TYPE" val="PAGE HEADING"/>
</p:tagLst>
</file>

<file path=ppt/tags/tag17.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8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heme/theme1.xml><?xml version="1.0" encoding="utf-8"?>
<a:theme xmlns:a="http://schemas.openxmlformats.org/drawingml/2006/main" name="1_PresXpress_OnScreen_Theme">
  <a:themeElements>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extLst>
    <a:ext uri="{05A4C25C-085E-4340-85A3-A5531E510DB2}">
      <thm15:themeFamily xmlns="" xmlns:thm15="http://schemas.microsoft.com/office/thememl/2012/main" name="PresPrintOnScreen.potx" id="{B1CF8AA8-D6A7-41EF-9E90-0F39E6846CD9}" vid="{374E0768-1711-4036-89AA-A65302BE1F55}"/>
    </a:ext>
  </a:ext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3789E5DC7104147BBABB29E7C9BFD89" ma:contentTypeVersion="1" ma:contentTypeDescription="Create a new document." ma:contentTypeScope="" ma:versionID="b24d428df5ccfef7e5de1d7233d6248b">
  <xsd:schema xmlns:xsd="http://www.w3.org/2001/XMLSchema" xmlns:xs="http://www.w3.org/2001/XMLSchema" xmlns:p="http://schemas.microsoft.com/office/2006/metadata/properties" xmlns:ns2="2d0145d3-0d69-4389-81a7-315a684184f4" targetNamespace="http://schemas.microsoft.com/office/2006/metadata/properties" ma:root="true" ma:fieldsID="b1f7bbc71612afb49e800a04ff793a95" ns2:_="">
    <xsd:import namespace="2d0145d3-0d69-4389-81a7-315a684184f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0145d3-0d69-4389-81a7-315a684184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_dlc_DocIdUrl xmlns="2d0145d3-0d69-4389-81a7-315a684184f4">
      <Url>https://wmsb.collabweb.ubs.net/sites/chw_presentation/_layouts/15/DocIdRedir.aspx?ID=M6KMUTQEQUUT-1946974787-86</Url>
      <Description>M6KMUTQEQUUT-1946974787-86</Description>
    </_dlc_DocIdUrl>
    <_dlc_DocId xmlns="2d0145d3-0d69-4389-81a7-315a684184f4">M6KMUTQEQUUT-1946974787-86</_dlc_DocId>
  </documentManagement>
</p:properties>
</file>

<file path=customXml/item5.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3C28BA20-D794-40CB-A9AD-6F4B852E466B}">
  <ds:schemaRefs>
    <ds:schemaRef ds:uri="http://schemas.microsoft.com/sharepoint/v3/contenttype/forms"/>
  </ds:schemaRefs>
</ds:datastoreItem>
</file>

<file path=customXml/itemProps2.xml><?xml version="1.0" encoding="utf-8"?>
<ds:datastoreItem xmlns:ds="http://schemas.openxmlformats.org/officeDocument/2006/customXml" ds:itemID="{460E10BF-DC3B-4459-858F-EFDAB9385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0145d3-0d69-4389-81a7-315a684184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7176EC8-EE60-40D5-BBBA-DF1707FB4DF0}">
  <ds:schemaRefs>
    <ds:schemaRef ds:uri="http://schemas.microsoft.com/sharepoint/events"/>
  </ds:schemaRefs>
</ds:datastoreItem>
</file>

<file path=customXml/itemProps4.xml><?xml version="1.0" encoding="utf-8"?>
<ds:datastoreItem xmlns:ds="http://schemas.openxmlformats.org/officeDocument/2006/customXml" ds:itemID="{875007EE-52F9-4119-B725-CE3429F62251}">
  <ds:schemaRefs>
    <ds:schemaRef ds:uri="http://schemas.microsoft.com/office/2006/documentManagement/types"/>
    <ds:schemaRef ds:uri="http://schemas.microsoft.com/office/2006/metadata/properties"/>
    <ds:schemaRef ds:uri="2d0145d3-0d69-4389-81a7-315a684184f4"/>
    <ds:schemaRef ds:uri="http://purl.org/dc/terms/"/>
    <ds:schemaRef ds:uri="http://purl.org/dc/elements/1.1/"/>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customXml/itemProps5.xml><?xml version="1.0" encoding="utf-8"?>
<ds:datastoreItem xmlns:ds="http://schemas.openxmlformats.org/officeDocument/2006/customXml" ds:itemID="{38396EF9-1456-4C26-847A-906984625B92}">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
  <TotalTime>0</TotalTime>
  <Words>3949</Words>
  <Application>Microsoft Office PowerPoint</Application>
  <Paragraphs>288</Paragraphs>
  <Slides>31</Slides>
  <Notes>20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1_PresXpress_OnScreen_Theme</vt:lpstr>
      <vt:lpstr>After Covid-19: How to invest in a more indebted, less global,  more digital world</vt:lpstr>
      <vt:lpstr>PowerPoint Presentation</vt:lpstr>
      <vt:lpstr>PowerPoint Presentation</vt:lpstr>
      <vt:lpstr>PowerPoint Presentation</vt:lpstr>
      <vt:lpstr>Overview of COVID-19 treatments in development</vt:lpstr>
      <vt:lpstr>COVID-19 vaccines: capacity picks up in 2021</vt:lpstr>
      <vt:lpstr>Next steps</vt:lpstr>
      <vt:lpstr>PowerPoint Presentation</vt:lpstr>
      <vt:lpstr>Governments are taking on a wartime level of debt</vt:lpstr>
      <vt:lpstr>COVID-19 stimulus packages have gotten bigger</vt:lpstr>
      <vt:lpstr>The overall fiscal stimulus could be even larger</vt:lpstr>
      <vt:lpstr>Tax rates were much higher in the past</vt:lpstr>
      <vt:lpstr>How to invest after COVID-19</vt:lpstr>
      <vt:lpstr>PowerPoint Presentation</vt:lpstr>
      <vt:lpstr>Rate cuts and Quantitative Easing since Jan 2020</vt:lpstr>
      <vt:lpstr>World weighted average policy rate</vt:lpstr>
      <vt:lpstr>DM GDP weighted policy rate (16 countries)</vt:lpstr>
      <vt:lpstr>Monthly flow for G4 central bank asset purchases</vt:lpstr>
      <vt:lpstr>After COVID-19: Central bank action consequences </vt:lpstr>
      <vt:lpstr>PowerPoint Presentation</vt:lpstr>
      <vt:lpstr>Deglobalization likely to gather pace</vt:lpstr>
      <vt:lpstr>Massive supply chain shifts outside of China unlikely</vt:lpstr>
      <vt:lpstr>Less global world = increased automation</vt:lpstr>
      <vt:lpstr>PowerPoint Presentation</vt:lpstr>
      <vt:lpstr>PowerPoint Presentation</vt:lpstr>
      <vt:lpstr>Statement of Risk</vt:lpstr>
      <vt:lpstr>Appendix</vt:lpstr>
      <vt:lpstr>Appendix</vt:lpstr>
      <vt:lpstr>Disclaimer</vt:lpstr>
      <vt:lpstr>Disclaimer</vt:lpstr>
      <vt:lpstr>Risk information</vt:lpstr>
    </vt:vector>
  </TitlesOfParts>
  <Company>UBS</Company>
  <LinksUpToDate>false</LinksUpToDate>
  <SharedDoc>false</SharedDoc>
  <HyperlinksChanged>false</HyperlinksChanged>
  <AppVersion>14.0000</AppVersion>
  <PresentationFormat>Custom</PresentationFormat>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Bauer, Jackie</dc:creator>
  <cp:lastModifiedBy>Milisenna, Irene</cp:lastModifiedBy>
  <cp:revision>329</cp:revision>
  <cp:lastPrinted>2019-12-17T15:01:01Z</cp:lastPrinted>
  <dcterms:created xsi:type="dcterms:W3CDTF">2002-05-03T03:00:09Z</dcterms:created>
  <dcterms:modified xsi:type="dcterms:W3CDTF">2020-04-22T14:00:37Z</dcterms:modified>
  <cp:version>3.4.05</cp:version>
</cp:coreProperties>
</file>

<file path=docProps/custom.xml><?xml version="1.0" encoding="utf-8"?>
<Properties xmlns:vt="http://schemas.openxmlformats.org/officeDocument/2006/docPropsVTypes" xmlns="http://schemas.openxmlformats.org/officeDocument/2006/custom-properti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3.4.06</vt:lpwstr>
  </property>
  <property fmtid="{D5CDD505-2E9C-101B-9397-08002B2CF9AE}" pid="8" name="CurrentAddinVersion">
    <vt:lpwstr>3.4.05</vt:lpwstr>
  </property>
  <property fmtid="{D5CDD505-2E9C-101B-9397-08002B2CF9AE}" pid="9" name="CreateDate">
    <vt:lpwstr>28.08.2019 16:14:23</vt:lpwstr>
  </property>
  <property fmtid="{D5CDD505-2E9C-101B-9397-08002B2CF9AE}" pid="10" name="CreatedTemplateVersion">
    <vt:lpwstr>3.4.06</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1</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False</vt:lpwstr>
  </property>
  <property fmtid="{D5CDD505-2E9C-101B-9397-08002B2CF9AE}" pid="23" name="IDStampItems">
    <vt:lpwstr>15</vt:lpwstr>
  </property>
  <property fmtid="{D5CDD505-2E9C-101B-9397-08002B2CF9AE}" pid="24" name="DraftStamp.Ppt">
    <vt:lpwstr>True</vt:lpwstr>
  </property>
  <property fmtid="{D5CDD505-2E9C-101B-9397-08002B2CF9AE}" pid="25" name="TOC.Ppt">
    <vt:lpwstr>True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1031</vt:lpwstr>
  </property>
  <property fmtid="{D5CDD505-2E9C-101B-9397-08002B2CF9AE}" pid="39" name="CCSTemplate">
    <vt:lpwstr>False</vt:lpwstr>
  </property>
  <property fmtid="{D5CDD505-2E9C-101B-9397-08002B2CF9AE}" pid="40" name="ContactPage.Ppt">
    <vt:lpwstr>False</vt:lpwstr>
  </property>
  <property fmtid="{D5CDD505-2E9C-101B-9397-08002B2CF9AE}" pid="41" name="CompanyName">
    <vt:lpwstr/>
  </property>
  <property fmtid="{D5CDD505-2E9C-101B-9397-08002B2CF9AE}" pid="42" name="CompanyNameExtension">
    <vt:lpwstr/>
  </property>
  <property fmtid="{D5CDD505-2E9C-101B-9397-08002B2CF9AE}" pid="43" name="CompanyDescriptor">
    <vt:lpwstr/>
  </property>
  <property fmtid="{D5CDD505-2E9C-101B-9397-08002B2CF9AE}" pid="44" name="CompanyType">
    <vt:lpwstr>0</vt:lpwstr>
  </property>
  <property fmtid="{D5CDD505-2E9C-101B-9397-08002B2CF9AE}" pid="45" name="BusinessUnit">
    <vt:lpwstr>UBSCC</vt:lpwstr>
  </property>
  <property fmtid="{D5CDD505-2E9C-101B-9397-08002B2CF9AE}" pid="46" name="Address.Office">
    <vt:lpwstr/>
  </property>
  <property fmtid="{D5CDD505-2E9C-101B-9397-08002B2CF9AE}" pid="47" name="Fax1.Office">
    <vt:lpwstr/>
  </property>
  <property fmtid="{D5CDD505-2E9C-101B-9397-08002B2CF9AE}" pid="48" name="Phone1.Office">
    <vt:lpwstr/>
  </property>
  <property fmtid="{D5CDD505-2E9C-101B-9397-08002B2CF9AE}" pid="49" name="CompanyID">
    <vt:lpwstr/>
  </property>
  <property fmtid="{D5CDD505-2E9C-101B-9397-08002B2CF9AE}" pid="50" name="CompanyLCID">
    <vt:lpwstr>0</vt:lpwstr>
  </property>
  <property fmtid="{D5CDD505-2E9C-101B-9397-08002B2CF9AE}" pid="51" name="AuthorInfoIncluded">
    <vt:lpwstr>True</vt:lpwstr>
  </property>
  <property fmtid="{D5CDD505-2E9C-101B-9397-08002B2CF9AE}" pid="52" name="AuthorInfoName">
    <vt:lpwstr>Jackie Bauer</vt:lpwstr>
  </property>
  <property fmtid="{D5CDD505-2E9C-101B-9397-08002B2CF9AE}" pid="53" name="AuthorInfoDetails1">
    <vt:lpwstr/>
  </property>
  <property fmtid="{D5CDD505-2E9C-101B-9397-08002B2CF9AE}" pid="54" name="AuthorInfoDetails2">
    <vt:lpwstr/>
  </property>
  <property fmtid="{D5CDD505-2E9C-101B-9397-08002B2CF9AE}" pid="55" name="AuthorInfoEmail">
    <vt:lpwstr>jackie.bauer@ubs.com</vt:lpwstr>
  </property>
  <property fmtid="{D5CDD505-2E9C-101B-9397-08002B2CF9AE}" pid="56" name="AuthorInfoPhone">
    <vt:lpwstr/>
  </property>
  <property fmtid="{D5CDD505-2E9C-101B-9397-08002B2CF9AE}" pid="57" name="Endorsement">
    <vt:lpwstr/>
  </property>
  <property fmtid="{D5CDD505-2E9C-101B-9397-08002B2CF9AE}" pid="58" name="OnScreenShowPageNums">
    <vt:lpwstr>False</vt:lpwstr>
  </property>
  <property fmtid="{D5CDD505-2E9C-101B-9397-08002B2CF9AE}" pid="59" name="OnScreenTOCHyperlink">
    <vt:lpwstr>True</vt:lpwstr>
  </property>
  <property fmtid="{D5CDD505-2E9C-101B-9397-08002B2CF9AE}" pid="60" name="SectionDivider.Ppt">
    <vt:lpwstr>True</vt:lpwstr>
  </property>
  <property fmtid="{D5CDD505-2E9C-101B-9397-08002B2CF9AE}" pid="61" name="IDStampDateFormatID">
    <vt:lpwstr>F1</vt:lpwstr>
  </property>
  <property fmtid="{D5CDD505-2E9C-101B-9397-08002B2CF9AE}" pid="62" name="IDStampDateFormat-T">
    <vt:lpwstr>d. MMMM yyyy h:mm AM/PM</vt:lpwstr>
  </property>
  <property fmtid="{D5CDD505-2E9C-101B-9397-08002B2CF9AE}" pid="63" name="CalendarDateFormatID">
    <vt:lpwstr>F1</vt:lpwstr>
  </property>
  <property fmtid="{D5CDD505-2E9C-101B-9397-08002B2CF9AE}" pid="64" name="CalendarDateFormat-T">
    <vt:lpwstr>MMMM yyyy</vt:lpwstr>
  </property>
  <property fmtid="{D5CDD505-2E9C-101B-9397-08002B2CF9AE}" pid="65" name="CalendarStartDay">
    <vt:lpwstr>2</vt:lpwstr>
  </property>
  <property fmtid="{D5CDD505-2E9C-101B-9397-08002B2CF9AE}" pid="66" name="CoverPageDateFormatFilter">
    <vt:lpwstr>0</vt:lpwstr>
  </property>
  <property fmtid="{D5CDD505-2E9C-101B-9397-08002B2CF9AE}" pid="67" name="CoverPageDateFormatID">
    <vt:lpwstr>F1</vt:lpwstr>
  </property>
  <property fmtid="{D5CDD505-2E9C-101B-9397-08002B2CF9AE}" pid="68" name="CoverPageDateFormat-T">
    <vt:lpwstr>d. MMMM yyyy</vt:lpwstr>
  </property>
  <property fmtid="{D5CDD505-2E9C-101B-9397-08002B2CF9AE}" pid="69" name="DisclaimerPage.Ppt">
    <vt:lpwstr>False</vt:lpwstr>
  </property>
  <property fmtid="{D5CDD505-2E9C-101B-9397-08002B2CF9AE}" pid="70" name="DisclaimerID.Ppt">
    <vt:lpwstr>D1</vt:lpwstr>
  </property>
  <property fmtid="{D5CDD505-2E9C-101B-9397-08002B2CF9AE}" pid="71" name="UseInternalUBSFont.Office">
    <vt:lpwstr>True</vt:lpwstr>
  </property>
  <property fmtid="{D5CDD505-2E9C-101B-9397-08002B2CF9AE}" pid="72" name="EmbedFonts">
    <vt:lpwstr>False</vt:lpwstr>
  </property>
  <property fmtid="{D5CDD505-2E9C-101B-9397-08002B2CF9AE}" pid="73" name="TableSpacerBorder">
    <vt:lpwstr>False</vt:lpwstr>
  </property>
  <property fmtid="{D5CDD505-2E9C-101B-9397-08002B2CF9AE}" pid="74" name="Address-T">
    <vt:lpwstr>&lt;&lt;Adresse&gt;&gt;</vt:lpwstr>
  </property>
  <property fmtid="{D5CDD505-2E9C-101B-9397-08002B2CF9AE}" pid="75" name="AmountDealType-T">
    <vt:lpwstr>&lt;&lt;Summe&gt;&gt;</vt:lpwstr>
  </property>
  <property fmtid="{D5CDD505-2E9C-101B-9397-08002B2CF9AE}" pid="76" name="ContactDetails-T">
    <vt:lpwstr>&lt;&lt;Kontaktdetails&gt;&gt;</vt:lpwstr>
  </property>
  <property fmtid="{D5CDD505-2E9C-101B-9397-08002B2CF9AE}" pid="77" name="ContactName-T">
    <vt:lpwstr>&lt;&lt;Kontakt&gt;&gt;</vt:lpwstr>
  </property>
  <property fmtid="{D5CDD505-2E9C-101B-9397-08002B2CF9AE}" pid="78" name="Date-T">
    <vt:lpwstr>&lt;&lt;Datum&gt;&gt;</vt:lpwstr>
  </property>
  <property fmtid="{D5CDD505-2E9C-101B-9397-08002B2CF9AE}" pid="79" name="EMailAddress-T">
    <vt:lpwstr>&lt;&lt;Email-Adresse&gt;&gt;</vt:lpwstr>
  </property>
  <property fmtid="{D5CDD505-2E9C-101B-9397-08002B2CF9AE}" pid="80" name="LegalEntity-T">
    <vt:lpwstr>&lt;&lt;Rechtliche Einheit&gt;&gt;</vt:lpwstr>
  </property>
  <property fmtid="{D5CDD505-2E9C-101B-9397-08002B2CF9AE}" pid="81" name="Logo-T">
    <vt:lpwstr>&lt;&lt;Logo&gt;&gt;</vt:lpwstr>
  </property>
  <property fmtid="{D5CDD505-2E9C-101B-9397-08002B2CF9AE}" pid="82" name="Summary-T">
    <vt:lpwstr>&lt;&lt;Zusammenfassung&gt;&gt;</vt:lpwstr>
  </property>
  <property fmtid="{D5CDD505-2E9C-101B-9397-08002B2CF9AE}" pid="83" name="TableHeading-T">
    <vt:lpwstr>&lt;&lt;Tabellen-Titel&gt;&gt;</vt:lpwstr>
  </property>
  <property fmtid="{D5CDD505-2E9C-101B-9397-08002B2CF9AE}" pid="84" name="TableSubheading-T">
    <vt:lpwstr>&lt;&lt;Tabellen-Untertitel&gt;&gt;</vt:lpwstr>
  </property>
  <property fmtid="{D5CDD505-2E9C-101B-9397-08002B2CF9AE}" pid="85" name="Subheading-T">
    <vt:lpwstr>&lt;&lt;Tabellen-Untertitel&gt;&gt;</vt:lpwstr>
  </property>
  <property fmtid="{D5CDD505-2E9C-101B-9397-08002B2CF9AE}" pid="86" name="TelephoneNumber-T">
    <vt:lpwstr>&lt;&lt;Telefonnummer&gt;&gt;</vt:lpwstr>
  </property>
  <property fmtid="{D5CDD505-2E9C-101B-9397-08002B2CF9AE}" pid="87" name="Text-T">
    <vt:lpwstr>&lt;&lt;Text&gt;&gt;</vt:lpwstr>
  </property>
  <property fmtid="{D5CDD505-2E9C-101B-9397-08002B2CF9AE}" pid="88" name="WebAddress-T">
    <vt:lpwstr>&lt;&lt;Webadresse</vt:lpwstr>
  </property>
  <property fmtid="{D5CDD505-2E9C-101B-9397-08002B2CF9AE}" pid="89" name="Year-T">
    <vt:lpwstr>&lt;&lt;Jahr&gt;&gt;</vt:lpwstr>
  </property>
  <property fmtid="{D5CDD505-2E9C-101B-9397-08002B2CF9AE}" pid="90" name="Appendix-T">
    <vt:lpwstr>Anhang</vt:lpwstr>
  </property>
  <property fmtid="{D5CDD505-2E9C-101B-9397-08002B2CF9AE}" pid="91" name="Appendices-T">
    <vt:lpwstr>Anhänge</vt:lpwstr>
  </property>
  <property fmtid="{D5CDD505-2E9C-101B-9397-08002B2CF9AE}" pid="92" name="AwardTitle-T">
    <vt:lpwstr>&lt;&lt;Award Titel&gt;&gt;</vt:lpwstr>
  </property>
  <property fmtid="{D5CDD505-2E9C-101B-9397-08002B2CF9AE}" pid="93" name="AwardSubTitle-T">
    <vt:lpwstr>&lt;&lt;Award Untertitel&gt;&gt;</vt:lpwstr>
  </property>
  <property fmtid="{D5CDD505-2E9C-101B-9397-08002B2CF9AE}" pid="94" name="BiographicalDetails-T">
    <vt:lpwstr>&lt;&lt;Biographische Angaben&gt;&gt;</vt:lpwstr>
  </property>
  <property fmtid="{D5CDD505-2E9C-101B-9397-08002B2CF9AE}" pid="95" name="Conclusion-T">
    <vt:lpwstr>&lt;&lt;Fazit&gt;&gt;</vt:lpwstr>
  </property>
  <property fmtid="{D5CDD505-2E9C-101B-9397-08002B2CF9AE}" pid="96" name="ContactInformation-T">
    <vt:lpwstr>Kontaktinformation</vt:lpwstr>
  </property>
  <property fmtid="{D5CDD505-2E9C-101B-9397-08002B2CF9AE}" pid="97" name="Continued-T">
    <vt:lpwstr>Fortsetzung</vt:lpwstr>
  </property>
  <property fmtid="{D5CDD505-2E9C-101B-9397-08002B2CF9AE}" pid="98" name="DividerTitle-T">
    <vt:lpwstr>&lt;&lt;Sektionsüberschrift&gt;&gt;</vt:lpwstr>
  </property>
  <property fmtid="{D5CDD505-2E9C-101B-9397-08002B2CF9AE}" pid="99" name="Draft-T">
    <vt:lpwstr>Entwurf</vt:lpwstr>
  </property>
  <property fmtid="{D5CDD505-2E9C-101B-9397-08002B2CF9AE}" pid="100" name="LayoutHeading-T">
    <vt:lpwstr>&lt;&lt;Layout Titel&gt;&gt;</vt:lpwstr>
  </property>
  <property fmtid="{D5CDD505-2E9C-101B-9397-08002B2CF9AE}" pid="101" name="MessageText-T">
    <vt:lpwstr>&lt;&lt;Botschaft&gt;&gt;</vt:lpwstr>
  </property>
  <property fmtid="{D5CDD505-2E9C-101B-9397-08002B2CF9AE}" pid="102" name="Name-T">
    <vt:lpwstr>&lt;&lt;Name&gt;&gt;</vt:lpwstr>
  </property>
  <property fmtid="{D5CDD505-2E9C-101B-9397-08002B2CF9AE}" pid="103" name="Notes-T">
    <vt:lpwstr>Anmerkungen</vt:lpwstr>
  </property>
  <property fmtid="{D5CDD505-2E9C-101B-9397-08002B2CF9AE}" pid="104" name="PageHeading-T">
    <vt:lpwstr>&lt;&lt;Seitenüberschrift&gt;&gt;</vt:lpwstr>
  </property>
  <property fmtid="{D5CDD505-2E9C-101B-9397-08002B2CF9AE}" pid="105" name="PresentationTitle-T">
    <vt:lpwstr>&lt;&lt;Titel der Präsentation&gt;&gt;</vt:lpwstr>
  </property>
  <property fmtid="{D5CDD505-2E9C-101B-9397-08002B2CF9AE}" pid="106" name="PresentationSubTitle-T">
    <vt:lpwstr>&lt;&lt;Präsentations-Untertitel&gt;&gt;</vt:lpwstr>
  </property>
  <property fmtid="{D5CDD505-2E9C-101B-9397-08002B2CF9AE}" pid="107" name="PresentationPresenter-T">
    <vt:lpwstr>&lt;&lt;Präsentator&gt;&gt;</vt:lpwstr>
  </property>
  <property fmtid="{D5CDD505-2E9C-101B-9397-08002B2CF9AE}" pid="108" name="PresPresenterFunction-T">
    <vt:lpwstr>&lt;&lt;Funktion des Präsentators&gt;&gt;</vt:lpwstr>
  </property>
  <property fmtid="{D5CDD505-2E9C-101B-9397-08002B2CF9AE}" pid="109" name="Quote-T">
    <vt:lpwstr>&lt;&lt;Zitat&gt;&gt;</vt:lpwstr>
  </property>
  <property fmtid="{D5CDD505-2E9C-101B-9397-08002B2CF9AE}" pid="110" name="QuoteSource-T">
    <vt:lpwstr>&lt;&lt;Zitat Quelle&gt;&gt;</vt:lpwstr>
  </property>
  <property fmtid="{D5CDD505-2E9C-101B-9397-08002B2CF9AE}" pid="111" name="Section-T">
    <vt:lpwstr>Abschnitt</vt:lpwstr>
  </property>
  <property fmtid="{D5CDD505-2E9C-101B-9397-08002B2CF9AE}" pid="112" name="Sections-T">
    <vt:lpwstr>Abschnitte</vt:lpwstr>
  </property>
  <property fmtid="{D5CDD505-2E9C-101B-9397-08002B2CF9AE}" pid="113" name="Source-T">
    <vt:lpwstr>Quelle</vt:lpwstr>
  </property>
  <property fmtid="{D5CDD505-2E9C-101B-9397-08002B2CF9AE}" pid="114" name="Subappendix-T">
    <vt:lpwstr>Unter-Anhang</vt:lpwstr>
  </property>
  <property fmtid="{D5CDD505-2E9C-101B-9397-08002B2CF9AE}" pid="115" name="Subsection-T">
    <vt:lpwstr>Unter-Sektion</vt:lpwstr>
  </property>
  <property fmtid="{D5CDD505-2E9C-101B-9397-08002B2CF9AE}" pid="116" name="Subsubappendix-T">
    <vt:lpwstr>Unter-Unter-Anhang</vt:lpwstr>
  </property>
  <property fmtid="{D5CDD505-2E9C-101B-9397-08002B2CF9AE}" pid="117" name="Subsubsection-T">
    <vt:lpwstr>Unter-Unter-Sektion</vt:lpwstr>
  </property>
  <property fmtid="{D5CDD505-2E9C-101B-9397-08002B2CF9AE}" pid="118" name="TableOfContents-T">
    <vt:lpwstr>Inhaltsverzeichnis</vt:lpwstr>
  </property>
  <property fmtid="{D5CDD505-2E9C-101B-9397-08002B2CF9AE}" pid="119" name="Title-T">
    <vt:lpwstr>&lt;&lt;Titel&gt;&gt;</vt:lpwstr>
  </property>
  <property fmtid="{D5CDD505-2E9C-101B-9397-08002B2CF9AE}" pid="120" name="Security-T">
    <vt:lpwstr>Öffentlich</vt:lpwstr>
  </property>
  <property fmtid="{D5CDD505-2E9C-101B-9397-08002B2CF9AE}" pid="121" name="Month1">
    <vt:lpwstr>Januar</vt:lpwstr>
  </property>
  <property fmtid="{D5CDD505-2E9C-101B-9397-08002B2CF9AE}" pid="122" name="Month2">
    <vt:lpwstr>Februar</vt:lpwstr>
  </property>
  <property fmtid="{D5CDD505-2E9C-101B-9397-08002B2CF9AE}" pid="123" name="Month3">
    <vt:lpwstr>März</vt:lpwstr>
  </property>
  <property fmtid="{D5CDD505-2E9C-101B-9397-08002B2CF9AE}" pid="124" name="Month4">
    <vt:lpwstr>April</vt:lpwstr>
  </property>
  <property fmtid="{D5CDD505-2E9C-101B-9397-08002B2CF9AE}" pid="125" name="Month5">
    <vt:lpwstr>Mai</vt:lpwstr>
  </property>
  <property fmtid="{D5CDD505-2E9C-101B-9397-08002B2CF9AE}" pid="126" name="Month6">
    <vt:lpwstr>Juni</vt:lpwstr>
  </property>
  <property fmtid="{D5CDD505-2E9C-101B-9397-08002B2CF9AE}" pid="127" name="Month7">
    <vt:lpwstr>Juli</vt:lpwstr>
  </property>
  <property fmtid="{D5CDD505-2E9C-101B-9397-08002B2CF9AE}" pid="128" name="Month8">
    <vt:lpwstr>August</vt:lpwstr>
  </property>
  <property fmtid="{D5CDD505-2E9C-101B-9397-08002B2CF9AE}" pid="129" name="Month9">
    <vt:lpwstr>September</vt:lpwstr>
  </property>
  <property fmtid="{D5CDD505-2E9C-101B-9397-08002B2CF9AE}" pid="130" name="Month10">
    <vt:lpwstr>Oktober</vt:lpwstr>
  </property>
  <property fmtid="{D5CDD505-2E9C-101B-9397-08002B2CF9AE}" pid="131" name="Month11">
    <vt:lpwstr>November</vt:lpwstr>
  </property>
  <property fmtid="{D5CDD505-2E9C-101B-9397-08002B2CF9AE}" pid="132" name="Month12">
    <vt:lpwstr>Dezember</vt:lpwstr>
  </property>
  <property fmtid="{D5CDD505-2E9C-101B-9397-08002B2CF9AE}" pid="133" name="D1">
    <vt:lpwstr>S</vt:lpwstr>
  </property>
  <property fmtid="{D5CDD505-2E9C-101B-9397-08002B2CF9AE}" pid="134" name="D2">
    <vt:lpwstr>M</vt:lpwstr>
  </property>
  <property fmtid="{D5CDD505-2E9C-101B-9397-08002B2CF9AE}" pid="135" name="D3">
    <vt:lpwstr>D</vt:lpwstr>
  </property>
  <property fmtid="{D5CDD505-2E9C-101B-9397-08002B2CF9AE}" pid="136" name="D4">
    <vt:lpwstr>M</vt:lpwstr>
  </property>
  <property fmtid="{D5CDD505-2E9C-101B-9397-08002B2CF9AE}" pid="137" name="D5">
    <vt:lpwstr>D</vt:lpwstr>
  </property>
  <property fmtid="{D5CDD505-2E9C-101B-9397-08002B2CF9AE}" pid="138" name="D6">
    <vt:lpwstr>F</vt:lpwstr>
  </property>
  <property fmtid="{D5CDD505-2E9C-101B-9397-08002B2CF9AE}" pid="139" name="D7">
    <vt:lpwstr>S</vt:lpwstr>
  </property>
  <property fmtid="{D5CDD505-2E9C-101B-9397-08002B2CF9AE}" pid="140" name="Chart_Num_Categories_On_XAxis">
    <vt:lpwstr>6</vt:lpwstr>
  </property>
  <property fmtid="{D5CDD505-2E9C-101B-9397-08002B2CF9AE}" pid="141" name="Chart_Annotation_Add_Date">
    <vt:lpwstr>True</vt:lpwstr>
  </property>
  <property fmtid="{D5CDD505-2E9C-101B-9397-08002B2CF9AE}" pid="142" name="Chart_Annotation_Date_Bold">
    <vt:lpwstr>True</vt:lpwstr>
  </property>
  <property fmtid="{D5CDD505-2E9C-101B-9397-08002B2CF9AE}" pid="143" name="Chart_Annotation_Date_Format">
    <vt:lpwstr>F1</vt:lpwstr>
  </property>
  <property fmtid="{D5CDD505-2E9C-101B-9397-08002B2CF9AE}" pid="144" name="Chart_Pie_Chart_Labels">
    <vt:lpwstr>True</vt:lpwstr>
  </property>
  <property fmtid="{D5CDD505-2E9C-101B-9397-08002B2CF9AE}" pid="145" name="Chart_Pie_Chart_Legend">
    <vt:lpwstr>False</vt:lpwstr>
  </property>
  <property fmtid="{D5CDD505-2E9C-101B-9397-08002B2CF9AE}" pid="146" name="Chart_Average_Translated-T">
    <vt:lpwstr>Durchschnitt</vt:lpwstr>
  </property>
  <property fmtid="{D5CDD505-2E9C-101B-9397-08002B2CF9AE}" pid="147" name="Chart_Share_PX-T">
    <vt:lpwstr>Aktienkurs</vt:lpwstr>
  </property>
  <property fmtid="{D5CDD505-2E9C-101B-9397-08002B2CF9AE}" pid="148" name="Chart_Stock_Volume_XAxis-T">
    <vt:lpwstr>Schlusskurs</vt:lpwstr>
  </property>
  <property fmtid="{D5CDD505-2E9C-101B-9397-08002B2CF9AE}" pid="149" name="Chart_Volume_Label-T">
    <vt:lpwstr>Volumen</vt:lpwstr>
  </property>
  <property fmtid="{D5CDD505-2E9C-101B-9397-08002B2CF9AE}" pid="150" name="Chart_Thick_Lines">
    <vt:lpwstr>False</vt:lpwstr>
  </property>
  <property fmtid="{D5CDD505-2E9C-101B-9397-08002B2CF9AE}" pid="151" name="Chart_Show_Gridlines">
    <vt:lpwstr>True</vt:lpwstr>
  </property>
  <property fmtid="{D5CDD505-2E9C-101B-9397-08002B2CF9AE}" pid="152" name="Chart_Show_YAxis">
    <vt:lpwstr>False</vt:lpwstr>
  </property>
  <property fmtid="{D5CDD505-2E9C-101B-9397-08002B2CF9AE}" pid="153" name="Chart_Use_Stack_White_Border">
    <vt:lpwstr>True</vt:lpwstr>
  </property>
  <property fmtid="{D5CDD505-2E9C-101B-9397-08002B2CF9AE}" pid="154" name="Chart_Use_Dash_Style">
    <vt:lpwstr>False</vt:lpwstr>
  </property>
  <property fmtid="{D5CDD505-2E9C-101B-9397-08002B2CF9AE}" pid="155" name="_SIProp12DataClass+102ff4ec-e387-4196-b2ec-2594c04ab15d">
    <vt:lpwstr>v=1.2&gt;I=102ff4ec-e387-4196-b2ec-2594c04ab15d&amp;N=Type+of+file+creation%3a+process+derived&amp;V=1.3&amp;U=UBSPROD%5ct702420&amp;D=UBSPROD%5ct440028&amp;A=Associated&amp;H=True</vt:lpwstr>
  </property>
  <property fmtid="{D5CDD505-2E9C-101B-9397-08002B2CF9AE}" pid="156" name="IQP_Classification">
    <vt:lpwstr>Public</vt:lpwstr>
  </property>
  <property fmtid="{D5CDD505-2E9C-101B-9397-08002B2CF9AE}" pid="157" name="MSIP_Label_0c1e85bf-ac82-4d95-8ebe-b1488d74b05a_Enabled">
    <vt:lpwstr>True</vt:lpwstr>
  </property>
  <property fmtid="{D5CDD505-2E9C-101B-9397-08002B2CF9AE}" pid="158" name="_SIProp12DataClass+a0c010c4-8352-4898-a6a5-b0bf3296d048">
    <vt:lpwstr>v=1.2&gt;I=a0c010c4-8352-4898-a6a5-b0bf3296d048&amp;N=File+owning+business+divisions%3a+WM%2c+R%26C&amp;V=1.3&amp;U=UBSPROD%5ct702420&amp;D=UBSPROD%5cgusztylw&amp;A=Associated&amp;H=True</vt:lpwstr>
  </property>
  <property fmtid="{D5CDD505-2E9C-101B-9397-08002B2CF9AE}" pid="159" name="_SIProp12DataClass+8e796c07-5564-44b9-8141-d968e5604d33">
    <vt:lpwstr>v=1.2&gt;I=8e796c07-5564-44b9-8141-d968e5604d33&amp;N=Source+Application%3a+AA13798+-+SSP+ad-hoc+downloads&amp;V=1.3&amp;U=UBSPROD%5ct702420&amp;D=System&amp;A=Associated&amp;H=True</vt:lpwstr>
  </property>
  <property fmtid="{D5CDD505-2E9C-101B-9397-08002B2CF9AE}" pid="160" name="_SIProp12DataClass+46bfbb05-a6e2-4b69-83fe-02ed6cdecb46">
    <vt:lpwstr>v=1.2&gt;I=46bfbb05-a6e2-4b69-83fe-02ed6cdecb46&amp;N=File+owning+locations%3a+Hong+Kong%2c+Singapore&amp;V=1.3&amp;U=UBSPROD%5ct702420&amp;D=UBSPROD%5ct440028&amp;A=Associated&amp;H=True</vt:lpwstr>
  </property>
  <property fmtid="{D5CDD505-2E9C-101B-9397-08002B2CF9AE}" pid="161" name="_SIProp12DataClass+59b270ce-3c93-4660-9a2f-6e51c08227ed">
    <vt:lpwstr>v=1.2&gt;I=59b270ce-3c93-4660-9a2f-6e51c08227ed&amp;N=requires+justification&amp;V=1.3&amp;U=UBSPROD%5ct702420&amp;D=UBSPROD%5cgusztylw&amp;A=Associated&amp;H=True</vt:lpwstr>
  </property>
  <property fmtid="{D5CDD505-2E9C-101B-9397-08002B2CF9AE}" pid="162" name="_SIProp12DataClass+887a1375-7cd4-44a3-ad24-f215f9f1a6ed">
    <vt:lpwstr>v=1.2&gt;I=887a1375-7cd4-44a3-ad24-f215f9f1a6ed&amp;N=Locations%3a+Global&amp;V=1.3&amp;U=UBSPROD%5ct702420&amp;D=System&amp;A=Associated&amp;H=True</vt:lpwstr>
  </property>
  <property fmtid="{D5CDD505-2E9C-101B-9397-08002B2CF9AE}" pid="163" name="_SIProp12DataClass+fb74346c-2bdf-475e-a14d-a18dee2ebbfb">
    <vt:lpwstr>v=1.2&gt;I=fb74346c-2bdf-475e-a14d-a18dee2ebbfb&amp;N=Public&amp;V=1.3&amp;U=S-1-5-21-3905841866-2082712795-2692110964-744138&amp;D=Bauer%2c+Jackie&amp;A=Associated&amp;H=False</vt:lpwstr>
  </property>
  <property fmtid="{D5CDD505-2E9C-101B-9397-08002B2CF9AE}" pid="164" name="_SIProp12DataClass+b0297065-a65c-4286-9d63-f0400298c942">
    <vt:lpwstr>v=1.2&gt;I=b0297065-a65c-4286-9d63-f0400298c942&amp;N=Had+CID&amp;V=1.3&amp;U=UBSPROD%5ct702420&amp;D=UBSPROD%5cgusztylw&amp;A=Associated&amp;H=True</vt:lpwstr>
  </property>
  <property fmtid="{D5CDD505-2E9C-101B-9397-08002B2CF9AE}" pid="165" name="_SIProp12DataClass+1cdb8810-867c-4908-a4c5-5a5955774ad5">
    <vt:lpwstr>v=1.2&gt;I=1cdb8810-867c-4908-a4c5-5a5955774ad5&amp;N=Source%3a+BulkCID+Default+Classification&amp;V=1.3&amp;U=UBSPROD%5ct702420&amp;D=System&amp;A=Associated&amp;H=True</vt:lpwstr>
  </property>
  <property fmtid="{D5CDD505-2E9C-101B-9397-08002B2CF9AE}" pid="166" name="_SIProp12DataClass+d61ac057-8e23-4f86-8bcd-cd23fffc21ab">
    <vt:lpwstr>v=1.2&gt;I=d61ac057-8e23-4f86-8bcd-cd23fffc21ab&amp;N=Source+Application%3a+SMS%2c+AA20074&amp;V=1.3&amp;U=UBSPROD%5ct702420&amp;D=UBSPROD%5ct814423&amp;A=Associated&amp;H=True</vt:lpwstr>
  </property>
  <property fmtid="{D5CDD505-2E9C-101B-9397-08002B2CF9AE}" pid="167" name="_SIProp12DataClass+8f9b275b-4e6e-4324-9d91-5ef2714811c2">
    <vt:lpwstr>v=1.2&gt;I=8f9b275b-4e6e-4324-9d91-5ef2714811c2&amp;N=Source+Application%3a+FINANCE+REPORTING+%26+ANALYTICS+SERVICES+WM+and+P%26C+Infoline&amp;V=1.3&amp;U=UBSPROD%5ct702420&amp;D=System&amp;A=Associated&amp;H=True</vt:lpwstr>
  </property>
  <property fmtid="{D5CDD505-2E9C-101B-9397-08002B2CF9AE}" pid="168" name="_SIProp12DataClass+982ea58c-700d-4c04-8eac-fa78ff9e2f82">
    <vt:lpwstr>v=1.2&gt;I=982ea58c-700d-4c04-8eac-fa78ff9e2f82&amp;N=Type+of+file+creation%3a+web+download&amp;V=1.3&amp;U=UBSPROD%5ct702420&amp;D=UBSPROD%5cgusztylw&amp;A=Associated&amp;H=True</vt:lpwstr>
  </property>
  <property fmtid="{D5CDD505-2E9C-101B-9397-08002B2CF9AE}" pid="169" name="_dlc_DocIdItemGuid">
    <vt:lpwstr>ec8a15c4-f626-49b6-9103-19d70d0cb061</vt:lpwstr>
  </property>
  <property fmtid="{D5CDD505-2E9C-101B-9397-08002B2CF9AE}" pid="170" name="_SIProp12DataClass+73064bdd-e506-423d-bc14-c6f18db3d7cd">
    <vt:lpwstr>v=1.2&gt;I=73064bdd-e506-423d-bc14-c6f18db3d7cd&amp;N=Source+Application%3a+AA36186+-+PMM+ADJUSTMENT+TOOL&amp;V=1.3&amp;U=UBSPROD%5ct702420&amp;D=UBSPROD%5cgusztylw&amp;A=Associated&amp;H=True</vt:lpwstr>
  </property>
  <property fmtid="{D5CDD505-2E9C-101B-9397-08002B2CF9AE}" pid="171" name="_SIProp12DataClass+69b643d9-509d-4844-81cf-316f13dbbdaa">
    <vt:lpwstr>v=1.2&gt;I=69b643d9-509d-4844-81cf-316f13dbbdaa&amp;N=Source+Application%3a+AA30941%2f3+-+CLIENT+INFORMATION+SYSTEM+HK%2fSG&amp;V=1.3&amp;U=UBSPROD%5ct702420&amp;D=UBSPROD%5ct440028&amp;A=Associated&amp;H=True</vt:lpwstr>
  </property>
  <property fmtid="{D5CDD505-2E9C-101B-9397-08002B2CF9AE}" pid="172" name="IQPDataClasses">
    <vt:lpwstr>Type of file creation: process derived, Source Application: AADETSG - Data Extraction Team, Source Application: AA36186 - PMM ADJUSTMENT TOOL, Source Application: SMS, AA20074, Source Application: AA30941/3 - CLIENT INFORMATION SYSTEM HK/SG, Source: BulkCID Default Classification, Had CID, Source Application: AA27312 - DD-Tool, Type of file creation: web download, Source Application: AA13798 - SSP ad-hoc downloads, Source Application: FINANCE REPORTING &amp; ANALYTICS SERVICES WM and P&amp;C Infoline</vt:lpwstr>
  </property>
  <property fmtid="{D5CDD505-2E9C-101B-9397-08002B2CF9AE}" pid="173" name="_SIProp12DataClass+cbd93ed9-23f1-4f32-9a9c-ac837b32c611">
    <vt:lpwstr>v=1.2&gt;I=cbd93ed9-23f1-4f32-9a9c-ac837b32c611&amp;N=Source+Application%3a+AA27312+-+DD-Tool&amp;V=1.3&amp;U=UBSPROD%5ct702420&amp;D=System&amp;A=Associated&amp;H=True</vt:lpwstr>
  </property>
  <property fmtid="{D5CDD505-2E9C-101B-9397-08002B2CF9AE}" pid="174" name="_SIProp12DataClass+f69ed7c6-3330-4252-9a30-87d0ef62711b">
    <vt:lpwstr>v=1.2&gt;I=f69ed7c6-3330-4252-9a30-87d0ef62711b&amp;N=WMA+-+Confidential&amp;V=1.3&amp;U=UBSPROD%5ct702420&amp;D=UBSPROD%5ct295942&amp;A=Associated&amp;H=True</vt:lpwstr>
  </property>
  <property fmtid="{D5CDD505-2E9C-101B-9397-08002B2CF9AE}" pid="175" name="ContentTypeId">
    <vt:lpwstr>0x01010013789E5DC7104147BBABB29E7C9BFD89</vt:lpwstr>
  </property>
  <property fmtid="{D5CDD505-2E9C-101B-9397-08002B2CF9AE}" pid="176" name="_SIProp12DataClass+d71de815-c2cb-41aa-93ce-32569e2b800e">
    <vt:lpwstr>v=1.2&gt;I=d71de815-c2cb-41aa-93ce-32569e2b800e&amp;N=Source+Application%3a+AADETSG+-+Data+Extraction+Team&amp;V=1.3&amp;U=UBSPROD%5ct702420&amp;D=UBSPROD%5ct318600&amp;A=Associated&amp;H=True</vt:lpwstr>
  </property>
  <property fmtid="{D5CDD505-2E9C-101B-9397-08002B2CF9AE}" pid="177" name="_SIProp12DataClass+292eaa97-cbb9-45b0-97e7-1b961b98c898">
    <vt:lpwstr>v=1.2&gt;I=292eaa97-cbb9-45b0-97e7-1b961b98c898&amp;N=File+owning+locations%3a+Switzerland&amp;V=1.3&amp;U=UBSPROD%5ct702420&amp;D=System&amp;A=Associated&amp;H=True</vt:lpwstr>
  </property>
  <property fmtid="{D5CDD505-2E9C-101B-9397-08002B2CF9AE}" pid="178" name="PresPrint4x3OnScreen">
    <vt:bool>false</vt:bool>
  </property>
</Properties>
</file>