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2.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notesSlides/notesSlide4.xml" ContentType="application/vnd.openxmlformats-officedocument.presentationml.notesSlide+xml"/>
  <Override PartName="/ppt/charts/chart2.xml" ContentType="application/vnd.openxmlformats-officedocument.drawingml.chart+xml"/>
  <Override PartName="/ppt/tags/tag152.xml" ContentType="application/vnd.openxmlformats-officedocument.presentationml.tags+xml"/>
  <Override PartName="/ppt/notesSlides/notesSlide5.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4.xml" ContentType="application/vnd.openxmlformats-officedocument.drawingml.chart+xml"/>
  <Override PartName="/ppt/theme/themeOverride2.xml" ContentType="application/vnd.openxmlformats-officedocument.themeOverride+xml"/>
  <Override PartName="/ppt/tags/tag153.xml" ContentType="application/vnd.openxmlformats-officedocument.presentationml.tags+xml"/>
  <Override PartName="/ppt/notesSlides/notesSlide6.xml" ContentType="application/vnd.openxmlformats-officedocument.presentationml.notesSlide+xml"/>
  <Override PartName="/ppt/charts/chart5.xml" ContentType="application/vnd.openxmlformats-officedocument.drawingml.chart+xml"/>
  <Override PartName="/ppt/theme/themeOverride3.xml" ContentType="application/vnd.openxmlformats-officedocument.themeOverride+xml"/>
  <Override PartName="/ppt/charts/chart6.xml" ContentType="application/vnd.openxmlformats-officedocument.drawingml.chart+xml"/>
  <Override PartName="/ppt/theme/themeOverride4.xml" ContentType="application/vnd.openxmlformats-officedocument.themeOverride+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7.xml" ContentType="application/vnd.openxmlformats-officedocument.presentationml.notesSlide+xml"/>
  <Override PartName="/ppt/charts/chart7.xml" ContentType="application/vnd.openxmlformats-officedocument.drawingml.chart+xml"/>
  <Override PartName="/ppt/theme/themeOverride5.xml" ContentType="application/vnd.openxmlformats-officedocument.themeOverride+xml"/>
  <Override PartName="/ppt/tags/tag158.xml" ContentType="application/vnd.openxmlformats-officedocument.presentationml.tags+xml"/>
  <Override PartName="/ppt/tags/tag159.xml" ContentType="application/vnd.openxmlformats-officedocument.presentationml.tags+xml"/>
  <Override PartName="/ppt/notesSlides/notesSlide8.xml" ContentType="application/vnd.openxmlformats-officedocument.presentationml.notesSlide+xml"/>
  <Override PartName="/ppt/tags/tag160.xml" ContentType="application/vnd.openxmlformats-officedocument.presentationml.tags+xml"/>
  <Override PartName="/ppt/notesSlides/notesSlide9.xml" ContentType="application/vnd.openxmlformats-officedocument.presentationml.notesSlide+xml"/>
  <Override PartName="/ppt/tags/tag161.xml" ContentType="application/vnd.openxmlformats-officedocument.presentationml.tags+xml"/>
  <Override PartName="/ppt/notesSlides/notesSlide10.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notesSlides/notesSlide11.xml" ContentType="application/vnd.openxmlformats-officedocument.presentationml.notesSlide+xml"/>
  <Override PartName="/ppt/tags/tag164.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415" r:id="rId3"/>
  </p:sldMasterIdLst>
  <p:notesMasterIdLst>
    <p:notesMasterId r:id="rId22"/>
  </p:notesMasterIdLst>
  <p:handoutMasterIdLst>
    <p:handoutMasterId r:id="rId23"/>
  </p:handoutMasterIdLst>
  <p:sldIdLst>
    <p:sldId id="381" r:id="rId4"/>
    <p:sldId id="485" r:id="rId5"/>
    <p:sldId id="1397" r:id="rId6"/>
    <p:sldId id="1378" r:id="rId7"/>
    <p:sldId id="1383" r:id="rId8"/>
    <p:sldId id="1384" r:id="rId9"/>
    <p:sldId id="1385" r:id="rId10"/>
    <p:sldId id="1398" r:id="rId11"/>
    <p:sldId id="1373" r:id="rId12"/>
    <p:sldId id="1386" r:id="rId13"/>
    <p:sldId id="1387" r:id="rId14"/>
    <p:sldId id="1396" r:id="rId15"/>
    <p:sldId id="1376" r:id="rId16"/>
    <p:sldId id="1377" r:id="rId17"/>
    <p:sldId id="1375" r:id="rId18"/>
    <p:sldId id="1399" r:id="rId19"/>
    <p:sldId id="882" r:id="rId20"/>
    <p:sldId id="452" r:id="rId21"/>
  </p:sldIdLst>
  <p:sldSz cx="9144000" cy="5143500" type="screen16x9"/>
  <p:notesSz cx="9926638" cy="6858000"/>
  <p:custDataLst>
    <p:tags r:id="rId24"/>
  </p:custDataLst>
  <p:defaultTextStyle>
    <a:defPPr>
      <a:defRPr lang="en-US"/>
    </a:defPPr>
    <a:lvl1pPr algn="l" rtl="0" eaLnBrk="0" fontAlgn="base" hangingPunct="0">
      <a:spcBef>
        <a:spcPct val="50000"/>
      </a:spcBef>
      <a:spcAft>
        <a:spcPct val="0"/>
      </a:spcAft>
      <a:defRPr lang="en-US" kern="1200">
        <a:solidFill>
          <a:schemeClr val="tx1"/>
        </a:solidFill>
        <a:latin typeface="Frutiger 55 Roman"/>
        <a:ea typeface="+mn-ea"/>
        <a:cs typeface="+mn-cs"/>
      </a:defRPr>
    </a:lvl1pPr>
    <a:lvl2pPr marL="369662" algn="l" rtl="0" eaLnBrk="0" fontAlgn="base" hangingPunct="0">
      <a:spcBef>
        <a:spcPct val="50000"/>
      </a:spcBef>
      <a:spcAft>
        <a:spcPct val="0"/>
      </a:spcAft>
      <a:defRPr kern="1200">
        <a:solidFill>
          <a:schemeClr val="tx1"/>
        </a:solidFill>
        <a:latin typeface="Frutiger 55 Roman" pitchFamily="34" charset="0"/>
        <a:ea typeface="+mn-ea"/>
        <a:cs typeface="+mn-cs"/>
      </a:defRPr>
    </a:lvl2pPr>
    <a:lvl3pPr marL="739313" algn="l" rtl="0" eaLnBrk="0" fontAlgn="base" hangingPunct="0">
      <a:spcBef>
        <a:spcPct val="50000"/>
      </a:spcBef>
      <a:spcAft>
        <a:spcPct val="0"/>
      </a:spcAft>
      <a:defRPr kern="1200">
        <a:solidFill>
          <a:schemeClr val="tx1"/>
        </a:solidFill>
        <a:latin typeface="Frutiger 55 Roman" pitchFamily="34" charset="0"/>
        <a:ea typeface="+mn-ea"/>
        <a:cs typeface="+mn-cs"/>
      </a:defRPr>
    </a:lvl3pPr>
    <a:lvl4pPr marL="1108967" algn="l" rtl="0" eaLnBrk="0" fontAlgn="base" hangingPunct="0">
      <a:spcBef>
        <a:spcPct val="50000"/>
      </a:spcBef>
      <a:spcAft>
        <a:spcPct val="0"/>
      </a:spcAft>
      <a:defRPr kern="1200">
        <a:solidFill>
          <a:schemeClr val="tx1"/>
        </a:solidFill>
        <a:latin typeface="Frutiger 55 Roman" pitchFamily="34" charset="0"/>
        <a:ea typeface="+mn-ea"/>
        <a:cs typeface="+mn-cs"/>
      </a:defRPr>
    </a:lvl4pPr>
    <a:lvl5pPr marL="1478627" algn="l" rtl="0" eaLnBrk="0" fontAlgn="base" hangingPunct="0">
      <a:spcBef>
        <a:spcPct val="50000"/>
      </a:spcBef>
      <a:spcAft>
        <a:spcPct val="0"/>
      </a:spcAft>
      <a:defRPr kern="1200">
        <a:solidFill>
          <a:schemeClr val="tx1"/>
        </a:solidFill>
        <a:latin typeface="Frutiger 55 Roman" pitchFamily="34" charset="0"/>
        <a:ea typeface="+mn-ea"/>
        <a:cs typeface="+mn-cs"/>
      </a:defRPr>
    </a:lvl5pPr>
    <a:lvl6pPr marL="1848282" algn="l" defTabSz="739313" rtl="0" eaLnBrk="1" latinLnBrk="0" hangingPunct="1">
      <a:defRPr kern="1200">
        <a:solidFill>
          <a:schemeClr val="tx1"/>
        </a:solidFill>
        <a:latin typeface="Frutiger 55 Roman" pitchFamily="34" charset="0"/>
        <a:ea typeface="+mn-ea"/>
        <a:cs typeface="+mn-cs"/>
      </a:defRPr>
    </a:lvl6pPr>
    <a:lvl7pPr marL="2217935" algn="l" defTabSz="739313" rtl="0" eaLnBrk="1" latinLnBrk="0" hangingPunct="1">
      <a:defRPr kern="1200">
        <a:solidFill>
          <a:schemeClr val="tx1"/>
        </a:solidFill>
        <a:latin typeface="Frutiger 55 Roman" pitchFamily="34" charset="0"/>
        <a:ea typeface="+mn-ea"/>
        <a:cs typeface="+mn-cs"/>
      </a:defRPr>
    </a:lvl7pPr>
    <a:lvl8pPr marL="2587600" algn="l" defTabSz="739313" rtl="0" eaLnBrk="1" latinLnBrk="0" hangingPunct="1">
      <a:defRPr kern="1200">
        <a:solidFill>
          <a:schemeClr val="tx1"/>
        </a:solidFill>
        <a:latin typeface="Frutiger 55 Roman" pitchFamily="34" charset="0"/>
        <a:ea typeface="+mn-ea"/>
        <a:cs typeface="+mn-cs"/>
      </a:defRPr>
    </a:lvl8pPr>
    <a:lvl9pPr marL="2957253" algn="l" defTabSz="739313" rtl="0" eaLnBrk="1" latinLnBrk="0" hangingPunct="1">
      <a:defRPr kern="1200">
        <a:solidFill>
          <a:schemeClr val="tx1"/>
        </a:solidFill>
        <a:latin typeface="Frutiger 55 Roman" pitchFamily="34" charset="0"/>
        <a:ea typeface="+mn-ea"/>
        <a:cs typeface="+mn-cs"/>
      </a:defRPr>
    </a:lvl9pPr>
  </p:defaultTextStyle>
  <p:extLst>
    <p:ext uri="{521415D9-36F7-43E2-AB2F-B90AF26B5E84}">
      <p14:sectionLst xmlns:p14="http://schemas.microsoft.com/office/powerpoint/2010/main">
        <p14:section name="Cover and content" id="{1030C549-4C55-4C9A-8619-56AC5A5EDCB9}">
          <p14:sldIdLst>
            <p14:sldId id="381"/>
            <p14:sldId id="485"/>
            <p14:sldId id="1397"/>
            <p14:sldId id="1378"/>
            <p14:sldId id="1383"/>
            <p14:sldId id="1384"/>
            <p14:sldId id="1385"/>
            <p14:sldId id="1398"/>
            <p14:sldId id="1373"/>
            <p14:sldId id="1386"/>
            <p14:sldId id="1387"/>
            <p14:sldId id="1396"/>
            <p14:sldId id="1376"/>
            <p14:sldId id="1377"/>
            <p14:sldId id="1375"/>
            <p14:sldId id="1399"/>
            <p14:sldId id="882"/>
            <p14:sldId id="452"/>
          </p14:sldIdLst>
        </p14:section>
      </p14:sectionLst>
    </p:ext>
    <p:ext uri="{EFAFB233-063F-42B5-8137-9DF3F51BA10A}">
      <p15:sldGuideLst xmlns:p15="http://schemas.microsoft.com/office/powerpoint/2012/main">
        <p15:guide id="1" orient="horz" pos="3122">
          <p15:clr>
            <a:srgbClr val="A4A3A4"/>
          </p15:clr>
        </p15:guide>
        <p15:guide id="2" orient="horz" pos="469">
          <p15:clr>
            <a:srgbClr val="A4A3A4"/>
          </p15:clr>
        </p15:guide>
        <p15:guide id="3" orient="horz" pos="368">
          <p15:clr>
            <a:srgbClr val="A4A3A4"/>
          </p15:clr>
        </p15:guide>
        <p15:guide id="4" orient="horz" pos="234">
          <p15:clr>
            <a:srgbClr val="A4A3A4"/>
          </p15:clr>
        </p15:guide>
        <p15:guide id="5" orient="horz" pos="2839">
          <p15:clr>
            <a:srgbClr val="A4A3A4"/>
          </p15:clr>
        </p15:guide>
        <p15:guide id="6" orient="horz" pos="1745">
          <p15:clr>
            <a:srgbClr val="A4A3A4"/>
          </p15:clr>
        </p15:guide>
        <p15:guide id="7" orient="horz" pos="784">
          <p15:clr>
            <a:srgbClr val="A4A3A4"/>
          </p15:clr>
        </p15:guide>
        <p15:guide id="8" orient="horz" pos="655">
          <p15:clr>
            <a:srgbClr val="A4A3A4"/>
          </p15:clr>
        </p15:guide>
        <p15:guide id="9" orient="horz" pos="1899">
          <p15:clr>
            <a:srgbClr val="A4A3A4"/>
          </p15:clr>
        </p15:guide>
        <p15:guide id="10" pos="2720">
          <p15:clr>
            <a:srgbClr val="A4A3A4"/>
          </p15:clr>
        </p15:guide>
        <p15:guide id="11" pos="295">
          <p15:clr>
            <a:srgbClr val="A4A3A4"/>
          </p15:clr>
        </p15:guide>
        <p15:guide id="12" pos="5503">
          <p15:clr>
            <a:srgbClr val="A4A3A4"/>
          </p15:clr>
        </p15:guide>
      </p15:sldGuideLst>
    </p:ext>
    <p:ext uri="{2D200454-40CA-4A62-9FC3-DE9A4176ACB9}">
      <p15:notesGuideLst xmlns:p15="http://schemas.microsoft.com/office/powerpoint/2012/main">
        <p15:guide id="1" orient="horz" pos="2159">
          <p15:clr>
            <a:srgbClr val="A4A3A4"/>
          </p15:clr>
        </p15:guide>
        <p15:guide id="2" pos="3127">
          <p15:clr>
            <a:srgbClr val="A4A3A4"/>
          </p15:clr>
        </p15:guide>
      </p15:notesGuideLst>
    </p:ext>
    <p:ext uri="{50385BFA-195E-4E9F-9E8A-86900EEC6D5D}">
      <p14:sectionPr xmlns:p14="http://schemas.microsoft.com/office/powerpoint/2007/7/12/main" xmlns="">
        <p14:section name="Default Section" slideIdLst="263 258" id="{F3A50AD0-1C96-4FFB-A588-4C2E07833EC5}"/>
        <p14:section name="Untitled Section" slideIdLst="259 260" id="{731A7D92-B090-44AE-BDF3-5EDBB7844CCD}"/>
        <p14:section name="Untitled Section" slideIdLst="261 262" id="{8A1131A8-562D-483F-B678-EACC5503E90B}"/>
      </p14:sectionPr>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00"/>
    <a:srgbClr val="E8C767"/>
    <a:srgbClr val="F9E6E3"/>
    <a:srgbClr val="E18A7B"/>
    <a:srgbClr val="8196BD"/>
    <a:srgbClr val="93A6C7"/>
    <a:srgbClr val="F8EFD8"/>
    <a:srgbClr val="F4E5E0"/>
    <a:srgbClr val="F2EBE4"/>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48" autoAdjust="0"/>
    <p:restoredTop sz="96807" autoAdjust="0"/>
  </p:normalViewPr>
  <p:slideViewPr>
    <p:cSldViewPr snapToGrid="0">
      <p:cViewPr varScale="1">
        <p:scale>
          <a:sx n="161" d="100"/>
          <a:sy n="161" d="100"/>
        </p:scale>
        <p:origin x="576" y="144"/>
      </p:cViewPr>
      <p:guideLst>
        <p:guide orient="horz" pos="3122"/>
        <p:guide orient="horz" pos="469"/>
        <p:guide orient="horz" pos="368"/>
        <p:guide orient="horz" pos="234"/>
        <p:guide orient="horz" pos="2839"/>
        <p:guide orient="horz" pos="1745"/>
        <p:guide orient="horz" pos="784"/>
        <p:guide orient="horz" pos="655"/>
        <p:guide orient="horz" pos="1899"/>
        <p:guide pos="2720"/>
        <p:guide pos="295"/>
        <p:guide pos="55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6"/>
    </p:cViewPr>
  </p:sorterViewPr>
  <p:notesViewPr>
    <p:cSldViewPr snapToGrid="0">
      <p:cViewPr varScale="1">
        <p:scale>
          <a:sx n="63" d="100"/>
          <a:sy n="63" d="100"/>
        </p:scale>
        <p:origin x="-3125" y="-67"/>
      </p:cViewPr>
      <p:guideLst>
        <p:guide orient="horz" pos="2159"/>
        <p:guide pos="31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569179\AppData\Local\Microsoft\Windows\INetCache\Content.Outlook\L3FY6KFF\Future%20of%20Earth_all%20charts_v0329.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569179\AppData\Local\Microsoft\Windows\INetCache\Content.Outlook\L3FY6KFF\Future%20of%20Earth_all%20charts_v0329.xlsx"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2" Type="http://schemas.openxmlformats.org/officeDocument/2006/relationships/oleObject" Target="file:///C:\Users\drahoj\AppData\Local\Microsoft\Windows\Temporary%20Internet%20Files\Content.Outlook\7KFPJPR9\new%20regime_%20Consensus%20forecasts.xlsx" TargetMode="External"/><Relationship Id="rId1" Type="http://schemas.openxmlformats.org/officeDocument/2006/relationships/themeOverride" Target="../theme/themeOverride3.xml"/></Relationships>
</file>

<file path=ppt/charts/_rels/chart6.xml.rels><?xml version="1.0" encoding="UTF-8" standalone="yes"?>
<Relationships xmlns="http://schemas.openxmlformats.org/package/2006/relationships"><Relationship Id="rId2" Type="http://schemas.openxmlformats.org/officeDocument/2006/relationships/oleObject" Target="file:///C:\Users\drahoj\AppData\Local\Microsoft\Windows\Temporary%20Internet%20Files\Content.Outlook\7KFPJPR9\new%20regime_%20Consensus%20forecasts.xlsx" TargetMode="External"/><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xMode val="edge"/>
          <c:yMode val="edge"/>
          <c:x val="5.0750001271565752E-2"/>
          <c:y val="1.8518518518518517E-2"/>
          <c:w val="0.91666666666666663"/>
          <c:h val="0.875"/>
        </c:manualLayout>
      </c:layout>
      <c:barChart>
        <c:barDir val="col"/>
        <c:grouping val="clustered"/>
        <c:varyColors val="0"/>
        <c:ser>
          <c:idx val="0"/>
          <c:order val="0"/>
          <c:tx>
            <c:strRef>
              <c:f>'3.13'!$B$34</c:f>
              <c:strCache>
                <c:ptCount val="1"/>
                <c:pt idx="0">
                  <c:v>2011-15</c:v>
                </c:pt>
              </c:strCache>
            </c:strRef>
          </c:tx>
          <c:spPr>
            <a:solidFill>
              <a:srgbClr val="4D3C2F"/>
            </a:solidFill>
            <a:ln w="25400">
              <a:noFill/>
            </a:ln>
          </c:spPr>
          <c:invertIfNegative val="0"/>
          <c:cat>
            <c:strRef>
              <c:f>'3.13'!$C$33:$H$33</c:f>
              <c:strCache>
                <c:ptCount val="6"/>
                <c:pt idx="0">
                  <c:v>Coal</c:v>
                </c:pt>
                <c:pt idx="1">
                  <c:v>Gas</c:v>
                </c:pt>
                <c:pt idx="2">
                  <c:v>Nuclear</c:v>
                </c:pt>
                <c:pt idx="3">
                  <c:v>Hydro</c:v>
                </c:pt>
                <c:pt idx="4">
                  <c:v>Wind</c:v>
                </c:pt>
                <c:pt idx="5">
                  <c:v>Solar PV</c:v>
                </c:pt>
              </c:strCache>
            </c:strRef>
          </c:cat>
          <c:val>
            <c:numRef>
              <c:f>'3.13'!$C$34:$H$34</c:f>
              <c:numCache>
                <c:formatCode>General</c:formatCode>
                <c:ptCount val="6"/>
                <c:pt idx="0" formatCode="0">
                  <c:v>87</c:v>
                </c:pt>
                <c:pt idx="1">
                  <c:v>60</c:v>
                </c:pt>
                <c:pt idx="2">
                  <c:v>5.43</c:v>
                </c:pt>
                <c:pt idx="3">
                  <c:v>37</c:v>
                </c:pt>
                <c:pt idx="4">
                  <c:v>47</c:v>
                </c:pt>
                <c:pt idx="5">
                  <c:v>37</c:v>
                </c:pt>
              </c:numCache>
            </c:numRef>
          </c:val>
          <c:extLst>
            <c:ext xmlns:c16="http://schemas.microsoft.com/office/drawing/2014/chart" uri="{C3380CC4-5D6E-409C-BE32-E72D297353CC}">
              <c16:uniqueId val="{00000000-9FD8-4A0B-B859-8AC5A01E0422}"/>
            </c:ext>
          </c:extLst>
        </c:ser>
        <c:ser>
          <c:idx val="1"/>
          <c:order val="1"/>
          <c:tx>
            <c:strRef>
              <c:f>'3.13'!$B$35</c:f>
              <c:strCache>
                <c:ptCount val="1"/>
                <c:pt idx="0">
                  <c:v>2016-19</c:v>
                </c:pt>
              </c:strCache>
            </c:strRef>
          </c:tx>
          <c:spPr>
            <a:solidFill>
              <a:srgbClr val="CFBD9B"/>
            </a:solidFill>
            <a:ln w="25400">
              <a:noFill/>
            </a:ln>
          </c:spPr>
          <c:invertIfNegative val="0"/>
          <c:cat>
            <c:strRef>
              <c:f>'3.13'!$C$33:$H$33</c:f>
              <c:strCache>
                <c:ptCount val="6"/>
                <c:pt idx="0">
                  <c:v>Coal</c:v>
                </c:pt>
                <c:pt idx="1">
                  <c:v>Gas</c:v>
                </c:pt>
                <c:pt idx="2">
                  <c:v>Nuclear</c:v>
                </c:pt>
                <c:pt idx="3">
                  <c:v>Hydro</c:v>
                </c:pt>
                <c:pt idx="4">
                  <c:v>Wind</c:v>
                </c:pt>
                <c:pt idx="5">
                  <c:v>Solar PV</c:v>
                </c:pt>
              </c:strCache>
            </c:strRef>
          </c:cat>
          <c:val>
            <c:numRef>
              <c:f>'3.13'!$C$35:$H$35</c:f>
              <c:numCache>
                <c:formatCode>General</c:formatCode>
                <c:ptCount val="6"/>
                <c:pt idx="0" formatCode="0">
                  <c:v>67</c:v>
                </c:pt>
                <c:pt idx="1">
                  <c:v>52</c:v>
                </c:pt>
                <c:pt idx="2">
                  <c:v>7.63</c:v>
                </c:pt>
                <c:pt idx="3">
                  <c:v>25</c:v>
                </c:pt>
                <c:pt idx="4">
                  <c:v>52</c:v>
                </c:pt>
                <c:pt idx="5">
                  <c:v>94</c:v>
                </c:pt>
              </c:numCache>
            </c:numRef>
          </c:val>
          <c:extLst>
            <c:ext xmlns:c16="http://schemas.microsoft.com/office/drawing/2014/chart" uri="{C3380CC4-5D6E-409C-BE32-E72D297353CC}">
              <c16:uniqueId val="{00000001-9FD8-4A0B-B859-8AC5A01E0422}"/>
            </c:ext>
          </c:extLst>
        </c:ser>
        <c:ser>
          <c:idx val="2"/>
          <c:order val="2"/>
          <c:tx>
            <c:strRef>
              <c:f>'3.13'!$B$36</c:f>
              <c:strCache>
                <c:ptCount val="1"/>
                <c:pt idx="0">
                  <c:v>2020-25</c:v>
                </c:pt>
              </c:strCache>
            </c:strRef>
          </c:tx>
          <c:spPr>
            <a:solidFill>
              <a:srgbClr val="C07156"/>
            </a:solidFill>
            <a:ln w="25400">
              <a:noFill/>
            </a:ln>
          </c:spPr>
          <c:invertIfNegative val="0"/>
          <c:cat>
            <c:strRef>
              <c:f>'3.13'!$C$33:$H$33</c:f>
              <c:strCache>
                <c:ptCount val="6"/>
                <c:pt idx="0">
                  <c:v>Coal</c:v>
                </c:pt>
                <c:pt idx="1">
                  <c:v>Gas</c:v>
                </c:pt>
                <c:pt idx="2">
                  <c:v>Nuclear</c:v>
                </c:pt>
                <c:pt idx="3">
                  <c:v>Hydro</c:v>
                </c:pt>
                <c:pt idx="4">
                  <c:v>Wind</c:v>
                </c:pt>
                <c:pt idx="5">
                  <c:v>Solar PV</c:v>
                </c:pt>
              </c:strCache>
            </c:strRef>
          </c:cat>
          <c:val>
            <c:numRef>
              <c:f>'3.13'!$C$36:$H$36</c:f>
              <c:numCache>
                <c:formatCode>General</c:formatCode>
                <c:ptCount val="6"/>
                <c:pt idx="0" formatCode="0">
                  <c:v>38</c:v>
                </c:pt>
                <c:pt idx="1">
                  <c:v>59</c:v>
                </c:pt>
                <c:pt idx="2">
                  <c:v>8.64</c:v>
                </c:pt>
                <c:pt idx="3">
                  <c:v>26</c:v>
                </c:pt>
                <c:pt idx="4">
                  <c:v>62</c:v>
                </c:pt>
                <c:pt idx="5">
                  <c:v>120</c:v>
                </c:pt>
              </c:numCache>
            </c:numRef>
          </c:val>
          <c:extLst>
            <c:ext xmlns:c16="http://schemas.microsoft.com/office/drawing/2014/chart" uri="{C3380CC4-5D6E-409C-BE32-E72D297353CC}">
              <c16:uniqueId val="{00000002-9FD8-4A0B-B859-8AC5A01E0422}"/>
            </c:ext>
          </c:extLst>
        </c:ser>
        <c:ser>
          <c:idx val="3"/>
          <c:order val="3"/>
          <c:tx>
            <c:strRef>
              <c:f>'3.13'!$B$37</c:f>
              <c:strCache>
                <c:ptCount val="1"/>
                <c:pt idx="0">
                  <c:v>2026-30</c:v>
                </c:pt>
              </c:strCache>
            </c:strRef>
          </c:tx>
          <c:spPr>
            <a:solidFill>
              <a:srgbClr val="E8C767"/>
            </a:solidFill>
            <a:ln w="25400">
              <a:noFill/>
            </a:ln>
          </c:spPr>
          <c:invertIfNegative val="0"/>
          <c:cat>
            <c:strRef>
              <c:f>'3.13'!$C$33:$H$33</c:f>
              <c:strCache>
                <c:ptCount val="6"/>
                <c:pt idx="0">
                  <c:v>Coal</c:v>
                </c:pt>
                <c:pt idx="1">
                  <c:v>Gas</c:v>
                </c:pt>
                <c:pt idx="2">
                  <c:v>Nuclear</c:v>
                </c:pt>
                <c:pt idx="3">
                  <c:v>Hydro</c:v>
                </c:pt>
                <c:pt idx="4">
                  <c:v>Wind</c:v>
                </c:pt>
                <c:pt idx="5">
                  <c:v>Solar PV</c:v>
                </c:pt>
              </c:strCache>
            </c:strRef>
          </c:cat>
          <c:val>
            <c:numRef>
              <c:f>'3.13'!$C$37:$H$37</c:f>
              <c:numCache>
                <c:formatCode>General</c:formatCode>
                <c:ptCount val="6"/>
                <c:pt idx="0" formatCode="0">
                  <c:v>19</c:v>
                </c:pt>
                <c:pt idx="1">
                  <c:v>59</c:v>
                </c:pt>
                <c:pt idx="2">
                  <c:v>14</c:v>
                </c:pt>
                <c:pt idx="3">
                  <c:v>31</c:v>
                </c:pt>
                <c:pt idx="4">
                  <c:v>75</c:v>
                </c:pt>
                <c:pt idx="5">
                  <c:v>141</c:v>
                </c:pt>
              </c:numCache>
            </c:numRef>
          </c:val>
          <c:extLst>
            <c:ext xmlns:c16="http://schemas.microsoft.com/office/drawing/2014/chart" uri="{C3380CC4-5D6E-409C-BE32-E72D297353CC}">
              <c16:uniqueId val="{00000003-9FD8-4A0B-B859-8AC5A01E0422}"/>
            </c:ext>
          </c:extLst>
        </c:ser>
        <c:dLbls>
          <c:showLegendKey val="0"/>
          <c:showVal val="0"/>
          <c:showCatName val="0"/>
          <c:showSerName val="0"/>
          <c:showPercent val="0"/>
          <c:showBubbleSize val="0"/>
        </c:dLbls>
        <c:gapWidth val="50"/>
        <c:axId val="267860608"/>
        <c:axId val="267870592"/>
      </c:barChart>
      <c:catAx>
        <c:axId val="267860608"/>
        <c:scaling>
          <c:orientation val="minMax"/>
        </c:scaling>
        <c:delete val="0"/>
        <c:axPos val="b"/>
        <c:numFmt formatCode="General" sourceLinked="0"/>
        <c:majorTickMark val="none"/>
        <c:minorTickMark val="none"/>
        <c:tickLblPos val="low"/>
        <c:spPr>
          <a:ln w="12700">
            <a:solidFill>
              <a:srgbClr val="000000"/>
            </a:solidFill>
            <a:prstDash val="solid"/>
          </a:ln>
        </c:spPr>
        <c:txPr>
          <a:bodyPr rot="0" vert="horz"/>
          <a:lstStyle/>
          <a:p>
            <a:pPr>
              <a:defRPr b="0" i="0">
                <a:latin typeface="Frutiger 45 Light"/>
                <a:ea typeface="Frutiger 45 Light"/>
                <a:cs typeface="Frutiger 45 Light"/>
              </a:defRPr>
            </a:pPr>
            <a:endParaRPr lang="en-US"/>
          </a:p>
        </c:txPr>
        <c:crossAx val="267870592"/>
        <c:crosses val="autoZero"/>
        <c:auto val="1"/>
        <c:lblAlgn val="ctr"/>
        <c:lblOffset val="100"/>
        <c:noMultiLvlLbl val="0"/>
      </c:catAx>
      <c:valAx>
        <c:axId val="267870592"/>
        <c:scaling>
          <c:orientation val="minMax"/>
        </c:scaling>
        <c:delete val="0"/>
        <c:axPos val="l"/>
        <c:numFmt formatCode="0;\ \(0\)" sourceLinked="0"/>
        <c:majorTickMark val="none"/>
        <c:minorTickMark val="none"/>
        <c:tickLblPos val="nextTo"/>
        <c:spPr>
          <a:ln w="25400">
            <a:noFill/>
          </a:ln>
        </c:spPr>
        <c:txPr>
          <a:bodyPr/>
          <a:lstStyle/>
          <a:p>
            <a:pPr>
              <a:defRPr b="0" i="0">
                <a:latin typeface="Frutiger 45 Light"/>
                <a:ea typeface="Frutiger 45 Light"/>
                <a:cs typeface="Frutiger 45 Light"/>
              </a:defRPr>
            </a:pPr>
            <a:endParaRPr lang="en-US"/>
          </a:p>
        </c:txPr>
        <c:crossAx val="267860608"/>
        <c:crosses val="autoZero"/>
        <c:crossBetween val="between"/>
      </c:valAx>
      <c:spPr>
        <a:noFill/>
        <a:ln w="25400">
          <a:noFill/>
        </a:ln>
      </c:spPr>
    </c:plotArea>
    <c:legend>
      <c:legendPos val="b"/>
      <c:overlay val="0"/>
      <c:spPr>
        <a:noFill/>
        <a:ln w="25400">
          <a:noFill/>
        </a:ln>
        <a:effectLst/>
      </c:spPr>
      <c:txPr>
        <a:bodyPr/>
        <a:lstStyle/>
        <a:p>
          <a:pPr>
            <a:defRPr sz="1000" b="0" i="0">
              <a:latin typeface="Frutiger 45 Light"/>
            </a:defRPr>
          </a:pPr>
          <a:endParaRPr lang="en-US"/>
        </a:p>
      </c:txPr>
    </c:legend>
    <c:plotVisOnly val="1"/>
    <c:dispBlanksAs val="gap"/>
    <c:showDLblsOverMax val="0"/>
  </c:chart>
  <c:spPr>
    <a:solidFill>
      <a:srgbClr val="FFFFFF"/>
    </a:solidFill>
    <a:ln w="9525">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0972110193542879E-2"/>
          <c:y val="3.3572018967242358E-2"/>
          <c:w val="0.90003639946152858"/>
          <c:h val="0.79934587343248764"/>
        </c:manualLayout>
      </c:layout>
      <c:scatterChart>
        <c:scatterStyle val="lineMarker"/>
        <c:varyColors val="0"/>
        <c:ser>
          <c:idx val="0"/>
          <c:order val="0"/>
          <c:tx>
            <c:strRef>
              <c:f>'4.17'!$F$2</c:f>
              <c:strCache>
                <c:ptCount val="1"/>
                <c:pt idx="0">
                  <c:v>Kg/Capita</c:v>
                </c:pt>
              </c:strCache>
            </c:strRef>
          </c:tx>
          <c:spPr>
            <a:ln w="19050" cap="rnd">
              <a:noFill/>
              <a:round/>
            </a:ln>
            <a:effectLst/>
          </c:spPr>
          <c:marker>
            <c:symbol val="square"/>
            <c:size val="5"/>
            <c:spPr>
              <a:solidFill>
                <a:srgbClr val="4D3C2F"/>
              </a:solidFill>
              <a:ln w="3175">
                <a:solidFill>
                  <a:srgbClr val="4D3C2F"/>
                </a:solidFill>
                <a:prstDash val="solid"/>
              </a:ln>
              <a:effectLst/>
            </c:spPr>
          </c:marker>
          <c:dLbls>
            <c:dLbl>
              <c:idx val="0"/>
              <c:tx>
                <c:rich>
                  <a:bodyPr/>
                  <a:lstStyle/>
                  <a:p>
                    <a:r>
                      <a:rPr lang="en-US"/>
                      <a:t>Australia</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779F-44D0-867D-388D01B7EA98}"/>
                </c:ext>
              </c:extLst>
            </c:dLbl>
            <c:dLbl>
              <c:idx val="2"/>
              <c:layout>
                <c:manualLayout>
                  <c:x val="0"/>
                  <c:y val="-1.8416206261510196E-2"/>
                </c:manualLayout>
              </c:layout>
              <c:tx>
                <c:rich>
                  <a:bodyPr/>
                  <a:lstStyle/>
                  <a:p>
                    <a:r>
                      <a:rPr lang="en-US"/>
                      <a:t>Japan</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779F-44D0-867D-388D01B7EA98}"/>
                </c:ext>
              </c:extLst>
            </c:dLbl>
            <c:dLbl>
              <c:idx val="7"/>
              <c:layout>
                <c:manualLayout>
                  <c:x val="-6.5040650406504065E-3"/>
                  <c:y val="-1.8416206261510113E-2"/>
                </c:manualLayout>
              </c:layout>
              <c:tx>
                <c:rich>
                  <a:bodyPr/>
                  <a:lstStyle/>
                  <a:p>
                    <a:r>
                      <a:rPr lang="en-US"/>
                      <a:t>US</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779F-44D0-867D-388D01B7EA98}"/>
                </c:ext>
              </c:extLst>
            </c:dLbl>
            <c:dLbl>
              <c:idx val="9"/>
              <c:layout>
                <c:manualLayout>
                  <c:x val="-0.12133721374710776"/>
                  <c:y val="3.0324383530570646E-2"/>
                </c:manualLayout>
              </c:layout>
              <c:tx>
                <c:rich>
                  <a:bodyPr/>
                  <a:lstStyle/>
                  <a:p>
                    <a:r>
                      <a:rPr lang="en-US"/>
                      <a:t>Brazil</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779F-44D0-867D-388D01B7EA98}"/>
                </c:ext>
              </c:extLst>
            </c:dLbl>
            <c:dLbl>
              <c:idx val="11"/>
              <c:layout>
                <c:manualLayout>
                  <c:x val="0.14326647564469913"/>
                  <c:y val="7.777777777777771E-2"/>
                </c:manualLayout>
              </c:layout>
              <c:tx>
                <c:rich>
                  <a:bodyPr/>
                  <a:lstStyle/>
                  <a:p>
                    <a:r>
                      <a:rPr lang="en-US"/>
                      <a:t>China</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779F-44D0-867D-388D01B7EA98}"/>
                </c:ext>
              </c:extLst>
            </c:dLbl>
            <c:dLbl>
              <c:idx val="15"/>
              <c:layout>
                <c:manualLayout>
                  <c:x val="0.16427889207258833"/>
                  <c:y val="-1.8518518518518653E-2"/>
                </c:manualLayout>
              </c:layout>
              <c:tx>
                <c:rich>
                  <a:bodyPr/>
                  <a:lstStyle/>
                  <a:p>
                    <a:r>
                      <a:rPr lang="en-US"/>
                      <a:t>India</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779F-44D0-867D-388D01B7EA98}"/>
                </c:ext>
              </c:extLst>
            </c:dLbl>
            <c:dLbl>
              <c:idx val="34"/>
              <c:layout>
                <c:manualLayout>
                  <c:x val="8.873690139321426E-3"/>
                  <c:y val="2.6416042784866853E-2"/>
                </c:manualLayout>
              </c:layout>
              <c:tx>
                <c:rich>
                  <a:bodyPr/>
                  <a:lstStyle/>
                  <a:p>
                    <a:r>
                      <a:rPr lang="en-US"/>
                      <a:t>UK</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779F-44D0-867D-388D01B7EA98}"/>
                </c:ext>
              </c:extLst>
            </c:dLbl>
            <c:spPr>
              <a:noFill/>
              <a:ln>
                <a:noFill/>
              </a:ln>
              <a:effectLst/>
            </c:spPr>
            <c:txPr>
              <a:bodyPr rot="0" vert="horz"/>
              <a:lstStyle/>
              <a:p>
                <a:pPr>
                  <a:defRPr sz="1000">
                    <a:latin typeface="Frutiger 45 Light" panose="020B0603020202020204" pitchFamily="34" charset="0"/>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trendline>
            <c:spPr>
              <a:ln w="9525" cap="flat" cmpd="sng" algn="ctr">
                <a:solidFill>
                  <a:schemeClr val="accent2">
                    <a:shade val="95000"/>
                    <a:satMod val="105000"/>
                  </a:schemeClr>
                </a:solidFill>
                <a:prstDash val="solid"/>
              </a:ln>
              <a:effectLst/>
            </c:spPr>
            <c:trendlineType val="log"/>
            <c:dispRSqr val="0"/>
            <c:dispEq val="0"/>
          </c:trendline>
          <c:xVal>
            <c:numRef>
              <c:f>'4.17'!$E$3:$E$37</c:f>
              <c:numCache>
                <c:formatCode>General</c:formatCode>
                <c:ptCount val="35"/>
                <c:pt idx="0">
                  <c:v>55100</c:v>
                </c:pt>
                <c:pt idx="1">
                  <c:v>46370</c:v>
                </c:pt>
                <c:pt idx="2">
                  <c:v>41710</c:v>
                </c:pt>
                <c:pt idx="3">
                  <c:v>33790</c:v>
                </c:pt>
                <c:pt idx="4">
                  <c:v>9480</c:v>
                </c:pt>
                <c:pt idx="5">
                  <c:v>42760</c:v>
                </c:pt>
                <c:pt idx="6">
                  <c:v>9690</c:v>
                </c:pt>
                <c:pt idx="7">
                  <c:v>65850</c:v>
                </c:pt>
                <c:pt idx="8">
                  <c:v>11130</c:v>
                </c:pt>
                <c:pt idx="9">
                  <c:v>9130</c:v>
                </c:pt>
                <c:pt idx="10">
                  <c:v>15010</c:v>
                </c:pt>
                <c:pt idx="11">
                  <c:v>10410</c:v>
                </c:pt>
                <c:pt idx="12">
                  <c:v>6510</c:v>
                </c:pt>
                <c:pt idx="13">
                  <c:v>2690</c:v>
                </c:pt>
                <c:pt idx="14">
                  <c:v>850</c:v>
                </c:pt>
                <c:pt idx="15">
                  <c:v>2120</c:v>
                </c:pt>
                <c:pt idx="16">
                  <c:v>4050</c:v>
                </c:pt>
                <c:pt idx="17">
                  <c:v>43110</c:v>
                </c:pt>
                <c:pt idx="18">
                  <c:v>8820</c:v>
                </c:pt>
                <c:pt idx="19">
                  <c:v>11230</c:v>
                </c:pt>
                <c:pt idx="20">
                  <c:v>2030</c:v>
                </c:pt>
                <c:pt idx="21">
                  <c:v>1410</c:v>
                </c:pt>
                <c:pt idx="22">
                  <c:v>5520</c:v>
                </c:pt>
                <c:pt idx="23">
                  <c:v>6740</c:v>
                </c:pt>
                <c:pt idx="24">
                  <c:v>3850</c:v>
                </c:pt>
                <c:pt idx="25">
                  <c:v>11260</c:v>
                </c:pt>
                <c:pt idx="26">
                  <c:v>22840</c:v>
                </c:pt>
                <c:pt idx="27">
                  <c:v>6040</c:v>
                </c:pt>
                <c:pt idx="28">
                  <c:v>7260</c:v>
                </c:pt>
                <c:pt idx="29">
                  <c:v>3370</c:v>
                </c:pt>
                <c:pt idx="30">
                  <c:v>2590</c:v>
                </c:pt>
                <c:pt idx="31">
                  <c:v>11571.232007734634</c:v>
                </c:pt>
                <c:pt idx="32">
                  <c:v>82500</c:v>
                </c:pt>
                <c:pt idx="33">
                  <c:v>85500</c:v>
                </c:pt>
                <c:pt idx="34">
                  <c:v>42220</c:v>
                </c:pt>
              </c:numCache>
            </c:numRef>
          </c:xVal>
          <c:yVal>
            <c:numRef>
              <c:f>'4.17'!$F$3:$F$37</c:f>
              <c:numCache>
                <c:formatCode>General</c:formatCode>
                <c:ptCount val="35"/>
                <c:pt idx="0">
                  <c:v>89.62</c:v>
                </c:pt>
                <c:pt idx="1">
                  <c:v>70.19</c:v>
                </c:pt>
                <c:pt idx="2">
                  <c:v>41.57</c:v>
                </c:pt>
                <c:pt idx="3">
                  <c:v>62.06</c:v>
                </c:pt>
                <c:pt idx="4">
                  <c:v>54.65</c:v>
                </c:pt>
                <c:pt idx="5">
                  <c:v>75.239999999999995</c:v>
                </c:pt>
                <c:pt idx="6">
                  <c:v>32.79</c:v>
                </c:pt>
                <c:pt idx="7">
                  <c:v>100.87</c:v>
                </c:pt>
                <c:pt idx="8">
                  <c:v>88.25</c:v>
                </c:pt>
                <c:pt idx="9">
                  <c:v>78.849999999999994</c:v>
                </c:pt>
                <c:pt idx="10">
                  <c:v>81.33</c:v>
                </c:pt>
                <c:pt idx="11">
                  <c:v>45.71</c:v>
                </c:pt>
                <c:pt idx="12">
                  <c:v>48.93</c:v>
                </c:pt>
                <c:pt idx="13">
                  <c:v>20.03</c:v>
                </c:pt>
                <c:pt idx="14">
                  <c:v>3.09</c:v>
                </c:pt>
                <c:pt idx="15">
                  <c:v>3.56</c:v>
                </c:pt>
                <c:pt idx="16">
                  <c:v>11.37</c:v>
                </c:pt>
                <c:pt idx="17">
                  <c:v>89.99</c:v>
                </c:pt>
                <c:pt idx="18">
                  <c:v>49.08</c:v>
                </c:pt>
                <c:pt idx="19">
                  <c:v>60.43</c:v>
                </c:pt>
                <c:pt idx="20">
                  <c:v>4.99</c:v>
                </c:pt>
                <c:pt idx="21">
                  <c:v>14.99</c:v>
                </c:pt>
                <c:pt idx="22">
                  <c:v>39.46</c:v>
                </c:pt>
                <c:pt idx="23">
                  <c:v>54.72</c:v>
                </c:pt>
                <c:pt idx="24">
                  <c:v>32.36</c:v>
                </c:pt>
                <c:pt idx="25">
                  <c:v>62.55</c:v>
                </c:pt>
                <c:pt idx="26">
                  <c:v>43.59</c:v>
                </c:pt>
                <c:pt idx="27">
                  <c:v>51.64</c:v>
                </c:pt>
                <c:pt idx="28">
                  <c:v>18.96</c:v>
                </c:pt>
                <c:pt idx="29">
                  <c:v>40.130000000000003</c:v>
                </c:pt>
                <c:pt idx="30">
                  <c:v>50.47</c:v>
                </c:pt>
                <c:pt idx="31">
                  <c:v>34.01</c:v>
                </c:pt>
                <c:pt idx="32">
                  <c:v>55.98</c:v>
                </c:pt>
                <c:pt idx="33">
                  <c:v>51.63</c:v>
                </c:pt>
                <c:pt idx="34">
                  <c:v>61.45</c:v>
                </c:pt>
              </c:numCache>
            </c:numRef>
          </c:yVal>
          <c:smooth val="0"/>
          <c:extLst>
            <c:ext xmlns:c16="http://schemas.microsoft.com/office/drawing/2014/chart" uri="{C3380CC4-5D6E-409C-BE32-E72D297353CC}">
              <c16:uniqueId val="{00000008-779F-44D0-867D-388D01B7EA98}"/>
            </c:ext>
          </c:extLst>
        </c:ser>
        <c:dLbls>
          <c:showLegendKey val="0"/>
          <c:showVal val="0"/>
          <c:showCatName val="0"/>
          <c:showSerName val="0"/>
          <c:showPercent val="0"/>
          <c:showBubbleSize val="0"/>
        </c:dLbls>
        <c:axId val="568619008"/>
        <c:axId val="568620928"/>
      </c:scatterChart>
      <c:valAx>
        <c:axId val="568619008"/>
        <c:scaling>
          <c:orientation val="minMax"/>
        </c:scaling>
        <c:delete val="0"/>
        <c:axPos val="b"/>
        <c:title>
          <c:tx>
            <c:rich>
              <a:bodyPr rot="0" vert="horz"/>
              <a:lstStyle/>
              <a:p>
                <a:pPr>
                  <a:defRPr sz="1000">
                    <a:latin typeface="Frutiger 45 Light" panose="020B0603020202020204" pitchFamily="34" charset="0"/>
                  </a:defRPr>
                </a:pPr>
                <a:r>
                  <a:rPr lang="en-US" sz="1000" dirty="0">
                    <a:latin typeface="Frutiger 45 Light" panose="020B0603020202020204" pitchFamily="34" charset="0"/>
                  </a:rPr>
                  <a:t>GNI per capita (current USD)</a:t>
                </a:r>
              </a:p>
            </c:rich>
          </c:tx>
          <c:overlay val="0"/>
          <c:spPr>
            <a:noFill/>
            <a:ln>
              <a:noFill/>
            </a:ln>
            <a:effectLst/>
          </c:spPr>
        </c:title>
        <c:numFmt formatCode="General" sourceLinked="1"/>
        <c:majorTickMark val="out"/>
        <c:minorTickMark val="none"/>
        <c:tickLblPos val="nextTo"/>
        <c:spPr>
          <a:noFill/>
          <a:ln w="12700">
            <a:solidFill>
              <a:srgbClr val="000000"/>
            </a:solidFill>
            <a:prstDash val="solid"/>
          </a:ln>
          <a:effectLst/>
        </c:spPr>
        <c:txPr>
          <a:bodyPr rot="0" vert="horz"/>
          <a:lstStyle/>
          <a:p>
            <a:pPr>
              <a:defRPr sz="1000">
                <a:latin typeface="Frutiger 45 Light" panose="020B0603020202020204" pitchFamily="34" charset="0"/>
              </a:defRPr>
            </a:pPr>
            <a:endParaRPr lang="en-US"/>
          </a:p>
        </c:txPr>
        <c:crossAx val="568620928"/>
        <c:crosses val="autoZero"/>
        <c:crossBetween val="midCat"/>
        <c:majorUnit val="20000"/>
      </c:valAx>
      <c:valAx>
        <c:axId val="568620928"/>
        <c:scaling>
          <c:orientation val="minMax"/>
        </c:scaling>
        <c:delete val="0"/>
        <c:axPos val="l"/>
        <c:numFmt formatCode="#,##0;\ \(#,##0\)" sourceLinked="0"/>
        <c:majorTickMark val="out"/>
        <c:minorTickMark val="none"/>
        <c:tickLblPos val="nextTo"/>
        <c:spPr>
          <a:noFill/>
          <a:ln w="25400">
            <a:noFill/>
          </a:ln>
          <a:effectLst/>
        </c:spPr>
        <c:txPr>
          <a:bodyPr rot="-60000000" vert="horz"/>
          <a:lstStyle/>
          <a:p>
            <a:pPr>
              <a:defRPr sz="1000">
                <a:latin typeface="Frutiger 45 Light" panose="020B0603020202020204" pitchFamily="34" charset="0"/>
              </a:defRPr>
            </a:pPr>
            <a:endParaRPr lang="en-US"/>
          </a:p>
        </c:txPr>
        <c:crossAx val="568619008"/>
        <c:crosses val="autoZero"/>
        <c:crossBetween val="midCat"/>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FFFFFF"/>
    </a:solidFill>
    <a:ln w="25400">
      <a:noFill/>
    </a:ln>
    <a:effectLst/>
  </c:spPr>
  <c:txPr>
    <a:bodyPr/>
    <a:lstStyle/>
    <a:p>
      <a:pPr>
        <a:defRPr sz="105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xMode val="edge"/>
          <c:yMode val="edge"/>
          <c:x val="8.8446655610834712E-3"/>
          <c:y val="1.6064257028112448E-2"/>
          <c:w val="0.9773355444997236"/>
          <c:h val="0.95983935742971882"/>
        </c:manualLayout>
      </c:layout>
      <c:barChart>
        <c:barDir val="col"/>
        <c:grouping val="clustered"/>
        <c:varyColors val="0"/>
        <c:ser>
          <c:idx val="0"/>
          <c:order val="0"/>
          <c:spPr>
            <a:solidFill>
              <a:srgbClr val="4D3C2F"/>
            </a:solidFill>
            <a:ln w="25400">
              <a:noFill/>
            </a:ln>
          </c:spPr>
          <c:invertIfNegative val="0"/>
          <c:cat>
            <c:numRef>
              <c:f>'Real GDP'!$E$10:$E$58</c:f>
              <c:numCache>
                <c:formatCode>yyyy</c:formatCode>
                <c:ptCount val="49"/>
                <c:pt idx="0">
                  <c:v>27759</c:v>
                </c:pt>
                <c:pt idx="1">
                  <c:v>28125</c:v>
                </c:pt>
                <c:pt idx="2">
                  <c:v>28490</c:v>
                </c:pt>
                <c:pt idx="3">
                  <c:v>28855</c:v>
                </c:pt>
                <c:pt idx="4">
                  <c:v>29220</c:v>
                </c:pt>
                <c:pt idx="5">
                  <c:v>29586</c:v>
                </c:pt>
                <c:pt idx="6">
                  <c:v>29951</c:v>
                </c:pt>
                <c:pt idx="7">
                  <c:v>30316</c:v>
                </c:pt>
                <c:pt idx="8">
                  <c:v>30681</c:v>
                </c:pt>
                <c:pt idx="9">
                  <c:v>31047</c:v>
                </c:pt>
                <c:pt idx="10">
                  <c:v>31412</c:v>
                </c:pt>
                <c:pt idx="11">
                  <c:v>31777</c:v>
                </c:pt>
                <c:pt idx="12">
                  <c:v>32142</c:v>
                </c:pt>
                <c:pt idx="13">
                  <c:v>32508</c:v>
                </c:pt>
                <c:pt idx="14">
                  <c:v>32873</c:v>
                </c:pt>
                <c:pt idx="15">
                  <c:v>33238</c:v>
                </c:pt>
                <c:pt idx="16">
                  <c:v>33603</c:v>
                </c:pt>
                <c:pt idx="17">
                  <c:v>33969</c:v>
                </c:pt>
                <c:pt idx="18">
                  <c:v>34334</c:v>
                </c:pt>
                <c:pt idx="19">
                  <c:v>34699</c:v>
                </c:pt>
                <c:pt idx="20">
                  <c:v>35064</c:v>
                </c:pt>
                <c:pt idx="21">
                  <c:v>35430</c:v>
                </c:pt>
                <c:pt idx="22">
                  <c:v>35795</c:v>
                </c:pt>
                <c:pt idx="23">
                  <c:v>36160</c:v>
                </c:pt>
                <c:pt idx="24">
                  <c:v>36525</c:v>
                </c:pt>
                <c:pt idx="25">
                  <c:v>36891</c:v>
                </c:pt>
                <c:pt idx="26">
                  <c:v>37256</c:v>
                </c:pt>
                <c:pt idx="27">
                  <c:v>37621</c:v>
                </c:pt>
                <c:pt idx="28">
                  <c:v>37986</c:v>
                </c:pt>
                <c:pt idx="29">
                  <c:v>38352</c:v>
                </c:pt>
                <c:pt idx="30">
                  <c:v>38717</c:v>
                </c:pt>
                <c:pt idx="31">
                  <c:v>39082</c:v>
                </c:pt>
                <c:pt idx="32">
                  <c:v>39447</c:v>
                </c:pt>
                <c:pt idx="33">
                  <c:v>39813</c:v>
                </c:pt>
                <c:pt idx="34">
                  <c:v>40178</c:v>
                </c:pt>
                <c:pt idx="35">
                  <c:v>40543</c:v>
                </c:pt>
                <c:pt idx="36">
                  <c:v>40908</c:v>
                </c:pt>
                <c:pt idx="37">
                  <c:v>41274</c:v>
                </c:pt>
                <c:pt idx="38">
                  <c:v>41639</c:v>
                </c:pt>
                <c:pt idx="39">
                  <c:v>42004</c:v>
                </c:pt>
                <c:pt idx="40">
                  <c:v>42369</c:v>
                </c:pt>
                <c:pt idx="41">
                  <c:v>42735</c:v>
                </c:pt>
                <c:pt idx="42">
                  <c:v>43100</c:v>
                </c:pt>
                <c:pt idx="43">
                  <c:v>43465</c:v>
                </c:pt>
                <c:pt idx="44">
                  <c:v>43830</c:v>
                </c:pt>
                <c:pt idx="45">
                  <c:v>44196</c:v>
                </c:pt>
                <c:pt idx="46">
                  <c:v>44561</c:v>
                </c:pt>
                <c:pt idx="47">
                  <c:v>44926</c:v>
                </c:pt>
                <c:pt idx="48">
                  <c:v>45291</c:v>
                </c:pt>
              </c:numCache>
            </c:numRef>
          </c:cat>
          <c:val>
            <c:numRef>
              <c:f>'Real GDP'!$F$10:$F$58</c:f>
              <c:numCache>
                <c:formatCode>0.00%</c:formatCode>
                <c:ptCount val="49"/>
                <c:pt idx="0">
                  <c:v>-2.0684168655528716E-3</c:v>
                </c:pt>
                <c:pt idx="1">
                  <c:v>5.3890306122448946E-2</c:v>
                </c:pt>
                <c:pt idx="2">
                  <c:v>4.6243066061523008E-2</c:v>
                </c:pt>
                <c:pt idx="3">
                  <c:v>5.5349367780080649E-2</c:v>
                </c:pt>
                <c:pt idx="4">
                  <c:v>3.1665803976494232E-2</c:v>
                </c:pt>
                <c:pt idx="5">
                  <c:v>-2.5676592981732057E-3</c:v>
                </c:pt>
                <c:pt idx="6">
                  <c:v>2.5372825186412595E-2</c:v>
                </c:pt>
                <c:pt idx="7">
                  <c:v>-1.802126769301797E-2</c:v>
                </c:pt>
                <c:pt idx="8">
                  <c:v>4.5828557994651568E-2</c:v>
                </c:pt>
                <c:pt idx="9">
                  <c:v>7.2368883206653883E-2</c:v>
                </c:pt>
                <c:pt idx="10">
                  <c:v>4.1701603605492112E-2</c:v>
                </c:pt>
                <c:pt idx="11">
                  <c:v>3.4624140056092774E-2</c:v>
                </c:pt>
                <c:pt idx="12">
                  <c:v>3.4595935038412962E-2</c:v>
                </c:pt>
                <c:pt idx="13">
                  <c:v>4.1769474797321113E-2</c:v>
                </c:pt>
                <c:pt idx="14">
                  <c:v>3.6722494783736577E-2</c:v>
                </c:pt>
                <c:pt idx="15">
                  <c:v>1.8864024542813898E-2</c:v>
                </c:pt>
                <c:pt idx="16">
                  <c:v>-1.0784261384870391E-3</c:v>
                </c:pt>
                <c:pt idx="17">
                  <c:v>3.5220300575068947E-2</c:v>
                </c:pt>
                <c:pt idx="18">
                  <c:v>2.7527387995745993E-2</c:v>
                </c:pt>
                <c:pt idx="19">
                  <c:v>4.0285384112947763E-2</c:v>
                </c:pt>
                <c:pt idx="20">
                  <c:v>2.6844016846335115E-2</c:v>
                </c:pt>
                <c:pt idx="21">
                  <c:v>3.7731766742236855E-2</c:v>
                </c:pt>
                <c:pt idx="22">
                  <c:v>4.4463984625704805E-2</c:v>
                </c:pt>
                <c:pt idx="23">
                  <c:v>4.4818996866836172E-2</c:v>
                </c:pt>
                <c:pt idx="24">
                  <c:v>4.7531628219931454E-2</c:v>
                </c:pt>
                <c:pt idx="25">
                  <c:v>4.1275127869632451E-2</c:v>
                </c:pt>
                <c:pt idx="26">
                  <c:v>9.9840073109435969E-3</c:v>
                </c:pt>
                <c:pt idx="27">
                  <c:v>1.7418055963987603E-2</c:v>
                </c:pt>
                <c:pt idx="28">
                  <c:v>2.8607214057555345E-2</c:v>
                </c:pt>
                <c:pt idx="29">
                  <c:v>3.7992377027328807E-2</c:v>
                </c:pt>
                <c:pt idx="30">
                  <c:v>3.5130219902265683E-2</c:v>
                </c:pt>
                <c:pt idx="31">
                  <c:v>2.855322715842409E-2</c:v>
                </c:pt>
                <c:pt idx="32">
                  <c:v>1.8756967851717644E-2</c:v>
                </c:pt>
                <c:pt idx="33">
                  <c:v>-1.3631127607832633E-3</c:v>
                </c:pt>
                <c:pt idx="34">
                  <c:v>-2.5370561433414384E-2</c:v>
                </c:pt>
                <c:pt idx="35">
                  <c:v>2.564304876124349E-2</c:v>
                </c:pt>
                <c:pt idx="36">
                  <c:v>1.5507603148960269E-2</c:v>
                </c:pt>
                <c:pt idx="37">
                  <c:v>2.2492692873420948E-2</c:v>
                </c:pt>
                <c:pt idx="38">
                  <c:v>1.8423164783601991E-2</c:v>
                </c:pt>
                <c:pt idx="39">
                  <c:v>2.5255525782945459E-2</c:v>
                </c:pt>
                <c:pt idx="40">
                  <c:v>3.0759224219489165E-2</c:v>
                </c:pt>
                <c:pt idx="41">
                  <c:v>1.7112011105884471E-2</c:v>
                </c:pt>
                <c:pt idx="42">
                  <c:v>2.3327035334592853E-2</c:v>
                </c:pt>
                <c:pt idx="43">
                  <c:v>2.996566376948985E-2</c:v>
                </c:pt>
                <c:pt idx="44">
                  <c:v>2.1613030961375949E-2</c:v>
                </c:pt>
                <c:pt idx="45">
                  <c:v>-3.4863317567319946E-2</c:v>
                </c:pt>
              </c:numCache>
            </c:numRef>
          </c:val>
          <c:extLst>
            <c:ext xmlns:c16="http://schemas.microsoft.com/office/drawing/2014/chart" uri="{C3380CC4-5D6E-409C-BE32-E72D297353CC}">
              <c16:uniqueId val="{00000000-D3E7-4613-A50A-C17AC8A7DFD9}"/>
            </c:ext>
          </c:extLst>
        </c:ser>
        <c:ser>
          <c:idx val="1"/>
          <c:order val="1"/>
          <c:spPr>
            <a:solidFill>
              <a:srgbClr val="CFBD9B"/>
            </a:solidFill>
            <a:ln w="25400">
              <a:noFill/>
            </a:ln>
          </c:spPr>
          <c:invertIfNegative val="0"/>
          <c:dPt>
            <c:idx val="46"/>
            <c:invertIfNegative val="0"/>
            <c:bubble3D val="0"/>
            <c:spPr>
              <a:noFill/>
              <a:ln w="25400">
                <a:solidFill>
                  <a:schemeClr val="accent2"/>
                </a:solidFill>
              </a:ln>
            </c:spPr>
            <c:extLst>
              <c:ext xmlns:c16="http://schemas.microsoft.com/office/drawing/2014/chart" uri="{C3380CC4-5D6E-409C-BE32-E72D297353CC}">
                <c16:uniqueId val="{00000002-D3E7-4613-A50A-C17AC8A7DFD9}"/>
              </c:ext>
            </c:extLst>
          </c:dPt>
          <c:dPt>
            <c:idx val="47"/>
            <c:invertIfNegative val="0"/>
            <c:bubble3D val="0"/>
            <c:spPr>
              <a:noFill/>
              <a:ln w="25400">
                <a:solidFill>
                  <a:schemeClr val="accent2"/>
                </a:solidFill>
              </a:ln>
            </c:spPr>
            <c:extLst>
              <c:ext xmlns:c16="http://schemas.microsoft.com/office/drawing/2014/chart" uri="{C3380CC4-5D6E-409C-BE32-E72D297353CC}">
                <c16:uniqueId val="{00000004-D3E7-4613-A50A-C17AC8A7DFD9}"/>
              </c:ext>
            </c:extLst>
          </c:dPt>
          <c:dPt>
            <c:idx val="48"/>
            <c:invertIfNegative val="0"/>
            <c:bubble3D val="0"/>
            <c:spPr>
              <a:noFill/>
              <a:ln w="25400">
                <a:solidFill>
                  <a:schemeClr val="accent2"/>
                </a:solidFill>
              </a:ln>
            </c:spPr>
            <c:extLst>
              <c:ext xmlns:c16="http://schemas.microsoft.com/office/drawing/2014/chart" uri="{C3380CC4-5D6E-409C-BE32-E72D297353CC}">
                <c16:uniqueId val="{00000006-D3E7-4613-A50A-C17AC8A7DFD9}"/>
              </c:ext>
            </c:extLst>
          </c:dPt>
          <c:cat>
            <c:numRef>
              <c:f>'Real GDP'!$E$10:$E$58</c:f>
              <c:numCache>
                <c:formatCode>yyyy</c:formatCode>
                <c:ptCount val="49"/>
                <c:pt idx="0">
                  <c:v>27759</c:v>
                </c:pt>
                <c:pt idx="1">
                  <c:v>28125</c:v>
                </c:pt>
                <c:pt idx="2">
                  <c:v>28490</c:v>
                </c:pt>
                <c:pt idx="3">
                  <c:v>28855</c:v>
                </c:pt>
                <c:pt idx="4">
                  <c:v>29220</c:v>
                </c:pt>
                <c:pt idx="5">
                  <c:v>29586</c:v>
                </c:pt>
                <c:pt idx="6">
                  <c:v>29951</c:v>
                </c:pt>
                <c:pt idx="7">
                  <c:v>30316</c:v>
                </c:pt>
                <c:pt idx="8">
                  <c:v>30681</c:v>
                </c:pt>
                <c:pt idx="9">
                  <c:v>31047</c:v>
                </c:pt>
                <c:pt idx="10">
                  <c:v>31412</c:v>
                </c:pt>
                <c:pt idx="11">
                  <c:v>31777</c:v>
                </c:pt>
                <c:pt idx="12">
                  <c:v>32142</c:v>
                </c:pt>
                <c:pt idx="13">
                  <c:v>32508</c:v>
                </c:pt>
                <c:pt idx="14">
                  <c:v>32873</c:v>
                </c:pt>
                <c:pt idx="15">
                  <c:v>33238</c:v>
                </c:pt>
                <c:pt idx="16">
                  <c:v>33603</c:v>
                </c:pt>
                <c:pt idx="17">
                  <c:v>33969</c:v>
                </c:pt>
                <c:pt idx="18">
                  <c:v>34334</c:v>
                </c:pt>
                <c:pt idx="19">
                  <c:v>34699</c:v>
                </c:pt>
                <c:pt idx="20">
                  <c:v>35064</c:v>
                </c:pt>
                <c:pt idx="21">
                  <c:v>35430</c:v>
                </c:pt>
                <c:pt idx="22">
                  <c:v>35795</c:v>
                </c:pt>
                <c:pt idx="23">
                  <c:v>36160</c:v>
                </c:pt>
                <c:pt idx="24">
                  <c:v>36525</c:v>
                </c:pt>
                <c:pt idx="25">
                  <c:v>36891</c:v>
                </c:pt>
                <c:pt idx="26">
                  <c:v>37256</c:v>
                </c:pt>
                <c:pt idx="27">
                  <c:v>37621</c:v>
                </c:pt>
                <c:pt idx="28">
                  <c:v>37986</c:v>
                </c:pt>
                <c:pt idx="29">
                  <c:v>38352</c:v>
                </c:pt>
                <c:pt idx="30">
                  <c:v>38717</c:v>
                </c:pt>
                <c:pt idx="31">
                  <c:v>39082</c:v>
                </c:pt>
                <c:pt idx="32">
                  <c:v>39447</c:v>
                </c:pt>
                <c:pt idx="33">
                  <c:v>39813</c:v>
                </c:pt>
                <c:pt idx="34">
                  <c:v>40178</c:v>
                </c:pt>
                <c:pt idx="35">
                  <c:v>40543</c:v>
                </c:pt>
                <c:pt idx="36">
                  <c:v>40908</c:v>
                </c:pt>
                <c:pt idx="37">
                  <c:v>41274</c:v>
                </c:pt>
                <c:pt idx="38">
                  <c:v>41639</c:v>
                </c:pt>
                <c:pt idx="39">
                  <c:v>42004</c:v>
                </c:pt>
                <c:pt idx="40">
                  <c:v>42369</c:v>
                </c:pt>
                <c:pt idx="41">
                  <c:v>42735</c:v>
                </c:pt>
                <c:pt idx="42">
                  <c:v>43100</c:v>
                </c:pt>
                <c:pt idx="43">
                  <c:v>43465</c:v>
                </c:pt>
                <c:pt idx="44">
                  <c:v>43830</c:v>
                </c:pt>
                <c:pt idx="45">
                  <c:v>44196</c:v>
                </c:pt>
                <c:pt idx="46">
                  <c:v>44561</c:v>
                </c:pt>
                <c:pt idx="47">
                  <c:v>44926</c:v>
                </c:pt>
                <c:pt idx="48">
                  <c:v>45291</c:v>
                </c:pt>
              </c:numCache>
            </c:numRef>
          </c:cat>
          <c:val>
            <c:numRef>
              <c:f>'Real GDP'!$G$10:$G$58</c:f>
              <c:numCache>
                <c:formatCode>General</c:formatCode>
                <c:ptCount val="49"/>
                <c:pt idx="46" formatCode="0.0%">
                  <c:v>5.8000000000000003E-2</c:v>
                </c:pt>
                <c:pt idx="47" formatCode="0.0%">
                  <c:v>0.04</c:v>
                </c:pt>
                <c:pt idx="48" formatCode="0.0%">
                  <c:v>2.4E-2</c:v>
                </c:pt>
              </c:numCache>
            </c:numRef>
          </c:val>
          <c:extLst>
            <c:ext xmlns:c16="http://schemas.microsoft.com/office/drawing/2014/chart" uri="{C3380CC4-5D6E-409C-BE32-E72D297353CC}">
              <c16:uniqueId val="{00000007-D3E7-4613-A50A-C17AC8A7DFD9}"/>
            </c:ext>
          </c:extLst>
        </c:ser>
        <c:dLbls>
          <c:showLegendKey val="0"/>
          <c:showVal val="0"/>
          <c:showCatName val="0"/>
          <c:showSerName val="0"/>
          <c:showPercent val="0"/>
          <c:showBubbleSize val="0"/>
        </c:dLbls>
        <c:gapWidth val="50"/>
        <c:axId val="458519680"/>
        <c:axId val="458521216"/>
      </c:barChart>
      <c:dateAx>
        <c:axId val="458519680"/>
        <c:scaling>
          <c:orientation val="minMax"/>
          <c:max val="44927"/>
          <c:min val="39814"/>
        </c:scaling>
        <c:delete val="0"/>
        <c:axPos val="b"/>
        <c:numFmt formatCode="\'yy" sourceLinked="0"/>
        <c:majorTickMark val="none"/>
        <c:minorTickMark val="none"/>
        <c:tickLblPos val="low"/>
        <c:spPr>
          <a:ln w="12700">
            <a:solidFill>
              <a:srgbClr val="000000"/>
            </a:solidFill>
            <a:prstDash val="solid"/>
          </a:ln>
        </c:spPr>
        <c:txPr>
          <a:bodyPr rot="0" vert="horz"/>
          <a:lstStyle/>
          <a:p>
            <a:pPr>
              <a:defRPr/>
            </a:pPr>
            <a:endParaRPr lang="en-US"/>
          </a:p>
        </c:txPr>
        <c:crossAx val="458521216"/>
        <c:crosses val="autoZero"/>
        <c:auto val="1"/>
        <c:lblOffset val="100"/>
        <c:baseTimeUnit val="years"/>
        <c:majorUnit val="2"/>
        <c:majorTimeUnit val="years"/>
      </c:dateAx>
      <c:valAx>
        <c:axId val="458521216"/>
        <c:scaling>
          <c:orientation val="minMax"/>
          <c:max val="6.0000000000000012E-2"/>
          <c:min val="-4.0000000000000008E-2"/>
        </c:scaling>
        <c:delete val="0"/>
        <c:axPos val="l"/>
        <c:numFmt formatCode="0%" sourceLinked="0"/>
        <c:majorTickMark val="none"/>
        <c:minorTickMark val="none"/>
        <c:tickLblPos val="nextTo"/>
        <c:spPr>
          <a:ln w="25400">
            <a:noFill/>
          </a:ln>
        </c:spPr>
        <c:crossAx val="458519680"/>
        <c:crosses val="autoZero"/>
        <c:crossBetween val="between"/>
      </c:valAx>
      <c:spPr>
        <a:noFill/>
        <a:ln w="25400">
          <a:noFill/>
        </a:ln>
      </c:spPr>
    </c:plotArea>
    <c:plotVisOnly val="1"/>
    <c:dispBlanksAs val="gap"/>
    <c:showDLblsOverMax val="0"/>
  </c:chart>
  <c:spPr>
    <a:solidFill>
      <a:srgbClr val="FFFFFF"/>
    </a:solidFill>
    <a:ln w="25400">
      <a:noFill/>
    </a:ln>
    <a:effectLst/>
  </c:spPr>
  <c:txPr>
    <a:bodyPr/>
    <a:lstStyle/>
    <a:p>
      <a:pPr>
        <a:defRPr>
          <a:latin typeface="Frutiger 45 Light" panose="020B0603020202020204" pitchFamily="34" charset="0"/>
        </a:defRPr>
      </a:pPr>
      <a:endParaRPr lang="en-US"/>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75437445319336"/>
          <c:y val="4.4606299212598427E-2"/>
          <c:w val="0.83882895888013997"/>
          <c:h val="0.82648986585010209"/>
        </c:manualLayout>
      </c:layout>
      <c:lineChart>
        <c:grouping val="standard"/>
        <c:varyColors val="0"/>
        <c:ser>
          <c:idx val="0"/>
          <c:order val="0"/>
          <c:spPr>
            <a:ln w="28575">
              <a:solidFill>
                <a:srgbClr val="4D3C2F"/>
              </a:solidFill>
              <a:prstDash val="solid"/>
            </a:ln>
          </c:spPr>
          <c:marker>
            <c:symbol val="none"/>
          </c:marker>
          <c:cat>
            <c:numRef>
              <c:f>Inflation!$D$250:$D$503</c:f>
              <c:numCache>
                <c:formatCode>yyyymm</c:formatCode>
                <c:ptCount val="254"/>
                <c:pt idx="0">
                  <c:v>36556</c:v>
                </c:pt>
                <c:pt idx="1">
                  <c:v>36585</c:v>
                </c:pt>
                <c:pt idx="2">
                  <c:v>36616</c:v>
                </c:pt>
                <c:pt idx="3">
                  <c:v>36646</c:v>
                </c:pt>
                <c:pt idx="4">
                  <c:v>36677</c:v>
                </c:pt>
                <c:pt idx="5">
                  <c:v>36707</c:v>
                </c:pt>
                <c:pt idx="6">
                  <c:v>36738</c:v>
                </c:pt>
                <c:pt idx="7">
                  <c:v>36769</c:v>
                </c:pt>
                <c:pt idx="8">
                  <c:v>36799</c:v>
                </c:pt>
                <c:pt idx="9">
                  <c:v>36830</c:v>
                </c:pt>
                <c:pt idx="10">
                  <c:v>36860</c:v>
                </c:pt>
                <c:pt idx="11">
                  <c:v>36891</c:v>
                </c:pt>
                <c:pt idx="12">
                  <c:v>36922</c:v>
                </c:pt>
                <c:pt idx="13">
                  <c:v>36950</c:v>
                </c:pt>
                <c:pt idx="14">
                  <c:v>36981</c:v>
                </c:pt>
                <c:pt idx="15">
                  <c:v>37011</c:v>
                </c:pt>
                <c:pt idx="16">
                  <c:v>37042</c:v>
                </c:pt>
                <c:pt idx="17">
                  <c:v>37072</c:v>
                </c:pt>
                <c:pt idx="18">
                  <c:v>37103</c:v>
                </c:pt>
                <c:pt idx="19">
                  <c:v>37134</c:v>
                </c:pt>
                <c:pt idx="20">
                  <c:v>37164</c:v>
                </c:pt>
                <c:pt idx="21">
                  <c:v>37195</c:v>
                </c:pt>
                <c:pt idx="22">
                  <c:v>37225</c:v>
                </c:pt>
                <c:pt idx="23">
                  <c:v>37256</c:v>
                </c:pt>
                <c:pt idx="24">
                  <c:v>37287</c:v>
                </c:pt>
                <c:pt idx="25">
                  <c:v>37315</c:v>
                </c:pt>
                <c:pt idx="26">
                  <c:v>37346</c:v>
                </c:pt>
                <c:pt idx="27">
                  <c:v>37376</c:v>
                </c:pt>
                <c:pt idx="28">
                  <c:v>37407</c:v>
                </c:pt>
                <c:pt idx="29">
                  <c:v>37437</c:v>
                </c:pt>
                <c:pt idx="30">
                  <c:v>37468</c:v>
                </c:pt>
                <c:pt idx="31">
                  <c:v>37499</c:v>
                </c:pt>
                <c:pt idx="32">
                  <c:v>37529</c:v>
                </c:pt>
                <c:pt idx="33">
                  <c:v>37560</c:v>
                </c:pt>
                <c:pt idx="34">
                  <c:v>37590</c:v>
                </c:pt>
                <c:pt idx="35">
                  <c:v>37621</c:v>
                </c:pt>
                <c:pt idx="36">
                  <c:v>37652</c:v>
                </c:pt>
                <c:pt idx="37">
                  <c:v>37680</c:v>
                </c:pt>
                <c:pt idx="38">
                  <c:v>37711</c:v>
                </c:pt>
                <c:pt idx="39">
                  <c:v>37741</c:v>
                </c:pt>
                <c:pt idx="40">
                  <c:v>37772</c:v>
                </c:pt>
                <c:pt idx="41">
                  <c:v>37802</c:v>
                </c:pt>
                <c:pt idx="42">
                  <c:v>37833</c:v>
                </c:pt>
                <c:pt idx="43">
                  <c:v>37864</c:v>
                </c:pt>
                <c:pt idx="44">
                  <c:v>37894</c:v>
                </c:pt>
                <c:pt idx="45">
                  <c:v>37925</c:v>
                </c:pt>
                <c:pt idx="46">
                  <c:v>37955</c:v>
                </c:pt>
                <c:pt idx="47">
                  <c:v>37986</c:v>
                </c:pt>
                <c:pt idx="48">
                  <c:v>38017</c:v>
                </c:pt>
                <c:pt idx="49">
                  <c:v>38046</c:v>
                </c:pt>
                <c:pt idx="50">
                  <c:v>38077</c:v>
                </c:pt>
                <c:pt idx="51">
                  <c:v>38107</c:v>
                </c:pt>
                <c:pt idx="52">
                  <c:v>38138</c:v>
                </c:pt>
                <c:pt idx="53">
                  <c:v>38168</c:v>
                </c:pt>
                <c:pt idx="54">
                  <c:v>38199</c:v>
                </c:pt>
                <c:pt idx="55">
                  <c:v>38230</c:v>
                </c:pt>
                <c:pt idx="56">
                  <c:v>38260</c:v>
                </c:pt>
                <c:pt idx="57">
                  <c:v>38291</c:v>
                </c:pt>
                <c:pt idx="58">
                  <c:v>38321</c:v>
                </c:pt>
                <c:pt idx="59">
                  <c:v>38352</c:v>
                </c:pt>
                <c:pt idx="60">
                  <c:v>38383</c:v>
                </c:pt>
                <c:pt idx="61">
                  <c:v>38411</c:v>
                </c:pt>
                <c:pt idx="62">
                  <c:v>38442</c:v>
                </c:pt>
                <c:pt idx="63">
                  <c:v>38472</c:v>
                </c:pt>
                <c:pt idx="64">
                  <c:v>38503</c:v>
                </c:pt>
                <c:pt idx="65">
                  <c:v>38533</c:v>
                </c:pt>
                <c:pt idx="66">
                  <c:v>38564</c:v>
                </c:pt>
                <c:pt idx="67">
                  <c:v>38595</c:v>
                </c:pt>
                <c:pt idx="68">
                  <c:v>38625</c:v>
                </c:pt>
                <c:pt idx="69">
                  <c:v>38656</c:v>
                </c:pt>
                <c:pt idx="70">
                  <c:v>38686</c:v>
                </c:pt>
                <c:pt idx="71">
                  <c:v>38717</c:v>
                </c:pt>
                <c:pt idx="72">
                  <c:v>38748</c:v>
                </c:pt>
                <c:pt idx="73">
                  <c:v>38776</c:v>
                </c:pt>
                <c:pt idx="74">
                  <c:v>38807</c:v>
                </c:pt>
                <c:pt idx="75">
                  <c:v>38837</c:v>
                </c:pt>
                <c:pt idx="76">
                  <c:v>38868</c:v>
                </c:pt>
                <c:pt idx="77">
                  <c:v>38898</c:v>
                </c:pt>
                <c:pt idx="78">
                  <c:v>38929</c:v>
                </c:pt>
                <c:pt idx="79">
                  <c:v>38960</c:v>
                </c:pt>
                <c:pt idx="80">
                  <c:v>38990</c:v>
                </c:pt>
                <c:pt idx="81">
                  <c:v>39021</c:v>
                </c:pt>
                <c:pt idx="82">
                  <c:v>39051</c:v>
                </c:pt>
                <c:pt idx="83">
                  <c:v>39082</c:v>
                </c:pt>
                <c:pt idx="84">
                  <c:v>39113</c:v>
                </c:pt>
                <c:pt idx="85">
                  <c:v>39141</c:v>
                </c:pt>
                <c:pt idx="86">
                  <c:v>39172</c:v>
                </c:pt>
                <c:pt idx="87">
                  <c:v>39202</c:v>
                </c:pt>
                <c:pt idx="88">
                  <c:v>39233</c:v>
                </c:pt>
                <c:pt idx="89">
                  <c:v>39263</c:v>
                </c:pt>
                <c:pt idx="90">
                  <c:v>39294</c:v>
                </c:pt>
                <c:pt idx="91">
                  <c:v>39325</c:v>
                </c:pt>
                <c:pt idx="92">
                  <c:v>39355</c:v>
                </c:pt>
                <c:pt idx="93">
                  <c:v>39386</c:v>
                </c:pt>
                <c:pt idx="94">
                  <c:v>39416</c:v>
                </c:pt>
                <c:pt idx="95">
                  <c:v>39447</c:v>
                </c:pt>
                <c:pt idx="96">
                  <c:v>39478</c:v>
                </c:pt>
                <c:pt idx="97">
                  <c:v>39507</c:v>
                </c:pt>
                <c:pt idx="98">
                  <c:v>39538</c:v>
                </c:pt>
                <c:pt idx="99">
                  <c:v>39568</c:v>
                </c:pt>
                <c:pt idx="100">
                  <c:v>39599</c:v>
                </c:pt>
                <c:pt idx="101">
                  <c:v>39629</c:v>
                </c:pt>
                <c:pt idx="102">
                  <c:v>39660</c:v>
                </c:pt>
                <c:pt idx="103">
                  <c:v>39691</c:v>
                </c:pt>
                <c:pt idx="104">
                  <c:v>39721</c:v>
                </c:pt>
                <c:pt idx="105">
                  <c:v>39752</c:v>
                </c:pt>
                <c:pt idx="106">
                  <c:v>39782</c:v>
                </c:pt>
                <c:pt idx="107">
                  <c:v>39813</c:v>
                </c:pt>
                <c:pt idx="108">
                  <c:v>39844</c:v>
                </c:pt>
                <c:pt idx="109">
                  <c:v>39872</c:v>
                </c:pt>
                <c:pt idx="110">
                  <c:v>39903</c:v>
                </c:pt>
                <c:pt idx="111">
                  <c:v>39933</c:v>
                </c:pt>
                <c:pt idx="112">
                  <c:v>39964</c:v>
                </c:pt>
                <c:pt idx="113">
                  <c:v>39994</c:v>
                </c:pt>
                <c:pt idx="114">
                  <c:v>40025</c:v>
                </c:pt>
                <c:pt idx="115">
                  <c:v>40056</c:v>
                </c:pt>
                <c:pt idx="116">
                  <c:v>40086</c:v>
                </c:pt>
                <c:pt idx="117">
                  <c:v>40117</c:v>
                </c:pt>
                <c:pt idx="118">
                  <c:v>40147</c:v>
                </c:pt>
                <c:pt idx="119">
                  <c:v>40178</c:v>
                </c:pt>
                <c:pt idx="120">
                  <c:v>40209</c:v>
                </c:pt>
                <c:pt idx="121">
                  <c:v>40237</c:v>
                </c:pt>
                <c:pt idx="122">
                  <c:v>40268</c:v>
                </c:pt>
                <c:pt idx="123">
                  <c:v>40298</c:v>
                </c:pt>
                <c:pt idx="124">
                  <c:v>40329</c:v>
                </c:pt>
                <c:pt idx="125">
                  <c:v>40359</c:v>
                </c:pt>
                <c:pt idx="126">
                  <c:v>40390</c:v>
                </c:pt>
                <c:pt idx="127">
                  <c:v>40421</c:v>
                </c:pt>
                <c:pt idx="128">
                  <c:v>40451</c:v>
                </c:pt>
                <c:pt idx="129">
                  <c:v>40482</c:v>
                </c:pt>
                <c:pt idx="130">
                  <c:v>40512</c:v>
                </c:pt>
                <c:pt idx="131">
                  <c:v>40543</c:v>
                </c:pt>
                <c:pt idx="132">
                  <c:v>40574</c:v>
                </c:pt>
                <c:pt idx="133">
                  <c:v>40602</c:v>
                </c:pt>
                <c:pt idx="134">
                  <c:v>40633</c:v>
                </c:pt>
                <c:pt idx="135">
                  <c:v>40663</c:v>
                </c:pt>
                <c:pt idx="136">
                  <c:v>40694</c:v>
                </c:pt>
                <c:pt idx="137">
                  <c:v>40724</c:v>
                </c:pt>
                <c:pt idx="138">
                  <c:v>40755</c:v>
                </c:pt>
                <c:pt idx="139">
                  <c:v>40786</c:v>
                </c:pt>
                <c:pt idx="140">
                  <c:v>40816</c:v>
                </c:pt>
                <c:pt idx="141">
                  <c:v>40847</c:v>
                </c:pt>
                <c:pt idx="142">
                  <c:v>40877</c:v>
                </c:pt>
                <c:pt idx="143">
                  <c:v>40908</c:v>
                </c:pt>
                <c:pt idx="144">
                  <c:v>40939</c:v>
                </c:pt>
                <c:pt idx="145">
                  <c:v>40968</c:v>
                </c:pt>
                <c:pt idx="146">
                  <c:v>40999</c:v>
                </c:pt>
                <c:pt idx="147">
                  <c:v>41029</c:v>
                </c:pt>
                <c:pt idx="148">
                  <c:v>41060</c:v>
                </c:pt>
                <c:pt idx="149">
                  <c:v>41090</c:v>
                </c:pt>
                <c:pt idx="150">
                  <c:v>41121</c:v>
                </c:pt>
                <c:pt idx="151">
                  <c:v>41152</c:v>
                </c:pt>
                <c:pt idx="152">
                  <c:v>41182</c:v>
                </c:pt>
                <c:pt idx="153">
                  <c:v>41213</c:v>
                </c:pt>
                <c:pt idx="154">
                  <c:v>41243</c:v>
                </c:pt>
                <c:pt idx="155">
                  <c:v>41274</c:v>
                </c:pt>
                <c:pt idx="156">
                  <c:v>41305</c:v>
                </c:pt>
                <c:pt idx="157">
                  <c:v>41333</c:v>
                </c:pt>
                <c:pt idx="158">
                  <c:v>41364</c:v>
                </c:pt>
                <c:pt idx="159">
                  <c:v>41394</c:v>
                </c:pt>
                <c:pt idx="160">
                  <c:v>41425</c:v>
                </c:pt>
                <c:pt idx="161">
                  <c:v>41455</c:v>
                </c:pt>
                <c:pt idx="162">
                  <c:v>41486</c:v>
                </c:pt>
                <c:pt idx="163">
                  <c:v>41517</c:v>
                </c:pt>
                <c:pt idx="164">
                  <c:v>41547</c:v>
                </c:pt>
                <c:pt idx="165">
                  <c:v>41578</c:v>
                </c:pt>
                <c:pt idx="166">
                  <c:v>41608</c:v>
                </c:pt>
                <c:pt idx="167">
                  <c:v>41639</c:v>
                </c:pt>
                <c:pt idx="168">
                  <c:v>41670</c:v>
                </c:pt>
                <c:pt idx="169">
                  <c:v>41698</c:v>
                </c:pt>
                <c:pt idx="170">
                  <c:v>41729</c:v>
                </c:pt>
                <c:pt idx="171">
                  <c:v>41759</c:v>
                </c:pt>
                <c:pt idx="172">
                  <c:v>41790</c:v>
                </c:pt>
                <c:pt idx="173">
                  <c:v>41820</c:v>
                </c:pt>
                <c:pt idx="174">
                  <c:v>41851</c:v>
                </c:pt>
                <c:pt idx="175">
                  <c:v>41882</c:v>
                </c:pt>
                <c:pt idx="176">
                  <c:v>41912</c:v>
                </c:pt>
                <c:pt idx="177">
                  <c:v>41943</c:v>
                </c:pt>
                <c:pt idx="178">
                  <c:v>41973</c:v>
                </c:pt>
                <c:pt idx="179">
                  <c:v>42004</c:v>
                </c:pt>
                <c:pt idx="180">
                  <c:v>42035</c:v>
                </c:pt>
                <c:pt idx="181">
                  <c:v>42063</c:v>
                </c:pt>
                <c:pt idx="182">
                  <c:v>42094</c:v>
                </c:pt>
                <c:pt idx="183">
                  <c:v>42124</c:v>
                </c:pt>
                <c:pt idx="184">
                  <c:v>42155</c:v>
                </c:pt>
                <c:pt idx="185">
                  <c:v>42185</c:v>
                </c:pt>
                <c:pt idx="186">
                  <c:v>42216</c:v>
                </c:pt>
                <c:pt idx="187">
                  <c:v>42247</c:v>
                </c:pt>
                <c:pt idx="188">
                  <c:v>42277</c:v>
                </c:pt>
                <c:pt idx="189">
                  <c:v>42308</c:v>
                </c:pt>
                <c:pt idx="190">
                  <c:v>42338</c:v>
                </c:pt>
                <c:pt idx="191">
                  <c:v>42369</c:v>
                </c:pt>
                <c:pt idx="192">
                  <c:v>42400</c:v>
                </c:pt>
                <c:pt idx="193">
                  <c:v>42429</c:v>
                </c:pt>
                <c:pt idx="194">
                  <c:v>42460</c:v>
                </c:pt>
                <c:pt idx="195">
                  <c:v>42490</c:v>
                </c:pt>
                <c:pt idx="196">
                  <c:v>42521</c:v>
                </c:pt>
                <c:pt idx="197">
                  <c:v>42551</c:v>
                </c:pt>
                <c:pt idx="198">
                  <c:v>42582</c:v>
                </c:pt>
                <c:pt idx="199">
                  <c:v>42613</c:v>
                </c:pt>
                <c:pt idx="200">
                  <c:v>42643</c:v>
                </c:pt>
                <c:pt idx="201">
                  <c:v>42674</c:v>
                </c:pt>
                <c:pt idx="202">
                  <c:v>42704</c:v>
                </c:pt>
                <c:pt idx="203">
                  <c:v>42735</c:v>
                </c:pt>
                <c:pt idx="204">
                  <c:v>42766</c:v>
                </c:pt>
                <c:pt idx="205">
                  <c:v>42794</c:v>
                </c:pt>
                <c:pt idx="206">
                  <c:v>42825</c:v>
                </c:pt>
                <c:pt idx="207">
                  <c:v>42855</c:v>
                </c:pt>
                <c:pt idx="208">
                  <c:v>42886</c:v>
                </c:pt>
                <c:pt idx="209">
                  <c:v>42916</c:v>
                </c:pt>
                <c:pt idx="210">
                  <c:v>42947</c:v>
                </c:pt>
                <c:pt idx="211">
                  <c:v>42978</c:v>
                </c:pt>
                <c:pt idx="212">
                  <c:v>43008</c:v>
                </c:pt>
                <c:pt idx="213">
                  <c:v>43039</c:v>
                </c:pt>
                <c:pt idx="214">
                  <c:v>43069</c:v>
                </c:pt>
                <c:pt idx="215">
                  <c:v>43100</c:v>
                </c:pt>
                <c:pt idx="216">
                  <c:v>43131</c:v>
                </c:pt>
                <c:pt idx="217">
                  <c:v>43159</c:v>
                </c:pt>
                <c:pt idx="218">
                  <c:v>43190</c:v>
                </c:pt>
                <c:pt idx="219">
                  <c:v>43220</c:v>
                </c:pt>
                <c:pt idx="220">
                  <c:v>43251</c:v>
                </c:pt>
                <c:pt idx="221">
                  <c:v>43281</c:v>
                </c:pt>
                <c:pt idx="222">
                  <c:v>43312</c:v>
                </c:pt>
                <c:pt idx="223">
                  <c:v>43343</c:v>
                </c:pt>
                <c:pt idx="224">
                  <c:v>43373</c:v>
                </c:pt>
                <c:pt idx="225">
                  <c:v>43404</c:v>
                </c:pt>
                <c:pt idx="226">
                  <c:v>43434</c:v>
                </c:pt>
                <c:pt idx="227">
                  <c:v>43465</c:v>
                </c:pt>
                <c:pt idx="228">
                  <c:v>43496</c:v>
                </c:pt>
                <c:pt idx="229">
                  <c:v>43524</c:v>
                </c:pt>
                <c:pt idx="230">
                  <c:v>43555</c:v>
                </c:pt>
                <c:pt idx="231">
                  <c:v>43585</c:v>
                </c:pt>
                <c:pt idx="232">
                  <c:v>43616</c:v>
                </c:pt>
                <c:pt idx="233">
                  <c:v>43646</c:v>
                </c:pt>
                <c:pt idx="234">
                  <c:v>43677</c:v>
                </c:pt>
                <c:pt idx="235">
                  <c:v>43708</c:v>
                </c:pt>
                <c:pt idx="236">
                  <c:v>43738</c:v>
                </c:pt>
                <c:pt idx="237">
                  <c:v>43769</c:v>
                </c:pt>
                <c:pt idx="238">
                  <c:v>43799</c:v>
                </c:pt>
                <c:pt idx="239">
                  <c:v>43830</c:v>
                </c:pt>
                <c:pt idx="240">
                  <c:v>43861</c:v>
                </c:pt>
                <c:pt idx="241">
                  <c:v>43890</c:v>
                </c:pt>
                <c:pt idx="242">
                  <c:v>43921</c:v>
                </c:pt>
                <c:pt idx="243">
                  <c:v>43951</c:v>
                </c:pt>
                <c:pt idx="244">
                  <c:v>43982</c:v>
                </c:pt>
                <c:pt idx="245">
                  <c:v>44012</c:v>
                </c:pt>
                <c:pt idx="246">
                  <c:v>44043</c:v>
                </c:pt>
                <c:pt idx="247">
                  <c:v>44074</c:v>
                </c:pt>
                <c:pt idx="248">
                  <c:v>44104</c:v>
                </c:pt>
                <c:pt idx="249">
                  <c:v>44135</c:v>
                </c:pt>
                <c:pt idx="250">
                  <c:v>44165</c:v>
                </c:pt>
                <c:pt idx="251">
                  <c:v>44196</c:v>
                </c:pt>
                <c:pt idx="252">
                  <c:v>44227</c:v>
                </c:pt>
                <c:pt idx="253">
                  <c:v>44255</c:v>
                </c:pt>
              </c:numCache>
            </c:numRef>
          </c:cat>
          <c:val>
            <c:numRef>
              <c:f>Inflation!$E$250:$E$503</c:f>
              <c:numCache>
                <c:formatCode>0.00%</c:formatCode>
                <c:ptCount val="254"/>
                <c:pt idx="0">
                  <c:v>1.5164940884579269E-2</c:v>
                </c:pt>
                <c:pt idx="1">
                  <c:v>1.6734389042899315E-2</c:v>
                </c:pt>
                <c:pt idx="2">
                  <c:v>1.8436970111102777E-2</c:v>
                </c:pt>
                <c:pt idx="3">
                  <c:v>1.6563565206413482E-2</c:v>
                </c:pt>
                <c:pt idx="4">
                  <c:v>1.6714602886264866E-2</c:v>
                </c:pt>
                <c:pt idx="5">
                  <c:v>1.6909187198951004E-2</c:v>
                </c:pt>
                <c:pt idx="6">
                  <c:v>1.7332527754701246E-2</c:v>
                </c:pt>
                <c:pt idx="7">
                  <c:v>1.8130347257171647E-2</c:v>
                </c:pt>
                <c:pt idx="8">
                  <c:v>1.79837606515818E-2</c:v>
                </c:pt>
                <c:pt idx="9">
                  <c:v>1.7855129120775817E-2</c:v>
                </c:pt>
                <c:pt idx="10">
                  <c:v>1.8564418406689751E-2</c:v>
                </c:pt>
                <c:pt idx="11">
                  <c:v>1.7914291429142821E-2</c:v>
                </c:pt>
                <c:pt idx="12">
                  <c:v>1.8729113671504757E-2</c:v>
                </c:pt>
                <c:pt idx="13">
                  <c:v>1.8749766561671297E-2</c:v>
                </c:pt>
                <c:pt idx="14">
                  <c:v>1.7718027409515075E-2</c:v>
                </c:pt>
                <c:pt idx="15">
                  <c:v>1.8901666625270003E-2</c:v>
                </c:pt>
                <c:pt idx="16">
                  <c:v>1.8238892266461516E-2</c:v>
                </c:pt>
                <c:pt idx="17">
                  <c:v>1.9913945962031995E-2</c:v>
                </c:pt>
                <c:pt idx="18">
                  <c:v>2.0315999158655462E-2</c:v>
                </c:pt>
                <c:pt idx="19">
                  <c:v>1.964879326750768E-2</c:v>
                </c:pt>
                <c:pt idx="20">
                  <c:v>1.1502046451994761E-2</c:v>
                </c:pt>
                <c:pt idx="21">
                  <c:v>1.7271093384543489E-2</c:v>
                </c:pt>
                <c:pt idx="22">
                  <c:v>1.7734462374181151E-2</c:v>
                </c:pt>
                <c:pt idx="23">
                  <c:v>1.7242861529014386E-2</c:v>
                </c:pt>
                <c:pt idx="24">
                  <c:v>1.4247594800362329E-2</c:v>
                </c:pt>
                <c:pt idx="25">
                  <c:v>1.4542877045473961E-2</c:v>
                </c:pt>
                <c:pt idx="26">
                  <c:v>1.4784700094006745E-2</c:v>
                </c:pt>
                <c:pt idx="27">
                  <c:v>1.6113305055823739E-2</c:v>
                </c:pt>
                <c:pt idx="28">
                  <c:v>1.7034861759294362E-2</c:v>
                </c:pt>
                <c:pt idx="29">
                  <c:v>1.6303356716472275E-2</c:v>
                </c:pt>
                <c:pt idx="30">
                  <c:v>1.552173649427031E-2</c:v>
                </c:pt>
                <c:pt idx="31">
                  <c:v>1.6834119087152138E-2</c:v>
                </c:pt>
                <c:pt idx="32">
                  <c:v>2.4180672524954532E-2</c:v>
                </c:pt>
                <c:pt idx="33">
                  <c:v>1.7812844125512716E-2</c:v>
                </c:pt>
                <c:pt idx="34">
                  <c:v>1.6676729863543051E-2</c:v>
                </c:pt>
                <c:pt idx="35">
                  <c:v>1.7276557727366158E-2</c:v>
                </c:pt>
                <c:pt idx="36">
                  <c:v>1.7269677294779413E-2</c:v>
                </c:pt>
                <c:pt idx="37">
                  <c:v>1.6454461134466431E-2</c:v>
                </c:pt>
                <c:pt idx="38">
                  <c:v>1.6506256015399422E-2</c:v>
                </c:pt>
                <c:pt idx="39">
                  <c:v>1.4298395029148661E-2</c:v>
                </c:pt>
                <c:pt idx="40">
                  <c:v>1.431737854190371E-2</c:v>
                </c:pt>
                <c:pt idx="41">
                  <c:v>1.3170801732181724E-2</c:v>
                </c:pt>
                <c:pt idx="42">
                  <c:v>1.3756045137023117E-2</c:v>
                </c:pt>
                <c:pt idx="43">
                  <c:v>1.2860548271752007E-2</c:v>
                </c:pt>
                <c:pt idx="44">
                  <c:v>1.2459390953553926E-2</c:v>
                </c:pt>
                <c:pt idx="45">
                  <c:v>1.3185271492943787E-2</c:v>
                </c:pt>
                <c:pt idx="46">
                  <c:v>1.3552517489992887E-2</c:v>
                </c:pt>
                <c:pt idx="47">
                  <c:v>1.4146688820317981E-2</c:v>
                </c:pt>
                <c:pt idx="48">
                  <c:v>1.6715504253022099E-2</c:v>
                </c:pt>
                <c:pt idx="49">
                  <c:v>1.7527227048102098E-2</c:v>
                </c:pt>
                <c:pt idx="50">
                  <c:v>1.8037210623490993E-2</c:v>
                </c:pt>
                <c:pt idx="51">
                  <c:v>1.9868019584190644E-2</c:v>
                </c:pt>
                <c:pt idx="52">
                  <c:v>2.0033073470351975E-2</c:v>
                </c:pt>
                <c:pt idx="53">
                  <c:v>2.1264537457937327E-2</c:v>
                </c:pt>
                <c:pt idx="54">
                  <c:v>2.0118496531090595E-2</c:v>
                </c:pt>
                <c:pt idx="55">
                  <c:v>1.9569540710057742E-2</c:v>
                </c:pt>
                <c:pt idx="56">
                  <c:v>2.0286788904560402E-2</c:v>
                </c:pt>
                <c:pt idx="57">
                  <c:v>2.0840667464620103E-2</c:v>
                </c:pt>
                <c:pt idx="58">
                  <c:v>2.164486945108527E-2</c:v>
                </c:pt>
                <c:pt idx="59">
                  <c:v>2.1474043907690962E-2</c:v>
                </c:pt>
                <c:pt idx="60">
                  <c:v>2.2146507666098762E-2</c:v>
                </c:pt>
                <c:pt idx="61">
                  <c:v>2.1872306724744363E-2</c:v>
                </c:pt>
                <c:pt idx="62">
                  <c:v>2.2426060267857002E-2</c:v>
                </c:pt>
                <c:pt idx="63">
                  <c:v>2.080289431573085E-2</c:v>
                </c:pt>
                <c:pt idx="64">
                  <c:v>2.1399786928528407E-2</c:v>
                </c:pt>
                <c:pt idx="65">
                  <c:v>2.0382445431002649E-2</c:v>
                </c:pt>
                <c:pt idx="66">
                  <c:v>2.0576179204433883E-2</c:v>
                </c:pt>
                <c:pt idx="67">
                  <c:v>2.0925186399205958E-2</c:v>
                </c:pt>
                <c:pt idx="68">
                  <c:v>2.1173651590903949E-2</c:v>
                </c:pt>
                <c:pt idx="69">
                  <c:v>2.1794606524587912E-2</c:v>
                </c:pt>
                <c:pt idx="70">
                  <c:v>2.2184241617820778E-2</c:v>
                </c:pt>
                <c:pt idx="71">
                  <c:v>2.1996402671646265E-2</c:v>
                </c:pt>
                <c:pt idx="72">
                  <c:v>2.0662100456621032E-2</c:v>
                </c:pt>
                <c:pt idx="73">
                  <c:v>2.0560747663551426E-2</c:v>
                </c:pt>
                <c:pt idx="74">
                  <c:v>2.0706123145147678E-2</c:v>
                </c:pt>
                <c:pt idx="75">
                  <c:v>2.2355507088331558E-2</c:v>
                </c:pt>
                <c:pt idx="76">
                  <c:v>2.2686045984309157E-2</c:v>
                </c:pt>
                <c:pt idx="77">
                  <c:v>2.4564067120633665E-2</c:v>
                </c:pt>
                <c:pt idx="78">
                  <c:v>2.4211705341283224E-2</c:v>
                </c:pt>
                <c:pt idx="79">
                  <c:v>2.5527104177265225E-2</c:v>
                </c:pt>
                <c:pt idx="80">
                  <c:v>2.4908623257073218E-2</c:v>
                </c:pt>
                <c:pt idx="81">
                  <c:v>2.3860951738103219E-2</c:v>
                </c:pt>
                <c:pt idx="82">
                  <c:v>2.1826220641208437E-2</c:v>
                </c:pt>
                <c:pt idx="83">
                  <c:v>2.2229197260304732E-2</c:v>
                </c:pt>
                <c:pt idx="84">
                  <c:v>2.4314953584610298E-2</c:v>
                </c:pt>
                <c:pt idx="85">
                  <c:v>2.504913785401601E-2</c:v>
                </c:pt>
                <c:pt idx="86">
                  <c:v>2.3416438295122757E-2</c:v>
                </c:pt>
                <c:pt idx="87">
                  <c:v>2.1922222222222211E-2</c:v>
                </c:pt>
                <c:pt idx="88">
                  <c:v>2.0664043013136794E-2</c:v>
                </c:pt>
                <c:pt idx="89">
                  <c:v>1.9817090028420574E-2</c:v>
                </c:pt>
                <c:pt idx="90">
                  <c:v>2.0336474201067017E-2</c:v>
                </c:pt>
                <c:pt idx="91">
                  <c:v>1.9732563138690224E-2</c:v>
                </c:pt>
                <c:pt idx="92">
                  <c:v>2.0803064324395729E-2</c:v>
                </c:pt>
                <c:pt idx="93">
                  <c:v>2.1447956840381911E-2</c:v>
                </c:pt>
                <c:pt idx="94">
                  <c:v>2.2798655801796582E-2</c:v>
                </c:pt>
                <c:pt idx="95">
                  <c:v>2.3346858208136912E-2</c:v>
                </c:pt>
                <c:pt idx="96">
                  <c:v>2.1128144654088073E-2</c:v>
                </c:pt>
                <c:pt idx="97">
                  <c:v>1.9981043067100884E-2</c:v>
                </c:pt>
                <c:pt idx="98">
                  <c:v>2.134584403709669E-2</c:v>
                </c:pt>
                <c:pt idx="99">
                  <c:v>2.1082274145673267E-2</c:v>
                </c:pt>
                <c:pt idx="100">
                  <c:v>2.209212655725588E-2</c:v>
                </c:pt>
                <c:pt idx="101">
                  <c:v>2.2555004933907465E-2</c:v>
                </c:pt>
                <c:pt idx="102">
                  <c:v>2.2323748484323707E-2</c:v>
                </c:pt>
                <c:pt idx="103">
                  <c:v>2.2053338810633236E-2</c:v>
                </c:pt>
                <c:pt idx="104">
                  <c:v>2.0767289901015742E-2</c:v>
                </c:pt>
                <c:pt idx="105">
                  <c:v>1.7533857556232154E-2</c:v>
                </c:pt>
                <c:pt idx="106">
                  <c:v>1.5740760624476494E-2</c:v>
                </c:pt>
                <c:pt idx="107">
                  <c:v>1.3512789464096224E-2</c:v>
                </c:pt>
                <c:pt idx="108">
                  <c:v>1.1323902094761465E-2</c:v>
                </c:pt>
                <c:pt idx="109">
                  <c:v>1.1300883348821386E-2</c:v>
                </c:pt>
                <c:pt idx="110">
                  <c:v>1.0092828443231868E-2</c:v>
                </c:pt>
                <c:pt idx="111">
                  <c:v>1.1617258710281901E-2</c:v>
                </c:pt>
                <c:pt idx="112">
                  <c:v>1.056289385035546E-2</c:v>
                </c:pt>
                <c:pt idx="113">
                  <c:v>9.7031781885278945E-3</c:v>
                </c:pt>
                <c:pt idx="114">
                  <c:v>9.1178650852482262E-3</c:v>
                </c:pt>
                <c:pt idx="115">
                  <c:v>9.3819743397184404E-3</c:v>
                </c:pt>
                <c:pt idx="116">
                  <c:v>9.8977479190433676E-3</c:v>
                </c:pt>
                <c:pt idx="117">
                  <c:v>1.4461958073007463E-2</c:v>
                </c:pt>
                <c:pt idx="118">
                  <c:v>1.5253699788583638E-2</c:v>
                </c:pt>
                <c:pt idx="119">
                  <c:v>1.6155635440896658E-2</c:v>
                </c:pt>
                <c:pt idx="120">
                  <c:v>1.7445917655268577E-2</c:v>
                </c:pt>
                <c:pt idx="121">
                  <c:v>1.7099884874153717E-2</c:v>
                </c:pt>
                <c:pt idx="122">
                  <c:v>1.7367265974508325E-2</c:v>
                </c:pt>
                <c:pt idx="123">
                  <c:v>1.5294253865667431E-2</c:v>
                </c:pt>
                <c:pt idx="124">
                  <c:v>1.5300167197703529E-2</c:v>
                </c:pt>
                <c:pt idx="125">
                  <c:v>1.4388640326002526E-2</c:v>
                </c:pt>
                <c:pt idx="126">
                  <c:v>1.3579456611852085E-2</c:v>
                </c:pt>
                <c:pt idx="127">
                  <c:v>1.3035732998009008E-2</c:v>
                </c:pt>
                <c:pt idx="128">
                  <c:v>1.1683489357251086E-2</c:v>
                </c:pt>
                <c:pt idx="129">
                  <c:v>9.1912339387876848E-3</c:v>
                </c:pt>
                <c:pt idx="130">
                  <c:v>9.4957466967919776E-3</c:v>
                </c:pt>
                <c:pt idx="131">
                  <c:v>9.0211012610811811E-3</c:v>
                </c:pt>
                <c:pt idx="132">
                  <c:v>1.0246497900818934E-2</c:v>
                </c:pt>
                <c:pt idx="133">
                  <c:v>1.1402105962740647E-2</c:v>
                </c:pt>
                <c:pt idx="134">
                  <c:v>1.1625977474020548E-2</c:v>
                </c:pt>
                <c:pt idx="135">
                  <c:v>1.3529484946504029E-2</c:v>
                </c:pt>
                <c:pt idx="136">
                  <c:v>1.4934957328693274E-2</c:v>
                </c:pt>
                <c:pt idx="137">
                  <c:v>1.5758303652778839E-2</c:v>
                </c:pt>
                <c:pt idx="138">
                  <c:v>1.7394005280323102E-2</c:v>
                </c:pt>
                <c:pt idx="139">
                  <c:v>1.8577900986821608E-2</c:v>
                </c:pt>
                <c:pt idx="140">
                  <c:v>1.8827154111784417E-2</c:v>
                </c:pt>
                <c:pt idx="141">
                  <c:v>1.8101463193003108E-2</c:v>
                </c:pt>
                <c:pt idx="142">
                  <c:v>1.9081016966634095E-2</c:v>
                </c:pt>
                <c:pt idx="143">
                  <c:v>2.0582624387728891E-2</c:v>
                </c:pt>
                <c:pt idx="144">
                  <c:v>2.1293229370255393E-2</c:v>
                </c:pt>
                <c:pt idx="145">
                  <c:v>2.0976220789354717E-2</c:v>
                </c:pt>
                <c:pt idx="146">
                  <c:v>2.105737982223212E-2</c:v>
                </c:pt>
                <c:pt idx="147">
                  <c:v>2.0376223647466829E-2</c:v>
                </c:pt>
                <c:pt idx="148">
                  <c:v>1.8929730391656671E-2</c:v>
                </c:pt>
                <c:pt idx="149">
                  <c:v>1.8775610054430909E-2</c:v>
                </c:pt>
                <c:pt idx="150">
                  <c:v>1.818551875031808E-2</c:v>
                </c:pt>
                <c:pt idx="151">
                  <c:v>1.6664974103788012E-2</c:v>
                </c:pt>
                <c:pt idx="152">
                  <c:v>1.7200612930395799E-2</c:v>
                </c:pt>
                <c:pt idx="153">
                  <c:v>1.9067710657633123E-2</c:v>
                </c:pt>
                <c:pt idx="154">
                  <c:v>1.8025403572693603E-2</c:v>
                </c:pt>
                <c:pt idx="155">
                  <c:v>1.7136332865182707E-2</c:v>
                </c:pt>
                <c:pt idx="156">
                  <c:v>1.5924015954232189E-2</c:v>
                </c:pt>
                <c:pt idx="157">
                  <c:v>1.5537163487163002E-2</c:v>
                </c:pt>
                <c:pt idx="158">
                  <c:v>1.484984487484562E-2</c:v>
                </c:pt>
                <c:pt idx="159">
                  <c:v>1.4104838952211929E-2</c:v>
                </c:pt>
                <c:pt idx="160">
                  <c:v>1.4211459303548326E-2</c:v>
                </c:pt>
                <c:pt idx="161">
                  <c:v>1.4897746828350787E-2</c:v>
                </c:pt>
                <c:pt idx="162">
                  <c:v>1.5122136489025615E-2</c:v>
                </c:pt>
                <c:pt idx="163">
                  <c:v>1.5652625585599916E-2</c:v>
                </c:pt>
                <c:pt idx="164">
                  <c:v>1.5533031385303001E-2</c:v>
                </c:pt>
                <c:pt idx="165">
                  <c:v>1.5207611767984453E-2</c:v>
                </c:pt>
                <c:pt idx="166">
                  <c:v>1.5807368818722321E-2</c:v>
                </c:pt>
                <c:pt idx="167">
                  <c:v>1.6331071751418097E-2</c:v>
                </c:pt>
                <c:pt idx="168">
                  <c:v>1.5208446934020781E-2</c:v>
                </c:pt>
                <c:pt idx="169">
                  <c:v>1.4556761467163105E-2</c:v>
                </c:pt>
                <c:pt idx="170">
                  <c:v>1.5532866357988123E-2</c:v>
                </c:pt>
                <c:pt idx="171">
                  <c:v>1.6498616053776168E-2</c:v>
                </c:pt>
                <c:pt idx="172">
                  <c:v>1.7103132282655916E-2</c:v>
                </c:pt>
                <c:pt idx="173">
                  <c:v>1.6522570659621264E-2</c:v>
                </c:pt>
                <c:pt idx="174">
                  <c:v>1.7062964603948252E-2</c:v>
                </c:pt>
                <c:pt idx="175">
                  <c:v>1.6267039084167632E-2</c:v>
                </c:pt>
                <c:pt idx="176">
                  <c:v>1.6317107912962339E-2</c:v>
                </c:pt>
                <c:pt idx="177">
                  <c:v>1.5117054233167343E-2</c:v>
                </c:pt>
                <c:pt idx="178">
                  <c:v>1.4455449420607615E-2</c:v>
                </c:pt>
                <c:pt idx="179">
                  <c:v>1.3937895240980809E-2</c:v>
                </c:pt>
                <c:pt idx="180">
                  <c:v>1.2822390843660604E-2</c:v>
                </c:pt>
                <c:pt idx="181">
                  <c:v>1.3284010385148499E-2</c:v>
                </c:pt>
                <c:pt idx="182">
                  <c:v>1.2947411491923634E-2</c:v>
                </c:pt>
                <c:pt idx="183">
                  <c:v>1.2895194935280978E-2</c:v>
                </c:pt>
                <c:pt idx="184">
                  <c:v>1.251456310679613E-2</c:v>
                </c:pt>
                <c:pt idx="185">
                  <c:v>1.2665716253042754E-2</c:v>
                </c:pt>
                <c:pt idx="186">
                  <c:v>1.1800809308989468E-2</c:v>
                </c:pt>
                <c:pt idx="187">
                  <c:v>1.2280803623272612E-2</c:v>
                </c:pt>
                <c:pt idx="188">
                  <c:v>1.2440071141354701E-2</c:v>
                </c:pt>
                <c:pt idx="189">
                  <c:v>1.1791860622332E-2</c:v>
                </c:pt>
                <c:pt idx="190">
                  <c:v>1.1905106460980334E-2</c:v>
                </c:pt>
                <c:pt idx="191">
                  <c:v>1.1827988085254093E-2</c:v>
                </c:pt>
                <c:pt idx="192">
                  <c:v>1.4222076519592664E-2</c:v>
                </c:pt>
                <c:pt idx="193">
                  <c:v>1.4834079853585766E-2</c:v>
                </c:pt>
                <c:pt idx="194">
                  <c:v>1.4541957201250306E-2</c:v>
                </c:pt>
                <c:pt idx="195">
                  <c:v>1.5236906533531786E-2</c:v>
                </c:pt>
                <c:pt idx="196">
                  <c:v>1.5466635982701911E-2</c:v>
                </c:pt>
                <c:pt idx="197">
                  <c:v>1.5447380266043533E-2</c:v>
                </c:pt>
                <c:pt idx="198">
                  <c:v>1.6274864376130273E-2</c:v>
                </c:pt>
                <c:pt idx="199">
                  <c:v>1.7437691800269578E-2</c:v>
                </c:pt>
                <c:pt idx="200">
                  <c:v>1.7032164440583201E-2</c:v>
                </c:pt>
                <c:pt idx="201">
                  <c:v>1.8393196330905789E-2</c:v>
                </c:pt>
                <c:pt idx="202">
                  <c:v>1.7847779038393699E-2</c:v>
                </c:pt>
                <c:pt idx="203">
                  <c:v>1.8415837811059096E-2</c:v>
                </c:pt>
                <c:pt idx="204">
                  <c:v>1.8871153279397639E-2</c:v>
                </c:pt>
                <c:pt idx="205">
                  <c:v>1.8765127426320437E-2</c:v>
                </c:pt>
                <c:pt idx="206">
                  <c:v>1.671295989079228E-2</c:v>
                </c:pt>
                <c:pt idx="207">
                  <c:v>1.654025836469894E-2</c:v>
                </c:pt>
                <c:pt idx="208">
                  <c:v>1.6043134218428342E-2</c:v>
                </c:pt>
                <c:pt idx="209">
                  <c:v>1.6344122529047874E-2</c:v>
                </c:pt>
                <c:pt idx="210">
                  <c:v>1.5279896062814123E-2</c:v>
                </c:pt>
                <c:pt idx="211">
                  <c:v>1.4526661968522495E-2</c:v>
                </c:pt>
                <c:pt idx="212">
                  <c:v>1.5301285120204225E-2</c:v>
                </c:pt>
                <c:pt idx="213">
                  <c:v>1.65332633512662E-2</c:v>
                </c:pt>
                <c:pt idx="214">
                  <c:v>1.6607499133562475E-2</c:v>
                </c:pt>
                <c:pt idx="215">
                  <c:v>1.6801219865852101E-2</c:v>
                </c:pt>
                <c:pt idx="216">
                  <c:v>1.6972716754376168E-2</c:v>
                </c:pt>
                <c:pt idx="217">
                  <c:v>1.7422576677971199E-2</c:v>
                </c:pt>
                <c:pt idx="218">
                  <c:v>2.0438228438228373E-2</c:v>
                </c:pt>
                <c:pt idx="219">
                  <c:v>1.9983068349908328E-2</c:v>
                </c:pt>
                <c:pt idx="220">
                  <c:v>2.1077871023503506E-2</c:v>
                </c:pt>
                <c:pt idx="221">
                  <c:v>2.0674616062729037E-2</c:v>
                </c:pt>
                <c:pt idx="222">
                  <c:v>2.128133084819319E-2</c:v>
                </c:pt>
                <c:pt idx="223">
                  <c:v>2.0283224199090472E-2</c:v>
                </c:pt>
                <c:pt idx="224">
                  <c:v>2.0747616890261378E-2</c:v>
                </c:pt>
                <c:pt idx="225">
                  <c:v>1.9085729037968683E-2</c:v>
                </c:pt>
                <c:pt idx="226">
                  <c:v>2.0399513507536934E-2</c:v>
                </c:pt>
                <c:pt idx="227">
                  <c:v>2.0801707561664468E-2</c:v>
                </c:pt>
                <c:pt idx="228">
                  <c:v>1.8451064766815569E-2</c:v>
                </c:pt>
                <c:pt idx="229">
                  <c:v>1.6876980275086568E-2</c:v>
                </c:pt>
                <c:pt idx="230">
                  <c:v>1.5825734178834577E-2</c:v>
                </c:pt>
                <c:pt idx="231">
                  <c:v>1.6910041134997576E-2</c:v>
                </c:pt>
                <c:pt idx="232">
                  <c:v>1.6046382510080236E-2</c:v>
                </c:pt>
                <c:pt idx="233">
                  <c:v>1.7101088251070526E-2</c:v>
                </c:pt>
                <c:pt idx="234">
                  <c:v>1.7442071620541934E-2</c:v>
                </c:pt>
                <c:pt idx="235">
                  <c:v>1.8654514755675717E-2</c:v>
                </c:pt>
                <c:pt idx="236">
                  <c:v>1.721904692892284E-2</c:v>
                </c:pt>
                <c:pt idx="237">
                  <c:v>1.7371163867979041E-2</c:v>
                </c:pt>
                <c:pt idx="238">
                  <c:v>1.5847073483466759E-2</c:v>
                </c:pt>
                <c:pt idx="239">
                  <c:v>1.6213926492059834E-2</c:v>
                </c:pt>
                <c:pt idx="240">
                  <c:v>1.7540224500459476E-2</c:v>
                </c:pt>
                <c:pt idx="241">
                  <c:v>1.8695123598541072E-2</c:v>
                </c:pt>
                <c:pt idx="242">
                  <c:v>1.6541637433212786E-2</c:v>
                </c:pt>
                <c:pt idx="243">
                  <c:v>9.2651556599966031E-3</c:v>
                </c:pt>
                <c:pt idx="244">
                  <c:v>1.0059839472552588E-2</c:v>
                </c:pt>
                <c:pt idx="245">
                  <c:v>1.1360995405545532E-2</c:v>
                </c:pt>
                <c:pt idx="246">
                  <c:v>1.2573957896427637E-2</c:v>
                </c:pt>
                <c:pt idx="247">
                  <c:v>1.4276039067512689E-2</c:v>
                </c:pt>
                <c:pt idx="248">
                  <c:v>1.5289131092945796E-2</c:v>
                </c:pt>
                <c:pt idx="249">
                  <c:v>1.4006474103585685E-2</c:v>
                </c:pt>
                <c:pt idx="250">
                  <c:v>1.3377658865254488E-2</c:v>
                </c:pt>
                <c:pt idx="251">
                  <c:v>1.4083882468759093E-2</c:v>
                </c:pt>
                <c:pt idx="252">
                  <c:v>1.4811994794110632E-2</c:v>
                </c:pt>
                <c:pt idx="253">
                  <c:v>1.4135306441774772E-2</c:v>
                </c:pt>
              </c:numCache>
            </c:numRef>
          </c:val>
          <c:smooth val="0"/>
          <c:extLst>
            <c:ext xmlns:c16="http://schemas.microsoft.com/office/drawing/2014/chart" uri="{C3380CC4-5D6E-409C-BE32-E72D297353CC}">
              <c16:uniqueId val="{00000000-758C-4779-90AF-770B732A4E7B}"/>
            </c:ext>
          </c:extLst>
        </c:ser>
        <c:ser>
          <c:idx val="1"/>
          <c:order val="1"/>
          <c:spPr>
            <a:ln w="28575">
              <a:solidFill>
                <a:srgbClr val="CFBD9B"/>
              </a:solidFill>
              <a:prstDash val="sysDash"/>
            </a:ln>
          </c:spPr>
          <c:marker>
            <c:symbol val="none"/>
          </c:marker>
          <c:cat>
            <c:numRef>
              <c:f>Inflation!$D$250:$D$503</c:f>
              <c:numCache>
                <c:formatCode>yyyymm</c:formatCode>
                <c:ptCount val="254"/>
                <c:pt idx="0">
                  <c:v>36556</c:v>
                </c:pt>
                <c:pt idx="1">
                  <c:v>36585</c:v>
                </c:pt>
                <c:pt idx="2">
                  <c:v>36616</c:v>
                </c:pt>
                <c:pt idx="3">
                  <c:v>36646</c:v>
                </c:pt>
                <c:pt idx="4">
                  <c:v>36677</c:v>
                </c:pt>
                <c:pt idx="5">
                  <c:v>36707</c:v>
                </c:pt>
                <c:pt idx="6">
                  <c:v>36738</c:v>
                </c:pt>
                <c:pt idx="7">
                  <c:v>36769</c:v>
                </c:pt>
                <c:pt idx="8">
                  <c:v>36799</c:v>
                </c:pt>
                <c:pt idx="9">
                  <c:v>36830</c:v>
                </c:pt>
                <c:pt idx="10">
                  <c:v>36860</c:v>
                </c:pt>
                <c:pt idx="11">
                  <c:v>36891</c:v>
                </c:pt>
                <c:pt idx="12">
                  <c:v>36922</c:v>
                </c:pt>
                <c:pt idx="13">
                  <c:v>36950</c:v>
                </c:pt>
                <c:pt idx="14">
                  <c:v>36981</c:v>
                </c:pt>
                <c:pt idx="15">
                  <c:v>37011</c:v>
                </c:pt>
                <c:pt idx="16">
                  <c:v>37042</c:v>
                </c:pt>
                <c:pt idx="17">
                  <c:v>37072</c:v>
                </c:pt>
                <c:pt idx="18">
                  <c:v>37103</c:v>
                </c:pt>
                <c:pt idx="19">
                  <c:v>37134</c:v>
                </c:pt>
                <c:pt idx="20">
                  <c:v>37164</c:v>
                </c:pt>
                <c:pt idx="21">
                  <c:v>37195</c:v>
                </c:pt>
                <c:pt idx="22">
                  <c:v>37225</c:v>
                </c:pt>
                <c:pt idx="23">
                  <c:v>37256</c:v>
                </c:pt>
                <c:pt idx="24">
                  <c:v>37287</c:v>
                </c:pt>
                <c:pt idx="25">
                  <c:v>37315</c:v>
                </c:pt>
                <c:pt idx="26">
                  <c:v>37346</c:v>
                </c:pt>
                <c:pt idx="27">
                  <c:v>37376</c:v>
                </c:pt>
                <c:pt idx="28">
                  <c:v>37407</c:v>
                </c:pt>
                <c:pt idx="29">
                  <c:v>37437</c:v>
                </c:pt>
                <c:pt idx="30">
                  <c:v>37468</c:v>
                </c:pt>
                <c:pt idx="31">
                  <c:v>37499</c:v>
                </c:pt>
                <c:pt idx="32">
                  <c:v>37529</c:v>
                </c:pt>
                <c:pt idx="33">
                  <c:v>37560</c:v>
                </c:pt>
                <c:pt idx="34">
                  <c:v>37590</c:v>
                </c:pt>
                <c:pt idx="35">
                  <c:v>37621</c:v>
                </c:pt>
                <c:pt idx="36">
                  <c:v>37652</c:v>
                </c:pt>
                <c:pt idx="37">
                  <c:v>37680</c:v>
                </c:pt>
                <c:pt idx="38">
                  <c:v>37711</c:v>
                </c:pt>
                <c:pt idx="39">
                  <c:v>37741</c:v>
                </c:pt>
                <c:pt idx="40">
                  <c:v>37772</c:v>
                </c:pt>
                <c:pt idx="41">
                  <c:v>37802</c:v>
                </c:pt>
                <c:pt idx="42">
                  <c:v>37833</c:v>
                </c:pt>
                <c:pt idx="43">
                  <c:v>37864</c:v>
                </c:pt>
                <c:pt idx="44">
                  <c:v>37894</c:v>
                </c:pt>
                <c:pt idx="45">
                  <c:v>37925</c:v>
                </c:pt>
                <c:pt idx="46">
                  <c:v>37955</c:v>
                </c:pt>
                <c:pt idx="47">
                  <c:v>37986</c:v>
                </c:pt>
                <c:pt idx="48">
                  <c:v>38017</c:v>
                </c:pt>
                <c:pt idx="49">
                  <c:v>38046</c:v>
                </c:pt>
                <c:pt idx="50">
                  <c:v>38077</c:v>
                </c:pt>
                <c:pt idx="51">
                  <c:v>38107</c:v>
                </c:pt>
                <c:pt idx="52">
                  <c:v>38138</c:v>
                </c:pt>
                <c:pt idx="53">
                  <c:v>38168</c:v>
                </c:pt>
                <c:pt idx="54">
                  <c:v>38199</c:v>
                </c:pt>
                <c:pt idx="55">
                  <c:v>38230</c:v>
                </c:pt>
                <c:pt idx="56">
                  <c:v>38260</c:v>
                </c:pt>
                <c:pt idx="57">
                  <c:v>38291</c:v>
                </c:pt>
                <c:pt idx="58">
                  <c:v>38321</c:v>
                </c:pt>
                <c:pt idx="59">
                  <c:v>38352</c:v>
                </c:pt>
                <c:pt idx="60">
                  <c:v>38383</c:v>
                </c:pt>
                <c:pt idx="61">
                  <c:v>38411</c:v>
                </c:pt>
                <c:pt idx="62">
                  <c:v>38442</c:v>
                </c:pt>
                <c:pt idx="63">
                  <c:v>38472</c:v>
                </c:pt>
                <c:pt idx="64">
                  <c:v>38503</c:v>
                </c:pt>
                <c:pt idx="65">
                  <c:v>38533</c:v>
                </c:pt>
                <c:pt idx="66">
                  <c:v>38564</c:v>
                </c:pt>
                <c:pt idx="67">
                  <c:v>38595</c:v>
                </c:pt>
                <c:pt idx="68">
                  <c:v>38625</c:v>
                </c:pt>
                <c:pt idx="69">
                  <c:v>38656</c:v>
                </c:pt>
                <c:pt idx="70">
                  <c:v>38686</c:v>
                </c:pt>
                <c:pt idx="71">
                  <c:v>38717</c:v>
                </c:pt>
                <c:pt idx="72">
                  <c:v>38748</c:v>
                </c:pt>
                <c:pt idx="73">
                  <c:v>38776</c:v>
                </c:pt>
                <c:pt idx="74">
                  <c:v>38807</c:v>
                </c:pt>
                <c:pt idx="75">
                  <c:v>38837</c:v>
                </c:pt>
                <c:pt idx="76">
                  <c:v>38868</c:v>
                </c:pt>
                <c:pt idx="77">
                  <c:v>38898</c:v>
                </c:pt>
                <c:pt idx="78">
                  <c:v>38929</c:v>
                </c:pt>
                <c:pt idx="79">
                  <c:v>38960</c:v>
                </c:pt>
                <c:pt idx="80">
                  <c:v>38990</c:v>
                </c:pt>
                <c:pt idx="81">
                  <c:v>39021</c:v>
                </c:pt>
                <c:pt idx="82">
                  <c:v>39051</c:v>
                </c:pt>
                <c:pt idx="83">
                  <c:v>39082</c:v>
                </c:pt>
                <c:pt idx="84">
                  <c:v>39113</c:v>
                </c:pt>
                <c:pt idx="85">
                  <c:v>39141</c:v>
                </c:pt>
                <c:pt idx="86">
                  <c:v>39172</c:v>
                </c:pt>
                <c:pt idx="87">
                  <c:v>39202</c:v>
                </c:pt>
                <c:pt idx="88">
                  <c:v>39233</c:v>
                </c:pt>
                <c:pt idx="89">
                  <c:v>39263</c:v>
                </c:pt>
                <c:pt idx="90">
                  <c:v>39294</c:v>
                </c:pt>
                <c:pt idx="91">
                  <c:v>39325</c:v>
                </c:pt>
                <c:pt idx="92">
                  <c:v>39355</c:v>
                </c:pt>
                <c:pt idx="93">
                  <c:v>39386</c:v>
                </c:pt>
                <c:pt idx="94">
                  <c:v>39416</c:v>
                </c:pt>
                <c:pt idx="95">
                  <c:v>39447</c:v>
                </c:pt>
                <c:pt idx="96">
                  <c:v>39478</c:v>
                </c:pt>
                <c:pt idx="97">
                  <c:v>39507</c:v>
                </c:pt>
                <c:pt idx="98">
                  <c:v>39538</c:v>
                </c:pt>
                <c:pt idx="99">
                  <c:v>39568</c:v>
                </c:pt>
                <c:pt idx="100">
                  <c:v>39599</c:v>
                </c:pt>
                <c:pt idx="101">
                  <c:v>39629</c:v>
                </c:pt>
                <c:pt idx="102">
                  <c:v>39660</c:v>
                </c:pt>
                <c:pt idx="103">
                  <c:v>39691</c:v>
                </c:pt>
                <c:pt idx="104">
                  <c:v>39721</c:v>
                </c:pt>
                <c:pt idx="105">
                  <c:v>39752</c:v>
                </c:pt>
                <c:pt idx="106">
                  <c:v>39782</c:v>
                </c:pt>
                <c:pt idx="107">
                  <c:v>39813</c:v>
                </c:pt>
                <c:pt idx="108">
                  <c:v>39844</c:v>
                </c:pt>
                <c:pt idx="109">
                  <c:v>39872</c:v>
                </c:pt>
                <c:pt idx="110">
                  <c:v>39903</c:v>
                </c:pt>
                <c:pt idx="111">
                  <c:v>39933</c:v>
                </c:pt>
                <c:pt idx="112">
                  <c:v>39964</c:v>
                </c:pt>
                <c:pt idx="113">
                  <c:v>39994</c:v>
                </c:pt>
                <c:pt idx="114">
                  <c:v>40025</c:v>
                </c:pt>
                <c:pt idx="115">
                  <c:v>40056</c:v>
                </c:pt>
                <c:pt idx="116">
                  <c:v>40086</c:v>
                </c:pt>
                <c:pt idx="117">
                  <c:v>40117</c:v>
                </c:pt>
                <c:pt idx="118">
                  <c:v>40147</c:v>
                </c:pt>
                <c:pt idx="119">
                  <c:v>40178</c:v>
                </c:pt>
                <c:pt idx="120">
                  <c:v>40209</c:v>
                </c:pt>
                <c:pt idx="121">
                  <c:v>40237</c:v>
                </c:pt>
                <c:pt idx="122">
                  <c:v>40268</c:v>
                </c:pt>
                <c:pt idx="123">
                  <c:v>40298</c:v>
                </c:pt>
                <c:pt idx="124">
                  <c:v>40329</c:v>
                </c:pt>
                <c:pt idx="125">
                  <c:v>40359</c:v>
                </c:pt>
                <c:pt idx="126">
                  <c:v>40390</c:v>
                </c:pt>
                <c:pt idx="127">
                  <c:v>40421</c:v>
                </c:pt>
                <c:pt idx="128">
                  <c:v>40451</c:v>
                </c:pt>
                <c:pt idx="129">
                  <c:v>40482</c:v>
                </c:pt>
                <c:pt idx="130">
                  <c:v>40512</c:v>
                </c:pt>
                <c:pt idx="131">
                  <c:v>40543</c:v>
                </c:pt>
                <c:pt idx="132">
                  <c:v>40574</c:v>
                </c:pt>
                <c:pt idx="133">
                  <c:v>40602</c:v>
                </c:pt>
                <c:pt idx="134">
                  <c:v>40633</c:v>
                </c:pt>
                <c:pt idx="135">
                  <c:v>40663</c:v>
                </c:pt>
                <c:pt idx="136">
                  <c:v>40694</c:v>
                </c:pt>
                <c:pt idx="137">
                  <c:v>40724</c:v>
                </c:pt>
                <c:pt idx="138">
                  <c:v>40755</c:v>
                </c:pt>
                <c:pt idx="139">
                  <c:v>40786</c:v>
                </c:pt>
                <c:pt idx="140">
                  <c:v>40816</c:v>
                </c:pt>
                <c:pt idx="141">
                  <c:v>40847</c:v>
                </c:pt>
                <c:pt idx="142">
                  <c:v>40877</c:v>
                </c:pt>
                <c:pt idx="143">
                  <c:v>40908</c:v>
                </c:pt>
                <c:pt idx="144">
                  <c:v>40939</c:v>
                </c:pt>
                <c:pt idx="145">
                  <c:v>40968</c:v>
                </c:pt>
                <c:pt idx="146">
                  <c:v>40999</c:v>
                </c:pt>
                <c:pt idx="147">
                  <c:v>41029</c:v>
                </c:pt>
                <c:pt idx="148">
                  <c:v>41060</c:v>
                </c:pt>
                <c:pt idx="149">
                  <c:v>41090</c:v>
                </c:pt>
                <c:pt idx="150">
                  <c:v>41121</c:v>
                </c:pt>
                <c:pt idx="151">
                  <c:v>41152</c:v>
                </c:pt>
                <c:pt idx="152">
                  <c:v>41182</c:v>
                </c:pt>
                <c:pt idx="153">
                  <c:v>41213</c:v>
                </c:pt>
                <c:pt idx="154">
                  <c:v>41243</c:v>
                </c:pt>
                <c:pt idx="155">
                  <c:v>41274</c:v>
                </c:pt>
                <c:pt idx="156">
                  <c:v>41305</c:v>
                </c:pt>
                <c:pt idx="157">
                  <c:v>41333</c:v>
                </c:pt>
                <c:pt idx="158">
                  <c:v>41364</c:v>
                </c:pt>
                <c:pt idx="159">
                  <c:v>41394</c:v>
                </c:pt>
                <c:pt idx="160">
                  <c:v>41425</c:v>
                </c:pt>
                <c:pt idx="161">
                  <c:v>41455</c:v>
                </c:pt>
                <c:pt idx="162">
                  <c:v>41486</c:v>
                </c:pt>
                <c:pt idx="163">
                  <c:v>41517</c:v>
                </c:pt>
                <c:pt idx="164">
                  <c:v>41547</c:v>
                </c:pt>
                <c:pt idx="165">
                  <c:v>41578</c:v>
                </c:pt>
                <c:pt idx="166">
                  <c:v>41608</c:v>
                </c:pt>
                <c:pt idx="167">
                  <c:v>41639</c:v>
                </c:pt>
                <c:pt idx="168">
                  <c:v>41670</c:v>
                </c:pt>
                <c:pt idx="169">
                  <c:v>41698</c:v>
                </c:pt>
                <c:pt idx="170">
                  <c:v>41729</c:v>
                </c:pt>
                <c:pt idx="171">
                  <c:v>41759</c:v>
                </c:pt>
                <c:pt idx="172">
                  <c:v>41790</c:v>
                </c:pt>
                <c:pt idx="173">
                  <c:v>41820</c:v>
                </c:pt>
                <c:pt idx="174">
                  <c:v>41851</c:v>
                </c:pt>
                <c:pt idx="175">
                  <c:v>41882</c:v>
                </c:pt>
                <c:pt idx="176">
                  <c:v>41912</c:v>
                </c:pt>
                <c:pt idx="177">
                  <c:v>41943</c:v>
                </c:pt>
                <c:pt idx="178">
                  <c:v>41973</c:v>
                </c:pt>
                <c:pt idx="179">
                  <c:v>42004</c:v>
                </c:pt>
                <c:pt idx="180">
                  <c:v>42035</c:v>
                </c:pt>
                <c:pt idx="181">
                  <c:v>42063</c:v>
                </c:pt>
                <c:pt idx="182">
                  <c:v>42094</c:v>
                </c:pt>
                <c:pt idx="183">
                  <c:v>42124</c:v>
                </c:pt>
                <c:pt idx="184">
                  <c:v>42155</c:v>
                </c:pt>
                <c:pt idx="185">
                  <c:v>42185</c:v>
                </c:pt>
                <c:pt idx="186">
                  <c:v>42216</c:v>
                </c:pt>
                <c:pt idx="187">
                  <c:v>42247</c:v>
                </c:pt>
                <c:pt idx="188">
                  <c:v>42277</c:v>
                </c:pt>
                <c:pt idx="189">
                  <c:v>42308</c:v>
                </c:pt>
                <c:pt idx="190">
                  <c:v>42338</c:v>
                </c:pt>
                <c:pt idx="191">
                  <c:v>42369</c:v>
                </c:pt>
                <c:pt idx="192">
                  <c:v>42400</c:v>
                </c:pt>
                <c:pt idx="193">
                  <c:v>42429</c:v>
                </c:pt>
                <c:pt idx="194">
                  <c:v>42460</c:v>
                </c:pt>
                <c:pt idx="195">
                  <c:v>42490</c:v>
                </c:pt>
                <c:pt idx="196">
                  <c:v>42521</c:v>
                </c:pt>
                <c:pt idx="197">
                  <c:v>42551</c:v>
                </c:pt>
                <c:pt idx="198">
                  <c:v>42582</c:v>
                </c:pt>
                <c:pt idx="199">
                  <c:v>42613</c:v>
                </c:pt>
                <c:pt idx="200">
                  <c:v>42643</c:v>
                </c:pt>
                <c:pt idx="201">
                  <c:v>42674</c:v>
                </c:pt>
                <c:pt idx="202">
                  <c:v>42704</c:v>
                </c:pt>
                <c:pt idx="203">
                  <c:v>42735</c:v>
                </c:pt>
                <c:pt idx="204">
                  <c:v>42766</c:v>
                </c:pt>
                <c:pt idx="205">
                  <c:v>42794</c:v>
                </c:pt>
                <c:pt idx="206">
                  <c:v>42825</c:v>
                </c:pt>
                <c:pt idx="207">
                  <c:v>42855</c:v>
                </c:pt>
                <c:pt idx="208">
                  <c:v>42886</c:v>
                </c:pt>
                <c:pt idx="209">
                  <c:v>42916</c:v>
                </c:pt>
                <c:pt idx="210">
                  <c:v>42947</c:v>
                </c:pt>
                <c:pt idx="211">
                  <c:v>42978</c:v>
                </c:pt>
                <c:pt idx="212">
                  <c:v>43008</c:v>
                </c:pt>
                <c:pt idx="213">
                  <c:v>43039</c:v>
                </c:pt>
                <c:pt idx="214">
                  <c:v>43069</c:v>
                </c:pt>
                <c:pt idx="215">
                  <c:v>43100</c:v>
                </c:pt>
                <c:pt idx="216">
                  <c:v>43131</c:v>
                </c:pt>
                <c:pt idx="217">
                  <c:v>43159</c:v>
                </c:pt>
                <c:pt idx="218">
                  <c:v>43190</c:v>
                </c:pt>
                <c:pt idx="219">
                  <c:v>43220</c:v>
                </c:pt>
                <c:pt idx="220">
                  <c:v>43251</c:v>
                </c:pt>
                <c:pt idx="221">
                  <c:v>43281</c:v>
                </c:pt>
                <c:pt idx="222">
                  <c:v>43312</c:v>
                </c:pt>
                <c:pt idx="223">
                  <c:v>43343</c:v>
                </c:pt>
                <c:pt idx="224">
                  <c:v>43373</c:v>
                </c:pt>
                <c:pt idx="225">
                  <c:v>43404</c:v>
                </c:pt>
                <c:pt idx="226">
                  <c:v>43434</c:v>
                </c:pt>
                <c:pt idx="227">
                  <c:v>43465</c:v>
                </c:pt>
                <c:pt idx="228">
                  <c:v>43496</c:v>
                </c:pt>
                <c:pt idx="229">
                  <c:v>43524</c:v>
                </c:pt>
                <c:pt idx="230">
                  <c:v>43555</c:v>
                </c:pt>
                <c:pt idx="231">
                  <c:v>43585</c:v>
                </c:pt>
                <c:pt idx="232">
                  <c:v>43616</c:v>
                </c:pt>
                <c:pt idx="233">
                  <c:v>43646</c:v>
                </c:pt>
                <c:pt idx="234">
                  <c:v>43677</c:v>
                </c:pt>
                <c:pt idx="235">
                  <c:v>43708</c:v>
                </c:pt>
                <c:pt idx="236">
                  <c:v>43738</c:v>
                </c:pt>
                <c:pt idx="237">
                  <c:v>43769</c:v>
                </c:pt>
                <c:pt idx="238">
                  <c:v>43799</c:v>
                </c:pt>
                <c:pt idx="239">
                  <c:v>43830</c:v>
                </c:pt>
                <c:pt idx="240">
                  <c:v>43861</c:v>
                </c:pt>
                <c:pt idx="241">
                  <c:v>43890</c:v>
                </c:pt>
                <c:pt idx="242">
                  <c:v>43921</c:v>
                </c:pt>
                <c:pt idx="243">
                  <c:v>43951</c:v>
                </c:pt>
                <c:pt idx="244">
                  <c:v>43982</c:v>
                </c:pt>
                <c:pt idx="245">
                  <c:v>44012</c:v>
                </c:pt>
                <c:pt idx="246">
                  <c:v>44043</c:v>
                </c:pt>
                <c:pt idx="247">
                  <c:v>44074</c:v>
                </c:pt>
                <c:pt idx="248">
                  <c:v>44104</c:v>
                </c:pt>
                <c:pt idx="249">
                  <c:v>44135</c:v>
                </c:pt>
                <c:pt idx="250">
                  <c:v>44165</c:v>
                </c:pt>
                <c:pt idx="251">
                  <c:v>44196</c:v>
                </c:pt>
                <c:pt idx="252">
                  <c:v>44227</c:v>
                </c:pt>
                <c:pt idx="253">
                  <c:v>44255</c:v>
                </c:pt>
              </c:numCache>
            </c:numRef>
          </c:cat>
          <c:val>
            <c:numRef>
              <c:f>Inflation!$F$250:$F$503</c:f>
              <c:numCache>
                <c:formatCode>0%</c:formatCode>
                <c:ptCount val="254"/>
                <c:pt idx="0">
                  <c:v>0.02</c:v>
                </c:pt>
                <c:pt idx="1">
                  <c:v>0.02</c:v>
                </c:pt>
                <c:pt idx="2">
                  <c:v>0.02</c:v>
                </c:pt>
                <c:pt idx="3">
                  <c:v>0.02</c:v>
                </c:pt>
                <c:pt idx="4">
                  <c:v>0.02</c:v>
                </c:pt>
                <c:pt idx="5">
                  <c:v>0.02</c:v>
                </c:pt>
                <c:pt idx="6">
                  <c:v>0.02</c:v>
                </c:pt>
                <c:pt idx="7">
                  <c:v>0.02</c:v>
                </c:pt>
                <c:pt idx="8">
                  <c:v>0.02</c:v>
                </c:pt>
                <c:pt idx="9">
                  <c:v>0.02</c:v>
                </c:pt>
                <c:pt idx="10">
                  <c:v>0.02</c:v>
                </c:pt>
                <c:pt idx="11">
                  <c:v>0.02</c:v>
                </c:pt>
                <c:pt idx="12">
                  <c:v>0.02</c:v>
                </c:pt>
                <c:pt idx="13">
                  <c:v>0.02</c:v>
                </c:pt>
                <c:pt idx="14">
                  <c:v>0.02</c:v>
                </c:pt>
                <c:pt idx="15">
                  <c:v>0.02</c:v>
                </c:pt>
                <c:pt idx="16">
                  <c:v>0.02</c:v>
                </c:pt>
                <c:pt idx="17">
                  <c:v>0.02</c:v>
                </c:pt>
                <c:pt idx="18">
                  <c:v>0.02</c:v>
                </c:pt>
                <c:pt idx="19">
                  <c:v>0.02</c:v>
                </c:pt>
                <c:pt idx="20">
                  <c:v>0.02</c:v>
                </c:pt>
                <c:pt idx="21">
                  <c:v>0.02</c:v>
                </c:pt>
                <c:pt idx="22">
                  <c:v>0.02</c:v>
                </c:pt>
                <c:pt idx="23">
                  <c:v>0.02</c:v>
                </c:pt>
                <c:pt idx="24">
                  <c:v>0.02</c:v>
                </c:pt>
                <c:pt idx="25">
                  <c:v>0.02</c:v>
                </c:pt>
                <c:pt idx="26">
                  <c:v>0.02</c:v>
                </c:pt>
                <c:pt idx="27">
                  <c:v>0.02</c:v>
                </c:pt>
                <c:pt idx="28">
                  <c:v>0.02</c:v>
                </c:pt>
                <c:pt idx="29">
                  <c:v>0.02</c:v>
                </c:pt>
                <c:pt idx="30">
                  <c:v>0.02</c:v>
                </c:pt>
                <c:pt idx="31">
                  <c:v>0.02</c:v>
                </c:pt>
                <c:pt idx="32">
                  <c:v>0.02</c:v>
                </c:pt>
                <c:pt idx="33">
                  <c:v>0.02</c:v>
                </c:pt>
                <c:pt idx="34">
                  <c:v>0.02</c:v>
                </c:pt>
                <c:pt idx="35">
                  <c:v>0.02</c:v>
                </c:pt>
                <c:pt idx="36">
                  <c:v>0.02</c:v>
                </c:pt>
                <c:pt idx="37">
                  <c:v>0.02</c:v>
                </c:pt>
                <c:pt idx="38">
                  <c:v>0.02</c:v>
                </c:pt>
                <c:pt idx="39">
                  <c:v>0.02</c:v>
                </c:pt>
                <c:pt idx="40">
                  <c:v>0.02</c:v>
                </c:pt>
                <c:pt idx="41">
                  <c:v>0.02</c:v>
                </c:pt>
                <c:pt idx="42">
                  <c:v>0.02</c:v>
                </c:pt>
                <c:pt idx="43">
                  <c:v>0.02</c:v>
                </c:pt>
                <c:pt idx="44">
                  <c:v>0.02</c:v>
                </c:pt>
                <c:pt idx="45">
                  <c:v>0.02</c:v>
                </c:pt>
                <c:pt idx="46">
                  <c:v>0.02</c:v>
                </c:pt>
                <c:pt idx="47">
                  <c:v>0.02</c:v>
                </c:pt>
                <c:pt idx="48">
                  <c:v>0.02</c:v>
                </c:pt>
                <c:pt idx="49">
                  <c:v>0.02</c:v>
                </c:pt>
                <c:pt idx="50">
                  <c:v>0.02</c:v>
                </c:pt>
                <c:pt idx="51">
                  <c:v>0.02</c:v>
                </c:pt>
                <c:pt idx="52">
                  <c:v>0.02</c:v>
                </c:pt>
                <c:pt idx="53">
                  <c:v>0.02</c:v>
                </c:pt>
                <c:pt idx="54">
                  <c:v>0.02</c:v>
                </c:pt>
                <c:pt idx="55">
                  <c:v>0.02</c:v>
                </c:pt>
                <c:pt idx="56">
                  <c:v>0.02</c:v>
                </c:pt>
                <c:pt idx="57">
                  <c:v>0.02</c:v>
                </c:pt>
                <c:pt idx="58">
                  <c:v>0.02</c:v>
                </c:pt>
                <c:pt idx="59">
                  <c:v>0.02</c:v>
                </c:pt>
                <c:pt idx="60">
                  <c:v>0.02</c:v>
                </c:pt>
                <c:pt idx="61">
                  <c:v>0.02</c:v>
                </c:pt>
                <c:pt idx="62">
                  <c:v>0.02</c:v>
                </c:pt>
                <c:pt idx="63">
                  <c:v>0.02</c:v>
                </c:pt>
                <c:pt idx="64">
                  <c:v>0.02</c:v>
                </c:pt>
                <c:pt idx="65">
                  <c:v>0.02</c:v>
                </c:pt>
                <c:pt idx="66">
                  <c:v>0.02</c:v>
                </c:pt>
                <c:pt idx="67">
                  <c:v>0.02</c:v>
                </c:pt>
                <c:pt idx="68">
                  <c:v>0.02</c:v>
                </c:pt>
                <c:pt idx="69">
                  <c:v>0.02</c:v>
                </c:pt>
                <c:pt idx="70">
                  <c:v>0.02</c:v>
                </c:pt>
                <c:pt idx="71">
                  <c:v>0.02</c:v>
                </c:pt>
                <c:pt idx="72">
                  <c:v>0.02</c:v>
                </c:pt>
                <c:pt idx="73">
                  <c:v>0.02</c:v>
                </c:pt>
                <c:pt idx="74">
                  <c:v>0.02</c:v>
                </c:pt>
                <c:pt idx="75">
                  <c:v>0.02</c:v>
                </c:pt>
                <c:pt idx="76">
                  <c:v>0.02</c:v>
                </c:pt>
                <c:pt idx="77">
                  <c:v>0.02</c:v>
                </c:pt>
                <c:pt idx="78">
                  <c:v>0.02</c:v>
                </c:pt>
                <c:pt idx="79">
                  <c:v>0.02</c:v>
                </c:pt>
                <c:pt idx="80">
                  <c:v>0.02</c:v>
                </c:pt>
                <c:pt idx="81">
                  <c:v>0.02</c:v>
                </c:pt>
                <c:pt idx="82">
                  <c:v>0.02</c:v>
                </c:pt>
                <c:pt idx="83">
                  <c:v>0.02</c:v>
                </c:pt>
                <c:pt idx="84">
                  <c:v>0.02</c:v>
                </c:pt>
                <c:pt idx="85">
                  <c:v>0.02</c:v>
                </c:pt>
                <c:pt idx="86">
                  <c:v>0.02</c:v>
                </c:pt>
                <c:pt idx="87">
                  <c:v>0.02</c:v>
                </c:pt>
                <c:pt idx="88">
                  <c:v>0.02</c:v>
                </c:pt>
                <c:pt idx="89">
                  <c:v>0.02</c:v>
                </c:pt>
                <c:pt idx="90">
                  <c:v>0.02</c:v>
                </c:pt>
                <c:pt idx="91">
                  <c:v>0.02</c:v>
                </c:pt>
                <c:pt idx="92">
                  <c:v>0.02</c:v>
                </c:pt>
                <c:pt idx="93">
                  <c:v>0.02</c:v>
                </c:pt>
                <c:pt idx="94">
                  <c:v>0.02</c:v>
                </c:pt>
                <c:pt idx="95">
                  <c:v>0.02</c:v>
                </c:pt>
                <c:pt idx="96">
                  <c:v>0.02</c:v>
                </c:pt>
                <c:pt idx="97">
                  <c:v>0.02</c:v>
                </c:pt>
                <c:pt idx="98">
                  <c:v>0.02</c:v>
                </c:pt>
                <c:pt idx="99">
                  <c:v>0.02</c:v>
                </c:pt>
                <c:pt idx="100">
                  <c:v>0.02</c:v>
                </c:pt>
                <c:pt idx="101">
                  <c:v>0.02</c:v>
                </c:pt>
                <c:pt idx="102">
                  <c:v>0.02</c:v>
                </c:pt>
                <c:pt idx="103">
                  <c:v>0.02</c:v>
                </c:pt>
                <c:pt idx="104">
                  <c:v>0.02</c:v>
                </c:pt>
                <c:pt idx="105">
                  <c:v>0.02</c:v>
                </c:pt>
                <c:pt idx="106">
                  <c:v>0.02</c:v>
                </c:pt>
                <c:pt idx="107">
                  <c:v>0.02</c:v>
                </c:pt>
                <c:pt idx="108">
                  <c:v>0.02</c:v>
                </c:pt>
                <c:pt idx="109">
                  <c:v>0.02</c:v>
                </c:pt>
                <c:pt idx="110">
                  <c:v>0.02</c:v>
                </c:pt>
                <c:pt idx="111">
                  <c:v>0.02</c:v>
                </c:pt>
                <c:pt idx="112">
                  <c:v>0.02</c:v>
                </c:pt>
                <c:pt idx="113">
                  <c:v>0.02</c:v>
                </c:pt>
                <c:pt idx="114">
                  <c:v>0.02</c:v>
                </c:pt>
                <c:pt idx="115">
                  <c:v>0.02</c:v>
                </c:pt>
                <c:pt idx="116">
                  <c:v>0.02</c:v>
                </c:pt>
                <c:pt idx="117">
                  <c:v>0.02</c:v>
                </c:pt>
                <c:pt idx="118">
                  <c:v>0.02</c:v>
                </c:pt>
                <c:pt idx="119">
                  <c:v>0.02</c:v>
                </c:pt>
                <c:pt idx="120">
                  <c:v>0.02</c:v>
                </c:pt>
                <c:pt idx="121">
                  <c:v>0.02</c:v>
                </c:pt>
                <c:pt idx="122">
                  <c:v>0.02</c:v>
                </c:pt>
                <c:pt idx="123">
                  <c:v>0.02</c:v>
                </c:pt>
                <c:pt idx="124">
                  <c:v>0.02</c:v>
                </c:pt>
                <c:pt idx="125">
                  <c:v>0.02</c:v>
                </c:pt>
                <c:pt idx="126">
                  <c:v>0.02</c:v>
                </c:pt>
                <c:pt idx="127">
                  <c:v>0.02</c:v>
                </c:pt>
                <c:pt idx="128">
                  <c:v>0.02</c:v>
                </c:pt>
                <c:pt idx="129">
                  <c:v>0.02</c:v>
                </c:pt>
                <c:pt idx="130">
                  <c:v>0.02</c:v>
                </c:pt>
                <c:pt idx="131">
                  <c:v>0.02</c:v>
                </c:pt>
                <c:pt idx="132">
                  <c:v>0.02</c:v>
                </c:pt>
                <c:pt idx="133">
                  <c:v>0.02</c:v>
                </c:pt>
                <c:pt idx="134">
                  <c:v>0.02</c:v>
                </c:pt>
                <c:pt idx="135">
                  <c:v>0.02</c:v>
                </c:pt>
                <c:pt idx="136">
                  <c:v>0.02</c:v>
                </c:pt>
                <c:pt idx="137">
                  <c:v>0.02</c:v>
                </c:pt>
                <c:pt idx="138">
                  <c:v>0.02</c:v>
                </c:pt>
                <c:pt idx="139">
                  <c:v>0.02</c:v>
                </c:pt>
                <c:pt idx="140">
                  <c:v>0.02</c:v>
                </c:pt>
                <c:pt idx="141">
                  <c:v>0.02</c:v>
                </c:pt>
                <c:pt idx="142">
                  <c:v>0.02</c:v>
                </c:pt>
                <c:pt idx="143">
                  <c:v>0.02</c:v>
                </c:pt>
                <c:pt idx="144">
                  <c:v>0.02</c:v>
                </c:pt>
                <c:pt idx="145">
                  <c:v>0.02</c:v>
                </c:pt>
                <c:pt idx="146">
                  <c:v>0.02</c:v>
                </c:pt>
                <c:pt idx="147">
                  <c:v>0.02</c:v>
                </c:pt>
                <c:pt idx="148">
                  <c:v>0.02</c:v>
                </c:pt>
                <c:pt idx="149">
                  <c:v>0.02</c:v>
                </c:pt>
                <c:pt idx="150">
                  <c:v>0.02</c:v>
                </c:pt>
                <c:pt idx="151">
                  <c:v>0.02</c:v>
                </c:pt>
                <c:pt idx="152">
                  <c:v>0.02</c:v>
                </c:pt>
                <c:pt idx="153">
                  <c:v>0.02</c:v>
                </c:pt>
                <c:pt idx="154">
                  <c:v>0.02</c:v>
                </c:pt>
                <c:pt idx="155">
                  <c:v>0.02</c:v>
                </c:pt>
                <c:pt idx="156">
                  <c:v>0.02</c:v>
                </c:pt>
                <c:pt idx="157">
                  <c:v>0.02</c:v>
                </c:pt>
                <c:pt idx="158">
                  <c:v>0.02</c:v>
                </c:pt>
                <c:pt idx="159">
                  <c:v>0.02</c:v>
                </c:pt>
                <c:pt idx="160">
                  <c:v>0.02</c:v>
                </c:pt>
                <c:pt idx="161">
                  <c:v>0.02</c:v>
                </c:pt>
                <c:pt idx="162">
                  <c:v>0.02</c:v>
                </c:pt>
                <c:pt idx="163">
                  <c:v>0.02</c:v>
                </c:pt>
                <c:pt idx="164">
                  <c:v>0.02</c:v>
                </c:pt>
                <c:pt idx="165">
                  <c:v>0.02</c:v>
                </c:pt>
                <c:pt idx="166">
                  <c:v>0.02</c:v>
                </c:pt>
                <c:pt idx="167">
                  <c:v>0.02</c:v>
                </c:pt>
                <c:pt idx="168">
                  <c:v>0.02</c:v>
                </c:pt>
                <c:pt idx="169">
                  <c:v>0.02</c:v>
                </c:pt>
                <c:pt idx="170">
                  <c:v>0.02</c:v>
                </c:pt>
                <c:pt idx="171">
                  <c:v>0.02</c:v>
                </c:pt>
                <c:pt idx="172">
                  <c:v>0.02</c:v>
                </c:pt>
                <c:pt idx="173">
                  <c:v>0.02</c:v>
                </c:pt>
                <c:pt idx="174">
                  <c:v>0.02</c:v>
                </c:pt>
                <c:pt idx="175">
                  <c:v>0.02</c:v>
                </c:pt>
                <c:pt idx="176">
                  <c:v>0.02</c:v>
                </c:pt>
                <c:pt idx="177">
                  <c:v>0.02</c:v>
                </c:pt>
                <c:pt idx="178">
                  <c:v>0.02</c:v>
                </c:pt>
                <c:pt idx="179">
                  <c:v>0.02</c:v>
                </c:pt>
                <c:pt idx="180">
                  <c:v>0.02</c:v>
                </c:pt>
                <c:pt idx="181">
                  <c:v>0.02</c:v>
                </c:pt>
                <c:pt idx="182">
                  <c:v>0.02</c:v>
                </c:pt>
                <c:pt idx="183">
                  <c:v>0.02</c:v>
                </c:pt>
                <c:pt idx="184">
                  <c:v>0.02</c:v>
                </c:pt>
                <c:pt idx="185">
                  <c:v>0.02</c:v>
                </c:pt>
                <c:pt idx="186">
                  <c:v>0.02</c:v>
                </c:pt>
                <c:pt idx="187">
                  <c:v>0.02</c:v>
                </c:pt>
                <c:pt idx="188">
                  <c:v>0.02</c:v>
                </c:pt>
                <c:pt idx="189">
                  <c:v>0.02</c:v>
                </c:pt>
                <c:pt idx="190">
                  <c:v>0.02</c:v>
                </c:pt>
                <c:pt idx="191">
                  <c:v>0.02</c:v>
                </c:pt>
                <c:pt idx="192">
                  <c:v>0.02</c:v>
                </c:pt>
                <c:pt idx="193">
                  <c:v>0.02</c:v>
                </c:pt>
                <c:pt idx="194">
                  <c:v>0.02</c:v>
                </c:pt>
                <c:pt idx="195">
                  <c:v>0.02</c:v>
                </c:pt>
                <c:pt idx="196">
                  <c:v>0.02</c:v>
                </c:pt>
                <c:pt idx="197">
                  <c:v>0.02</c:v>
                </c:pt>
                <c:pt idx="198">
                  <c:v>0.02</c:v>
                </c:pt>
                <c:pt idx="199">
                  <c:v>0.02</c:v>
                </c:pt>
                <c:pt idx="200">
                  <c:v>0.02</c:v>
                </c:pt>
                <c:pt idx="201">
                  <c:v>0.02</c:v>
                </c:pt>
                <c:pt idx="202">
                  <c:v>0.02</c:v>
                </c:pt>
                <c:pt idx="203">
                  <c:v>0.02</c:v>
                </c:pt>
                <c:pt idx="204">
                  <c:v>0.02</c:v>
                </c:pt>
                <c:pt idx="205">
                  <c:v>0.02</c:v>
                </c:pt>
                <c:pt idx="206">
                  <c:v>0.02</c:v>
                </c:pt>
                <c:pt idx="207">
                  <c:v>0.02</c:v>
                </c:pt>
                <c:pt idx="208">
                  <c:v>0.02</c:v>
                </c:pt>
                <c:pt idx="209">
                  <c:v>0.02</c:v>
                </c:pt>
                <c:pt idx="210">
                  <c:v>0.02</c:v>
                </c:pt>
                <c:pt idx="211">
                  <c:v>0.02</c:v>
                </c:pt>
                <c:pt idx="212">
                  <c:v>0.02</c:v>
                </c:pt>
                <c:pt idx="213">
                  <c:v>0.02</c:v>
                </c:pt>
                <c:pt idx="214">
                  <c:v>0.02</c:v>
                </c:pt>
                <c:pt idx="215">
                  <c:v>0.02</c:v>
                </c:pt>
                <c:pt idx="216">
                  <c:v>0.02</c:v>
                </c:pt>
                <c:pt idx="217">
                  <c:v>0.02</c:v>
                </c:pt>
                <c:pt idx="218">
                  <c:v>0.02</c:v>
                </c:pt>
                <c:pt idx="219">
                  <c:v>0.02</c:v>
                </c:pt>
                <c:pt idx="220">
                  <c:v>0.02</c:v>
                </c:pt>
                <c:pt idx="221">
                  <c:v>0.02</c:v>
                </c:pt>
                <c:pt idx="222">
                  <c:v>0.02</c:v>
                </c:pt>
                <c:pt idx="223">
                  <c:v>0.02</c:v>
                </c:pt>
                <c:pt idx="224">
                  <c:v>0.02</c:v>
                </c:pt>
                <c:pt idx="225">
                  <c:v>0.02</c:v>
                </c:pt>
                <c:pt idx="226">
                  <c:v>0.02</c:v>
                </c:pt>
                <c:pt idx="227">
                  <c:v>0.02</c:v>
                </c:pt>
                <c:pt idx="228">
                  <c:v>0.02</c:v>
                </c:pt>
                <c:pt idx="229">
                  <c:v>0.02</c:v>
                </c:pt>
                <c:pt idx="230">
                  <c:v>0.02</c:v>
                </c:pt>
                <c:pt idx="231">
                  <c:v>0.02</c:v>
                </c:pt>
                <c:pt idx="232">
                  <c:v>0.02</c:v>
                </c:pt>
                <c:pt idx="233">
                  <c:v>0.02</c:v>
                </c:pt>
                <c:pt idx="234">
                  <c:v>0.02</c:v>
                </c:pt>
                <c:pt idx="235">
                  <c:v>0.02</c:v>
                </c:pt>
                <c:pt idx="236">
                  <c:v>0.02</c:v>
                </c:pt>
                <c:pt idx="237">
                  <c:v>0.02</c:v>
                </c:pt>
                <c:pt idx="238">
                  <c:v>0.02</c:v>
                </c:pt>
                <c:pt idx="239">
                  <c:v>0.02</c:v>
                </c:pt>
                <c:pt idx="240">
                  <c:v>0.02</c:v>
                </c:pt>
                <c:pt idx="241">
                  <c:v>0.02</c:v>
                </c:pt>
                <c:pt idx="242">
                  <c:v>0.02</c:v>
                </c:pt>
                <c:pt idx="243">
                  <c:v>0.02</c:v>
                </c:pt>
                <c:pt idx="244">
                  <c:v>0.02</c:v>
                </c:pt>
                <c:pt idx="245">
                  <c:v>0.02</c:v>
                </c:pt>
                <c:pt idx="246">
                  <c:v>0.02</c:v>
                </c:pt>
                <c:pt idx="247">
                  <c:v>0.02</c:v>
                </c:pt>
                <c:pt idx="248">
                  <c:v>0.02</c:v>
                </c:pt>
                <c:pt idx="249">
                  <c:v>0.02</c:v>
                </c:pt>
                <c:pt idx="250">
                  <c:v>0.02</c:v>
                </c:pt>
                <c:pt idx="251">
                  <c:v>0.02</c:v>
                </c:pt>
                <c:pt idx="252">
                  <c:v>0.02</c:v>
                </c:pt>
                <c:pt idx="253">
                  <c:v>0.02</c:v>
                </c:pt>
              </c:numCache>
            </c:numRef>
          </c:val>
          <c:smooth val="0"/>
          <c:extLst>
            <c:ext xmlns:c16="http://schemas.microsoft.com/office/drawing/2014/chart" uri="{C3380CC4-5D6E-409C-BE32-E72D297353CC}">
              <c16:uniqueId val="{00000001-758C-4779-90AF-770B732A4E7B}"/>
            </c:ext>
          </c:extLst>
        </c:ser>
        <c:dLbls>
          <c:showLegendKey val="0"/>
          <c:showVal val="0"/>
          <c:showCatName val="0"/>
          <c:showSerName val="0"/>
          <c:showPercent val="0"/>
          <c:showBubbleSize val="0"/>
        </c:dLbls>
        <c:smooth val="0"/>
        <c:axId val="477811072"/>
        <c:axId val="477812608"/>
      </c:lineChart>
      <c:dateAx>
        <c:axId val="477811072"/>
        <c:scaling>
          <c:orientation val="minMax"/>
        </c:scaling>
        <c:delete val="0"/>
        <c:axPos val="b"/>
        <c:numFmt formatCode="\'yy" sourceLinked="0"/>
        <c:majorTickMark val="none"/>
        <c:minorTickMark val="none"/>
        <c:tickLblPos val="low"/>
        <c:spPr>
          <a:ln w="12700">
            <a:solidFill>
              <a:srgbClr val="000000"/>
            </a:solidFill>
            <a:prstDash val="solid"/>
          </a:ln>
        </c:spPr>
        <c:txPr>
          <a:bodyPr rot="0" vert="horz"/>
          <a:lstStyle/>
          <a:p>
            <a:pPr>
              <a:defRPr/>
            </a:pPr>
            <a:endParaRPr lang="en-US"/>
          </a:p>
        </c:txPr>
        <c:crossAx val="477812608"/>
        <c:crosses val="autoZero"/>
        <c:auto val="1"/>
        <c:lblOffset val="100"/>
        <c:baseTimeUnit val="months"/>
        <c:majorUnit val="5"/>
        <c:majorTimeUnit val="years"/>
      </c:dateAx>
      <c:valAx>
        <c:axId val="477812608"/>
        <c:scaling>
          <c:orientation val="minMax"/>
          <c:max val="3.0000000000000006E-2"/>
        </c:scaling>
        <c:delete val="0"/>
        <c:axPos val="l"/>
        <c:numFmt formatCode="0.0%" sourceLinked="0"/>
        <c:majorTickMark val="none"/>
        <c:minorTickMark val="none"/>
        <c:tickLblPos val="nextTo"/>
        <c:spPr>
          <a:ln w="25400">
            <a:noFill/>
          </a:ln>
        </c:spPr>
        <c:crossAx val="477811072"/>
        <c:crosses val="autoZero"/>
        <c:crossBetween val="midCat"/>
        <c:majorUnit val="5.000000000000001E-3"/>
      </c:valAx>
      <c:spPr>
        <a:noFill/>
        <a:ln w="25400">
          <a:noFill/>
        </a:ln>
      </c:spPr>
    </c:plotArea>
    <c:plotVisOnly val="1"/>
    <c:dispBlanksAs val="gap"/>
    <c:showDLblsOverMax val="0"/>
  </c:chart>
  <c:spPr>
    <a:solidFill>
      <a:srgbClr val="FFFFFF"/>
    </a:solidFill>
    <a:ln w="9525">
      <a:noFill/>
    </a:ln>
    <a:effectLst/>
  </c:spPr>
  <c:txPr>
    <a:bodyPr/>
    <a:lstStyle/>
    <a:p>
      <a:pPr>
        <a:defRPr>
          <a:latin typeface="Frutiger 45 Light" panose="020B0603020202020204" pitchFamily="34" charset="0"/>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346432237550703"/>
          <c:y val="9.2726264785675874E-2"/>
          <c:w val="0.85075454228108593"/>
          <c:h val="0.73701849886903192"/>
        </c:manualLayout>
      </c:layout>
      <c:lineChart>
        <c:grouping val="standard"/>
        <c:varyColors val="0"/>
        <c:ser>
          <c:idx val="0"/>
          <c:order val="0"/>
          <c:tx>
            <c:strRef>
              <c:f>'consensus charts'!$D$9</c:f>
              <c:strCache>
                <c:ptCount val="1"/>
                <c:pt idx="0">
                  <c:v>GDP</c:v>
                </c:pt>
              </c:strCache>
            </c:strRef>
          </c:tx>
          <c:spPr>
            <a:ln w="31750" cap="rnd" cmpd="sng" algn="ctr">
              <a:solidFill>
                <a:srgbClr val="4D3C2F"/>
              </a:solidFill>
              <a:prstDash val="solid"/>
              <a:round/>
              <a:headEnd type="none" w="med" len="med"/>
              <a:tailEnd type="none" w="med" len="med"/>
            </a:ln>
            <a:effectLst/>
          </c:spPr>
          <c:marker>
            <c:symbol val="none"/>
          </c:marker>
          <c:cat>
            <c:strRef>
              <c:f>'consensus charts'!$C$10:$C$17</c:f>
              <c:strCache>
                <c:ptCount val="8"/>
                <c:pt idx="0">
                  <c:v>1Q21</c:v>
                </c:pt>
                <c:pt idx="1">
                  <c:v>2Q21</c:v>
                </c:pt>
                <c:pt idx="2">
                  <c:v>3Q21</c:v>
                </c:pt>
                <c:pt idx="3">
                  <c:v>4Q21</c:v>
                </c:pt>
                <c:pt idx="4">
                  <c:v>1Q22</c:v>
                </c:pt>
                <c:pt idx="5">
                  <c:v>2Q22</c:v>
                </c:pt>
                <c:pt idx="6">
                  <c:v>3Q22</c:v>
                </c:pt>
                <c:pt idx="7">
                  <c:v>2023</c:v>
                </c:pt>
              </c:strCache>
            </c:strRef>
          </c:cat>
          <c:val>
            <c:numRef>
              <c:f>'consensus charts'!$D$10:$D$17</c:f>
              <c:numCache>
                <c:formatCode>0%</c:formatCode>
                <c:ptCount val="8"/>
                <c:pt idx="0">
                  <c:v>1E-3</c:v>
                </c:pt>
                <c:pt idx="1">
                  <c:v>0.122</c:v>
                </c:pt>
                <c:pt idx="2">
                  <c:v>6.4000000000000001E-2</c:v>
                </c:pt>
                <c:pt idx="3">
                  <c:v>6.6000000000000003E-2</c:v>
                </c:pt>
                <c:pt idx="4">
                  <c:v>5.9000000000000004E-2</c:v>
                </c:pt>
                <c:pt idx="5">
                  <c:v>4.7E-2</c:v>
                </c:pt>
                <c:pt idx="6">
                  <c:v>3.5000000000000003E-2</c:v>
                </c:pt>
                <c:pt idx="7">
                  <c:v>2.4E-2</c:v>
                </c:pt>
              </c:numCache>
            </c:numRef>
          </c:val>
          <c:smooth val="0"/>
          <c:extLst>
            <c:ext xmlns:c16="http://schemas.microsoft.com/office/drawing/2014/chart" uri="{C3380CC4-5D6E-409C-BE32-E72D297353CC}">
              <c16:uniqueId val="{00000000-86DE-4318-A8F3-721E5DD2F12C}"/>
            </c:ext>
          </c:extLst>
        </c:ser>
        <c:ser>
          <c:idx val="1"/>
          <c:order val="1"/>
          <c:tx>
            <c:strRef>
              <c:f>'consensus charts'!$E$9</c:f>
              <c:strCache>
                <c:ptCount val="1"/>
                <c:pt idx="0">
                  <c:v>Long-term trend</c:v>
                </c:pt>
              </c:strCache>
            </c:strRef>
          </c:tx>
          <c:spPr>
            <a:ln w="31750" cap="rnd" cmpd="sng" algn="ctr">
              <a:solidFill>
                <a:srgbClr val="CFBD9B"/>
              </a:solidFill>
              <a:prstDash val="solid"/>
              <a:round/>
              <a:headEnd type="none" w="med" len="med"/>
              <a:tailEnd type="none" w="med" len="med"/>
            </a:ln>
            <a:effectLst/>
          </c:spPr>
          <c:marker>
            <c:symbol val="none"/>
          </c:marker>
          <c:cat>
            <c:strRef>
              <c:f>'consensus charts'!$C$10:$C$17</c:f>
              <c:strCache>
                <c:ptCount val="8"/>
                <c:pt idx="0">
                  <c:v>1Q21</c:v>
                </c:pt>
                <c:pt idx="1">
                  <c:v>2Q21</c:v>
                </c:pt>
                <c:pt idx="2">
                  <c:v>3Q21</c:v>
                </c:pt>
                <c:pt idx="3">
                  <c:v>4Q21</c:v>
                </c:pt>
                <c:pt idx="4">
                  <c:v>1Q22</c:v>
                </c:pt>
                <c:pt idx="5">
                  <c:v>2Q22</c:v>
                </c:pt>
                <c:pt idx="6">
                  <c:v>3Q22</c:v>
                </c:pt>
                <c:pt idx="7">
                  <c:v>2023</c:v>
                </c:pt>
              </c:strCache>
            </c:strRef>
          </c:cat>
          <c:val>
            <c:numRef>
              <c:f>'consensus charts'!$E$10:$E$17</c:f>
              <c:numCache>
                <c:formatCode>0%</c:formatCode>
                <c:ptCount val="8"/>
                <c:pt idx="0">
                  <c:v>1.8499999999999999E-2</c:v>
                </c:pt>
                <c:pt idx="1">
                  <c:v>1.8499999999999999E-2</c:v>
                </c:pt>
                <c:pt idx="2">
                  <c:v>1.8499999999999999E-2</c:v>
                </c:pt>
                <c:pt idx="3">
                  <c:v>1.8499999999999999E-2</c:v>
                </c:pt>
                <c:pt idx="4">
                  <c:v>1.8499999999999999E-2</c:v>
                </c:pt>
                <c:pt idx="5">
                  <c:v>1.8499999999999999E-2</c:v>
                </c:pt>
                <c:pt idx="6">
                  <c:v>1.8499999999999999E-2</c:v>
                </c:pt>
                <c:pt idx="7">
                  <c:v>1.8499999999999999E-2</c:v>
                </c:pt>
              </c:numCache>
            </c:numRef>
          </c:val>
          <c:smooth val="0"/>
          <c:extLst>
            <c:ext xmlns:c16="http://schemas.microsoft.com/office/drawing/2014/chart" uri="{C3380CC4-5D6E-409C-BE32-E72D297353CC}">
              <c16:uniqueId val="{00000001-86DE-4318-A8F3-721E5DD2F12C}"/>
            </c:ext>
          </c:extLst>
        </c:ser>
        <c:dLbls>
          <c:showLegendKey val="0"/>
          <c:showVal val="0"/>
          <c:showCatName val="0"/>
          <c:showSerName val="0"/>
          <c:showPercent val="0"/>
          <c:showBubbleSize val="0"/>
        </c:dLbls>
        <c:smooth val="0"/>
        <c:axId val="494852352"/>
        <c:axId val="494858240"/>
      </c:lineChart>
      <c:catAx>
        <c:axId val="494852352"/>
        <c:scaling>
          <c:orientation val="minMax"/>
        </c:scaling>
        <c:delete val="0"/>
        <c:axPos val="b"/>
        <c:numFmt formatCode="General" sourceLinked="0"/>
        <c:majorTickMark val="none"/>
        <c:minorTickMark val="none"/>
        <c:tickLblPos val="low"/>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494858240"/>
        <c:crosses val="autoZero"/>
        <c:auto val="1"/>
        <c:lblAlgn val="ctr"/>
        <c:lblOffset val="100"/>
        <c:noMultiLvlLbl val="0"/>
      </c:catAx>
      <c:valAx>
        <c:axId val="494858240"/>
        <c:scaling>
          <c:orientation val="minMax"/>
        </c:scaling>
        <c:delete val="0"/>
        <c:axPos val="l"/>
        <c:majorGridlines>
          <c:spPr>
            <a:ln w="3175" cap="flat" cmpd="sng" algn="ctr">
              <a:solidFill>
                <a:srgbClr val="000000"/>
              </a:solidFill>
              <a:prstDash val="solid"/>
              <a:round/>
              <a:headEnd type="none" w="med" len="med"/>
              <a:tailEnd type="none" w="med" len="med"/>
            </a:ln>
          </c:spPr>
        </c:majorGridlines>
        <c:numFmt formatCode="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494852352"/>
        <c:crosses val="autoZero"/>
        <c:crossBetween val="between"/>
      </c:valAx>
      <c:spPr>
        <a:solidFill>
          <a:srgbClr val="FFFFFF"/>
        </a:solidFill>
      </c:spPr>
    </c:plotArea>
    <c:legend>
      <c:legendPos val="b"/>
      <c:layout>
        <c:manualLayout>
          <c:xMode val="edge"/>
          <c:yMode val="edge"/>
          <c:x val="0.23633132268667148"/>
          <c:y val="0.92623452416330598"/>
          <c:w val="0.52733735462665698"/>
          <c:h val="6.9702883768601148E-2"/>
        </c:manualLayout>
      </c:layout>
      <c:overlay val="0"/>
    </c:legend>
    <c:plotVisOnly val="1"/>
    <c:dispBlanksAs val="gap"/>
    <c:showDLblsOverMax val="0"/>
  </c:chart>
  <c:spPr>
    <a:solidFill>
      <a:srgbClr val="FFFFFF"/>
    </a:solidFill>
    <a:ln>
      <a:noFill/>
    </a:ln>
  </c:spPr>
  <c:txPr>
    <a:bodyPr/>
    <a:lstStyle/>
    <a:p>
      <a:pPr>
        <a:defRPr sz="1000">
          <a:solidFill>
            <a:srgbClr val="000000"/>
          </a:solidFill>
          <a:latin typeface="Frutiger 45 Light" panose="020B0603020202020204" pitchFamily="34" charset="0"/>
          <a:ea typeface="+mn-ea"/>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384251221276963"/>
          <c:y val="6.6057350427636316E-2"/>
          <c:w val="0.81949273169832137"/>
          <c:h val="0.77327214527258681"/>
        </c:manualLayout>
      </c:layout>
      <c:lineChart>
        <c:grouping val="standard"/>
        <c:varyColors val="0"/>
        <c:ser>
          <c:idx val="0"/>
          <c:order val="0"/>
          <c:tx>
            <c:strRef>
              <c:f>'consensus charts'!$Z$8</c:f>
              <c:strCache>
                <c:ptCount val="1"/>
                <c:pt idx="0">
                  <c:v>CPI Y/Y</c:v>
                </c:pt>
              </c:strCache>
            </c:strRef>
          </c:tx>
          <c:spPr>
            <a:ln w="31750" cap="rnd" cmpd="sng" algn="ctr">
              <a:solidFill>
                <a:srgbClr val="4D3C2F"/>
              </a:solidFill>
              <a:prstDash val="solid"/>
              <a:round/>
              <a:headEnd type="none" w="med" len="med"/>
              <a:tailEnd type="none" w="med" len="med"/>
            </a:ln>
            <a:effectLst/>
          </c:spPr>
          <c:marker>
            <c:symbol val="none"/>
          </c:marker>
          <c:cat>
            <c:strRef>
              <c:f>'consensus charts'!$Y$9:$Y$18</c:f>
              <c:strCache>
                <c:ptCount val="10"/>
                <c:pt idx="0">
                  <c:v>Q2 20</c:v>
                </c:pt>
                <c:pt idx="1">
                  <c:v>Q3 20</c:v>
                </c:pt>
                <c:pt idx="2">
                  <c:v>Q4 20</c:v>
                </c:pt>
                <c:pt idx="3">
                  <c:v>Q1 21</c:v>
                </c:pt>
                <c:pt idx="4">
                  <c:v>Q2 21</c:v>
                </c:pt>
                <c:pt idx="5">
                  <c:v>Q3 21</c:v>
                </c:pt>
                <c:pt idx="6">
                  <c:v>Q4 21</c:v>
                </c:pt>
                <c:pt idx="7">
                  <c:v>Q1 22</c:v>
                </c:pt>
                <c:pt idx="8">
                  <c:v>Q2 22</c:v>
                </c:pt>
                <c:pt idx="9">
                  <c:v>Q3 22</c:v>
                </c:pt>
              </c:strCache>
            </c:strRef>
          </c:cat>
          <c:val>
            <c:numRef>
              <c:f>'consensus charts'!$Z$9:$Z$18</c:f>
              <c:numCache>
                <c:formatCode>General</c:formatCode>
                <c:ptCount val="10"/>
                <c:pt idx="0">
                  <c:v>3.0000000000000001E-3</c:v>
                </c:pt>
                <c:pt idx="1">
                  <c:v>1.2E-2</c:v>
                </c:pt>
                <c:pt idx="2">
                  <c:v>1.3000000000000001E-2</c:v>
                </c:pt>
                <c:pt idx="3">
                  <c:v>1.9E-2</c:v>
                </c:pt>
                <c:pt idx="4">
                  <c:v>3.2000000000000001E-2</c:v>
                </c:pt>
                <c:pt idx="5">
                  <c:v>2.7000000000000003E-2</c:v>
                </c:pt>
                <c:pt idx="6">
                  <c:v>2.6000000000000002E-2</c:v>
                </c:pt>
                <c:pt idx="7">
                  <c:v>2.2000000000000002E-2</c:v>
                </c:pt>
                <c:pt idx="8">
                  <c:v>2.2000000000000002E-2</c:v>
                </c:pt>
                <c:pt idx="9">
                  <c:v>2.2000000000000002E-2</c:v>
                </c:pt>
              </c:numCache>
            </c:numRef>
          </c:val>
          <c:smooth val="0"/>
          <c:extLst>
            <c:ext xmlns:c16="http://schemas.microsoft.com/office/drawing/2014/chart" uri="{C3380CC4-5D6E-409C-BE32-E72D297353CC}">
              <c16:uniqueId val="{00000000-514C-4BC1-852D-702CEBDB6A27}"/>
            </c:ext>
          </c:extLst>
        </c:ser>
        <c:ser>
          <c:idx val="1"/>
          <c:order val="1"/>
          <c:tx>
            <c:strRef>
              <c:f>'consensus charts'!$AA$8</c:f>
              <c:strCache>
                <c:ptCount val="1"/>
                <c:pt idx="0">
                  <c:v>10y Breakeven</c:v>
                </c:pt>
              </c:strCache>
            </c:strRef>
          </c:tx>
          <c:spPr>
            <a:ln w="31750" cap="rnd" cmpd="sng" algn="ctr">
              <a:solidFill>
                <a:srgbClr val="CFBD9B"/>
              </a:solidFill>
              <a:prstDash val="solid"/>
              <a:round/>
              <a:headEnd type="none" w="med" len="med"/>
              <a:tailEnd type="none" w="med" len="med"/>
            </a:ln>
            <a:effectLst/>
          </c:spPr>
          <c:marker>
            <c:symbol val="none"/>
          </c:marker>
          <c:cat>
            <c:strRef>
              <c:f>'consensus charts'!$Y$9:$Y$18</c:f>
              <c:strCache>
                <c:ptCount val="10"/>
                <c:pt idx="0">
                  <c:v>Q2 20</c:v>
                </c:pt>
                <c:pt idx="1">
                  <c:v>Q3 20</c:v>
                </c:pt>
                <c:pt idx="2">
                  <c:v>Q4 20</c:v>
                </c:pt>
                <c:pt idx="3">
                  <c:v>Q1 21</c:v>
                </c:pt>
                <c:pt idx="4">
                  <c:v>Q2 21</c:v>
                </c:pt>
                <c:pt idx="5">
                  <c:v>Q3 21</c:v>
                </c:pt>
                <c:pt idx="6">
                  <c:v>Q4 21</c:v>
                </c:pt>
                <c:pt idx="7">
                  <c:v>Q1 22</c:v>
                </c:pt>
                <c:pt idx="8">
                  <c:v>Q2 22</c:v>
                </c:pt>
                <c:pt idx="9">
                  <c:v>Q3 22</c:v>
                </c:pt>
              </c:strCache>
            </c:strRef>
          </c:cat>
          <c:val>
            <c:numRef>
              <c:f>'consensus charts'!$AA$9:$AA$18</c:f>
              <c:numCache>
                <c:formatCode>General</c:formatCode>
                <c:ptCount val="10"/>
                <c:pt idx="0">
                  <c:v>2.3643000000000001E-2</c:v>
                </c:pt>
                <c:pt idx="1">
                  <c:v>2.3643000000000001E-2</c:v>
                </c:pt>
                <c:pt idx="2">
                  <c:v>2.3643000000000001E-2</c:v>
                </c:pt>
                <c:pt idx="3">
                  <c:v>2.3643000000000001E-2</c:v>
                </c:pt>
                <c:pt idx="4">
                  <c:v>2.3643000000000001E-2</c:v>
                </c:pt>
                <c:pt idx="5">
                  <c:v>2.3643000000000001E-2</c:v>
                </c:pt>
                <c:pt idx="6">
                  <c:v>2.3643000000000001E-2</c:v>
                </c:pt>
                <c:pt idx="7">
                  <c:v>2.3643000000000001E-2</c:v>
                </c:pt>
                <c:pt idx="8">
                  <c:v>2.3643000000000001E-2</c:v>
                </c:pt>
                <c:pt idx="9">
                  <c:v>2.3643000000000001E-2</c:v>
                </c:pt>
              </c:numCache>
            </c:numRef>
          </c:val>
          <c:smooth val="0"/>
          <c:extLst>
            <c:ext xmlns:c16="http://schemas.microsoft.com/office/drawing/2014/chart" uri="{C3380CC4-5D6E-409C-BE32-E72D297353CC}">
              <c16:uniqueId val="{00000001-514C-4BC1-852D-702CEBDB6A27}"/>
            </c:ext>
          </c:extLst>
        </c:ser>
        <c:dLbls>
          <c:showLegendKey val="0"/>
          <c:showVal val="0"/>
          <c:showCatName val="0"/>
          <c:showSerName val="0"/>
          <c:showPercent val="0"/>
          <c:showBubbleSize val="0"/>
        </c:dLbls>
        <c:smooth val="0"/>
        <c:axId val="495014272"/>
        <c:axId val="495015808"/>
      </c:lineChart>
      <c:catAx>
        <c:axId val="495014272"/>
        <c:scaling>
          <c:orientation val="minMax"/>
        </c:scaling>
        <c:delete val="0"/>
        <c:axPos val="b"/>
        <c:numFmt formatCode="[$-409]mmm\-yy;@" sourceLinked="0"/>
        <c:majorTickMark val="none"/>
        <c:minorTickMark val="none"/>
        <c:tickLblPos val="low"/>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495015808"/>
        <c:crosses val="autoZero"/>
        <c:auto val="1"/>
        <c:lblAlgn val="ctr"/>
        <c:lblOffset val="100"/>
        <c:tickLblSkip val="3"/>
        <c:noMultiLvlLbl val="0"/>
      </c:catAx>
      <c:valAx>
        <c:axId val="495015808"/>
        <c:scaling>
          <c:orientation val="minMax"/>
          <c:max val="3.500000000000001E-2"/>
          <c:min val="0"/>
        </c:scaling>
        <c:delete val="0"/>
        <c:axPos val="l"/>
        <c:majorGridlines>
          <c:spPr>
            <a:ln w="3175" cap="flat" cmpd="sng" algn="ctr">
              <a:solidFill>
                <a:srgbClr val="000000"/>
              </a:solidFill>
              <a:prstDash val="solid"/>
              <a:round/>
              <a:headEnd type="none" w="med" len="med"/>
              <a:tailEnd type="none" w="med" len="med"/>
            </a:ln>
          </c:spPr>
        </c:majorGridlines>
        <c:numFmt formatCode="0.0%" sourceLinked="0"/>
        <c:majorTickMark val="none"/>
        <c:minorTickMark val="none"/>
        <c:tickLblPos val="nextTo"/>
        <c:spPr>
          <a:noFill/>
          <a:ln w="9525" cap="flat" cmpd="sng" algn="ctr">
            <a:noFill/>
            <a:prstDash val="solid"/>
            <a:round/>
          </a:ln>
          <a:effectLst/>
          <a:extLst>
            <a:ext uri="{91240B29-F687-4F45-9708-019B960494DF}">
              <a14:hiddenLine xmlns:a14="http://schemas.microsoft.com/office/drawing/2010/main" w="9525" cap="flat" cmpd="sng" algn="ctr">
                <a:solidFill>
                  <a:sysClr val="windowText" lastClr="000000">
                    <a:tint val="75000"/>
                    <a:shade val="95000"/>
                    <a:satMod val="105000"/>
                  </a:sysClr>
                </a:solidFill>
                <a:prstDash val="solid"/>
                <a:round/>
              </a14:hiddenLine>
            </a:ext>
          </a:extLst>
        </c:spPr>
        <c:crossAx val="495014272"/>
        <c:crosses val="autoZero"/>
        <c:crossBetween val="midCat"/>
      </c:valAx>
      <c:spPr>
        <a:solidFill>
          <a:srgbClr val="FFFFFF"/>
        </a:solidFill>
      </c:spPr>
    </c:plotArea>
    <c:legend>
      <c:legendPos val="b"/>
      <c:layout>
        <c:manualLayout>
          <c:xMode val="edge"/>
          <c:yMode val="edge"/>
          <c:x val="0.27613292874491102"/>
          <c:y val="0.93113801096434745"/>
          <c:w val="0.5062206765367584"/>
          <c:h val="6.8862058135642945E-2"/>
        </c:manualLayout>
      </c:layout>
      <c:overlay val="0"/>
    </c:legend>
    <c:plotVisOnly val="1"/>
    <c:dispBlanksAs val="gap"/>
    <c:showDLblsOverMax val="0"/>
  </c:chart>
  <c:spPr>
    <a:solidFill>
      <a:srgbClr val="FFFFFF"/>
    </a:solidFill>
    <a:ln>
      <a:noFill/>
    </a:ln>
  </c:spPr>
  <c:txPr>
    <a:bodyPr/>
    <a:lstStyle/>
    <a:p>
      <a:pPr>
        <a:defRPr sz="1000">
          <a:solidFill>
            <a:srgbClr val="000000"/>
          </a:solidFill>
          <a:latin typeface="Frutiger 45 Light" panose="020B0603020202020204" pitchFamily="34" charset="0"/>
          <a:ea typeface="+mn-ea"/>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4040273829815629E-2"/>
          <c:y val="4.4829657802632733E-2"/>
          <c:w val="0.95442606771220162"/>
          <c:h val="0.88396627358889157"/>
        </c:manualLayout>
      </c:layout>
      <c:barChart>
        <c:barDir val="col"/>
        <c:grouping val="clustered"/>
        <c:varyColors val="0"/>
        <c:ser>
          <c:idx val="1"/>
          <c:order val="1"/>
          <c:spPr>
            <a:solidFill>
              <a:srgbClr val="4D3C2F"/>
            </a:solidFill>
            <a:ln w="9525">
              <a:solidFill>
                <a:srgbClr val="FFFFFF"/>
              </a:solidFill>
            </a:ln>
            <a:effectLst/>
          </c:spPr>
          <c:invertIfNegative val="0"/>
          <c:cat>
            <c:strRef>
              <c:f>'PE on inflation'!$I$4:$Q$4</c:f>
              <c:strCache>
                <c:ptCount val="9"/>
                <c:pt idx="0">
                  <c:v>-2% to -1%</c:v>
                </c:pt>
                <c:pt idx="1">
                  <c:v>-1% to 0%</c:v>
                </c:pt>
                <c:pt idx="2">
                  <c:v>0% to 1%</c:v>
                </c:pt>
                <c:pt idx="3">
                  <c:v>1% to 2%</c:v>
                </c:pt>
                <c:pt idx="4">
                  <c:v>2% to 3%</c:v>
                </c:pt>
                <c:pt idx="5">
                  <c:v>3% to 4%</c:v>
                </c:pt>
                <c:pt idx="6">
                  <c:v>4% to 5%</c:v>
                </c:pt>
                <c:pt idx="7">
                  <c:v>5% to 6%</c:v>
                </c:pt>
                <c:pt idx="8">
                  <c:v>6% and above</c:v>
                </c:pt>
              </c:strCache>
            </c:strRef>
          </c:cat>
          <c:val>
            <c:numRef>
              <c:f>'PE on inflation'!$I$6:$Q$6</c:f>
              <c:numCache>
                <c:formatCode>General</c:formatCode>
                <c:ptCount val="9"/>
                <c:pt idx="0">
                  <c:v>15.930400000000001</c:v>
                </c:pt>
                <c:pt idx="1">
                  <c:v>15.457222222222223</c:v>
                </c:pt>
                <c:pt idx="2">
                  <c:v>17.622058823529414</c:v>
                </c:pt>
                <c:pt idx="3">
                  <c:v>18.774631578947371</c:v>
                </c:pt>
                <c:pt idx="4">
                  <c:v>18.479226277372263</c:v>
                </c:pt>
                <c:pt idx="5">
                  <c:v>17.160255319148931</c:v>
                </c:pt>
                <c:pt idx="6">
                  <c:v>14.187299999999997</c:v>
                </c:pt>
                <c:pt idx="7">
                  <c:v>13.498461538461539</c:v>
                </c:pt>
                <c:pt idx="8">
                  <c:v>12.607750000000001</c:v>
                </c:pt>
              </c:numCache>
            </c:numRef>
          </c:val>
          <c:extLst>
            <c:ext xmlns:c16="http://schemas.microsoft.com/office/drawing/2014/chart" uri="{C3380CC4-5D6E-409C-BE32-E72D297353CC}">
              <c16:uniqueId val="{00000001-6006-45A4-9959-44A2BEC4CD0B}"/>
            </c:ext>
          </c:extLst>
        </c:ser>
        <c:dLbls>
          <c:showLegendKey val="0"/>
          <c:showVal val="0"/>
          <c:showCatName val="0"/>
          <c:showSerName val="0"/>
          <c:showPercent val="0"/>
          <c:showBubbleSize val="0"/>
        </c:dLbls>
        <c:gapWidth val="50"/>
        <c:axId val="574901632"/>
        <c:axId val="475804800"/>
        <c:extLst>
          <c:ext xmlns:c15="http://schemas.microsoft.com/office/drawing/2012/chart" uri="{02D57815-91ED-43cb-92C2-25804820EDAC}">
            <c15:filteredBarSeries>
              <c15:ser>
                <c:idx val="0"/>
                <c:order val="0"/>
                <c:spPr>
                  <a:solidFill>
                    <a:schemeClr val="accent1"/>
                  </a:solidFill>
                  <a:ln>
                    <a:noFill/>
                  </a:ln>
                  <a:effectLst/>
                </c:spPr>
                <c:invertIfNegative val="0"/>
                <c:cat>
                  <c:strRef>
                    <c:extLst>
                      <c:ext uri="{02D57815-91ED-43cb-92C2-25804820EDAC}">
                        <c15:formulaRef>
                          <c15:sqref>'PE on inflation'!$I$4:$Q$4</c15:sqref>
                        </c15:formulaRef>
                      </c:ext>
                    </c:extLst>
                    <c:strCache>
                      <c:ptCount val="9"/>
                      <c:pt idx="0">
                        <c:v>-2% to -1%</c:v>
                      </c:pt>
                      <c:pt idx="1">
                        <c:v>-1% to 0%</c:v>
                      </c:pt>
                      <c:pt idx="2">
                        <c:v>0% to 1%</c:v>
                      </c:pt>
                      <c:pt idx="3">
                        <c:v>1% to 2%</c:v>
                      </c:pt>
                      <c:pt idx="4">
                        <c:v>2% to 3%</c:v>
                      </c:pt>
                      <c:pt idx="5">
                        <c:v>3% to 4%</c:v>
                      </c:pt>
                      <c:pt idx="6">
                        <c:v>4% to 5%</c:v>
                      </c:pt>
                      <c:pt idx="7">
                        <c:v>5% to 6%</c:v>
                      </c:pt>
                      <c:pt idx="8">
                        <c:v>6% and above</c:v>
                      </c:pt>
                    </c:strCache>
                  </c:strRef>
                </c:cat>
                <c:val>
                  <c:numRef>
                    <c:extLst>
                      <c:ext uri="{02D57815-91ED-43cb-92C2-25804820EDAC}">
                        <c15:formulaRef>
                          <c15:sqref>'PE on inflation'!$I$5:$Q$5</c15:sqref>
                        </c15:formulaRef>
                      </c:ext>
                    </c:extLst>
                    <c:numCache>
                      <c:formatCode>General</c:formatCode>
                      <c:ptCount val="9"/>
                    </c:numCache>
                  </c:numRef>
                </c:val>
                <c:extLst>
                  <c:ext xmlns:c16="http://schemas.microsoft.com/office/drawing/2014/chart" uri="{C3380CC4-5D6E-409C-BE32-E72D297353CC}">
                    <c16:uniqueId val="{00000000-6006-45A4-9959-44A2BEC4CD0B}"/>
                  </c:ext>
                </c:extLst>
              </c15:ser>
            </c15:filteredBarSeries>
          </c:ext>
        </c:extLst>
      </c:barChart>
      <c:catAx>
        <c:axId val="574901632"/>
        <c:scaling>
          <c:orientation val="minMax"/>
        </c:scaling>
        <c:delete val="0"/>
        <c:axPos val="b"/>
        <c:numFmt formatCode="General" sourceLinked="1"/>
        <c:majorTickMark val="none"/>
        <c:minorTickMark val="none"/>
        <c:tickLblPos val="low"/>
        <c:spPr>
          <a:noFill/>
          <a:ln w="19050" cap="flat" cmpd="sng" algn="ctr">
            <a:solidFill>
              <a:sysClr val="windowText" lastClr="000000">
                <a:lumMod val="15000"/>
                <a:lumOff val="85000"/>
              </a:sysClr>
            </a:solidFill>
            <a:round/>
          </a:ln>
          <a:effectLst/>
        </c:spPr>
        <c:txPr>
          <a:bodyPr rot="-60000000" vert="horz"/>
          <a:lstStyle/>
          <a:p>
            <a:pPr algn="ctr">
              <a:defRPr sz="900">
                <a:latin typeface="Frutiger 45 Light" panose="020B0603020202020204" pitchFamily="34" charset="0"/>
              </a:defRPr>
            </a:pPr>
            <a:endParaRPr lang="en-US"/>
          </a:p>
        </c:txPr>
        <c:crossAx val="475804800"/>
        <c:crosses val="autoZero"/>
        <c:auto val="1"/>
        <c:lblAlgn val="ctr"/>
        <c:lblOffset val="100"/>
        <c:noMultiLvlLbl val="0"/>
      </c:catAx>
      <c:valAx>
        <c:axId val="475804800"/>
        <c:scaling>
          <c:orientation val="minMax"/>
          <c:min val="8"/>
        </c:scaling>
        <c:delete val="0"/>
        <c:axPos val="l"/>
        <c:majorGridlines>
          <c:spPr>
            <a:ln w="3175" cap="flat" cmpd="sng" algn="ctr">
              <a:solidFill>
                <a:srgbClr val="000000"/>
              </a:solidFill>
              <a:prstDash val="solid"/>
              <a:round/>
              <a:headEnd type="none" w="med" len="med"/>
              <a:tailEnd type="none" w="med" len="med"/>
            </a:ln>
            <a:effectLst/>
          </c:spPr>
        </c:majorGridlines>
        <c:numFmt formatCode="#,##0;\(#,##0\)" sourceLinked="0"/>
        <c:majorTickMark val="none"/>
        <c:minorTickMark val="none"/>
        <c:tickLblPos val="nextTo"/>
        <c:spPr>
          <a:noFill/>
          <a:ln>
            <a:noFill/>
          </a:ln>
          <a:effectLst/>
          <a:extLst>
            <a:ext uri="{91240B29-F687-4F45-9708-019B960494DF}">
              <a14:hiddenLine xmlns:a14="http://schemas.microsoft.com/office/drawing/2010/main">
                <a:noFill/>
              </a14:hiddenLine>
            </a:ext>
          </a:extLst>
        </c:spPr>
        <c:txPr>
          <a:bodyPr rot="-60000000" vert="horz"/>
          <a:lstStyle/>
          <a:p>
            <a:pPr>
              <a:defRPr>
                <a:latin typeface="Frutiger 45 Light" panose="020B0603020202020204" pitchFamily="34" charset="0"/>
              </a:defRPr>
            </a:pPr>
            <a:endParaRPr lang="en-US"/>
          </a:p>
        </c:txPr>
        <c:crossAx val="574901632"/>
        <c:crosses val="autoZero"/>
        <c:crossBetween val="between"/>
      </c:valAx>
      <c:spPr>
        <a:solidFill>
          <a:srgbClr val="FFFFFF"/>
        </a:solidFill>
        <a:ln>
          <a:noFill/>
        </a:ln>
        <a:effectLst/>
      </c:spPr>
    </c:plotArea>
    <c:plotVisOnly val="1"/>
    <c:dispBlanksAs val="gap"/>
    <c:showDLblsOverMax val="0"/>
  </c:chart>
  <c:spPr>
    <a:solidFill>
      <a:srgbClr val="FFFFFF"/>
    </a:solidFill>
    <a:ln w="9525" cap="flat" cmpd="sng" algn="ctr">
      <a:noFill/>
      <a:round/>
    </a:ln>
    <a:effectLst/>
    <a:extLst>
      <a:ext uri="{91240B29-F687-4F45-9708-019B960494DF}">
        <a14:hiddenLine xmlns:a14="http://schemas.microsoft.com/office/drawing/2010/main" w="9525" cap="flat" cmpd="sng" algn="ctr">
          <a:solidFill>
            <a:sysClr val="windowText" lastClr="000000">
              <a:lumMod val="15000"/>
              <a:lumOff val="85000"/>
            </a:sysClr>
          </a:solidFill>
          <a:round/>
        </a14:hiddenLine>
      </a:ext>
    </a:extLst>
  </c:spPr>
  <c:txPr>
    <a:bodyPr/>
    <a:lstStyle/>
    <a:p>
      <a:pPr algn="ctr">
        <a:defRPr lang="en-US" sz="1000" b="0" i="0" u="none" strike="noStrike" kern="1200" baseline="0">
          <a:solidFill>
            <a:srgbClr val="000000"/>
          </a:solidFill>
          <a:latin typeface="+mn-lt"/>
          <a:ea typeface="+mn-ea"/>
          <a:cs typeface="+mn-cs"/>
        </a:defRPr>
      </a:pPr>
      <a:endParaRPr lang="en-US"/>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0.55983</cdr:x>
      <cdr:y>0.0602</cdr:y>
    </cdr:from>
    <cdr:to>
      <cdr:x>0.8243</cdr:x>
      <cdr:y>0.2602</cdr:y>
    </cdr:to>
    <cdr:sp macro="" textlink="">
      <cdr:nvSpPr>
        <cdr:cNvPr id="2" name="TextBox 1"/>
        <cdr:cNvSpPr txBox="1"/>
      </cdr:nvSpPr>
      <cdr:spPr>
        <a:xfrm xmlns:a="http://schemas.openxmlformats.org/drawingml/2006/main">
          <a:off x="2101324" y="165531"/>
          <a:ext cx="992687" cy="549914"/>
        </a:xfrm>
        <a:prstGeom xmlns:a="http://schemas.openxmlformats.org/drawingml/2006/main" prst="rect">
          <a:avLst/>
        </a:prstGeom>
        <a:noFill xmlns:a="http://schemas.openxmlformats.org/drawingml/2006/main"/>
      </cdr:spPr>
      <cdr:txBody>
        <a:bodyPr xmlns:a="http://schemas.openxmlformats.org/drawingml/2006/main" vertOverflow="clip" wrap="square" lIns="0" tIns="0" rIns="0" bIns="0" rtlCol="0">
          <a:noAutofit/>
        </a:bodyPr>
        <a:lstStyle xmlns:a="http://schemas.openxmlformats.org/drawingml/2006/main"/>
        <a:p xmlns:a="http://schemas.openxmlformats.org/drawingml/2006/main">
          <a:r>
            <a:rPr lang="en-US" sz="900" i="1" dirty="0">
              <a:latin typeface="Frutiger 45 Light" panose="020B0603020202020204" pitchFamily="34" charset="0"/>
            </a:rPr>
            <a:t>Bloomberg consensus estimates</a:t>
          </a:r>
        </a:p>
      </cdr:txBody>
    </cdr:sp>
  </cdr:relSizeAnchor>
  <cdr:relSizeAnchor xmlns:cdr="http://schemas.openxmlformats.org/drawingml/2006/chartDrawing">
    <cdr:from>
      <cdr:x>0.71465</cdr:x>
      <cdr:y>0.16888</cdr:y>
    </cdr:from>
    <cdr:to>
      <cdr:x>0.8243</cdr:x>
      <cdr:y>0.16888</cdr:y>
    </cdr:to>
    <cdr:cxnSp macro="">
      <cdr:nvCxnSpPr>
        <cdr:cNvPr id="4" name="Straight Arrow Connector 3">
          <a:extLst xmlns:a="http://schemas.openxmlformats.org/drawingml/2006/main">
            <a:ext uri="{FF2B5EF4-FFF2-40B4-BE49-F238E27FC236}">
              <a16:creationId xmlns:a16="http://schemas.microsoft.com/office/drawing/2014/main" id="{94C18A55-1B0A-44E9-AB87-272750D25B08}"/>
            </a:ext>
          </a:extLst>
        </cdr:cNvPr>
        <cdr:cNvCxnSpPr/>
      </cdr:nvCxnSpPr>
      <cdr:spPr>
        <a:xfrm xmlns:a="http://schemas.openxmlformats.org/drawingml/2006/main" flipV="1">
          <a:off x="2682440" y="464342"/>
          <a:ext cx="411571" cy="0"/>
        </a:xfrm>
        <a:prstGeom xmlns:a="http://schemas.openxmlformats.org/drawingml/2006/main" prst="straightConnector1">
          <a:avLst/>
        </a:prstGeom>
        <a:ln xmlns:a="http://schemas.openxmlformats.org/drawingml/2006/main" w="6350">
          <a:solidFill>
            <a:schemeClr val="tx1"/>
          </a:solidFill>
          <a:headEnd type="non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5"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3" name="Rectangle 3"/>
          <p:cNvSpPr>
            <a:spLocks noGrp="1" noChangeArrowheads="1"/>
          </p:cNvSpPr>
          <p:nvPr>
            <p:ph type="dt" sz="quarter" idx="1"/>
          </p:nvPr>
        </p:nvSpPr>
        <p:spPr bwMode="auto">
          <a:xfrm>
            <a:off x="9892789" y="0"/>
            <a:ext cx="65" cy="184666"/>
          </a:xfrm>
          <a:prstGeom prst="rect">
            <a:avLst/>
          </a:prstGeom>
          <a:noFill/>
          <a:ln w="28575">
            <a:noFill/>
            <a:miter lim="800000"/>
            <a:headEnd/>
            <a:tailEnd/>
          </a:ln>
          <a:effectLst/>
        </p:spPr>
        <p:txBody>
          <a:bodyPr vert="horz" wrap="none" lIns="0" tIns="0" rIns="0" bIns="0" numCol="1" anchor="t"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4" name="Rectangle 4"/>
          <p:cNvSpPr>
            <a:spLocks noGrp="1" noChangeArrowheads="1"/>
          </p:cNvSpPr>
          <p:nvPr>
            <p:ph type="ftr" sz="quarter" idx="2"/>
          </p:nvPr>
        </p:nvSpPr>
        <p:spPr bwMode="auto">
          <a:xfrm>
            <a:off x="5" y="6647531"/>
            <a:ext cx="65"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defTabSz="888217">
              <a:defRPr sz="1200">
                <a:latin typeface="Arial Unicode MS" pitchFamily="34" charset="-128"/>
                <a:ea typeface="Arial Unicode MS" pitchFamily="34" charset="-128"/>
                <a:cs typeface="Arial Unicode MS" pitchFamily="34" charset="-128"/>
              </a:defRPr>
            </a:lvl1pPr>
          </a:lstStyle>
          <a:p>
            <a:endParaRPr lang="en-US" altLang="zh-TW" dirty="0"/>
          </a:p>
        </p:txBody>
      </p:sp>
      <p:sp>
        <p:nvSpPr>
          <p:cNvPr id="112645" name="Rectangle 5"/>
          <p:cNvSpPr>
            <a:spLocks noGrp="1" noChangeArrowheads="1"/>
          </p:cNvSpPr>
          <p:nvPr>
            <p:ph type="sldNum" sz="quarter" idx="3"/>
          </p:nvPr>
        </p:nvSpPr>
        <p:spPr bwMode="auto">
          <a:xfrm>
            <a:off x="9705299" y="6647531"/>
            <a:ext cx="187551" cy="184666"/>
          </a:xfrm>
          <a:prstGeom prst="rect">
            <a:avLst/>
          </a:prstGeom>
          <a:noFill/>
          <a:ln w="28575">
            <a:noFill/>
            <a:miter lim="800000"/>
            <a:headEnd/>
            <a:tailEnd/>
          </a:ln>
          <a:effectLst/>
        </p:spPr>
        <p:txBody>
          <a:bodyPr vert="horz" wrap="none" lIns="0" tIns="0" rIns="0" bIns="0" numCol="1" anchor="b" anchorCtr="0" compatLnSpc="1">
            <a:prstTxWarp prst="textNoShape">
              <a:avLst/>
            </a:prstTxWarp>
            <a:spAutoFit/>
          </a:bodyPr>
          <a:lstStyle>
            <a:lvl1pPr algn="r" defTabSz="888217">
              <a:defRPr sz="1200">
                <a:latin typeface="Arial Unicode MS" pitchFamily="34" charset="-128"/>
                <a:ea typeface="Arial Unicode MS" pitchFamily="34" charset="-128"/>
                <a:cs typeface="Arial Unicode MS" pitchFamily="34" charset="-128"/>
              </a:defRPr>
            </a:lvl1pPr>
          </a:lstStyle>
          <a:p>
            <a:fld id="{23696B7D-EF83-44B5-82B1-48F110CC46E5}" type="slidenum">
              <a:rPr lang="zh-TW" altLang="en-US"/>
              <a:pPr/>
              <a:t>‹#›</a:t>
            </a:fld>
            <a:endParaRPr lang="en-US" altLang="zh-TW" dirty="0"/>
          </a:p>
        </p:txBody>
      </p:sp>
    </p:spTree>
    <p:extLst>
      <p:ext uri="{BB962C8B-B14F-4D97-AF65-F5344CB8AC3E}">
        <p14:creationId xmlns:p14="http://schemas.microsoft.com/office/powerpoint/2010/main" val="24845922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4" name="Rectangle 4"/>
          <p:cNvSpPr>
            <a:spLocks noGrp="1" noRot="1" noChangeAspect="1" noChangeArrowheads="1" noTextEdit="1"/>
          </p:cNvSpPr>
          <p:nvPr>
            <p:ph type="sldImg" idx="2"/>
          </p:nvPr>
        </p:nvSpPr>
        <p:spPr bwMode="auto">
          <a:xfrm>
            <a:off x="2236788" y="190500"/>
            <a:ext cx="5437187" cy="3057525"/>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51088" y="3643674"/>
            <a:ext cx="8612996" cy="2986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altLang="zh-TW" dirty="0"/>
              <a:t>Click to edit Master text styles</a:t>
            </a:r>
          </a:p>
          <a:p>
            <a:pPr lvl="1"/>
            <a:r>
              <a:rPr lang="en-US" altLang="zh-TW" dirty="0"/>
              <a:t>Second level</a:t>
            </a:r>
          </a:p>
          <a:p>
            <a:pPr lvl="2"/>
            <a:r>
              <a:rPr lang="en-US" altLang="zh-TW" dirty="0"/>
              <a:t>Third level</a:t>
            </a:r>
          </a:p>
          <a:p>
            <a:pPr lvl="3"/>
            <a:r>
              <a:rPr lang="en-US" altLang="zh-TW" dirty="0"/>
              <a:t>Fourth level</a:t>
            </a:r>
          </a:p>
          <a:p>
            <a:pPr lvl="4"/>
            <a:r>
              <a:rPr lang="en-US" altLang="zh-TW" dirty="0"/>
              <a:t>Fifth level</a:t>
            </a:r>
          </a:p>
        </p:txBody>
      </p:sp>
      <p:sp>
        <p:nvSpPr>
          <p:cNvPr id="10247" name="Rectangle 7"/>
          <p:cNvSpPr>
            <a:spLocks noGrp="1" noChangeArrowheads="1"/>
          </p:cNvSpPr>
          <p:nvPr>
            <p:ph type="sldNum" sz="quarter" idx="5"/>
          </p:nvPr>
        </p:nvSpPr>
        <p:spPr bwMode="auto">
          <a:xfrm>
            <a:off x="5378903" y="6516684"/>
            <a:ext cx="4304471" cy="308475"/>
          </a:xfrm>
          <a:prstGeom prst="rect">
            <a:avLst/>
          </a:prstGeom>
          <a:noFill/>
          <a:ln w="9525">
            <a:noFill/>
            <a:miter lim="800000"/>
            <a:headEnd/>
            <a:tailEnd/>
          </a:ln>
          <a:effectLst/>
        </p:spPr>
        <p:txBody>
          <a:bodyPr vert="horz" wrap="square" lIns="20034" tIns="0" rIns="20034" bIns="0" numCol="1" anchor="b" anchorCtr="0" compatLnSpc="1">
            <a:prstTxWarp prst="textNoShape">
              <a:avLst/>
            </a:prstTxWarp>
          </a:bodyPr>
          <a:lstStyle>
            <a:lvl1pPr algn="r" defTabSz="953480">
              <a:spcBef>
                <a:spcPct val="0"/>
              </a:spcBef>
              <a:defRPr sz="1100">
                <a:ea typeface="Arial Unicode MS" pitchFamily="34" charset="-128"/>
                <a:cs typeface="Arial Unicode MS" pitchFamily="34" charset="-128"/>
              </a:defRPr>
            </a:lvl1pPr>
          </a:lstStyle>
          <a:p>
            <a:fld id="{2A45EEF0-2412-4E74-8042-71FA5C916756}" type="slidenum">
              <a:rPr lang="zh-TW" altLang="en-US"/>
              <a:pPr/>
              <a:t>‹#›</a:t>
            </a:fld>
            <a:endParaRPr lang="en-US" altLang="zh-TW" dirty="0"/>
          </a:p>
        </p:txBody>
      </p:sp>
    </p:spTree>
    <p:extLst>
      <p:ext uri="{BB962C8B-B14F-4D97-AF65-F5344CB8AC3E}">
        <p14:creationId xmlns:p14="http://schemas.microsoft.com/office/powerpoint/2010/main" val="575836602"/>
      </p:ext>
    </p:extLst>
  </p:cSld>
  <p:clrMap bg1="lt1" tx1="dk1" bg2="lt2" tx2="dk2" accent1="accent1" accent2="accent2" accent3="accent3" accent4="accent4" accent5="accent5" accent6="accent6" hlink="hlink" folHlink="folHlink"/>
  <p:notesStyle>
    <a:lvl1pPr marL="156593" indent="-156593" algn="l" rtl="0" eaLnBrk="0" fontAlgn="base" hangingPunct="0">
      <a:spcBef>
        <a:spcPct val="30000"/>
      </a:spcBef>
      <a:spcAft>
        <a:spcPct val="0"/>
      </a:spcAft>
      <a:buClr>
        <a:srgbClr val="FF0000"/>
      </a:buClr>
      <a:buSzPct val="100000"/>
      <a:buFont typeface="Frutiger 55 Roman" pitchFamily="34" charset="0"/>
      <a:buChar char="•"/>
      <a:defRPr sz="700" kern="1200">
        <a:solidFill>
          <a:schemeClr val="tx1"/>
        </a:solidFill>
        <a:latin typeface="Frutiger 45 Light" panose="020B0603020202020204" pitchFamily="34" charset="0"/>
        <a:ea typeface="+mn-ea"/>
        <a:cs typeface="+mn-cs"/>
      </a:defRPr>
    </a:lvl1pPr>
    <a:lvl2pPr marL="455656" indent="-145040" algn="l" rtl="0" eaLnBrk="0" fontAlgn="base" hangingPunct="0">
      <a:spcBef>
        <a:spcPct val="30000"/>
      </a:spcBef>
      <a:spcAft>
        <a:spcPct val="0"/>
      </a:spcAft>
      <a:buSzPct val="80000"/>
      <a:buChar char="—"/>
      <a:defRPr sz="700" kern="1200">
        <a:solidFill>
          <a:schemeClr val="tx1"/>
        </a:solidFill>
        <a:latin typeface="Frutiger 45 Light" panose="020B0603020202020204" pitchFamily="34" charset="0"/>
        <a:ea typeface="+mn-ea"/>
        <a:cs typeface="+mn-cs"/>
      </a:defRPr>
    </a:lvl2pPr>
    <a:lvl3pPr marL="766266" indent="-156593"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3pPr>
    <a:lvl4pPr marL="1084587" indent="-164288"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4pPr>
    <a:lvl5pPr marL="1383649" indent="-145040" algn="l" rtl="0" eaLnBrk="0" fontAlgn="base" hangingPunct="0">
      <a:spcBef>
        <a:spcPct val="30000"/>
      </a:spcBef>
      <a:spcAft>
        <a:spcPct val="0"/>
      </a:spcAft>
      <a:buSzPct val="85000"/>
      <a:buChar char="–"/>
      <a:defRPr sz="700" kern="1200">
        <a:solidFill>
          <a:schemeClr val="tx1"/>
        </a:solidFill>
        <a:latin typeface="Frutiger 45 Light" panose="020B0603020202020204" pitchFamily="34" charset="0"/>
        <a:ea typeface="+mn-ea"/>
        <a:cs typeface="+mn-cs"/>
      </a:defRPr>
    </a:lvl5pPr>
    <a:lvl6pPr marL="1848282" algn="l" defTabSz="739313" rtl="0" eaLnBrk="1" latinLnBrk="0" hangingPunct="1">
      <a:defRPr sz="1000" kern="1200">
        <a:solidFill>
          <a:schemeClr val="tx1"/>
        </a:solidFill>
        <a:latin typeface="+mn-lt"/>
        <a:ea typeface="+mn-ea"/>
        <a:cs typeface="+mn-cs"/>
      </a:defRPr>
    </a:lvl6pPr>
    <a:lvl7pPr marL="2217935" algn="l" defTabSz="739313" rtl="0" eaLnBrk="1" latinLnBrk="0" hangingPunct="1">
      <a:defRPr sz="1000" kern="1200">
        <a:solidFill>
          <a:schemeClr val="tx1"/>
        </a:solidFill>
        <a:latin typeface="+mn-lt"/>
        <a:ea typeface="+mn-ea"/>
        <a:cs typeface="+mn-cs"/>
      </a:defRPr>
    </a:lvl7pPr>
    <a:lvl8pPr marL="2587600" algn="l" defTabSz="739313" rtl="0" eaLnBrk="1" latinLnBrk="0" hangingPunct="1">
      <a:defRPr sz="1000" kern="1200">
        <a:solidFill>
          <a:schemeClr val="tx1"/>
        </a:solidFill>
        <a:latin typeface="+mn-lt"/>
        <a:ea typeface="+mn-ea"/>
        <a:cs typeface="+mn-cs"/>
      </a:defRPr>
    </a:lvl8pPr>
    <a:lvl9pPr marL="2957253" algn="l" defTabSz="739313"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fld id="{2A45EEF0-2412-4E74-8042-71FA5C916756}" type="slidenum">
              <a:rPr lang="zh-TW" altLang="en-US" smtClean="0">
                <a:solidFill>
                  <a:prstClr val="black"/>
                </a:solidFill>
              </a:rPr>
              <a:pPr/>
              <a:t>3</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14</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defTabSz="899469">
              <a:spcBef>
                <a:spcPct val="0"/>
              </a:spcBef>
              <a:defRPr/>
            </a:pPr>
            <a:fld id="{2A45EEF0-2412-4E74-8042-71FA5C916756}" type="slidenum">
              <a:rPr lang="zh-TW" altLang="en-US" sz="1000">
                <a:solidFill>
                  <a:prstClr val="black"/>
                </a:solidFill>
                <a:latin typeface="Calibri"/>
                <a:ea typeface="新細明體"/>
                <a:cs typeface="Arial Unicode MS" pitchFamily="34" charset="-128"/>
              </a:rPr>
              <a:pPr defTabSz="899469">
                <a:spcBef>
                  <a:spcPct val="0"/>
                </a:spcBef>
                <a:defRPr/>
              </a:pPr>
              <a:t>16</a:t>
            </a:fld>
            <a:endParaRPr lang="en-US" altLang="zh-TW" sz="1000" dirty="0">
              <a:solidFill>
                <a:prstClr val="black"/>
              </a:solidFill>
              <a:latin typeface="Calibri"/>
              <a:ea typeface="新細明體"/>
              <a:cs typeface="Arial Unicode MS" pitchFamily="34" charset="-128"/>
            </a:endParaRPr>
          </a:p>
        </p:txBody>
      </p:sp>
    </p:spTree>
    <p:extLst>
      <p:ext uri="{BB962C8B-B14F-4D97-AF65-F5344CB8AC3E}">
        <p14:creationId xmlns:p14="http://schemas.microsoft.com/office/powerpoint/2010/main" val="2156552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17</a:t>
            </a:fld>
            <a:endParaRPr lang="en-US" altLang="zh-TW" dirty="0"/>
          </a:p>
        </p:txBody>
      </p:sp>
    </p:spTree>
    <p:extLst>
      <p:ext uri="{BB962C8B-B14F-4D97-AF65-F5344CB8AC3E}">
        <p14:creationId xmlns:p14="http://schemas.microsoft.com/office/powerpoint/2010/main" val="2957162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fld id="{2A45EEF0-2412-4E74-8042-71FA5C916756}" type="slidenum">
              <a:rPr lang="zh-TW" altLang="en-US" smtClean="0">
                <a:solidFill>
                  <a:prstClr val="black"/>
                </a:solidFill>
              </a:rPr>
              <a:pPr/>
              <a:t>4</a:t>
            </a:fld>
            <a:endParaRPr altLang="zh-TW">
              <a:solidFill>
                <a:prstClr val="black"/>
              </a:solidFill>
            </a:endParaRPr>
          </a:p>
        </p:txBody>
      </p:sp>
    </p:spTree>
    <p:extLst>
      <p:ext uri="{BB962C8B-B14F-4D97-AF65-F5344CB8AC3E}">
        <p14:creationId xmlns:p14="http://schemas.microsoft.com/office/powerpoint/2010/main" val="4250664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fld id="{2A45EEF0-2412-4E74-8042-71FA5C916756}" type="slidenum">
              <a:rPr lang="zh-TW" altLang="en-US" smtClean="0">
                <a:solidFill>
                  <a:prstClr val="black"/>
                </a:solidFill>
              </a:rPr>
              <a:pPr/>
              <a:t>5</a:t>
            </a:fld>
            <a:endParaRPr altLang="zh-TW">
              <a:solidFill>
                <a:prstClr val="black"/>
              </a:solidFill>
            </a:endParaRPr>
          </a:p>
        </p:txBody>
      </p:sp>
    </p:spTree>
    <p:extLst>
      <p:ext uri="{BB962C8B-B14F-4D97-AF65-F5344CB8AC3E}">
        <p14:creationId xmlns:p14="http://schemas.microsoft.com/office/powerpoint/2010/main" val="3567062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fld id="{2A45EEF0-2412-4E74-8042-71FA5C916756}" type="slidenum">
              <a:rPr lang="zh-TW" altLang="en-US" smtClean="0">
                <a:solidFill>
                  <a:prstClr val="black"/>
                </a:solidFill>
              </a:rPr>
              <a:pPr/>
              <a:t>6</a:t>
            </a:fld>
            <a:endParaRPr altLang="zh-TW">
              <a:solidFill>
                <a:prstClr val="black"/>
              </a:solidFill>
            </a:endParaRPr>
          </a:p>
        </p:txBody>
      </p:sp>
    </p:spTree>
    <p:extLst>
      <p:ext uri="{BB962C8B-B14F-4D97-AF65-F5344CB8AC3E}">
        <p14:creationId xmlns:p14="http://schemas.microsoft.com/office/powerpoint/2010/main" val="1691341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8</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9</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78025" y="133350"/>
            <a:ext cx="5881688" cy="3309938"/>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a:xfrm>
            <a:off x="5378903" y="6516684"/>
            <a:ext cx="4304471" cy="308475"/>
          </a:xfrm>
          <a:prstGeom prst="rect">
            <a:avLst/>
          </a:prstGeom>
        </p:spPr>
        <p:txBody>
          <a:bodyPr/>
          <a:lstStyle/>
          <a:p>
            <a:fld id="{2A45EEF0-2412-4E74-8042-71FA5C916756}" type="slidenum">
              <a:rPr lang="zh-TW" altLang="en-US" smtClean="0">
                <a:solidFill>
                  <a:prstClr val="black"/>
                </a:solidFill>
              </a:rPr>
              <a:pPr/>
              <a:t>10</a:t>
            </a:fld>
            <a:endParaRPr altLang="zh-TW">
              <a:solidFill>
                <a:prstClr val="black"/>
              </a:solidFill>
            </a:endParaRPr>
          </a:p>
        </p:txBody>
      </p:sp>
    </p:spTree>
    <p:extLst>
      <p:ext uri="{BB962C8B-B14F-4D97-AF65-F5344CB8AC3E}">
        <p14:creationId xmlns:p14="http://schemas.microsoft.com/office/powerpoint/2010/main" val="2696976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78113" y="514350"/>
            <a:ext cx="4570412" cy="2571750"/>
          </a:xfrm>
        </p:spPr>
      </p:sp>
      <p:sp>
        <p:nvSpPr>
          <p:cNvPr id="3" name="Notes Placeholder 2"/>
          <p:cNvSpPr>
            <a:spLocks noGrp="1"/>
          </p:cNvSpPr>
          <p:nvPr>
            <p:ph type="body" idx="1"/>
          </p:nvPr>
        </p:nvSpPr>
        <p:spPr>
          <a:xfrm>
            <a:off x="966317" y="3211786"/>
            <a:ext cx="8424239" cy="3128963"/>
          </a:xfrm>
        </p:spPr>
        <p:txBody>
          <a:bodyPr/>
          <a:lstStyle/>
          <a:p>
            <a:endParaRPr lang="en-GB" dirty="0"/>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solidFill>
                  <a:prstClr val="black"/>
                </a:solidFill>
              </a:rPr>
              <a:pPr/>
              <a:t>12</a:t>
            </a:fld>
            <a:endParaRPr altLang="zh-TW" dirty="0">
              <a:solidFill>
                <a:prstClr val="black"/>
              </a:solidFill>
            </a:endParaRPr>
          </a:p>
        </p:txBody>
      </p:sp>
    </p:spTree>
    <p:extLst>
      <p:ext uri="{BB962C8B-B14F-4D97-AF65-F5344CB8AC3E}">
        <p14:creationId xmlns:p14="http://schemas.microsoft.com/office/powerpoint/2010/main" val="39298714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90500"/>
            <a:ext cx="5437187" cy="3057525"/>
          </a:xfrm>
        </p:spPr>
      </p:sp>
      <p:sp>
        <p:nvSpPr>
          <p:cNvPr id="3" name="Notes Placeholder 2"/>
          <p:cNvSpPr>
            <a:spLocks noGrp="1"/>
          </p:cNvSpPr>
          <p:nvPr>
            <p:ph type="body" idx="1"/>
          </p:nvPr>
        </p:nvSpPr>
        <p:spPr/>
        <p:txBody>
          <a:bodyPr/>
          <a:lstStyle/>
          <a:p>
            <a:pPr lvl="0"/>
            <a:endParaRPr lang="en-US" sz="700" kern="1200" dirty="0">
              <a:solidFill>
                <a:schemeClr val="tx1"/>
              </a:solidFill>
              <a:effectLst/>
              <a:latin typeface="Frutiger 45 Light" panose="020B0603020202020204" pitchFamily="34" charset="0"/>
              <a:ea typeface="+mn-ea"/>
              <a:cs typeface="+mn-cs"/>
            </a:endParaRPr>
          </a:p>
        </p:txBody>
      </p:sp>
      <p:sp>
        <p:nvSpPr>
          <p:cNvPr id="4" name="Slide Number Placeholder 3"/>
          <p:cNvSpPr>
            <a:spLocks noGrp="1"/>
          </p:cNvSpPr>
          <p:nvPr>
            <p:ph type="sldNum" sz="quarter" idx="10"/>
          </p:nvPr>
        </p:nvSpPr>
        <p:spPr/>
        <p:txBody>
          <a:bodyPr/>
          <a:lstStyle/>
          <a:p>
            <a:fld id="{2A45EEF0-2412-4E74-8042-71FA5C916756}" type="slidenum">
              <a:rPr lang="zh-TW" altLang="en-US" smtClean="0"/>
              <a:pPr/>
              <a:t>13</a:t>
            </a:fld>
            <a:endParaRPr lang="en-US" altLang="zh-TW" dirty="0"/>
          </a:p>
        </p:txBody>
      </p:sp>
    </p:spTree>
    <p:extLst>
      <p:ext uri="{BB962C8B-B14F-4D97-AF65-F5344CB8AC3E}">
        <p14:creationId xmlns:p14="http://schemas.microsoft.com/office/powerpoint/2010/main" val="216558483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18" Type="http://schemas.openxmlformats.org/officeDocument/2006/relationships/image" Target="../media/image1.emf"/><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17" Type="http://schemas.openxmlformats.org/officeDocument/2006/relationships/slideMaster" Target="../slideMasters/slideMaster1.xml"/><Relationship Id="rId2" Type="http://schemas.openxmlformats.org/officeDocument/2006/relationships/tags" Target="../tags/tag62.xml"/><Relationship Id="rId16" Type="http://schemas.openxmlformats.org/officeDocument/2006/relationships/tags" Target="../tags/tag76.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5" Type="http://schemas.openxmlformats.org/officeDocument/2006/relationships/tags" Target="../tags/tag7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tags" Target="../tags/tag74.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tags" Target="../tags/tag89.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tags" Target="../tags/tag88.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5" Type="http://schemas.openxmlformats.org/officeDocument/2006/relationships/image" Target="../media/image1.emf"/><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tags" Target="../tags/tag102.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tags" Target="../tags/tag101.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emf"/><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tags" Target="../tags/tag115.xml"/><Relationship Id="rId18" Type="http://schemas.openxmlformats.org/officeDocument/2006/relationships/tags" Target="../tags/tag120.xml"/><Relationship Id="rId3" Type="http://schemas.openxmlformats.org/officeDocument/2006/relationships/tags" Target="../tags/tag105.xml"/><Relationship Id="rId21" Type="http://schemas.openxmlformats.org/officeDocument/2006/relationships/tags" Target="../tags/tag123.xml"/><Relationship Id="rId7" Type="http://schemas.openxmlformats.org/officeDocument/2006/relationships/tags" Target="../tags/tag109.xml"/><Relationship Id="rId12" Type="http://schemas.openxmlformats.org/officeDocument/2006/relationships/tags" Target="../tags/tag114.xml"/><Relationship Id="rId17" Type="http://schemas.openxmlformats.org/officeDocument/2006/relationships/tags" Target="../tags/tag119.xml"/><Relationship Id="rId2" Type="http://schemas.openxmlformats.org/officeDocument/2006/relationships/tags" Target="../tags/tag104.xml"/><Relationship Id="rId16" Type="http://schemas.openxmlformats.org/officeDocument/2006/relationships/tags" Target="../tags/tag118.xml"/><Relationship Id="rId20" Type="http://schemas.openxmlformats.org/officeDocument/2006/relationships/tags" Target="../tags/tag122.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24" Type="http://schemas.openxmlformats.org/officeDocument/2006/relationships/image" Target="../media/image1.emf"/><Relationship Id="rId5" Type="http://schemas.openxmlformats.org/officeDocument/2006/relationships/tags" Target="../tags/tag107.xml"/><Relationship Id="rId15" Type="http://schemas.openxmlformats.org/officeDocument/2006/relationships/tags" Target="../tags/tag117.xml"/><Relationship Id="rId23" Type="http://schemas.openxmlformats.org/officeDocument/2006/relationships/slideMaster" Target="../slideMasters/slideMaster1.xml"/><Relationship Id="rId10" Type="http://schemas.openxmlformats.org/officeDocument/2006/relationships/tags" Target="../tags/tag112.xml"/><Relationship Id="rId19" Type="http://schemas.openxmlformats.org/officeDocument/2006/relationships/tags" Target="../tags/tag121.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tags" Target="../tags/tag116.xml"/><Relationship Id="rId22" Type="http://schemas.openxmlformats.org/officeDocument/2006/relationships/tags" Target="../tags/tag124.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6.xml"/><Relationship Id="rId1" Type="http://schemas.openxmlformats.org/officeDocument/2006/relationships/tags" Target="../tags/tag125.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4.xml"/><Relationship Id="rId1" Type="http://schemas.openxmlformats.org/officeDocument/2006/relationships/tags" Target="../tags/tag13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1.emf"/><Relationship Id="rId5" Type="http://schemas.openxmlformats.org/officeDocument/2006/relationships/slideMaster" Target="../slideMasters/slideMaster1.xml"/><Relationship Id="rId4" Type="http://schemas.openxmlformats.org/officeDocument/2006/relationships/tags" Target="../tags/tag18.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emf"/><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slideMaster" Target="../slideMasters/slideMaster1.xml"/><Relationship Id="rId5" Type="http://schemas.openxmlformats.org/officeDocument/2006/relationships/tags" Target="../tags/tag33.xml"/><Relationship Id="rId10" Type="http://schemas.openxmlformats.org/officeDocument/2006/relationships/tags" Target="../tags/tag38.xml"/><Relationship Id="rId4" Type="http://schemas.openxmlformats.org/officeDocument/2006/relationships/tags" Target="../tags/tag32.xml"/><Relationship Id="rId9" Type="http://schemas.openxmlformats.org/officeDocument/2006/relationships/tags" Target="../tags/tag37.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46.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image" Target="../media/image1.emf"/><Relationship Id="rId5" Type="http://schemas.openxmlformats.org/officeDocument/2006/relationships/tags" Target="../tags/tag43.xml"/><Relationship Id="rId10" Type="http://schemas.openxmlformats.org/officeDocument/2006/relationships/slideMaster" Target="../slideMasters/slideMaster1.xml"/><Relationship Id="rId4" Type="http://schemas.openxmlformats.org/officeDocument/2006/relationships/tags" Target="../tags/tag42.xml"/><Relationship Id="rId9"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image" Target="../media/image1.emf"/><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age">
    <p:spTree>
      <p:nvGrpSpPr>
        <p:cNvPr id="1" name=""/>
        <p:cNvGrpSpPr/>
        <p:nvPr/>
      </p:nvGrpSpPr>
      <p:grpSpPr>
        <a:xfrm>
          <a:off x="0" y="0"/>
          <a:ext cx="0" cy="0"/>
          <a:chOff x="0" y="0"/>
          <a:chExt cx="0" cy="0"/>
        </a:xfrm>
      </p:grpSpPr>
      <p:sp>
        <p:nvSpPr>
          <p:cNvPr id="5" name="CREATE DATE"/>
          <p:cNvSpPr>
            <a:spLocks noGrp="1"/>
          </p:cNvSpPr>
          <p:nvPr>
            <p:ph type="body" sz="quarter" idx="11" hasCustomPrompt="1"/>
            <p:custDataLst>
              <p:tags r:id="rId1"/>
            </p:custDataLst>
          </p:nvPr>
        </p:nvSpPr>
        <p:spPr>
          <a:xfrm>
            <a:off x="382386" y="4813071"/>
            <a:ext cx="3250276" cy="215444"/>
          </a:xfrm>
        </p:spPr>
        <p:txBody>
          <a:bodyPr>
            <a:spAutoFit/>
          </a:bodyPr>
          <a:lstStyle>
            <a:lvl1pPr marL="0" indent="0">
              <a:buNone/>
              <a:defRPr sz="1400"/>
            </a:lvl1pPr>
          </a:lstStyle>
          <a:p>
            <a:pPr lvl="0"/>
            <a:r>
              <a:rPr lang="en-US" dirty="0"/>
              <a:t>&lt;&lt;COVER PAGE DATE&gt;&gt;</a:t>
            </a:r>
          </a:p>
        </p:txBody>
      </p:sp>
      <p:sp>
        <p:nvSpPr>
          <p:cNvPr id="3" name="PRESENTATION PRESENTER"/>
          <p:cNvSpPr>
            <a:spLocks noGrp="1"/>
          </p:cNvSpPr>
          <p:nvPr>
            <p:ph type="subTitle" idx="1" hasCustomPrompt="1"/>
            <p:custDataLst>
              <p:tags r:id="rId2"/>
            </p:custDataLst>
          </p:nvPr>
        </p:nvSpPr>
        <p:spPr>
          <a:xfrm>
            <a:off x="382402" y="2967645"/>
            <a:ext cx="4544315" cy="187036"/>
          </a:xfrm>
        </p:spPr>
        <p:txBody>
          <a:bodyPr lIns="0" tIns="0" rIns="0" bIns="0" anchor="t" anchorCtr="0">
            <a:noAutofit/>
          </a:bodyPr>
          <a:lstStyle>
            <a:lvl1pPr marL="0" indent="0" algn="l">
              <a:spcBef>
                <a:spcPts val="1461"/>
              </a:spcBef>
              <a:buNone/>
              <a:defRPr sz="1400" i="0" baseline="0">
                <a:solidFill>
                  <a:schemeClr val="tx1"/>
                </a:solidFill>
                <a:latin typeface="Frutiger 55 Roman"/>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&lt;&lt;Presentation presenter&gt;&gt;</a:t>
            </a:r>
          </a:p>
        </p:txBody>
      </p:sp>
      <p:sp>
        <p:nvSpPr>
          <p:cNvPr id="2" name="PRESENTATION TITLE"/>
          <p:cNvSpPr>
            <a:spLocks noGrp="1"/>
          </p:cNvSpPr>
          <p:nvPr>
            <p:ph type="ctrTitle" hasCustomPrompt="1"/>
            <p:custDataLst>
              <p:tags r:id="rId3"/>
            </p:custDataLst>
          </p:nvPr>
        </p:nvSpPr>
        <p:spPr>
          <a:xfrm>
            <a:off x="382386" y="1483828"/>
            <a:ext cx="7456516" cy="642158"/>
          </a:xfrm>
        </p:spPr>
        <p:txBody>
          <a:bodyPr lIns="0" tIns="0" rIns="0" bIns="0" anchor="b" anchorCtr="0">
            <a:noAutofit/>
          </a:bodyPr>
          <a:lstStyle>
            <a:lvl1pPr>
              <a:lnSpc>
                <a:spcPts val="3409"/>
              </a:lnSpc>
              <a:spcBef>
                <a:spcPts val="3409"/>
              </a:spcBef>
              <a:defRPr sz="3200" baseline="0">
                <a:solidFill>
                  <a:schemeClr val="tx1"/>
                </a:solidFill>
                <a:latin typeface="Frutiger 45 Light"/>
                <a:ea typeface="Arial Unicode MS" pitchFamily="34" charset="-128"/>
              </a:defRPr>
            </a:lvl1pPr>
          </a:lstStyle>
          <a:p>
            <a:r>
              <a:rPr lang="en-US" dirty="0"/>
              <a:t>&lt;&lt;Keyline: short headline&gt;&gt;</a:t>
            </a:r>
          </a:p>
        </p:txBody>
      </p:sp>
      <p:sp>
        <p:nvSpPr>
          <p:cNvPr id="6" name="PRESENTATION INFOLINE"/>
          <p:cNvSpPr>
            <a:spLocks noGrp="1"/>
          </p:cNvSpPr>
          <p:nvPr>
            <p:ph type="body" sz="quarter" idx="12" hasCustomPrompt="1"/>
            <p:custDataLst>
              <p:tags r:id="rId4"/>
            </p:custDataLst>
          </p:nvPr>
        </p:nvSpPr>
        <p:spPr>
          <a:xfrm>
            <a:off x="382386" y="2369129"/>
            <a:ext cx="7456516" cy="233795"/>
          </a:xfrm>
        </p:spPr>
        <p:txBody>
          <a:bodyPr/>
          <a:lstStyle>
            <a:lvl1pPr marL="0" marR="0" indent="0" algn="l" defTabSz="813952" rtl="0" eaLnBrk="1" fontAlgn="auto" latinLnBrk="0" hangingPunct="1">
              <a:lnSpc>
                <a:spcPts val="1786"/>
              </a:lnSpc>
              <a:spcBef>
                <a:spcPts val="1461"/>
              </a:spcBef>
              <a:spcAft>
                <a:spcPts val="0"/>
              </a:spcAft>
              <a:buClr>
                <a:schemeClr val="tx2"/>
              </a:buClr>
              <a:buSzPct val="100000"/>
              <a:buFont typeface="Symbol" pitchFamily="18" charset="2"/>
              <a:buNone/>
              <a:tabLst/>
              <a:defRPr sz="1500">
                <a:latin typeface="UBSHeadline"/>
              </a:defRPr>
            </a:lvl1pPr>
            <a:lvl2pPr marL="190194" indent="0">
              <a:buNone/>
              <a:defRPr/>
            </a:lvl2pPr>
            <a:lvl3pPr marL="370103" indent="0">
              <a:buNone/>
              <a:defRPr/>
            </a:lvl3pPr>
            <a:lvl4pPr marL="560290" indent="0">
              <a:buNone/>
              <a:defRPr/>
            </a:lvl4pPr>
            <a:lvl5pPr marL="740201" indent="0">
              <a:buNone/>
              <a:defRPr/>
            </a:lvl5pPr>
          </a:lstStyle>
          <a:p>
            <a:pPr marL="0" marR="0" lvl="0" indent="0" algn="l" defTabSz="813952" rtl="0" eaLnBrk="1" fontAlgn="auto" latinLnBrk="0" hangingPunct="1">
              <a:lnSpc>
                <a:spcPct val="100000"/>
              </a:lnSpc>
              <a:spcBef>
                <a:spcPts val="1136"/>
              </a:spcBef>
              <a:spcAft>
                <a:spcPts val="0"/>
              </a:spcAft>
              <a:buClr>
                <a:schemeClr val="tx2"/>
              </a:buClr>
              <a:buSzPct val="100000"/>
              <a:buFont typeface="Symbol" pitchFamily="18" charset="2"/>
              <a:buNone/>
              <a:tabLst/>
              <a:defRPr/>
            </a:pPr>
            <a:r>
              <a:rPr lang="en-US" altLang="zh-TW" sz="1600" kern="0" dirty="0">
                <a:latin typeface="UBSHeadline" panose="02040503080702040204" pitchFamily="18" charset="0"/>
              </a:rPr>
              <a:t>&lt;&lt;</a:t>
            </a:r>
            <a:r>
              <a:rPr lang="en-US" altLang="zh-TW" sz="1600" kern="0" dirty="0" err="1">
                <a:latin typeface="UBSHeadline" panose="02040503080702040204" pitchFamily="18" charset="0"/>
              </a:rPr>
              <a:t>Infoline</a:t>
            </a:r>
            <a:r>
              <a:rPr lang="en-US" altLang="zh-TW" sz="1600" kern="0" dirty="0">
                <a:latin typeface="UBSHeadline" panose="02040503080702040204" pitchFamily="18" charset="0"/>
              </a:rPr>
              <a:t>: presentation description&gt;&gt;</a:t>
            </a:r>
          </a:p>
        </p:txBody>
      </p:sp>
      <p:sp>
        <p:nvSpPr>
          <p:cNvPr id="7" name="PRESENTATION PRESENTER FUNCTION"/>
          <p:cNvSpPr>
            <a:spLocks noGrp="1"/>
          </p:cNvSpPr>
          <p:nvPr>
            <p:ph type="body" sz="quarter" idx="10" hasCustomPrompt="1"/>
            <p:custDataLst>
              <p:tags r:id="rId5"/>
            </p:custDataLst>
          </p:nvPr>
        </p:nvSpPr>
        <p:spPr>
          <a:xfrm>
            <a:off x="383798" y="3135978"/>
            <a:ext cx="4545263" cy="187036"/>
          </a:xfrm>
        </p:spPr>
        <p:txBody>
          <a:bodyPr lIns="0" rIns="0">
            <a:noAutofit/>
          </a:bodyPr>
          <a:lstStyle>
            <a:lvl1pPr marL="0" indent="0">
              <a:spcBef>
                <a:spcPts val="1461"/>
              </a:spcBef>
              <a:buNone/>
              <a:defRPr sz="1400" i="0" baseline="0">
                <a:solidFill>
                  <a:schemeClr val="tx1"/>
                </a:solidFill>
                <a:latin typeface="Frutiger 55 Roman"/>
              </a:defRPr>
            </a:lvl1pPr>
          </a:lstStyle>
          <a:p>
            <a:pPr lvl="0"/>
            <a:r>
              <a:rPr lang="en-US" dirty="0"/>
              <a:t>&lt;&lt;Presenter function&gt;&gt;</a:t>
            </a:r>
          </a:p>
        </p:txBody>
      </p:sp>
      <p:sp>
        <p:nvSpPr>
          <p:cNvPr id="4" name="DraftStamp" hidden="1"/>
          <p:cNvSpPr txBox="1"/>
          <p:nvPr userDrawn="1">
            <p:custDataLst>
              <p:tags r:id="rId6"/>
            </p:custDataLst>
          </p:nvPr>
        </p:nvSpPr>
        <p:spPr>
          <a:xfrm>
            <a:off x="7065818" y="614796"/>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8" name="Picture 7"/>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90700" y="386562"/>
            <a:ext cx="1007509" cy="276166"/>
          </a:xfrm>
          <a:prstGeom prst="rect">
            <a:avLst/>
          </a:prstGeom>
        </p:spPr>
      </p:pic>
    </p:spTree>
    <p:extLst>
      <p:ext uri="{BB962C8B-B14F-4D97-AF65-F5344CB8AC3E}">
        <p14:creationId xmlns:p14="http://schemas.microsoft.com/office/powerpoint/2010/main" val="1099101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2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04BB5FE-21AD-4A47-B7F8-7792A0111F81}"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23" hasCustomPrompt="1"/>
            <p:custDataLst>
              <p:tags r:id="rId3"/>
            </p:custDataLst>
          </p:nvPr>
        </p:nvSpPr>
        <p:spPr>
          <a:xfrm>
            <a:off x="4688386" y="2768138"/>
            <a:ext cx="4031673" cy="243147"/>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8"/>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LAYOUT HEADER"/>
          <p:cNvSpPr>
            <a:spLocks noGrp="1"/>
          </p:cNvSpPr>
          <p:nvPr>
            <p:ph type="body" idx="26" hasCustomPrompt="1"/>
            <p:custDataLst>
              <p:tags r:id="rId9"/>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0"/>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1"/>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14" hasCustomPrompt="1"/>
            <p:custDataLst>
              <p:tags r:id="rId12"/>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6"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3"/>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0" name="DOCUMENT ID"/>
          <p:cNvSpPr txBox="1"/>
          <p:nvPr userDrawn="1">
            <p:custDataLst>
              <p:tags r:id="rId14"/>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a:t>UBSPROD\t290536 [</a:t>
            </a:r>
            <a:r>
              <a:rPr lang="de-CH" dirty="0" err="1"/>
              <a:t>printed</a:t>
            </a:r>
            <a:r>
              <a:rPr lang="de-CH" dirty="0"/>
              <a:t>: März 23, 2020 4:18 PM] [</a:t>
            </a:r>
            <a:r>
              <a:rPr lang="de-CH" dirty="0" err="1"/>
              <a:t>saved</a:t>
            </a:r>
            <a:r>
              <a:rPr lang="de-CH" dirty="0"/>
              <a:t>: März 22, 2021 4:14 PM] P:\Documents\Presentations\Livestream_22032021.pptx </a:t>
            </a:r>
          </a:p>
        </p:txBody>
      </p:sp>
      <p:grpSp>
        <p:nvGrpSpPr>
          <p:cNvPr id="21" name="PXP_GRIDLINES" hidden="1"/>
          <p:cNvGrpSpPr/>
          <p:nvPr userDrawn="1"/>
        </p:nvGrpSpPr>
        <p:grpSpPr>
          <a:xfrm>
            <a:off x="-27850" y="0"/>
            <a:ext cx="9175530" cy="5143500"/>
            <a:chOff x="-30640" y="0"/>
            <a:chExt cx="10093083" cy="7543800"/>
          </a:xfrm>
        </p:grpSpPr>
        <p:cxnSp>
          <p:nvCxnSpPr>
            <p:cNvPr id="22" name="Straight Connector 21"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5" name="Straight Connector 34"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6" name="Straight Connector 35"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5"/>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6"/>
            </p:custDataLst>
          </p:nvPr>
        </p:nvPicPr>
        <p:blipFill>
          <a:blip r:embed="rId18"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56269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2x(1 and 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7CCF9807-4BDC-4D68-8676-381180632DE6}" type="slidenum">
              <a:rPr sz="600" smtClean="0">
                <a:solidFill>
                  <a:prstClr val="black"/>
                </a:solidFill>
              </a:rPr>
              <a:pPr algn="r"/>
              <a:t>‹#›</a:t>
            </a:fld>
            <a:endParaRPr sz="600" dirty="0">
              <a:solidFill>
                <a:prstClr val="black"/>
              </a:solidFill>
            </a:endParaRPr>
          </a:p>
        </p:txBody>
      </p:sp>
      <p:sp>
        <p:nvSpPr>
          <p:cNvPr id="19" name="LAYOUT SOURCE"/>
          <p:cNvSpPr>
            <a:spLocks noGrp="1"/>
          </p:cNvSpPr>
          <p:nvPr>
            <p:ph type="body" idx="24" hasCustomPrompt="1"/>
            <p:custDataLst>
              <p:tags r:id="rId1"/>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2"/>
            </p:custDataLst>
          </p:nvPr>
        </p:nvSpPr>
        <p:spPr>
          <a:xfrm>
            <a:off x="4688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LAYOUT HEADER"/>
          <p:cNvSpPr>
            <a:spLocks noGrp="1"/>
          </p:cNvSpPr>
          <p:nvPr>
            <p:ph type="body" idx="26" hasCustomPrompt="1"/>
            <p:custDataLst>
              <p:tags r:id="rId3"/>
            </p:custDataLst>
          </p:nvPr>
        </p:nvSpPr>
        <p:spPr>
          <a:xfrm>
            <a:off x="4688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4"/>
            </p:custDataLst>
          </p:nvPr>
        </p:nvSpPr>
        <p:spPr>
          <a:xfrm>
            <a:off x="4688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7"/>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7"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8"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a:t>UBSPROD\t290536 [</a:t>
            </a:r>
            <a:r>
              <a:rPr lang="de-CH" dirty="0" err="1"/>
              <a:t>printed</a:t>
            </a:r>
            <a:r>
              <a:rPr lang="de-CH" dirty="0"/>
              <a:t>: März 23, 2020 4:18 PM] [</a:t>
            </a:r>
            <a:r>
              <a:rPr lang="de-CH" dirty="0" err="1"/>
              <a:t>saved</a:t>
            </a:r>
            <a:r>
              <a:rPr lang="de-CH" dirty="0"/>
              <a:t>: März 22, 2021 4:14 PM] P:\Documents\Presentations\Livestream_22032021.pptx </a:t>
            </a:r>
          </a:p>
        </p:txBody>
      </p:sp>
      <p:grpSp>
        <p:nvGrpSpPr>
          <p:cNvPr id="15" name="PXP_GRIDLINES" hidden="1"/>
          <p:cNvGrpSpPr/>
          <p:nvPr userDrawn="1"/>
        </p:nvGrpSpPr>
        <p:grpSpPr>
          <a:xfrm>
            <a:off x="-27850" y="0"/>
            <a:ext cx="9175530" cy="5143500"/>
            <a:chOff x="-30640" y="0"/>
            <a:chExt cx="10093083" cy="7543800"/>
          </a:xfrm>
        </p:grpSpPr>
        <p:cxnSp>
          <p:nvCxnSpPr>
            <p:cNvPr id="20" name="Straight Connector 1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86803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2x(2 and 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EB71FFF7-9F05-4969-ABC0-23146D694E35}"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382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382386" y="3011287"/>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LAYOUT HEADER"/>
          <p:cNvSpPr>
            <a:spLocks noGrp="1"/>
          </p:cNvSpPr>
          <p:nvPr>
            <p:ph type="body" idx="26" hasCustomPrompt="1"/>
            <p:custDataLst>
              <p:tags r:id="rId3"/>
            </p:custDataLst>
          </p:nvPr>
        </p:nvSpPr>
        <p:spPr>
          <a:xfrm>
            <a:off x="382386" y="2768142"/>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4"/>
            </p:custDataLst>
          </p:nvPr>
        </p:nvSpPr>
        <p:spPr>
          <a:xfrm>
            <a:off x="4688386" y="426443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5" hasCustomPrompt="1"/>
            <p:custDataLst>
              <p:tags r:id="rId6"/>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7"/>
            </p:custDataLst>
          </p:nvPr>
        </p:nvSpPr>
        <p:spPr>
          <a:xfrm>
            <a:off x="382386" y="2518762"/>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6"/>
            <a:ext cx="4031673"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LAYOUT HEADER"/>
          <p:cNvSpPr>
            <a:spLocks noGrp="1"/>
          </p:cNvSpPr>
          <p:nvPr>
            <p:ph type="body" idx="14" hasCustomPrompt="1"/>
            <p:custDataLst>
              <p:tags r:id="rId9"/>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a:t>UBSPROD\t290536 [</a:t>
            </a:r>
            <a:r>
              <a:rPr lang="de-CH" dirty="0" err="1"/>
              <a:t>printed</a:t>
            </a:r>
            <a:r>
              <a:rPr lang="de-CH" dirty="0"/>
              <a:t>: März 23, 2020 4:18 PM] [</a:t>
            </a:r>
            <a:r>
              <a:rPr lang="de-CH" dirty="0" err="1"/>
              <a:t>saved</a:t>
            </a:r>
            <a:r>
              <a:rPr lang="de-CH" dirty="0"/>
              <a:t>: März 22, 2021 4:14 PM] P:\Documents\Presentations\Livestream_22032021.pptx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99516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3x2">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6A79529-9704-412A-9627-88623531B893}" type="slidenum">
              <a:rPr sz="600" smtClean="0">
                <a:solidFill>
                  <a:prstClr val="black"/>
                </a:solidFill>
              </a:rPr>
              <a:pPr algn="r"/>
              <a:t>‹#›</a:t>
            </a:fld>
            <a:endParaRPr sz="600" dirty="0">
              <a:solidFill>
                <a:prstClr val="black"/>
              </a:solidFill>
            </a:endParaRPr>
          </a:p>
        </p:txBody>
      </p:sp>
      <p:sp>
        <p:nvSpPr>
          <p:cNvPr id="25" name="LAYOUT SOURCE"/>
          <p:cNvSpPr>
            <a:spLocks noGrp="1"/>
          </p:cNvSpPr>
          <p:nvPr>
            <p:ph type="body" idx="30" hasCustomPrompt="1"/>
            <p:custDataLst>
              <p:tags r:id="rId1"/>
            </p:custDataLst>
          </p:nvPr>
        </p:nvSpPr>
        <p:spPr>
          <a:xfrm>
            <a:off x="611816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3" name="LAYOUT BODY"/>
          <p:cNvSpPr>
            <a:spLocks noGrp="1"/>
          </p:cNvSpPr>
          <p:nvPr>
            <p:ph idx="28"/>
            <p:custDataLst>
              <p:tags r:id="rId2"/>
            </p:custDataLst>
          </p:nvPr>
        </p:nvSpPr>
        <p:spPr>
          <a:xfrm>
            <a:off x="611816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8" name="LAYOUT HEADER"/>
          <p:cNvSpPr>
            <a:spLocks noGrp="1"/>
          </p:cNvSpPr>
          <p:nvPr>
            <p:ph type="body" idx="35" hasCustomPrompt="1"/>
            <p:custDataLst>
              <p:tags r:id="rId3"/>
            </p:custDataLst>
          </p:nvPr>
        </p:nvSpPr>
        <p:spPr>
          <a:xfrm>
            <a:off x="611816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22" name="LAYOUT SOURCE"/>
          <p:cNvSpPr>
            <a:spLocks noGrp="1"/>
          </p:cNvSpPr>
          <p:nvPr>
            <p:ph type="body" idx="27" hasCustomPrompt="1"/>
            <p:custDataLst>
              <p:tags r:id="rId4"/>
            </p:custDataLst>
          </p:nvPr>
        </p:nvSpPr>
        <p:spPr>
          <a:xfrm>
            <a:off x="3250277"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20" name="LAYOUT BODY"/>
          <p:cNvSpPr>
            <a:spLocks noGrp="1"/>
          </p:cNvSpPr>
          <p:nvPr>
            <p:ph idx="25"/>
            <p:custDataLst>
              <p:tags r:id="rId5"/>
            </p:custDataLst>
          </p:nvPr>
        </p:nvSpPr>
        <p:spPr>
          <a:xfrm>
            <a:off x="3250277"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7" name="LAYOUT HEADER"/>
          <p:cNvSpPr>
            <a:spLocks noGrp="1"/>
          </p:cNvSpPr>
          <p:nvPr>
            <p:ph type="body" idx="34" hasCustomPrompt="1"/>
            <p:custDataLst>
              <p:tags r:id="rId6"/>
            </p:custDataLst>
          </p:nvPr>
        </p:nvSpPr>
        <p:spPr>
          <a:xfrm>
            <a:off x="3250277"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9" name="LAYOUT SOURCE"/>
          <p:cNvSpPr>
            <a:spLocks noGrp="1"/>
          </p:cNvSpPr>
          <p:nvPr>
            <p:ph type="body" idx="24" hasCustomPrompt="1"/>
            <p:custDataLst>
              <p:tags r:id="rId7"/>
            </p:custDataLst>
          </p:nvPr>
        </p:nvSpPr>
        <p:spPr>
          <a:xfrm>
            <a:off x="382386" y="426443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7" name="LAYOUT BODY"/>
          <p:cNvSpPr>
            <a:spLocks noGrp="1"/>
          </p:cNvSpPr>
          <p:nvPr>
            <p:ph idx="22"/>
            <p:custDataLst>
              <p:tags r:id="rId8"/>
            </p:custDataLst>
          </p:nvPr>
        </p:nvSpPr>
        <p:spPr>
          <a:xfrm>
            <a:off x="382386" y="3011287"/>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LAYOUT HEADER"/>
          <p:cNvSpPr>
            <a:spLocks noGrp="1"/>
          </p:cNvSpPr>
          <p:nvPr>
            <p:ph type="body" idx="33" hasCustomPrompt="1"/>
            <p:custDataLst>
              <p:tags r:id="rId9"/>
            </p:custDataLst>
          </p:nvPr>
        </p:nvSpPr>
        <p:spPr>
          <a:xfrm>
            <a:off x="382386" y="2768142"/>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6" name="LAYOUT SOURCE"/>
          <p:cNvSpPr>
            <a:spLocks noGrp="1"/>
          </p:cNvSpPr>
          <p:nvPr>
            <p:ph type="body" idx="21" hasCustomPrompt="1"/>
            <p:custDataLst>
              <p:tags r:id="rId10"/>
            </p:custDataLst>
          </p:nvPr>
        </p:nvSpPr>
        <p:spPr>
          <a:xfrm>
            <a:off x="611816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11"/>
            </p:custDataLst>
          </p:nvPr>
        </p:nvSpPr>
        <p:spPr>
          <a:xfrm>
            <a:off x="611816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LAYOUT HEADER"/>
          <p:cNvSpPr>
            <a:spLocks noGrp="1"/>
          </p:cNvSpPr>
          <p:nvPr>
            <p:ph type="body" idx="32" hasCustomPrompt="1"/>
            <p:custDataLst>
              <p:tags r:id="rId12"/>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2" name="LAYOUT SOURCE"/>
          <p:cNvSpPr>
            <a:spLocks noGrp="1"/>
          </p:cNvSpPr>
          <p:nvPr>
            <p:ph type="body" idx="18" hasCustomPrompt="1"/>
            <p:custDataLst>
              <p:tags r:id="rId13"/>
            </p:custDataLst>
          </p:nvPr>
        </p:nvSpPr>
        <p:spPr>
          <a:xfrm>
            <a:off x="3250277"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14"/>
            </p:custDataLst>
          </p:nvPr>
        </p:nvSpPr>
        <p:spPr>
          <a:xfrm>
            <a:off x="3250277"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4" name="LAYOUT HEADER"/>
          <p:cNvSpPr>
            <a:spLocks noGrp="1"/>
          </p:cNvSpPr>
          <p:nvPr>
            <p:ph type="body" idx="31" hasCustomPrompt="1"/>
            <p:custDataLst>
              <p:tags r:id="rId15"/>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16"/>
            </p:custDataLst>
          </p:nvPr>
        </p:nvSpPr>
        <p:spPr>
          <a:xfrm>
            <a:off x="382386" y="2518762"/>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17"/>
            </p:custDataLst>
          </p:nvPr>
        </p:nvSpPr>
        <p:spPr>
          <a:xfrm>
            <a:off x="382386" y="1265616"/>
            <a:ext cx="2610196"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3" name="LAYOUT HEADER"/>
          <p:cNvSpPr>
            <a:spLocks noGrp="1"/>
          </p:cNvSpPr>
          <p:nvPr>
            <p:ph type="body" idx="14" hasCustomPrompt="1"/>
            <p:custDataLst>
              <p:tags r:id="rId18"/>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7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AGE HEADING"/>
          <p:cNvSpPr>
            <a:spLocks noGrp="1"/>
          </p:cNvSpPr>
          <p:nvPr>
            <p:ph type="title" hasCustomPrompt="1"/>
            <p:custDataLst>
              <p:tags r:id="rId19"/>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26" name="DOCUMENT ID"/>
          <p:cNvSpPr txBox="1"/>
          <p:nvPr userDrawn="1">
            <p:custDataLst>
              <p:tags r:id="rId20"/>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a:t>UBSPROD\t290536 [</a:t>
            </a:r>
            <a:r>
              <a:rPr lang="de-CH" dirty="0" err="1"/>
              <a:t>printed</a:t>
            </a:r>
            <a:r>
              <a:rPr lang="de-CH" dirty="0"/>
              <a:t>: März 23, 2020 4:18 PM] [</a:t>
            </a:r>
            <a:r>
              <a:rPr lang="de-CH" dirty="0" err="1"/>
              <a:t>saved</a:t>
            </a:r>
            <a:r>
              <a:rPr lang="de-CH" dirty="0"/>
              <a:t>: März 22, 2021 4:14 PM] P:\Documents\Presentations\Livestream_22032021.pptx </a:t>
            </a:r>
          </a:p>
        </p:txBody>
      </p:sp>
      <p:grpSp>
        <p:nvGrpSpPr>
          <p:cNvPr id="24" name="PXP_GRIDLINES" hidden="1"/>
          <p:cNvGrpSpPr/>
          <p:nvPr userDrawn="1"/>
        </p:nvGrpSpPr>
        <p:grpSpPr>
          <a:xfrm>
            <a:off x="-27850" y="0"/>
            <a:ext cx="9175530" cy="5143500"/>
            <a:chOff x="-30640" y="0"/>
            <a:chExt cx="10093083" cy="7543800"/>
          </a:xfrm>
        </p:grpSpPr>
        <p:cxnSp>
          <p:nvCxnSpPr>
            <p:cNvPr id="27" name="Straight Connector 2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0" name="Straight Connector 3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41" name="Straight Connector 4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2" name="Straight Connector 4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43" name="Straight Connector 4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44" name="Straight Connector 4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2"/>
            </p:custDataLst>
          </p:nvPr>
        </p:nvPicPr>
        <p:blipFill>
          <a:blip r:embed="rId2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746155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claimer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D2363B6-C2A5-4798-A9CC-51C31EECAC2F}" type="slidenum">
              <a:rPr sz="600" smtClean="0">
                <a:solidFill>
                  <a:prstClr val="black"/>
                </a:solidFill>
              </a:rPr>
              <a:pPr algn="r"/>
              <a:t>‹#›</a:t>
            </a:fld>
            <a:endParaRPr sz="600" dirty="0">
              <a:solidFill>
                <a:prstClr val="black"/>
              </a:solidFill>
            </a:endParaRP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 name="PXP_GRIDLINES" hidden="1"/>
          <p:cNvGrpSpPr/>
          <p:nvPr userDrawn="1"/>
        </p:nvGrpSpPr>
        <p:grpSpPr>
          <a:xfrm>
            <a:off x="-27850" y="0"/>
            <a:ext cx="9175530" cy="5143500"/>
            <a:chOff x="-30640" y="0"/>
            <a:chExt cx="10093083" cy="7543800"/>
          </a:xfrm>
        </p:grpSpPr>
        <p:cxnSp>
          <p:nvCxnSpPr>
            <p:cNvPr id="7" name="Straight Connector 6"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8" name="Straight Connector 7"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539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act Page" preserve="1" userDrawn="1">
  <p:cSld name="Contact Pag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F844A95E-171B-43E0-919B-08407017EAD1}" type="slidenum">
              <a:rPr sz="600" smtClean="0">
                <a:solidFill>
                  <a:prstClr val="black"/>
                </a:solidFill>
              </a:rPr>
              <a:pPr algn="r"/>
              <a:t>‹#›</a:t>
            </a:fld>
            <a:endParaRPr sz="600" dirty="0">
              <a:solidFill>
                <a:prstClr val="black"/>
              </a:solidFill>
            </a:endParaRPr>
          </a:p>
        </p:txBody>
      </p:sp>
      <p:cxnSp>
        <p:nvCxnSpPr>
          <p:cNvPr id="65"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Contact information</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18788932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HVLibrary_Blank Slide">
    <p:spTree>
      <p:nvGrpSpPr>
        <p:cNvPr id="1" name=""/>
        <p:cNvGrpSpPr/>
        <p:nvPr/>
      </p:nvGrpSpPr>
      <p:grpSpPr>
        <a:xfrm>
          <a:off x="0" y="0"/>
          <a:ext cx="0" cy="0"/>
          <a:chOff x="0" y="0"/>
          <a:chExt cx="0" cy="0"/>
        </a:xfrm>
      </p:grpSpPr>
      <p:cxnSp>
        <p:nvCxnSpPr>
          <p:cNvPr id="64" name="THIN BLUE LINE"/>
          <p:cNvCxnSpPr/>
          <p:nvPr/>
        </p:nvCxnSpPr>
        <p:spPr>
          <a:xfrm>
            <a:off x="382389"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PAGE HEADING"/>
          <p:cNvSpPr>
            <a:spLocks noGrp="1"/>
          </p:cNvSpPr>
          <p:nvPr>
            <p:ph type="title" hasCustomPrompt="1"/>
            <p:custDataLst>
              <p:tags r:id="rId1"/>
            </p:custDataLst>
          </p:nvPr>
        </p:nvSpPr>
        <p:spPr>
          <a:xfrm>
            <a:off x="382389" y="6"/>
            <a:ext cx="8354291" cy="642158"/>
          </a:xfrm>
        </p:spPr>
        <p:txBody>
          <a:bodyPr>
            <a:normAutofit/>
          </a:bodyPr>
          <a:lstStyle>
            <a:lvl1pPr>
              <a:defRPr sz="2500">
                <a:latin typeface="Frutiger 45 Light"/>
              </a:defRPr>
            </a:lvl1pPr>
          </a:lstStyle>
          <a:p>
            <a:pPr lvl="0"/>
            <a:r>
              <a:rPr lang="en-US" dirty="0"/>
              <a:t>&lt;&lt;Page heading&gt;&gt;</a:t>
            </a:r>
          </a:p>
        </p:txBody>
      </p:sp>
      <p:sp>
        <p:nvSpPr>
          <p:cNvPr id="20" name="Slide Number Textbox" hidden="1"/>
          <p:cNvSpPr txBox="1"/>
          <p:nvPr userDrawn="1"/>
        </p:nvSpPr>
        <p:spPr>
          <a:xfrm>
            <a:off x="8370959" y="4675993"/>
            <a:ext cx="374073" cy="261851"/>
          </a:xfrm>
          <a:prstGeom prst="rect">
            <a:avLst/>
          </a:prstGeom>
          <a:noFill/>
        </p:spPr>
        <p:txBody>
          <a:bodyPr vert="horz" wrap="square" lIns="0" tIns="0" rIns="0" bIns="0" rtlCol="0" anchor="b">
            <a:noAutofit/>
          </a:bodyPr>
          <a:lstStyle/>
          <a:p>
            <a:pPr algn="r" eaLnBrk="0" fontAlgn="base" hangingPunct="0">
              <a:spcBef>
                <a:spcPct val="50000"/>
              </a:spcBef>
              <a:spcAft>
                <a:spcPct val="0"/>
              </a:spcAft>
            </a:pPr>
            <a:fld id="{94976F55-9089-48EE-AE68-8E9544398D42}" type="slidenum">
              <a:rPr lang="en-US" sz="500" smtClean="0">
                <a:solidFill>
                  <a:prstClr val="black"/>
                </a:solidFill>
                <a:latin typeface="Frutiger 45 Light" panose="020B0603020202020204" pitchFamily="34" charset="0"/>
              </a:rPr>
              <a:pPr algn="r" eaLnBrk="0" fontAlgn="base" hangingPunct="0">
                <a:spcBef>
                  <a:spcPct val="50000"/>
                </a:spcBef>
                <a:spcAft>
                  <a:spcPct val="0"/>
                </a:spcAft>
              </a:pPr>
              <a:t>‹#›</a:t>
            </a:fld>
            <a:endParaRPr lang="en-US" sz="500" dirty="0">
              <a:solidFill>
                <a:prstClr val="black"/>
              </a:solidFill>
              <a:latin typeface="Frutiger 45 Light" panose="020B0603020202020204" pitchFamily="34" charset="0"/>
            </a:endParaRPr>
          </a:p>
        </p:txBody>
      </p:sp>
      <p:grpSp>
        <p:nvGrpSpPr>
          <p:cNvPr id="23" name="PXP_GRIDLINES" hidden="1"/>
          <p:cNvGrpSpPr/>
          <p:nvPr userDrawn="1"/>
        </p:nvGrpSpPr>
        <p:grpSpPr>
          <a:xfrm>
            <a:off x="-27810" y="33"/>
            <a:ext cx="9175530" cy="5143500"/>
            <a:chOff x="-30640" y="0"/>
            <a:chExt cx="10093083" cy="7543800"/>
          </a:xfrm>
        </p:grpSpPr>
        <p:cxnSp>
          <p:nvCxnSpPr>
            <p:cNvPr id="24" name="Straight Connector 23"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4" name="Straight Connector 3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427" y="173214"/>
            <a:ext cx="981365" cy="225136"/>
          </a:xfrm>
          <a:prstGeom prst="rect">
            <a:avLst/>
          </a:prstGeom>
          <a:noFill/>
        </p:spPr>
        <p:txBody>
          <a:bodyPr vert="horz" wrap="none" lIns="0" tIns="0" rIns="0" bIns="0" rtlCol="0" anchor="b">
            <a:noAutofit/>
          </a:bodyPr>
          <a:lstStyle/>
          <a:p>
            <a:pPr eaLnBrk="0" fontAlgn="base" hangingPunct="0">
              <a:spcBef>
                <a:spcPct val="0"/>
              </a:spcBef>
              <a:spcAft>
                <a:spcPct val="0"/>
              </a:spcAft>
            </a:pPr>
            <a:r>
              <a:rPr lang="en-US" sz="2200" b="1">
                <a:solidFill>
                  <a:srgbClr val="E60000"/>
                </a:solidFill>
                <a:latin typeface="Frutiger 45 Light" panose="020B0603020202020204" pitchFamily="34" charset="0"/>
              </a:rPr>
              <a:t>Draft</a:t>
            </a:r>
            <a:endParaRPr lang="en-US" sz="2200" b="1" dirty="0">
              <a:solidFill>
                <a:srgbClr val="E60000"/>
              </a:solidFill>
              <a:latin typeface="Frutiger 45 Light" panose="020B0603020202020204" pitchFamily="34" charset="0"/>
            </a:endParaRPr>
          </a:p>
        </p:txBody>
      </p:sp>
      <p:pic>
        <p:nvPicPr>
          <p:cNvPr id="19" name="Picture 18"/>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598" y="4766780"/>
            <a:ext cx="791490" cy="217033"/>
          </a:xfrm>
          <a:prstGeom prst="rect">
            <a:avLst/>
          </a:prstGeom>
        </p:spPr>
      </p:pic>
      <p:sp>
        <p:nvSpPr>
          <p:cNvPr id="22" name="Slide Number Textbox"/>
          <p:cNvSpPr txBox="1"/>
          <p:nvPr userDrawn="1"/>
        </p:nvSpPr>
        <p:spPr>
          <a:xfrm>
            <a:off x="8369634" y="4676922"/>
            <a:ext cx="374014" cy="261906"/>
          </a:xfrm>
          <a:prstGeom prst="rect">
            <a:avLst/>
          </a:prstGeom>
          <a:noFill/>
        </p:spPr>
        <p:txBody>
          <a:bodyPr vert="horz" wrap="square" lIns="0" tIns="0" rIns="0" bIns="0" rtlCol="0" anchor="b">
            <a:noAutofit/>
          </a:bodyPr>
          <a:lstStyle/>
          <a:p>
            <a:pPr algn="r"/>
            <a:fld id="{C9C5D969-4CAD-4F29-8B51-07B8CBAF6BF4}" type="slidenum">
              <a:rPr lang="en-US" sz="600" smtClean="0">
                <a:latin typeface="Frutiger 45 Light" panose="020B0603020202020204" pitchFamily="34" charset="0"/>
              </a:rPr>
              <a:pPr algn="r"/>
              <a:t>‹#›</a:t>
            </a:fld>
            <a:endParaRPr lang="en-US" sz="600" dirty="0">
              <a:latin typeface="Frutiger 45 Light" panose="020B0603020202020204" pitchFamily="34" charset="0"/>
            </a:endParaRPr>
          </a:p>
        </p:txBody>
      </p:sp>
    </p:spTree>
    <p:extLst>
      <p:ext uri="{BB962C8B-B14F-4D97-AF65-F5344CB8AC3E}">
        <p14:creationId xmlns:p14="http://schemas.microsoft.com/office/powerpoint/2010/main" val="819097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Default Body Slide">
    <p:spTree>
      <p:nvGrpSpPr>
        <p:cNvPr id="1" name=""/>
        <p:cNvGrpSpPr/>
        <p:nvPr/>
      </p:nvGrpSpPr>
      <p:grpSpPr>
        <a:xfrm>
          <a:off x="0" y="0"/>
          <a:ext cx="0" cy="0"/>
          <a:chOff x="0" y="0"/>
          <a:chExt cx="0" cy="0"/>
        </a:xfrm>
      </p:grpSpPr>
      <p:sp>
        <p:nvSpPr>
          <p:cNvPr id="2" name="text" descr="{&quot;templafy&quot;:{&quot;id&quot;:&quot;9196889a-0da9-4926-9d65-5d41d04fbb80&quot;}}" title="Translations.PageHeading"/>
          <p:cNvSpPr>
            <a:spLocks noGrp="1"/>
          </p:cNvSpPr>
          <p:nvPr>
            <p:ph type="title" hasCustomPrompt="1"/>
            <p:custDataLst>
              <p:tags r:id="rId1"/>
            </p:custDataLst>
          </p:nvPr>
        </p:nvSpPr>
        <p:spPr>
          <a:xfrm>
            <a:off x="382387" y="3"/>
            <a:ext cx="8356081" cy="642158"/>
          </a:xfrm>
          <a:prstGeom prst="rect">
            <a:avLst/>
          </a:prstGeom>
        </p:spPr>
        <p:txBody>
          <a:bodyPr lIns="0" tIns="0" rIns="0" bIns="0" anchor="b" anchorCtr="0">
            <a:noAutofit/>
          </a:bodyPr>
          <a:lstStyle>
            <a:lvl1pPr>
              <a:lnSpc>
                <a:spcPct val="95000"/>
              </a:lnSpc>
              <a:defRPr sz="1910" b="0" baseline="0">
                <a:solidFill>
                  <a:schemeClr val="tx1"/>
                </a:solidFill>
                <a:latin typeface="+mn-lt"/>
                <a:ea typeface="Arial Unicode MS" pitchFamily="34" charset="-128"/>
              </a:defRPr>
            </a:lvl1pPr>
          </a:lstStyle>
          <a:p>
            <a:r>
              <a:t>&lt;&lt;Page heading&gt;&gt;</a:t>
            </a:r>
          </a:p>
        </p:txBody>
      </p:sp>
      <p:sp>
        <p:nvSpPr>
          <p:cNvPr id="24" name="text" descr="{&quot;templafy&quot;:{&quot;id&quot;:&quot;14248d84-32ab-410d-b99e-85258afd0549&quot;}}" title="Translations.MessageText"/>
          <p:cNvSpPr>
            <a:spLocks noGrp="1"/>
          </p:cNvSpPr>
          <p:nvPr>
            <p:ph type="body" sz="quarter" idx="13" hasCustomPrompt="1"/>
          </p:nvPr>
        </p:nvSpPr>
        <p:spPr>
          <a:xfrm>
            <a:off x="382911" y="781304"/>
            <a:ext cx="8355557" cy="187036"/>
          </a:xfrm>
          <a:prstGeom prst="rect">
            <a:avLst/>
          </a:prstGeom>
        </p:spPr>
        <p:txBody>
          <a:bodyPr lIns="0" tIns="0" rIns="0" bIns="0">
            <a:noAutofit/>
          </a:bodyPr>
          <a:lstStyle>
            <a:lvl1pPr marL="4676" indent="0" fontAlgn="auto">
              <a:spcBef>
                <a:spcPts val="0"/>
              </a:spcBef>
              <a:spcAft>
                <a:spcPts val="0"/>
              </a:spcAft>
              <a:buFontTx/>
              <a:buNone/>
              <a:defRPr sz="1159"/>
            </a:lvl1pPr>
          </a:lstStyle>
          <a:p>
            <a:pPr fontAlgn="auto">
              <a:spcAft>
                <a:spcPts val="0"/>
              </a:spcAft>
            </a:pPr>
            <a:r>
              <a:t>&lt;&lt;Message&gt;&gt;</a:t>
            </a:r>
          </a:p>
        </p:txBody>
      </p:sp>
      <p:sp>
        <p:nvSpPr>
          <p:cNvPr id="5" name="text" descr="{&quot;templafy&quot;:{&quot;id&quot;:&quot;417e284e-ecef-4f83-8dab-89c4a8564bfc&quot;}}" title="date">
            <a:extLst>
              <a:ext uri="{FF2B5EF4-FFF2-40B4-BE49-F238E27FC236}">
                <a16:creationId xmlns:a16="http://schemas.microsoft.com/office/drawing/2014/main" id="{36DC4925-9D80-481C-8D18-739F6C90AD8B}"/>
              </a:ext>
            </a:extLst>
          </p:cNvPr>
          <p:cNvSpPr>
            <a:spLocks noGrp="1"/>
          </p:cNvSpPr>
          <p:nvPr>
            <p:ph sz="quarter" idx="15" hasCustomPrompt="1"/>
          </p:nvPr>
        </p:nvSpPr>
        <p:spPr>
          <a:xfrm>
            <a:off x="382384" y="1267477"/>
            <a:ext cx="8356082" cy="2873735"/>
          </a:xfrm>
        </p:spPr>
        <p:txBody>
          <a:bodyPr/>
          <a:lstStyle>
            <a:lvl1pPr>
              <a:defRPr/>
            </a:lvl1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Slide Number Textbox" descr="{&#10;&quot;SkabelonDesign&quot;: {&#10;&quot;textualValue&quot;: &quot;&lt;key1/&gt;&quot;,&#10;&quot;bindingCollection&quot;: {&#10;&quot;key1&quot;: {&quot;SkabelonDesign&quot;:{&quot;type&quot;:&quot;Text&quot;,&quot;binding&quot;:&quot;Module.SlideNumber&quot;}}&#10;}&#10;}&#10;}"/>
          <p:cNvSpPr txBox="1"/>
          <p:nvPr userDrawn="1"/>
        </p:nvSpPr>
        <p:spPr>
          <a:xfrm>
            <a:off x="8370917" y="4675910"/>
            <a:ext cx="374073" cy="261851"/>
          </a:xfrm>
          <a:prstGeom prst="rect">
            <a:avLst/>
          </a:prstGeom>
          <a:noFill/>
        </p:spPr>
        <p:txBody>
          <a:bodyPr wrap="square" lIns="0" tIns="0" rIns="0" bIns="0" rtlCol="0" anchor="b" anchorCtr="0">
            <a:noAutofit/>
          </a:bodyPr>
          <a:lstStyle/>
          <a:p>
            <a:pPr algn="r" defTabSz="685983"/>
            <a:fld id="{DC20CA82-4115-4544-BB6E-ED1A9E906C12}" type="slidenum">
              <a:rPr lang="en-US" sz="477">
                <a:solidFill>
                  <a:prstClr val="black"/>
                </a:solidFill>
              </a:rPr>
              <a:pPr algn="r" defTabSz="685983"/>
              <a:t>‹#›</a:t>
            </a:fld>
            <a:endParaRPr lang="en-US" sz="477" dirty="0">
              <a:solidFill>
                <a:prstClr val="black"/>
              </a:solidFill>
            </a:endParaRPr>
          </a:p>
        </p:txBody>
      </p:sp>
      <p:pic>
        <p:nvPicPr>
          <p:cNvPr id="134108039" name="image" descr="{&quot;templafy&quot;:{&quot;id&quot;:&quot;fe11b0a2-874c-400a-97e7-f664adf2ad6a&quot;}}"/>
          <p:cNvPicPr>
            <a:picLocks noChangeAspect="1"/>
          </p:cNvPicPr>
          <p:nvPr/>
        </p:nvPicPr>
        <p:blipFill>
          <a:blip r:embed="rId4"/>
          <a:stretch>
            <a:fillRect/>
          </a:stretch>
        </p:blipFill>
        <p:spPr>
          <a:xfrm>
            <a:off x="382910" y="4774091"/>
            <a:ext cx="643091" cy="176727"/>
          </a:xfrm>
          <a:prstGeom prst="rect">
            <a:avLst/>
          </a:prstGeom>
        </p:spPr>
      </p:pic>
      <p:sp>
        <p:nvSpPr>
          <p:cNvPr id="9" name="text" descr="{&quot;templafy&quot;:{&quot;id&quot;:&quot;bbcef9b6-876d-4104-ad68-e165550f1869&quot;}}" hidden="1" title="Translations.Draft"/>
          <p:cNvSpPr txBox="1"/>
          <p:nvPr userDrawn="1">
            <p:custDataLst>
              <p:tags r:id="rId2"/>
            </p:custDataLst>
          </p:nvPr>
        </p:nvSpPr>
        <p:spPr>
          <a:xfrm>
            <a:off x="382386" y="173182"/>
            <a:ext cx="981363" cy="225137"/>
          </a:xfrm>
          <a:prstGeom prst="rect">
            <a:avLst/>
          </a:prstGeom>
          <a:noFill/>
        </p:spPr>
        <p:txBody>
          <a:bodyPr vert="horz" wrap="none" lIns="0" tIns="0" rIns="0" bIns="0" rtlCol="0" anchor="b">
            <a:noAutofit/>
          </a:bodyPr>
          <a:lstStyle/>
          <a:p>
            <a:pPr defTabSz="685983">
              <a:spcBef>
                <a:spcPct val="0"/>
              </a:spcBef>
            </a:pPr>
            <a:r>
              <a:rPr lang="en-US" sz="1637" b="1" dirty="0">
                <a:solidFill>
                  <a:srgbClr val="E60000"/>
                </a:solidFill>
              </a:rPr>
              <a:t>Draft</a:t>
            </a:r>
          </a:p>
        </p:txBody>
      </p:sp>
      <p:grpSp>
        <p:nvGrpSpPr>
          <p:cNvPr id="21" name="PXP_GRIDLINES" hidden="1"/>
          <p:cNvGrpSpPr/>
          <p:nvPr userDrawn="1"/>
        </p:nvGrpSpPr>
        <p:grpSpPr>
          <a:xfrm>
            <a:off x="-6235" y="0"/>
            <a:ext cx="9144380" cy="5143500"/>
            <a:chOff x="-13716" y="0"/>
            <a:chExt cx="10058818" cy="7543800"/>
          </a:xfrm>
        </p:grpSpPr>
        <p:cxnSp>
          <p:nvCxnSpPr>
            <p:cNvPr id="22" name="Straight Connector 21"/>
            <p:cNvCxnSpPr/>
            <p:nvPr userDrawn="1"/>
          </p:nvCxnSpPr>
          <p:spPr>
            <a:xfrm>
              <a:off x="397628"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501590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9601542" y="0"/>
              <a:ext cx="0" cy="75438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3298" y="18612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13716" y="6652800"/>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13298" y="4091596"/>
              <a:ext cx="100584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 name="LAYOUT BODY" hidden="1"/>
          <p:cNvSpPr/>
          <p:nvPr userDrawn="1"/>
        </p:nvSpPr>
        <p:spPr>
          <a:xfrm>
            <a:off x="383885" y="3339162"/>
            <a:ext cx="8355273" cy="80204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983"/>
            <a:endParaRPr kumimoji="1" lang="en-US" sz="750" dirty="0">
              <a:solidFill>
                <a:prstClr val="black"/>
              </a:solidFill>
            </a:endParaRPr>
          </a:p>
        </p:txBody>
      </p:sp>
    </p:spTree>
    <p:extLst>
      <p:ext uri="{BB962C8B-B14F-4D97-AF65-F5344CB8AC3E}">
        <p14:creationId xmlns:p14="http://schemas.microsoft.com/office/powerpoint/2010/main" val="346828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age">
    <p:spTree>
      <p:nvGrpSpPr>
        <p:cNvPr id="1" name=""/>
        <p:cNvGrpSpPr/>
        <p:nvPr/>
      </p:nvGrpSpPr>
      <p:grpSpPr>
        <a:xfrm>
          <a:off x="0" y="0"/>
          <a:ext cx="0" cy="0"/>
          <a:chOff x="0" y="0"/>
          <a:chExt cx="0" cy="0"/>
        </a:xfrm>
      </p:grpSpPr>
      <p:sp>
        <p:nvSpPr>
          <p:cNvPr id="4" name="DIVIDER TITLE"/>
          <p:cNvSpPr>
            <a:spLocks noGrp="1"/>
          </p:cNvSpPr>
          <p:nvPr>
            <p:ph type="subTitle" idx="1" hasCustomPrompt="1"/>
            <p:custDataLst>
              <p:tags r:id="rId1"/>
            </p:custDataLst>
          </p:nvPr>
        </p:nvSpPr>
        <p:spPr>
          <a:xfrm>
            <a:off x="381578" y="1658391"/>
            <a:ext cx="8354291" cy="704504"/>
          </a:xfrm>
        </p:spPr>
        <p:txBody>
          <a:bodyPr lIns="0" tIns="0" rIns="0" bIns="0">
            <a:noAutofit/>
          </a:bodyPr>
          <a:lstStyle>
            <a:lvl1pPr marL="0" indent="0" algn="l">
              <a:buNone/>
              <a:defRPr sz="3200" baseline="0">
                <a:solidFill>
                  <a:schemeClr val="tx1"/>
                </a:solidFill>
                <a:latin typeface="Frutiger 45 Light"/>
                <a:ea typeface="Arial Unicode MS" pitchFamily="34" charset="-128"/>
              </a:defRPr>
            </a:lvl1pPr>
            <a:lvl2pPr marL="406976" indent="0" algn="ctr">
              <a:buNone/>
              <a:defRPr>
                <a:solidFill>
                  <a:schemeClr val="tx1">
                    <a:tint val="75000"/>
                  </a:schemeClr>
                </a:solidFill>
              </a:defRPr>
            </a:lvl2pPr>
            <a:lvl3pPr marL="813952" indent="0" algn="ctr">
              <a:buNone/>
              <a:defRPr>
                <a:solidFill>
                  <a:schemeClr val="tx1">
                    <a:tint val="75000"/>
                  </a:schemeClr>
                </a:solidFill>
              </a:defRPr>
            </a:lvl3pPr>
            <a:lvl4pPr marL="1220926" indent="0" algn="ctr">
              <a:buNone/>
              <a:defRPr>
                <a:solidFill>
                  <a:schemeClr val="tx1">
                    <a:tint val="75000"/>
                  </a:schemeClr>
                </a:solidFill>
              </a:defRPr>
            </a:lvl4pPr>
            <a:lvl5pPr marL="1627899" indent="0" algn="ctr">
              <a:buNone/>
              <a:defRPr>
                <a:solidFill>
                  <a:schemeClr val="tx1">
                    <a:tint val="75000"/>
                  </a:schemeClr>
                </a:solidFill>
              </a:defRPr>
            </a:lvl5pPr>
            <a:lvl6pPr marL="2034870" indent="0" algn="ctr">
              <a:buNone/>
              <a:defRPr>
                <a:solidFill>
                  <a:schemeClr val="tx1">
                    <a:tint val="75000"/>
                  </a:schemeClr>
                </a:solidFill>
              </a:defRPr>
            </a:lvl6pPr>
            <a:lvl7pPr marL="2441846" indent="0" algn="ctr">
              <a:buNone/>
              <a:defRPr>
                <a:solidFill>
                  <a:schemeClr val="tx1">
                    <a:tint val="75000"/>
                  </a:schemeClr>
                </a:solidFill>
              </a:defRPr>
            </a:lvl7pPr>
            <a:lvl8pPr marL="2848811" indent="0" algn="ctr">
              <a:buNone/>
              <a:defRPr>
                <a:solidFill>
                  <a:schemeClr val="tx1">
                    <a:tint val="75000"/>
                  </a:schemeClr>
                </a:solidFill>
              </a:defRPr>
            </a:lvl8pPr>
            <a:lvl9pPr marL="3255796" indent="0" algn="ctr">
              <a:buNone/>
              <a:defRPr>
                <a:solidFill>
                  <a:schemeClr val="tx1">
                    <a:tint val="75000"/>
                  </a:schemeClr>
                </a:solidFill>
              </a:defRPr>
            </a:lvl9pPr>
          </a:lstStyle>
          <a:p>
            <a:r>
              <a:rPr lang="en-US" dirty="0"/>
              <a:t>&lt;&lt;Divider title&gt;&gt;</a:t>
            </a:r>
          </a:p>
        </p:txBody>
      </p:sp>
      <p:sp>
        <p:nvSpPr>
          <p:cNvPr id="6" name="DIVIDER NUMBER"/>
          <p:cNvSpPr>
            <a:spLocks noGrp="1"/>
          </p:cNvSpPr>
          <p:nvPr>
            <p:ph type="ctrTitle" hasCustomPrompt="1"/>
          </p:nvPr>
        </p:nvSpPr>
        <p:spPr>
          <a:xfrm>
            <a:off x="381578" y="1371619"/>
            <a:ext cx="8354291" cy="261852"/>
          </a:xfrm>
        </p:spPr>
        <p:txBody>
          <a:bodyPr lIns="0" tIns="0" rIns="0" bIns="0" anchor="b" anchorCtr="0">
            <a:noAutofit/>
          </a:bodyPr>
          <a:lstStyle>
            <a:lvl1pPr>
              <a:defRPr sz="1500" baseline="0">
                <a:solidFill>
                  <a:schemeClr val="tx1"/>
                </a:solidFill>
                <a:latin typeface="+mj-lt"/>
                <a:ea typeface="Arial Unicode MS" pitchFamily="34" charset="-128"/>
              </a:defRPr>
            </a:lvl1pPr>
          </a:lstStyle>
          <a:p>
            <a:r>
              <a:rPr lang="en-US" dirty="0"/>
              <a:t>Click to edit Section / Appendix number</a:t>
            </a:r>
          </a:p>
        </p:txBody>
      </p:sp>
      <p:pic>
        <p:nvPicPr>
          <p:cNvPr id="3" name="Picture 2"/>
          <p:cNvPicPr>
            <a:picLocks noChangeAspect="1"/>
          </p:cNvPicPr>
          <p:nvPr userDrawn="1">
            <p:custDataLst>
              <p:tags r:id="rId2"/>
            </p:custDataLst>
          </p:nvPr>
        </p:nvPicPr>
        <p:blipFill>
          <a:blip r:embed="rId4" cstate="print">
            <a:extLst>
              <a:ext uri="{28A0092B-C50C-407E-A947-70E740481C1C}">
                <a14:useLocalDpi xmlns:a14="http://schemas.microsoft.com/office/drawing/2010/main" val="0"/>
              </a:ext>
            </a:extLst>
          </a:blip>
          <a:stretch>
            <a:fillRect/>
          </a:stretch>
        </p:blipFill>
        <p:spPr>
          <a:xfrm>
            <a:off x="389672" y="4679912"/>
            <a:ext cx="791615" cy="302824"/>
          </a:xfrm>
          <a:prstGeom prst="rect">
            <a:avLst/>
          </a:prstGeom>
        </p:spPr>
      </p:pic>
    </p:spTree>
    <p:extLst>
      <p:ext uri="{BB962C8B-B14F-4D97-AF65-F5344CB8AC3E}">
        <p14:creationId xmlns:p14="http://schemas.microsoft.com/office/powerpoint/2010/main" val="311487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reserve="1" userDrawn="1">
  <p:cSld name="Table of Contents">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59A56D2-6EE4-40D3-BDE6-F5CD68556C61}" type="slidenum">
              <a:rPr sz="600" smtClean="0">
                <a:solidFill>
                  <a:prstClr val="black"/>
                </a:solidFill>
              </a:rPr>
              <a:pPr algn="r"/>
              <a:t>‹#›</a:t>
            </a:fld>
            <a:endParaRPr sz="600" dirty="0">
              <a:solidFill>
                <a:prstClr val="black"/>
              </a:solidFill>
            </a:endParaRPr>
          </a:p>
        </p:txBody>
      </p:sp>
      <p:sp>
        <p:nvSpPr>
          <p:cNvPr id="14" name="TOC BODY"/>
          <p:cNvSpPr>
            <a:spLocks noGrp="1"/>
          </p:cNvSpPr>
          <p:nvPr>
            <p:ph type="body" sz="quarter" idx="12"/>
            <p:custDataLst>
              <p:tags r:id="rId1"/>
            </p:custDataLst>
          </p:nvPr>
        </p:nvSpPr>
        <p:spPr>
          <a:xfrm>
            <a:off x="381578" y="928967"/>
            <a:ext cx="8354291" cy="3544561"/>
          </a:xfrm>
        </p:spPr>
        <p:txBody>
          <a:bodyPr lIns="0" rIns="0">
            <a:noAutofit/>
          </a:bodyPr>
          <a:lstStyle>
            <a:lvl1pPr marL="0" indent="0">
              <a:buNone/>
              <a:defRPr sz="1400">
                <a:latin typeface="Frutiger 55 Roman"/>
              </a:defRPr>
            </a:lvl1pPr>
            <a:lvl2pPr>
              <a:buNone/>
              <a:defRPr/>
            </a:lvl2pPr>
            <a:lvl3pPr>
              <a:buNone/>
              <a:defRPr/>
            </a:lvl3pPr>
            <a:lvl4pPr>
              <a:buNone/>
              <a:defRPr/>
            </a:lvl4pPr>
            <a:lvl5pPr>
              <a:buNone/>
              <a:defRPr/>
            </a:lvl5pPr>
          </a:lstStyle>
          <a:p>
            <a:pPr lvl="0"/>
            <a:r>
              <a:rPr lang="en-US" dirty="0"/>
              <a:t>Click to edit Master text styles</a:t>
            </a:r>
          </a:p>
        </p:txBody>
      </p:sp>
      <p:cxnSp>
        <p:nvCxnSpPr>
          <p:cNvPr id="7" name="THIN BLUE LINE"/>
          <p:cNvCxnSpPr/>
          <p:nvPr/>
        </p:nvCxnSpPr>
        <p:spPr>
          <a:xfrm>
            <a:off x="381578"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OC TITLE"/>
          <p:cNvSpPr>
            <a:spLocks noGrp="1"/>
          </p:cNvSpPr>
          <p:nvPr>
            <p:ph type="title" hasCustomPrompt="1"/>
            <p:custDataLst>
              <p:tags r:id="rId2"/>
            </p:custDataLst>
          </p:nvPr>
        </p:nvSpPr>
        <p:spPr>
          <a:xfrm>
            <a:off x="381577" y="4"/>
            <a:ext cx="8354291" cy="642158"/>
          </a:xfrm>
        </p:spPr>
        <p:txBody>
          <a:bodyPr lIns="0" tIns="0" rIns="0" bIns="0" anchor="b" anchorCtr="0">
            <a:normAutofit/>
          </a:bodyPr>
          <a:lstStyle>
            <a:lvl1pPr algn="l">
              <a:lnSpc>
                <a:spcPts val="2597"/>
              </a:lnSpc>
              <a:defRPr sz="2600">
                <a:solidFill>
                  <a:schemeClr val="tx1"/>
                </a:solidFill>
                <a:latin typeface="Frutiger 45 Light"/>
              </a:defRPr>
            </a:lvl1pPr>
          </a:lstStyle>
          <a:p>
            <a:r>
              <a:rPr lang="en-US" dirty="0"/>
              <a:t>Table of contents</a:t>
            </a:r>
          </a:p>
        </p:txBody>
      </p:sp>
      <p:grpSp>
        <p:nvGrpSpPr>
          <p:cNvPr id="9" name="PXP_GRIDLINES" hidden="1"/>
          <p:cNvGrpSpPr/>
          <p:nvPr userDrawn="1"/>
        </p:nvGrpSpPr>
        <p:grpSpPr>
          <a:xfrm>
            <a:off x="-27850" y="0"/>
            <a:ext cx="9175530" cy="5143500"/>
            <a:chOff x="-30640" y="0"/>
            <a:chExt cx="10093083" cy="7543800"/>
          </a:xfrm>
        </p:grpSpPr>
        <p:cxnSp>
          <p:nvCxnSpPr>
            <p:cNvPr id="10" name="Straight Connector 9"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697990"/>
            <a:ext cx="791615" cy="284745"/>
          </a:xfrm>
          <a:prstGeom prst="rect">
            <a:avLst/>
          </a:prstGeom>
        </p:spPr>
      </p:pic>
    </p:spTree>
    <p:extLst>
      <p:ext uri="{BB962C8B-B14F-4D97-AF65-F5344CB8AC3E}">
        <p14:creationId xmlns:p14="http://schemas.microsoft.com/office/powerpoint/2010/main" val="3654931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fault Body Slide">
    <p:spTree>
      <p:nvGrpSpPr>
        <p:cNvPr id="1" name=""/>
        <p:cNvGrpSpPr/>
        <p:nvPr/>
      </p:nvGrpSpPr>
      <p:grpSpPr>
        <a:xfrm>
          <a:off x="0" y="0"/>
          <a:ext cx="0" cy="0"/>
          <a:chOff x="0" y="0"/>
          <a:chExt cx="0" cy="0"/>
        </a:xfrm>
      </p:grpSpPr>
      <p:sp>
        <p:nvSpPr>
          <p:cNvPr id="5"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C9C5D969-4CAD-4F29-8B51-07B8CBAF6BF4}" type="slidenum">
              <a:rPr sz="600" smtClean="0">
                <a:solidFill>
                  <a:prstClr val="black"/>
                </a:solidFill>
              </a:rPr>
              <a:pPr algn="r"/>
              <a:t>‹#›</a:t>
            </a:fld>
            <a:endParaRPr sz="600" dirty="0">
              <a:solidFill>
                <a:prstClr val="black"/>
              </a:solidFill>
            </a:endParaRPr>
          </a:p>
        </p:txBody>
      </p:sp>
      <p:sp>
        <p:nvSpPr>
          <p:cNvPr id="3" name="LAYOUT BODY"/>
          <p:cNvSpPr>
            <a:spLocks noGrp="1"/>
          </p:cNvSpPr>
          <p:nvPr>
            <p:ph idx="1"/>
            <p:custDataLst>
              <p:tags r:id="rId1"/>
            </p:custDataLst>
          </p:nvPr>
        </p:nvSpPr>
        <p:spPr>
          <a:xfrm>
            <a:off x="382389" y="1262895"/>
            <a:ext cx="4177145" cy="3245244"/>
          </a:xfrm>
        </p:spPr>
        <p:txBody>
          <a:bodyPr lIns="0" tIns="0" rIns="0" bIns="0">
            <a:noAutofit/>
          </a:bodyPr>
          <a:lstStyle>
            <a:lvl1pPr marL="190194" indent="-190194">
              <a:buClr>
                <a:schemeClr val="tx2"/>
              </a:buClr>
              <a:buSzPct val="100000"/>
              <a:buFont typeface="Symbol" pitchFamily="18" charset="2"/>
              <a:buChar char="·"/>
              <a:defRPr sz="1500">
                <a:latin typeface="Frutiger 55 Roman"/>
              </a:defRPr>
            </a:lvl1pPr>
            <a:lvl2pPr marL="373954" indent="-191479">
              <a:defRPr sz="1400">
                <a:latin typeface="Frutiger 55 Roman"/>
              </a:defRPr>
            </a:lvl2pPr>
            <a:lvl3pPr marL="557722" indent="-183780">
              <a:buClr>
                <a:schemeClr val="tx1"/>
              </a:buClr>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cxnSp>
        <p:nvCxnSpPr>
          <p:cNvPr id="63"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PAGE HEADING"/>
          <p:cNvSpPr>
            <a:spLocks noGrp="1"/>
          </p:cNvSpPr>
          <p:nvPr>
            <p:ph type="title" hasCustomPrompt="1"/>
            <p:custDataLst>
              <p:tags r:id="rId2"/>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7"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DraftStamp" hidden="1"/>
          <p:cNvSpPr txBox="1"/>
          <p:nvPr userDrawn="1">
            <p:custDataLst>
              <p:tags r:id="rId3"/>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20" name="Picture 19"/>
          <p:cNvPicPr>
            <a:picLocks noChangeAspect="1"/>
          </p:cNvPicPr>
          <p:nvPr userDrawn="1">
            <p:custDataLst>
              <p:tags r:id="rId4"/>
            </p:custDataLst>
          </p:nvPr>
        </p:nvPicPr>
        <p:blipFill>
          <a:blip r:embed="rId6" cstate="print">
            <a:extLst>
              <a:ext uri="{28A0092B-C50C-407E-A947-70E740481C1C}">
                <a14:useLocalDpi xmlns:a14="http://schemas.microsoft.com/office/drawing/2010/main" val="0"/>
              </a:ext>
            </a:extLst>
          </a:blip>
          <a:stretch>
            <a:fillRect/>
          </a:stretch>
        </p:blipFill>
        <p:spPr>
          <a:xfrm>
            <a:off x="389672" y="4720884"/>
            <a:ext cx="791615" cy="261852"/>
          </a:xfrm>
          <a:prstGeom prst="rect">
            <a:avLst/>
          </a:prstGeom>
        </p:spPr>
      </p:pic>
    </p:spTree>
    <p:extLst>
      <p:ext uri="{BB962C8B-B14F-4D97-AF65-F5344CB8AC3E}">
        <p14:creationId xmlns:p14="http://schemas.microsoft.com/office/powerpoint/2010/main" val="2266551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3"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976F55-9089-48EE-AE68-8E9544398D42}" type="slidenum">
              <a:rPr sz="600" smtClean="0">
                <a:solidFill>
                  <a:prstClr val="black"/>
                </a:solidFill>
              </a:rPr>
              <a:pPr algn="r"/>
              <a:t>‹#›</a:t>
            </a:fld>
            <a:endParaRPr sz="600" dirty="0">
              <a:solidFill>
                <a:prstClr val="black"/>
              </a:solidFill>
            </a:endParaRPr>
          </a:p>
        </p:txBody>
      </p:sp>
      <p:cxnSp>
        <p:nvCxnSpPr>
          <p:cNvPr id="6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PAGE HEADING"/>
          <p:cNvSpPr>
            <a:spLocks noGrp="1"/>
          </p:cNvSpPr>
          <p:nvPr>
            <p:ph type="title" hasCustomPrompt="1"/>
            <p:custDataLst>
              <p:tags r:id="rId1"/>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6" name="PXP_GRIDLINES" hidden="1"/>
          <p:cNvGrpSpPr/>
          <p:nvPr userDrawn="1"/>
        </p:nvGrpSpPr>
        <p:grpSpPr>
          <a:xfrm>
            <a:off x="-27850" y="0"/>
            <a:ext cx="9175530" cy="5143500"/>
            <a:chOff x="-30640" y="0"/>
            <a:chExt cx="10093083" cy="7543800"/>
          </a:xfrm>
        </p:grpSpPr>
        <p:cxnSp>
          <p:nvCxnSpPr>
            <p:cNvPr id="8" name="Straight Connector 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9" name="Straight Connector 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0" name="Straight Connector 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1" name="Straight Connector 1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5" name="Picture 4"/>
          <p:cNvPicPr>
            <a:picLocks noChangeAspect="1"/>
          </p:cNvPicPr>
          <p:nvPr userDrawn="1">
            <p:custDataLst>
              <p:tags r:id="rId3"/>
            </p:custDataLst>
          </p:nvPr>
        </p:nvPicPr>
        <p:blipFill>
          <a:blip r:embed="rId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3241817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1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855E24D6-7D0A-470C-80AD-CB9E4DCBF649}" type="slidenum">
              <a:rPr sz="600" smtClean="0">
                <a:solidFill>
                  <a:prstClr val="black"/>
                </a:solidFill>
              </a:rPr>
              <a:pPr algn="r"/>
              <a:t>‹#›</a:t>
            </a:fld>
            <a:endParaRPr sz="600" dirty="0">
              <a:solidFill>
                <a:prstClr val="black"/>
              </a:solidFill>
            </a:endParaRPr>
          </a:p>
        </p:txBody>
      </p:sp>
      <p:sp>
        <p:nvSpPr>
          <p:cNvPr id="14" name="LAYOUT SOURCE"/>
          <p:cNvSpPr>
            <a:spLocks noGrp="1"/>
          </p:cNvSpPr>
          <p:nvPr>
            <p:ph type="body" idx="15" hasCustomPrompt="1"/>
            <p:custDataLst>
              <p:tags r:id="rId1"/>
            </p:custDataLst>
          </p:nvPr>
        </p:nvSpPr>
        <p:spPr>
          <a:xfrm>
            <a:off x="382385" y="4270666"/>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2"/>
            </p:custDataLst>
          </p:nvPr>
        </p:nvSpPr>
        <p:spPr>
          <a:xfrm>
            <a:off x="382385" y="1265619"/>
            <a:ext cx="8354291" cy="3005052"/>
          </a:xfrm>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defTabSz="740201">
              <a:buSzPct val="84000"/>
              <a:defRPr sz="1400">
                <a:latin typeface="Frutiger 55 Roman"/>
              </a:defRPr>
            </a:lvl4pPr>
            <a:lvl5pPr marL="932649" indent="-192456">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18" name="LAYOUT HEADER"/>
          <p:cNvSpPr>
            <a:spLocks noGrp="1"/>
          </p:cNvSpPr>
          <p:nvPr>
            <p:ph type="body" idx="14" hasCustomPrompt="1"/>
            <p:custDataLst>
              <p:tags r:id="rId3"/>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4"/>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5"/>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a:t>UBSPROD\t290536 [</a:t>
            </a:r>
            <a:r>
              <a:rPr lang="de-CH" dirty="0" err="1"/>
              <a:t>printed</a:t>
            </a:r>
            <a:r>
              <a:rPr lang="de-CH" dirty="0"/>
              <a:t>: März 23, 2020 4:18 PM] [</a:t>
            </a:r>
            <a:r>
              <a:rPr lang="de-CH" dirty="0" err="1"/>
              <a:t>saved</a:t>
            </a:r>
            <a:r>
              <a:rPr lang="de-CH" dirty="0"/>
              <a:t>: März 22, 2021 4:14 PM] P:\Documents\Presentations\Livestream_22032021.pptx </a:t>
            </a:r>
          </a:p>
        </p:txBody>
      </p:sp>
      <p:grpSp>
        <p:nvGrpSpPr>
          <p:cNvPr id="9" name="PXP_GRIDLINES" hidden="1"/>
          <p:cNvGrpSpPr/>
          <p:nvPr userDrawn="1"/>
        </p:nvGrpSpPr>
        <p:grpSpPr>
          <a:xfrm>
            <a:off x="-27850" y="0"/>
            <a:ext cx="9175530" cy="5143500"/>
            <a:chOff x="-30640" y="0"/>
            <a:chExt cx="10093083" cy="7543800"/>
          </a:xfrm>
        </p:grpSpPr>
        <p:cxnSp>
          <p:nvCxnSpPr>
            <p:cNvPr id="11" name="Straight Connector 10"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2" name="Straight Connector 11"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5" name="Straight Connector 14"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6"/>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7"/>
            </p:custDataLst>
          </p:nvPr>
        </p:nvPicPr>
        <p:blipFill>
          <a:blip r:embed="rId9"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567427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1x1">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2451735E-85A4-4643-8094-642905B783F2}"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7" hasCustomPrompt="1"/>
            <p:custDataLst>
              <p:tags r:id="rId1"/>
            </p:custDataLst>
          </p:nvPr>
        </p:nvSpPr>
        <p:spPr>
          <a:xfrm>
            <a:off x="382385" y="4261237"/>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1" name="LAYOUT BODY"/>
          <p:cNvSpPr>
            <a:spLocks noGrp="1"/>
          </p:cNvSpPr>
          <p:nvPr>
            <p:ph idx="16"/>
            <p:custDataLst>
              <p:tags r:id="rId2"/>
            </p:custDataLst>
          </p:nvPr>
        </p:nvSpPr>
        <p:spPr>
          <a:xfrm>
            <a:off x="382385" y="3008089"/>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LAYOUT HEADER"/>
          <p:cNvSpPr>
            <a:spLocks noGrp="1"/>
          </p:cNvSpPr>
          <p:nvPr>
            <p:ph type="body" idx="18" hasCustomPrompt="1"/>
            <p:custDataLst>
              <p:tags r:id="rId3"/>
            </p:custDataLst>
          </p:nvPr>
        </p:nvSpPr>
        <p:spPr>
          <a:xfrm>
            <a:off x="382385" y="2764249"/>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5" y="2518762"/>
            <a:ext cx="8354291"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5" y="1265616"/>
            <a:ext cx="8354291" cy="1253144"/>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192456">
              <a:buSzPct val="84000"/>
              <a:buFont typeface="Arial" pitchFamily="34" charset="0"/>
              <a:buChar char="–"/>
              <a:defRPr sz="1400">
                <a:latin typeface="Frutiger 55 Roman"/>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LAYOUT HEADER"/>
          <p:cNvSpPr>
            <a:spLocks noGrp="1"/>
          </p:cNvSpPr>
          <p:nvPr>
            <p:ph type="body" idx="14" hasCustomPrompt="1"/>
            <p:custDataLst>
              <p:tags r:id="rId6"/>
            </p:custDataLst>
          </p:nvPr>
        </p:nvSpPr>
        <p:spPr>
          <a:xfrm>
            <a:off x="382385" y="1021774"/>
            <a:ext cx="8354291"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4"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0" name="DOCUMENT ID"/>
          <p:cNvSpPr txBox="1"/>
          <p:nvPr userDrawn="1">
            <p:custDataLst>
              <p:tags r:id="rId8"/>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a:t>UBSPROD\t290536 [</a:t>
            </a:r>
            <a:r>
              <a:rPr lang="de-CH" dirty="0" err="1"/>
              <a:t>printed</a:t>
            </a:r>
            <a:r>
              <a:rPr lang="de-CH" dirty="0"/>
              <a:t>: März 23, 2020 4:18 PM] [</a:t>
            </a:r>
            <a:r>
              <a:rPr lang="de-CH" dirty="0" err="1"/>
              <a:t>saved</a:t>
            </a:r>
            <a:r>
              <a:rPr lang="de-CH" dirty="0"/>
              <a:t>: März 22, 2021 4:14 PM] P:\Documents\Presentations\Livestream_22032021.pptx </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9"/>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0"/>
            </p:custDataLst>
          </p:nvPr>
        </p:nvPicPr>
        <p:blipFill>
          <a:blip r:embed="rId12"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13120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2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D70D6585-CB7C-4CFA-BD76-44C70BE2929C}" type="slidenum">
              <a:rPr sz="600" smtClean="0">
                <a:solidFill>
                  <a:prstClr val="black"/>
                </a:solidFill>
              </a:rPr>
              <a:pPr algn="r"/>
              <a:t>‹#›</a:t>
            </a:fld>
            <a:endParaRPr sz="600" dirty="0">
              <a:solidFill>
                <a:prstClr val="black"/>
              </a:solidFill>
            </a:endParaRPr>
          </a:p>
        </p:txBody>
      </p:sp>
      <p:sp>
        <p:nvSpPr>
          <p:cNvPr id="12" name="LAYOUT SOURCE"/>
          <p:cNvSpPr>
            <a:spLocks noGrp="1"/>
          </p:cNvSpPr>
          <p:nvPr>
            <p:ph type="body" idx="18" hasCustomPrompt="1"/>
            <p:custDataLst>
              <p:tags r:id="rId1"/>
            </p:custDataLst>
          </p:nvPr>
        </p:nvSpPr>
        <p:spPr>
          <a:xfrm>
            <a:off x="4688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2"/>
            </p:custDataLst>
          </p:nvPr>
        </p:nvSpPr>
        <p:spPr>
          <a:xfrm>
            <a:off x="4688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2" name="LAYOUT HEADER"/>
          <p:cNvSpPr>
            <a:spLocks noGrp="1"/>
          </p:cNvSpPr>
          <p:nvPr>
            <p:ph type="body" idx="19" hasCustomPrompt="1"/>
            <p:custDataLst>
              <p:tags r:id="rId3"/>
            </p:custDataLst>
          </p:nvPr>
        </p:nvSpPr>
        <p:spPr>
          <a:xfrm>
            <a:off x="4688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14" name="LAYOUT SOURCE"/>
          <p:cNvSpPr>
            <a:spLocks noGrp="1"/>
          </p:cNvSpPr>
          <p:nvPr>
            <p:ph type="body" idx="15" hasCustomPrompt="1"/>
            <p:custDataLst>
              <p:tags r:id="rId4"/>
            </p:custDataLst>
          </p:nvPr>
        </p:nvSpPr>
        <p:spPr>
          <a:xfrm>
            <a:off x="382386" y="4270666"/>
            <a:ext cx="4031673"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5"/>
            </p:custDataLst>
          </p:nvPr>
        </p:nvSpPr>
        <p:spPr>
          <a:xfrm>
            <a:off x="382386" y="1265619"/>
            <a:ext cx="4031673"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1" name="LAYOUT HEADER"/>
          <p:cNvSpPr>
            <a:spLocks noGrp="1"/>
          </p:cNvSpPr>
          <p:nvPr>
            <p:ph type="body" idx="14" hasCustomPrompt="1"/>
            <p:custDataLst>
              <p:tags r:id="rId6"/>
            </p:custDataLst>
          </p:nvPr>
        </p:nvSpPr>
        <p:spPr>
          <a:xfrm>
            <a:off x="382386" y="1021774"/>
            <a:ext cx="4031673"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59"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PAGE HEADING"/>
          <p:cNvSpPr>
            <a:spLocks noGrp="1"/>
          </p:cNvSpPr>
          <p:nvPr>
            <p:ph type="title" hasCustomPrompt="1"/>
            <p:custDataLst>
              <p:tags r:id="rId7"/>
            </p:custDataLst>
          </p:nvPr>
        </p:nvSpPr>
        <p:spPr>
          <a:xfrm>
            <a:off x="382385" y="4"/>
            <a:ext cx="8354291" cy="642158"/>
          </a:xfrm>
        </p:spPr>
        <p:txBody>
          <a:bodyPr vert="horz" lIns="0" tIns="0" rIns="0" bIns="0" rtlCol="0" anchor="b" anchorCtr="0">
            <a:normAutofit/>
          </a:bodyPr>
          <a:lstStyle>
            <a:lvl1pPr>
              <a:lnSpc>
                <a:spcPts val="2597"/>
              </a:lnSpc>
              <a:defRPr lang="en-US" sz="2600" b="0" baseline="0" dirty="0">
                <a:latin typeface="Frutiger 45 Light"/>
                <a:ea typeface="Arial Unicode MS" pitchFamily="34" charset="-128"/>
              </a:defRPr>
            </a:lvl1pPr>
          </a:lstStyle>
          <a:p>
            <a:pPr lvl="0">
              <a:lnSpc>
                <a:spcPct val="85000"/>
              </a:lnSpc>
            </a:pPr>
            <a:r>
              <a:rPr lang="en-US" dirty="0"/>
              <a:t>&lt;&lt;Page heading&gt;&gt;</a:t>
            </a:r>
          </a:p>
        </p:txBody>
      </p:sp>
      <p:grpSp>
        <p:nvGrpSpPr>
          <p:cNvPr id="15" name="PXP_GRIDLINES" hidden="1"/>
          <p:cNvGrpSpPr/>
          <p:nvPr userDrawn="1"/>
        </p:nvGrpSpPr>
        <p:grpSpPr>
          <a:xfrm>
            <a:off x="-27850" y="0"/>
            <a:ext cx="9175530" cy="5143500"/>
            <a:chOff x="-30640" y="0"/>
            <a:chExt cx="10093083" cy="7543800"/>
          </a:xfrm>
        </p:grpSpPr>
        <p:cxnSp>
          <p:nvCxnSpPr>
            <p:cNvPr id="16" name="Straight Connector 15"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3" name="Straight Connector 22"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5" name="Straight Connector 24"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8"/>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9"/>
            </p:custDataLst>
          </p:nvPr>
        </p:nvPicPr>
        <p:blipFill>
          <a:blip r:embed="rId11"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256661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rge 3x1 Full Height">
    <p:spTree>
      <p:nvGrpSpPr>
        <p:cNvPr id="1" name=""/>
        <p:cNvGrpSpPr/>
        <p:nvPr/>
      </p:nvGrpSpPr>
      <p:grpSpPr>
        <a:xfrm>
          <a:off x="0" y="0"/>
          <a:ext cx="0" cy="0"/>
          <a:chOff x="0" y="0"/>
          <a:chExt cx="0" cy="0"/>
        </a:xfrm>
      </p:grpSpPr>
      <p:sp>
        <p:nvSpPr>
          <p:cNvPr id="4" name="Slide Number Textbox"/>
          <p:cNvSpPr txBox="1"/>
          <p:nvPr userDrawn="1"/>
        </p:nvSpPr>
        <p:spPr>
          <a:xfrm>
            <a:off x="8370918" y="4675928"/>
            <a:ext cx="374073" cy="261852"/>
          </a:xfrm>
          <a:prstGeom prst="rect">
            <a:avLst/>
          </a:prstGeom>
          <a:noFill/>
        </p:spPr>
        <p:txBody>
          <a:bodyPr vert="horz" wrap="square" lIns="0" tIns="0" rIns="0" bIns="0" rtlCol="0" anchor="b">
            <a:noAutofit/>
          </a:bodyPr>
          <a:lstStyle/>
          <a:p>
            <a:pPr algn="r"/>
            <a:fld id="{9489627C-F79B-4DF9-998A-207B47061EFD}" type="slidenum">
              <a:rPr sz="600" smtClean="0">
                <a:solidFill>
                  <a:prstClr val="black"/>
                </a:solidFill>
              </a:rPr>
              <a:pPr algn="r"/>
              <a:t>‹#›</a:t>
            </a:fld>
            <a:endParaRPr sz="600" dirty="0">
              <a:solidFill>
                <a:prstClr val="black"/>
              </a:solidFill>
            </a:endParaRPr>
          </a:p>
        </p:txBody>
      </p:sp>
      <p:sp>
        <p:nvSpPr>
          <p:cNvPr id="16" name="LAYOUT SOURCE"/>
          <p:cNvSpPr>
            <a:spLocks noGrp="1"/>
          </p:cNvSpPr>
          <p:nvPr>
            <p:ph type="body" idx="21" hasCustomPrompt="1"/>
            <p:custDataLst>
              <p:tags r:id="rId1"/>
            </p:custDataLst>
          </p:nvPr>
        </p:nvSpPr>
        <p:spPr>
          <a:xfrm>
            <a:off x="611816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13" name="LAYOUT BODY"/>
          <p:cNvSpPr>
            <a:spLocks noGrp="1"/>
          </p:cNvSpPr>
          <p:nvPr>
            <p:ph idx="19"/>
            <p:custDataLst>
              <p:tags r:id="rId2"/>
            </p:custDataLst>
          </p:nvPr>
        </p:nvSpPr>
        <p:spPr>
          <a:xfrm>
            <a:off x="611816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6" name="LAYOUT HEADER"/>
          <p:cNvSpPr>
            <a:spLocks noGrp="1"/>
          </p:cNvSpPr>
          <p:nvPr>
            <p:ph type="body" idx="23" hasCustomPrompt="1"/>
            <p:custDataLst>
              <p:tags r:id="rId3"/>
            </p:custDataLst>
          </p:nvPr>
        </p:nvSpPr>
        <p:spPr>
          <a:xfrm>
            <a:off x="611816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5" name="LAYOUT SOURCE"/>
          <p:cNvSpPr>
            <a:spLocks noGrp="1"/>
          </p:cNvSpPr>
          <p:nvPr>
            <p:ph type="body" idx="25" hasCustomPrompt="1"/>
            <p:custDataLst>
              <p:tags r:id="rId4"/>
            </p:custDataLst>
          </p:nvPr>
        </p:nvSpPr>
        <p:spPr>
          <a:xfrm>
            <a:off x="3250277"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8" name="LAYOUT BODY"/>
          <p:cNvSpPr>
            <a:spLocks noGrp="1"/>
          </p:cNvSpPr>
          <p:nvPr>
            <p:ph idx="16"/>
            <p:custDataLst>
              <p:tags r:id="rId5"/>
            </p:custDataLst>
          </p:nvPr>
        </p:nvSpPr>
        <p:spPr>
          <a:xfrm>
            <a:off x="3250277"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65773">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5" name="LAYOUT HEADER"/>
          <p:cNvSpPr>
            <a:spLocks noGrp="1"/>
          </p:cNvSpPr>
          <p:nvPr>
            <p:ph type="body" idx="22" hasCustomPrompt="1"/>
            <p:custDataLst>
              <p:tags r:id="rId6"/>
            </p:custDataLst>
          </p:nvPr>
        </p:nvSpPr>
        <p:spPr>
          <a:xfrm>
            <a:off x="3250277"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sp>
        <p:nvSpPr>
          <p:cNvPr id="64" name="LAYOUT SOURCE"/>
          <p:cNvSpPr>
            <a:spLocks noGrp="1"/>
          </p:cNvSpPr>
          <p:nvPr>
            <p:ph type="body" idx="24" hasCustomPrompt="1"/>
            <p:custDataLst>
              <p:tags r:id="rId7"/>
            </p:custDataLst>
          </p:nvPr>
        </p:nvSpPr>
        <p:spPr>
          <a:xfrm>
            <a:off x="382386" y="4270666"/>
            <a:ext cx="2610196" cy="130925"/>
          </a:xfrm>
          <a:noFill/>
        </p:spPr>
        <p:txBody>
          <a:bodyPr lIns="0" tIns="44397" rIns="0" bIns="0" anchor="b">
            <a:noAutofit/>
          </a:bodyPr>
          <a:lstStyle>
            <a:lvl1pPr marL="0" indent="0">
              <a:buNone/>
              <a:defRPr sz="1000" b="0"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Source:</a:t>
            </a:r>
          </a:p>
        </p:txBody>
      </p:sp>
      <p:sp>
        <p:nvSpPr>
          <p:cNvPr id="3" name="LAYOUT BODY"/>
          <p:cNvSpPr>
            <a:spLocks noGrp="1"/>
          </p:cNvSpPr>
          <p:nvPr>
            <p:ph idx="1"/>
            <p:custDataLst>
              <p:tags r:id="rId8"/>
            </p:custDataLst>
          </p:nvPr>
        </p:nvSpPr>
        <p:spPr>
          <a:xfrm>
            <a:off x="382386" y="1265619"/>
            <a:ext cx="2610196" cy="3005052"/>
          </a:xfrm>
          <a:noFill/>
        </p:spPr>
        <p:txBody>
          <a:bodyPr lIns="0" tIns="0" rIns="0" bIns="0">
            <a:noAutofit/>
          </a:bodyPr>
          <a:lstStyle>
            <a:lvl1pPr marL="193982" indent="-193982">
              <a:buClr>
                <a:schemeClr val="tx2"/>
              </a:buClr>
              <a:buSzPct val="100000"/>
              <a:buFont typeface="Symbol" pitchFamily="18" charset="2"/>
              <a:buChar char="·"/>
              <a:defRPr sz="1500">
                <a:latin typeface="Frutiger 55 Roman"/>
              </a:defRPr>
            </a:lvl1pPr>
            <a:lvl2pPr marL="368818" indent="-186351">
              <a:tabLst/>
              <a:defRPr sz="1400">
                <a:latin typeface="Frutiger 55 Roman"/>
              </a:defRPr>
            </a:lvl2pPr>
            <a:lvl3pPr marL="557722" indent="-183780">
              <a:buFont typeface="Arial" pitchFamily="34" charset="0"/>
              <a:buChar char="–"/>
              <a:defRPr sz="1400">
                <a:latin typeface="Frutiger 55 Roman"/>
              </a:defRPr>
            </a:lvl3pPr>
            <a:lvl4pPr marL="740201" indent="-182489">
              <a:buSzPct val="84000"/>
              <a:defRPr sz="1400">
                <a:latin typeface="Frutiger 55 Roman"/>
              </a:defRPr>
            </a:lvl4pPr>
            <a:lvl5pPr marL="932649" indent="-202978">
              <a:buSzPct val="84000"/>
              <a:buFont typeface="Arial" pitchFamily="34" charset="0"/>
              <a:buChar char="–"/>
              <a:defRPr sz="1400">
                <a:latin typeface="Frutiger 55 Roman"/>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4" name="LAYOUT HEADER"/>
          <p:cNvSpPr>
            <a:spLocks noGrp="1"/>
          </p:cNvSpPr>
          <p:nvPr>
            <p:ph type="body" idx="14" hasCustomPrompt="1"/>
            <p:custDataLst>
              <p:tags r:id="rId9"/>
            </p:custDataLst>
          </p:nvPr>
        </p:nvSpPr>
        <p:spPr>
          <a:xfrm>
            <a:off x="382386" y="1021774"/>
            <a:ext cx="2610196" cy="242455"/>
          </a:xfrm>
          <a:noFill/>
        </p:spPr>
        <p:txBody>
          <a:bodyPr lIns="0" tIns="0" rIns="0" bIns="29598" anchor="t" anchorCtr="0">
            <a:noAutofit/>
          </a:bodyPr>
          <a:lstStyle>
            <a:lvl1pPr marL="0" indent="0">
              <a:buNone/>
              <a:defRPr sz="1500" b="1" baseline="0">
                <a:solidFill>
                  <a:schemeClr val="tx1"/>
                </a:solidFill>
                <a:latin typeface="Frutiger 55 Roman"/>
              </a:defRPr>
            </a:lvl1pPr>
            <a:lvl2pPr marL="406976" indent="0">
              <a:buNone/>
              <a:defRPr sz="1800" b="1"/>
            </a:lvl2pPr>
            <a:lvl3pPr marL="813952" indent="0">
              <a:buNone/>
              <a:defRPr sz="1600" b="1"/>
            </a:lvl3pPr>
            <a:lvl4pPr marL="1220926" indent="0">
              <a:buNone/>
              <a:defRPr sz="1500" b="1"/>
            </a:lvl4pPr>
            <a:lvl5pPr marL="1627899" indent="0">
              <a:buNone/>
              <a:defRPr sz="1500" b="1"/>
            </a:lvl5pPr>
            <a:lvl6pPr marL="2034870" indent="0">
              <a:buNone/>
              <a:defRPr sz="1500" b="1"/>
            </a:lvl6pPr>
            <a:lvl7pPr marL="2441846" indent="0">
              <a:buNone/>
              <a:defRPr sz="1500" b="1"/>
            </a:lvl7pPr>
            <a:lvl8pPr marL="2848811" indent="0">
              <a:buNone/>
              <a:defRPr sz="1500" b="1"/>
            </a:lvl8pPr>
            <a:lvl9pPr marL="3255796" indent="0">
              <a:buNone/>
              <a:defRPr sz="1500" b="1"/>
            </a:lvl9pPr>
          </a:lstStyle>
          <a:p>
            <a:pPr lvl="0"/>
            <a:r>
              <a:rPr lang="en-US" dirty="0"/>
              <a:t>&lt;&lt;Layout heading&gt;&gt;</a:t>
            </a:r>
          </a:p>
        </p:txBody>
      </p:sp>
      <p:cxnSp>
        <p:nvCxnSpPr>
          <p:cNvPr id="62" name="THIN BLUE LINE"/>
          <p:cNvCxnSpPr/>
          <p:nvPr/>
        </p:nvCxnSpPr>
        <p:spPr>
          <a:xfrm>
            <a:off x="382385" y="704504"/>
            <a:ext cx="835429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AGE HEADING"/>
          <p:cNvSpPr>
            <a:spLocks noGrp="1"/>
          </p:cNvSpPr>
          <p:nvPr>
            <p:ph type="title" hasCustomPrompt="1"/>
            <p:custDataLst>
              <p:tags r:id="rId10"/>
            </p:custDataLst>
          </p:nvPr>
        </p:nvSpPr>
        <p:spPr>
          <a:xfrm>
            <a:off x="382385" y="4"/>
            <a:ext cx="8354291" cy="642158"/>
          </a:xfrm>
        </p:spPr>
        <p:txBody>
          <a:bodyPr vert="horz" lIns="0" tIns="0" rIns="0" bIns="0" rtlCol="0" anchor="b" anchorCtr="0">
            <a:normAutofit/>
          </a:bodyPr>
          <a:lstStyle>
            <a:lvl1pPr>
              <a:defRPr lang="en-US" sz="2600" b="0" baseline="0" dirty="0">
                <a:latin typeface="Frutiger 45 Light"/>
                <a:ea typeface="Arial Unicode MS" pitchFamily="34" charset="-128"/>
              </a:defRPr>
            </a:lvl1pPr>
          </a:lstStyle>
          <a:p>
            <a:pPr lvl="0">
              <a:lnSpc>
                <a:spcPct val="85000"/>
              </a:lnSpc>
            </a:pPr>
            <a:r>
              <a:rPr lang="en-US" dirty="0"/>
              <a:t>&lt;&lt;Page heading&gt;&gt;</a:t>
            </a:r>
          </a:p>
        </p:txBody>
      </p:sp>
      <p:sp>
        <p:nvSpPr>
          <p:cNvPr id="17" name="DOCUMENT ID"/>
          <p:cNvSpPr txBox="1"/>
          <p:nvPr userDrawn="1">
            <p:custDataLst>
              <p:tags r:id="rId11"/>
            </p:custDataLst>
          </p:nvPr>
        </p:nvSpPr>
        <p:spPr>
          <a:xfrm>
            <a:off x="2088977" y="286801"/>
            <a:ext cx="6647698" cy="92333"/>
          </a:xfrm>
          <a:prstGeom prst="rect">
            <a:avLst/>
          </a:prstGeom>
        </p:spPr>
        <p:txBody>
          <a:bodyPr vert="horz" wrap="square" lIns="0" tIns="0" rIns="0" bIns="0" rtlCol="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r>
              <a:rPr lang="de-CH" dirty="0"/>
              <a:t>UBSPROD\t290536 [</a:t>
            </a:r>
            <a:r>
              <a:rPr lang="de-CH" dirty="0" err="1"/>
              <a:t>printed</a:t>
            </a:r>
            <a:r>
              <a:rPr lang="de-CH" dirty="0"/>
              <a:t>: März 23, 2020 4:18 PM] [</a:t>
            </a:r>
            <a:r>
              <a:rPr lang="de-CH" dirty="0" err="1"/>
              <a:t>saved</a:t>
            </a:r>
            <a:r>
              <a:rPr lang="de-CH" dirty="0"/>
              <a:t>: März 22, 2021 4:14 PM] P:\Documents\Presentations\Livestream_22032021.pptx </a:t>
            </a:r>
          </a:p>
        </p:txBody>
      </p:sp>
      <p:grpSp>
        <p:nvGrpSpPr>
          <p:cNvPr id="15" name="PXP_GRIDLINES" hidden="1"/>
          <p:cNvGrpSpPr/>
          <p:nvPr userDrawn="1"/>
        </p:nvGrpSpPr>
        <p:grpSpPr>
          <a:xfrm>
            <a:off x="-27850" y="0"/>
            <a:ext cx="9175530" cy="5143500"/>
            <a:chOff x="-30640" y="0"/>
            <a:chExt cx="10093083" cy="7543800"/>
          </a:xfrm>
        </p:grpSpPr>
        <p:cxnSp>
          <p:nvCxnSpPr>
            <p:cNvPr id="18" name="Straight Connector 17" hidden="1"/>
            <p:cNvCxnSpPr/>
            <p:nvPr userDrawn="1"/>
          </p:nvCxnSpPr>
          <p:spPr>
            <a:xfrm>
              <a:off x="402594"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19" name="Straight Connector 18" hidden="1"/>
            <p:cNvCxnSpPr/>
            <p:nvPr userDrawn="1"/>
          </p:nvCxnSpPr>
          <p:spPr>
            <a:xfrm>
              <a:off x="5029200" y="0"/>
              <a:ext cx="0" cy="754380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20" name="Straight Connector 19" hidden="1"/>
            <p:cNvCxnSpPr/>
            <p:nvPr userDrawn="1"/>
          </p:nvCxnSpPr>
          <p:spPr>
            <a:xfrm>
              <a:off x="9610343" y="0"/>
              <a:ext cx="0" cy="754380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1" name="Straight Connector 20" hidden="1"/>
            <p:cNvCxnSpPr/>
            <p:nvPr userDrawn="1"/>
          </p:nvCxnSpPr>
          <p:spPr>
            <a:xfrm>
              <a:off x="0" y="551751"/>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2" name="Straight Connector 21" hidden="1"/>
            <p:cNvCxnSpPr/>
            <p:nvPr userDrawn="1"/>
          </p:nvCxnSpPr>
          <p:spPr>
            <a:xfrm>
              <a:off x="-1600" y="1079526"/>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hidden="1"/>
            <p:cNvCxnSpPr/>
            <p:nvPr userDrawn="1"/>
          </p:nvCxnSpPr>
          <p:spPr>
            <a:xfrm>
              <a:off x="-3200" y="1636176"/>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8" name="Straight Connector 27" hidden="1"/>
            <p:cNvCxnSpPr/>
            <p:nvPr userDrawn="1"/>
          </p:nvCxnSpPr>
          <p:spPr>
            <a:xfrm>
              <a:off x="-13716" y="6587211"/>
              <a:ext cx="10058400" cy="0"/>
            </a:xfrm>
            <a:prstGeom prst="line">
              <a:avLst/>
            </a:prstGeom>
            <a:ln w="12700">
              <a:solidFill>
                <a:srgbClr val="BC142B"/>
              </a:solidFill>
            </a:ln>
          </p:spPr>
          <p:style>
            <a:lnRef idx="1">
              <a:schemeClr val="accent1"/>
            </a:lnRef>
            <a:fillRef idx="0">
              <a:schemeClr val="accent1"/>
            </a:fillRef>
            <a:effectRef idx="0">
              <a:schemeClr val="accent1"/>
            </a:effectRef>
            <a:fontRef idx="minor">
              <a:schemeClr val="tx1"/>
            </a:fontRef>
          </p:style>
        </p:cxnSp>
        <p:cxnSp>
          <p:nvCxnSpPr>
            <p:cNvPr id="29" name="Straight Connector 28" hidden="1"/>
            <p:cNvCxnSpPr/>
            <p:nvPr userDrawn="1"/>
          </p:nvCxnSpPr>
          <p:spPr>
            <a:xfrm>
              <a:off x="-30640" y="40034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hidden="1"/>
            <p:cNvCxnSpPr/>
            <p:nvPr userDrawn="1"/>
          </p:nvCxnSpPr>
          <p:spPr>
            <a:xfrm>
              <a:off x="0" y="4359099"/>
              <a:ext cx="10058400" cy="0"/>
            </a:xfrm>
            <a:prstGeom prst="line">
              <a:avLst/>
            </a:prstGeom>
            <a:ln w="3175">
              <a:solidFill>
                <a:srgbClr val="46474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a:off x="-5646" y="850908"/>
              <a:ext cx="10058400" cy="0"/>
            </a:xfrm>
            <a:prstGeom prst="line">
              <a:avLst/>
            </a:prstGeom>
            <a:ln w="31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2" name="Straight Connector 31" hidden="1"/>
            <p:cNvCxnSpPr/>
            <p:nvPr userDrawn="1"/>
          </p:nvCxnSpPr>
          <p:spPr>
            <a:xfrm>
              <a:off x="4043" y="1491573"/>
              <a:ext cx="10058400"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DraftStamp" hidden="1"/>
          <p:cNvSpPr txBox="1"/>
          <p:nvPr userDrawn="1">
            <p:custDataLst>
              <p:tags r:id="rId12"/>
            </p:custDataLst>
          </p:nvPr>
        </p:nvSpPr>
        <p:spPr>
          <a:xfrm>
            <a:off x="382385" y="173182"/>
            <a:ext cx="981364" cy="225136"/>
          </a:xfrm>
          <a:prstGeom prst="rect">
            <a:avLst/>
          </a:prstGeom>
          <a:noFill/>
        </p:spPr>
        <p:txBody>
          <a:bodyPr vert="horz" wrap="none" lIns="0" tIns="0" rIns="0" bIns="0" rtlCol="0" anchor="b">
            <a:noAutofit/>
          </a:bodyPr>
          <a:lstStyle/>
          <a:p>
            <a:pPr>
              <a:spcBef>
                <a:spcPct val="0"/>
              </a:spcBef>
            </a:pPr>
            <a:r>
              <a:rPr sz="1900" b="1">
                <a:solidFill>
                  <a:srgbClr val="E60000"/>
                </a:solidFill>
              </a:rPr>
              <a:t>Draft</a:t>
            </a:r>
            <a:endParaRPr sz="1900" b="1" dirty="0">
              <a:solidFill>
                <a:srgbClr val="E60000"/>
              </a:solidFill>
            </a:endParaRPr>
          </a:p>
        </p:txBody>
      </p:sp>
      <p:pic>
        <p:nvPicPr>
          <p:cNvPr id="6" name="Picture 5"/>
          <p:cNvPicPr>
            <a:picLocks noChangeAspect="1"/>
          </p:cNvPicPr>
          <p:nvPr userDrawn="1">
            <p:custDataLst>
              <p:tags r:id="rId13"/>
            </p:custDataLst>
          </p:nvPr>
        </p:nvPicPr>
        <p:blipFill>
          <a:blip r:embed="rId15" cstate="print">
            <a:extLst>
              <a:ext uri="{28A0092B-C50C-407E-A947-70E740481C1C}">
                <a14:useLocalDpi xmlns:a14="http://schemas.microsoft.com/office/drawing/2010/main" val="0"/>
              </a:ext>
            </a:extLst>
          </a:blip>
          <a:stretch>
            <a:fillRect/>
          </a:stretch>
        </p:blipFill>
        <p:spPr>
          <a:xfrm>
            <a:off x="389672" y="4765748"/>
            <a:ext cx="791615" cy="216987"/>
          </a:xfrm>
          <a:prstGeom prst="rect">
            <a:avLst/>
          </a:prstGeom>
        </p:spPr>
      </p:pic>
    </p:spTree>
    <p:extLst>
      <p:ext uri="{BB962C8B-B14F-4D97-AF65-F5344CB8AC3E}">
        <p14:creationId xmlns:p14="http://schemas.microsoft.com/office/powerpoint/2010/main" val="4117780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p:cNvSpPr>
            <a:spLocks noGrp="1"/>
          </p:cNvSpPr>
          <p:nvPr>
            <p:ph type="body" idx="1"/>
          </p:nvPr>
        </p:nvSpPr>
        <p:spPr>
          <a:xfrm>
            <a:off x="382385" y="1265614"/>
            <a:ext cx="8354291" cy="324819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p:cNvSpPr>
            <a:spLocks noGrp="1"/>
          </p:cNvSpPr>
          <p:nvPr>
            <p:ph type="title"/>
          </p:nvPr>
        </p:nvSpPr>
        <p:spPr>
          <a:xfrm>
            <a:off x="382385" y="4"/>
            <a:ext cx="8354291" cy="642158"/>
          </a:xfrm>
          <a:prstGeom prst="rect">
            <a:avLst/>
          </a:prstGeom>
        </p:spPr>
        <p:txBody>
          <a:bodyPr vert="horz" lIns="0" tIns="0" rIns="0" bIns="0" rtlCol="0" anchor="b" anchorCtr="0">
            <a:normAutofit/>
          </a:bodyPr>
          <a:lstStyle/>
          <a:p>
            <a:r>
              <a:rPr lang="en-US" dirty="0"/>
              <a:t>Click to edit Master title style</a:t>
            </a:r>
          </a:p>
        </p:txBody>
      </p:sp>
    </p:spTree>
    <p:extLst>
      <p:ext uri="{BB962C8B-B14F-4D97-AF65-F5344CB8AC3E}">
        <p14:creationId xmlns:p14="http://schemas.microsoft.com/office/powerpoint/2010/main" val="1939963350"/>
      </p:ext>
    </p:extLst>
  </p:cSld>
  <p:clrMap bg1="lt1" tx1="dk1" bg2="lt2" tx2="dk2" accent1="accent1" accent2="accent2" accent3="accent3" accent4="accent4" accent5="accent5" accent6="accent6" hlink="hlink" folHlink="folHlink"/>
  <p:sldLayoutIdLst>
    <p:sldLayoutId id="2147484416" r:id="rId1"/>
    <p:sldLayoutId id="2147484417" r:id="rId2"/>
    <p:sldLayoutId id="2147484418" r:id="rId3"/>
    <p:sldLayoutId id="2147484419" r:id="rId4"/>
    <p:sldLayoutId id="2147484420" r:id="rId5"/>
    <p:sldLayoutId id="2147484421" r:id="rId6"/>
    <p:sldLayoutId id="2147484422" r:id="rId7"/>
    <p:sldLayoutId id="2147484423" r:id="rId8"/>
    <p:sldLayoutId id="2147484424" r:id="rId9"/>
    <p:sldLayoutId id="2147484425" r:id="rId10"/>
    <p:sldLayoutId id="2147484426" r:id="rId11"/>
    <p:sldLayoutId id="2147484427" r:id="rId12"/>
    <p:sldLayoutId id="2147484428" r:id="rId13"/>
    <p:sldLayoutId id="2147484429" r:id="rId14"/>
    <p:sldLayoutId id="2147484430" r:id="rId15"/>
    <p:sldLayoutId id="2147484431" r:id="rId16"/>
    <p:sldLayoutId id="2147484432" r:id="rId17"/>
  </p:sldLayoutIdLst>
  <p:hf hdr="0" ftr="0" dt="0"/>
  <p:txStyles>
    <p:titleStyle>
      <a:lvl1pPr algn="l" defTabSz="813952" rtl="0" eaLnBrk="1" latinLnBrk="0" hangingPunct="1">
        <a:lnSpc>
          <a:spcPts val="2597"/>
        </a:lnSpc>
        <a:spcBef>
          <a:spcPct val="0"/>
        </a:spcBef>
        <a:buNone/>
        <a:defRPr sz="2600" kern="1200">
          <a:solidFill>
            <a:schemeClr val="tx1"/>
          </a:solidFill>
          <a:latin typeface="Frutiger 45 Light" panose="020B0603020202020204" pitchFamily="34" charset="0"/>
          <a:ea typeface="+mj-ea"/>
          <a:cs typeface="+mj-cs"/>
        </a:defRPr>
      </a:lvl1pPr>
    </p:titleStyle>
    <p:bodyStyle>
      <a:lvl1pPr marL="190194" indent="-190194" algn="l" defTabSz="813952" rtl="0" eaLnBrk="1" latinLnBrk="0" hangingPunct="1">
        <a:spcBef>
          <a:spcPts val="1136"/>
        </a:spcBef>
        <a:buClr>
          <a:schemeClr val="tx2"/>
        </a:buClr>
        <a:buSzPct val="100000"/>
        <a:buFont typeface="Symbol" pitchFamily="18" charset="2"/>
        <a:buChar char="·"/>
        <a:defRPr sz="1500" b="0" kern="1200">
          <a:solidFill>
            <a:schemeClr val="tx1"/>
          </a:solidFill>
          <a:latin typeface="+mn-lt"/>
          <a:ea typeface="+mn-ea"/>
          <a:cs typeface="+mn-cs"/>
        </a:defRPr>
      </a:lvl1pPr>
      <a:lvl2pPr marL="370103" indent="-17991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2pPr>
      <a:lvl3pPr marL="560290" indent="-190194" algn="l" defTabSz="813952" rtl="0" eaLnBrk="1" latinLnBrk="0" hangingPunct="1">
        <a:spcBef>
          <a:spcPts val="568"/>
        </a:spcBef>
        <a:buClr>
          <a:schemeClr val="tx1"/>
        </a:buClr>
        <a:buFont typeface="Arial" pitchFamily="34" charset="0"/>
        <a:buChar char="–"/>
        <a:defRPr sz="1400" kern="1200">
          <a:solidFill>
            <a:schemeClr val="tx1"/>
          </a:solidFill>
          <a:latin typeface="+mn-lt"/>
          <a:ea typeface="+mn-ea"/>
          <a:cs typeface="+mn-cs"/>
        </a:defRPr>
      </a:lvl3pPr>
      <a:lvl4pPr marL="740201" indent="-17991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4pPr>
      <a:lvl5pPr marL="930391" indent="-190194" algn="l" defTabSz="813952" rtl="0" eaLnBrk="1" latinLnBrk="0" hangingPunct="1">
        <a:spcBef>
          <a:spcPts val="243"/>
        </a:spcBef>
        <a:buClr>
          <a:schemeClr val="tx1"/>
        </a:buClr>
        <a:buSzPct val="84000"/>
        <a:buFont typeface="Arial" pitchFamily="34" charset="0"/>
        <a:buChar char="–"/>
        <a:defRPr sz="1400" kern="1200">
          <a:solidFill>
            <a:schemeClr val="tx1"/>
          </a:solidFill>
          <a:latin typeface="+mn-lt"/>
          <a:ea typeface="+mn-ea"/>
          <a:cs typeface="+mn-cs"/>
        </a:defRPr>
      </a:lvl5pPr>
      <a:lvl6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6pPr>
      <a:lvl7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7pPr>
      <a:lvl8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8pPr>
      <a:lvl9pPr marL="932649" indent="-192456" algn="l" defTabSz="813952" rtl="0" eaLnBrk="1" latinLnBrk="0" hangingPunct="1">
        <a:spcBef>
          <a:spcPts val="243"/>
        </a:spcBef>
        <a:buClr>
          <a:schemeClr val="tx1"/>
        </a:buClr>
        <a:buSzPct val="84000"/>
        <a:buFont typeface="Frutiger 55 Roman" pitchFamily="34" charset="0"/>
        <a:buChar char="–"/>
        <a:defRPr sz="1400" kern="1200">
          <a:solidFill>
            <a:schemeClr val="tx1"/>
          </a:solidFill>
          <a:latin typeface="+mn-lt"/>
          <a:ea typeface="+mn-ea"/>
          <a:cs typeface="+mn-cs"/>
        </a:defRPr>
      </a:lvl9pPr>
    </p:bodyStyle>
    <p:otherStyle>
      <a:defPPr>
        <a:defRPr lang="en-US"/>
      </a:defPPr>
      <a:lvl1pPr marL="0" algn="l" defTabSz="813952" rtl="0" eaLnBrk="1" latinLnBrk="0" hangingPunct="1">
        <a:defRPr sz="1600" kern="1200">
          <a:solidFill>
            <a:schemeClr val="tx1"/>
          </a:solidFill>
          <a:latin typeface="+mn-lt"/>
          <a:ea typeface="+mn-ea"/>
          <a:cs typeface="+mn-cs"/>
        </a:defRPr>
      </a:lvl1pPr>
      <a:lvl2pPr marL="406976" algn="l" defTabSz="813952" rtl="0" eaLnBrk="1" latinLnBrk="0" hangingPunct="1">
        <a:defRPr sz="1600" kern="1200">
          <a:solidFill>
            <a:schemeClr val="tx1"/>
          </a:solidFill>
          <a:latin typeface="+mn-lt"/>
          <a:ea typeface="+mn-ea"/>
          <a:cs typeface="+mn-cs"/>
        </a:defRPr>
      </a:lvl2pPr>
      <a:lvl3pPr marL="813952" algn="l" defTabSz="813952" rtl="0" eaLnBrk="1" latinLnBrk="0" hangingPunct="1">
        <a:defRPr sz="1600" kern="1200">
          <a:solidFill>
            <a:schemeClr val="tx1"/>
          </a:solidFill>
          <a:latin typeface="+mn-lt"/>
          <a:ea typeface="+mn-ea"/>
          <a:cs typeface="+mn-cs"/>
        </a:defRPr>
      </a:lvl3pPr>
      <a:lvl4pPr marL="1220926" algn="l" defTabSz="813952" rtl="0" eaLnBrk="1" latinLnBrk="0" hangingPunct="1">
        <a:defRPr sz="1600" kern="1200">
          <a:solidFill>
            <a:schemeClr val="tx1"/>
          </a:solidFill>
          <a:latin typeface="+mn-lt"/>
          <a:ea typeface="+mn-ea"/>
          <a:cs typeface="+mn-cs"/>
        </a:defRPr>
      </a:lvl4pPr>
      <a:lvl5pPr marL="1627899" algn="l" defTabSz="813952" rtl="0" eaLnBrk="1" latinLnBrk="0" hangingPunct="1">
        <a:defRPr sz="1600" kern="1200">
          <a:solidFill>
            <a:schemeClr val="tx1"/>
          </a:solidFill>
          <a:latin typeface="+mn-lt"/>
          <a:ea typeface="+mn-ea"/>
          <a:cs typeface="+mn-cs"/>
        </a:defRPr>
      </a:lvl5pPr>
      <a:lvl6pPr marL="2034870" algn="l" defTabSz="813952" rtl="0" eaLnBrk="1" latinLnBrk="0" hangingPunct="1">
        <a:defRPr sz="1600" kern="1200">
          <a:solidFill>
            <a:schemeClr val="tx1"/>
          </a:solidFill>
          <a:latin typeface="+mn-lt"/>
          <a:ea typeface="+mn-ea"/>
          <a:cs typeface="+mn-cs"/>
        </a:defRPr>
      </a:lvl6pPr>
      <a:lvl7pPr marL="2441846" algn="l" defTabSz="813952" rtl="0" eaLnBrk="1" latinLnBrk="0" hangingPunct="1">
        <a:defRPr sz="1600" kern="1200">
          <a:solidFill>
            <a:schemeClr val="tx1"/>
          </a:solidFill>
          <a:latin typeface="+mn-lt"/>
          <a:ea typeface="+mn-ea"/>
          <a:cs typeface="+mn-cs"/>
        </a:defRPr>
      </a:lvl7pPr>
      <a:lvl8pPr marL="2848811" algn="l" defTabSz="813952" rtl="0" eaLnBrk="1" latinLnBrk="0" hangingPunct="1">
        <a:defRPr sz="1600" kern="1200">
          <a:solidFill>
            <a:schemeClr val="tx1"/>
          </a:solidFill>
          <a:latin typeface="+mn-lt"/>
          <a:ea typeface="+mn-ea"/>
          <a:cs typeface="+mn-cs"/>
        </a:defRPr>
      </a:lvl8pPr>
      <a:lvl9pPr marL="3255796" algn="l" defTabSz="8139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3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153.xml"/><Relationship Id="rId5" Type="http://schemas.openxmlformats.org/officeDocument/2006/relationships/chart" Target="../charts/chart6.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3" Type="http://schemas.openxmlformats.org/officeDocument/2006/relationships/tags" Target="../tags/tag156.xml"/><Relationship Id="rId7" Type="http://schemas.openxmlformats.org/officeDocument/2006/relationships/chart" Target="../charts/chart7.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notesSlide" Target="../notesSlides/notesSlide7.xml"/><Relationship Id="rId5" Type="http://schemas.openxmlformats.org/officeDocument/2006/relationships/slideLayout" Target="../slideLayouts/slideLayout5.xml"/><Relationship Id="rId4" Type="http://schemas.openxmlformats.org/officeDocument/2006/relationships/tags" Target="../tags/tag15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tags" Target="../tags/tag159.xml"/><Relationship Id="rId1" Type="http://schemas.openxmlformats.org/officeDocument/2006/relationships/tags" Target="../tags/tag158.xml"/><Relationship Id="rId5" Type="http://schemas.openxmlformats.org/officeDocument/2006/relationships/image" Target="../media/image11.png"/><Relationship Id="rId4"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60.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61.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163.xml"/><Relationship Id="rId7" Type="http://schemas.openxmlformats.org/officeDocument/2006/relationships/image" Target="../media/image14.emf"/><Relationship Id="rId2" Type="http://schemas.openxmlformats.org/officeDocument/2006/relationships/tags" Target="../tags/tag162.xml"/><Relationship Id="rId1" Type="http://schemas.openxmlformats.org/officeDocument/2006/relationships/customXml" Target="../../customXml/item1.xml"/><Relationship Id="rId6" Type="http://schemas.openxmlformats.org/officeDocument/2006/relationships/oleObject" Target="../embeddings/oleObject4.bin"/><Relationship Id="rId5" Type="http://schemas.openxmlformats.org/officeDocument/2006/relationships/notesSlide" Target="../notesSlides/notesSlide11.xml"/><Relationship Id="rId4"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64.xml"/><Relationship Id="rId6" Type="http://schemas.openxmlformats.org/officeDocument/2006/relationships/hyperlink" Target="https://www.ubs.com/global/en/wealth-management/chief-investment-office/disclaimer.html" TargetMode="External"/><Relationship Id="rId5" Type="http://schemas.openxmlformats.org/officeDocument/2006/relationships/hyperlink" Target="http://www.ubs.com/workingwithus" TargetMode="External"/><Relationship Id="rId4" Type="http://schemas.openxmlformats.org/officeDocument/2006/relationships/hyperlink" Target="http://www.ubs.com/cio-disclaim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138.xml"/><Relationship Id="rId7" Type="http://schemas.openxmlformats.org/officeDocument/2006/relationships/image" Target="../media/image3.png"/><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notesSlide" Target="../notesSlides/notesSlide1.xml"/><Relationship Id="rId11" Type="http://schemas.openxmlformats.org/officeDocument/2006/relationships/image" Target="../media/image7.png"/><Relationship Id="rId5" Type="http://schemas.openxmlformats.org/officeDocument/2006/relationships/slideLayout" Target="../slideLayouts/slideLayout5.xml"/><Relationship Id="rId10" Type="http://schemas.openxmlformats.org/officeDocument/2006/relationships/image" Target="../media/image6.png"/><Relationship Id="rId4" Type="http://schemas.openxmlformats.org/officeDocument/2006/relationships/tags" Target="../tags/tag139.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tags" Target="../tags/tag142.xml"/><Relationship Id="rId7" Type="http://schemas.openxmlformats.org/officeDocument/2006/relationships/image" Target="../media/image8.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notesSlide" Target="../notesSlides/notesSlide2.xml"/><Relationship Id="rId5" Type="http://schemas.openxmlformats.org/officeDocument/2006/relationships/slideLayout" Target="../slideLayouts/slideLayout5.xml"/><Relationship Id="rId4" Type="http://schemas.openxmlformats.org/officeDocument/2006/relationships/tags" Target="../tags/tag143.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46.xml"/><Relationship Id="rId7" Type="http://schemas.openxmlformats.org/officeDocument/2006/relationships/chart" Target="../charts/chart1.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notesSlide" Target="../notesSlides/notesSlide3.xml"/><Relationship Id="rId5" Type="http://schemas.openxmlformats.org/officeDocument/2006/relationships/slideLayout" Target="../slideLayouts/slideLayout5.xml"/><Relationship Id="rId4" Type="http://schemas.openxmlformats.org/officeDocument/2006/relationships/tags" Target="../tags/tag147.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150.xml"/><Relationship Id="rId7" Type="http://schemas.openxmlformats.org/officeDocument/2006/relationships/chart" Target="../charts/chart2.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notesSlide" Target="../notesSlides/notesSlide4.xml"/><Relationship Id="rId5" Type="http://schemas.openxmlformats.org/officeDocument/2006/relationships/slideLayout" Target="../slideLayouts/slideLayout5.xml"/><Relationship Id="rId4" Type="http://schemas.openxmlformats.org/officeDocument/2006/relationships/tags" Target="../tags/tag15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152.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423566" y="2888535"/>
            <a:ext cx="7030364" cy="773024"/>
          </a:xfrm>
        </p:spPr>
        <p:txBody>
          <a:bodyPr/>
          <a:lstStyle/>
          <a:p>
            <a:pPr fontAlgn="base">
              <a:spcBef>
                <a:spcPts val="0"/>
              </a:spcBef>
            </a:pPr>
            <a:r>
              <a:rPr lang="en-US" sz="1200" b="1" dirty="0">
                <a:latin typeface="Frutiger 45 Light" panose="020B0603020202020204" pitchFamily="34" charset="0"/>
              </a:rPr>
              <a:t>Mark Andersen,</a:t>
            </a:r>
            <a:r>
              <a:rPr lang="en-US" sz="1200" dirty="0">
                <a:latin typeface="Frutiger 45 Light" panose="020B0603020202020204" pitchFamily="34" charset="0"/>
              </a:rPr>
              <a:t> Co-Head CIO Asset Allocation</a:t>
            </a:r>
          </a:p>
          <a:p>
            <a:pPr fontAlgn="base">
              <a:spcBef>
                <a:spcPts val="0"/>
              </a:spcBef>
            </a:pPr>
            <a:r>
              <a:rPr lang="en-US" sz="1200" b="1" dirty="0">
                <a:latin typeface="Frutiger 45 Light" panose="020B0603020202020204" pitchFamily="34" charset="0"/>
              </a:rPr>
              <a:t>Antonia Sariyska</a:t>
            </a:r>
            <a:r>
              <a:rPr lang="en-US" sz="1200" dirty="0">
                <a:latin typeface="Frutiger 45 Light" panose="020B0603020202020204" pitchFamily="34" charset="0"/>
              </a:rPr>
              <a:t>, Impact Investing Analyst</a:t>
            </a:r>
          </a:p>
          <a:p>
            <a:pPr fontAlgn="base">
              <a:spcBef>
                <a:spcPts val="0"/>
              </a:spcBef>
            </a:pPr>
            <a:r>
              <a:rPr lang="en-US" sz="1200" b="1" dirty="0">
                <a:latin typeface="Frutiger 45 Light" panose="020B0603020202020204" pitchFamily="34" charset="0"/>
              </a:rPr>
              <a:t>Jason Draho</a:t>
            </a:r>
            <a:r>
              <a:rPr lang="en-US" sz="1200" dirty="0">
                <a:latin typeface="Frutiger 45 Light" panose="020B0603020202020204" pitchFamily="34" charset="0"/>
              </a:rPr>
              <a:t>, Head of Asset Allocation Americas</a:t>
            </a:r>
          </a:p>
          <a:p>
            <a:pPr fontAlgn="base">
              <a:spcBef>
                <a:spcPts val="0"/>
              </a:spcBef>
            </a:pPr>
            <a:r>
              <a:rPr lang="en-US" sz="1200" b="1" dirty="0">
                <a:latin typeface="Frutiger 45 Light" panose="020B0603020202020204" pitchFamily="34" charset="0"/>
              </a:rPr>
              <a:t>Fred Mellors</a:t>
            </a:r>
            <a:r>
              <a:rPr lang="en-US" sz="1200" dirty="0">
                <a:latin typeface="Frutiger 45 Light" panose="020B0603020202020204" pitchFamily="34" charset="0"/>
              </a:rPr>
              <a:t>, Co-Head Cross Asset, Fixed Income</a:t>
            </a:r>
          </a:p>
          <a:p>
            <a:pPr fontAlgn="base">
              <a:spcBef>
                <a:spcPts val="0"/>
              </a:spcBef>
            </a:pPr>
            <a:br>
              <a:rPr lang="en-GB" dirty="0"/>
            </a:br>
            <a:br>
              <a:rPr lang="en-GB" dirty="0"/>
            </a:br>
            <a:endParaRPr lang="en-GB" dirty="0"/>
          </a:p>
        </p:txBody>
      </p:sp>
      <p:pic>
        <p:nvPicPr>
          <p:cNvPr id="7" name="Key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0853" y="3050541"/>
            <a:ext cx="1728673" cy="1874146"/>
          </a:xfrm>
          <a:prstGeom prst="rect">
            <a:avLst/>
          </a:prstGeom>
        </p:spPr>
      </p:pic>
      <p:sp>
        <p:nvSpPr>
          <p:cNvPr id="13" name="PRESENTATION TITLE"/>
          <p:cNvSpPr txBox="1">
            <a:spLocks/>
          </p:cNvSpPr>
          <p:nvPr>
            <p:custDataLst>
              <p:tags r:id="rId1"/>
            </p:custDataLst>
          </p:nvPr>
        </p:nvSpPr>
        <p:spPr>
          <a:xfrm>
            <a:off x="8321853" y="1210907"/>
            <a:ext cx="5083989" cy="681973"/>
          </a:xfrm>
          <a:prstGeom prst="rect">
            <a:avLst/>
          </a:prstGeom>
        </p:spPr>
        <p:txBody>
          <a:bodyPr vert="horz" lIns="0" tIns="0" rIns="0" bIns="0" rtlCol="0" anchor="b" anchorCtr="0">
            <a:noAutofit/>
          </a:bodyPr>
          <a:lstStyle>
            <a:lvl1pPr algn="l" defTabSz="906205" rtl="0" eaLnBrk="1" latinLnBrk="0" hangingPunct="1">
              <a:lnSpc>
                <a:spcPts val="3818"/>
              </a:lnSpc>
              <a:spcBef>
                <a:spcPts val="3818"/>
              </a:spcBef>
              <a:buNone/>
              <a:defRPr sz="3600" kern="1200" baseline="0">
                <a:solidFill>
                  <a:schemeClr val="tx1"/>
                </a:solidFill>
                <a:latin typeface="Frutiger 45 Light"/>
                <a:ea typeface="Arial Unicode MS" pitchFamily="34" charset="-128"/>
                <a:cs typeface="+mj-cs"/>
              </a:defRPr>
            </a:lvl1pPr>
          </a:lstStyle>
          <a:p>
            <a:endParaRPr lang="en-US" sz="1909" dirty="0"/>
          </a:p>
        </p:txBody>
      </p:sp>
      <p:sp>
        <p:nvSpPr>
          <p:cNvPr id="14" name="Title 4"/>
          <p:cNvSpPr>
            <a:spLocks noGrp="1"/>
          </p:cNvSpPr>
          <p:nvPr>
            <p:ph type="ctrTitle"/>
          </p:nvPr>
        </p:nvSpPr>
        <p:spPr>
          <a:xfrm>
            <a:off x="384369" y="1483822"/>
            <a:ext cx="7452985" cy="642158"/>
          </a:xfrm>
        </p:spPr>
        <p:txBody>
          <a:bodyPr/>
          <a:lstStyle/>
          <a:p>
            <a:r>
              <a:rPr lang="en-GB" dirty="0"/>
              <a:t>Investing amid changing narratives</a:t>
            </a:r>
          </a:p>
        </p:txBody>
      </p:sp>
      <p:sp>
        <p:nvSpPr>
          <p:cNvPr id="15" name="Text Placeholder 5"/>
          <p:cNvSpPr>
            <a:spLocks noGrp="1"/>
          </p:cNvSpPr>
          <p:nvPr>
            <p:ph type="body" sz="quarter" idx="12"/>
          </p:nvPr>
        </p:nvSpPr>
        <p:spPr>
          <a:xfrm>
            <a:off x="384369" y="2214946"/>
            <a:ext cx="7452985" cy="233795"/>
          </a:xfrm>
        </p:spPr>
        <p:txBody>
          <a:bodyPr/>
          <a:lstStyle/>
          <a:p>
            <a:r>
              <a:rPr lang="de-CH" dirty="0"/>
              <a:t>UBS CIO livestream, 28 April 2021</a:t>
            </a:r>
            <a:endParaRPr lang="en-US" dirty="0"/>
          </a:p>
        </p:txBody>
      </p:sp>
      <p:sp>
        <p:nvSpPr>
          <p:cNvPr id="8" name="Rectangle 7"/>
          <p:cNvSpPr/>
          <p:nvPr/>
        </p:nvSpPr>
        <p:spPr>
          <a:xfrm>
            <a:off x="443358" y="4767301"/>
            <a:ext cx="5026819" cy="314686"/>
          </a:xfrm>
          <a:prstGeom prst="rect">
            <a:avLst/>
          </a:prstGeom>
        </p:spPr>
        <p:txBody>
          <a:bodyPr lIns="62342" tIns="31171" rIns="62342" bIns="31171">
            <a:spAutoFit/>
          </a:bodyPr>
          <a:lstStyle/>
          <a:p>
            <a:r>
              <a:rPr lang="en-GB" altLang="en-US" sz="818" dirty="0"/>
              <a:t>This report has been prepared by UBS AG and UBS Financial Services, Inc.</a:t>
            </a:r>
          </a:p>
          <a:p>
            <a:pPr>
              <a:spcBef>
                <a:spcPts val="0"/>
              </a:spcBef>
            </a:pPr>
            <a:r>
              <a:rPr lang="en-US" altLang="en-US" sz="818" dirty="0"/>
              <a:t>Required disclosures appear at the end of this presentation</a:t>
            </a:r>
            <a:endParaRPr lang="en-US" sz="818" dirty="0"/>
          </a:p>
        </p:txBody>
      </p:sp>
    </p:spTree>
    <p:extLst>
      <p:ext uri="{BB962C8B-B14F-4D97-AF65-F5344CB8AC3E}">
        <p14:creationId xmlns:p14="http://schemas.microsoft.com/office/powerpoint/2010/main" val="3180027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Consensus expects a </a:t>
            </a:r>
            <a:r>
              <a:rPr lang="en-US" sz="2400" dirty="0">
                <a:solidFill>
                  <a:srgbClr val="E60000"/>
                </a:solidFill>
              </a:rPr>
              <a:t>brief period </a:t>
            </a:r>
            <a:r>
              <a:rPr lang="en-US" sz="2400" dirty="0"/>
              <a:t>of high growth and inflation </a:t>
            </a: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rPr>
              <a:t>Source: Bloomberg, UBS as of April 2020</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US" sz="1200" b="1" kern="0" dirty="0">
                <a:solidFill>
                  <a:srgbClr val="000000"/>
                </a:solidFill>
                <a:latin typeface="Frutiger 45 Light" panose="020B0603020202020204" pitchFamily="34" charset="0"/>
              </a:rPr>
              <a:t>US headline CPI year-over-year consensus forecasts vs. 10-year breakeven expected inflation</a:t>
            </a: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US real GDP year-over-year consensus forecasts vs. long-term trend growth</a:t>
            </a:r>
            <a:endParaRPr sz="1200" b="1" kern="0" dirty="0">
              <a:solidFill>
                <a:prstClr val="white"/>
              </a:solidFill>
              <a:latin typeface="Frutiger 45 Light" panose="020B0603020202020204" pitchFamily="34" charset="0"/>
            </a:endParaRPr>
          </a:p>
        </p:txBody>
      </p:sp>
      <p:graphicFrame>
        <p:nvGraphicFramePr>
          <p:cNvPr id="12" name="Chart 11"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nvGraphicFramePr>
        <p:xfrm>
          <a:off x="448749" y="1304014"/>
          <a:ext cx="3916517" cy="309841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p:cNvGraphicFramePr>
            <a:graphicFrameLocks/>
          </p:cNvGraphicFramePr>
          <p:nvPr/>
        </p:nvGraphicFramePr>
        <p:xfrm>
          <a:off x="4877197" y="1383527"/>
          <a:ext cx="3757893" cy="298969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2144596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382386" y="4"/>
            <a:ext cx="8599978" cy="642158"/>
          </a:xfrm>
        </p:spPr>
        <p:txBody>
          <a:bodyPr>
            <a:normAutofit/>
          </a:bodyPr>
          <a:lstStyle/>
          <a:p>
            <a:r>
              <a:rPr lang="en-US" sz="2400" dirty="0"/>
              <a:t>How to position for "</a:t>
            </a:r>
            <a:r>
              <a:rPr lang="en-US" sz="2400" dirty="0">
                <a:solidFill>
                  <a:srgbClr val="E60000"/>
                </a:solidFill>
              </a:rPr>
              <a:t>Roaring '20s</a:t>
            </a:r>
            <a:r>
              <a:rPr lang="en-US" sz="2400" dirty="0"/>
              <a:t>" and "</a:t>
            </a:r>
            <a:r>
              <a:rPr lang="en-US" sz="2400" dirty="0">
                <a:solidFill>
                  <a:srgbClr val="E60000"/>
                </a:solidFill>
              </a:rPr>
              <a:t>Stagflation-lite</a:t>
            </a:r>
            <a:r>
              <a:rPr lang="en-US" sz="2400" dirty="0"/>
              <a:t>"?</a:t>
            </a:r>
          </a:p>
        </p:txBody>
      </p:sp>
      <p:sp>
        <p:nvSpPr>
          <p:cNvPr id="12" name="Text Box 4"/>
          <p:cNvSpPr txBox="1">
            <a:spLocks noChangeArrowheads="1"/>
          </p:cNvSpPr>
          <p:nvPr/>
        </p:nvSpPr>
        <p:spPr bwMode="auto">
          <a:xfrm>
            <a:off x="2768724" y="4768200"/>
            <a:ext cx="5817466" cy="110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a:t>
            </a:r>
            <a:r>
              <a:rPr lang="en-US" dirty="0" err="1"/>
              <a:t>Refinitive</a:t>
            </a:r>
            <a:r>
              <a:rPr lang="en-US" dirty="0"/>
              <a:t> </a:t>
            </a:r>
            <a:r>
              <a:rPr lang="en-US" dirty="0" err="1"/>
              <a:t>Datastream</a:t>
            </a:r>
            <a:r>
              <a:rPr lang="en-US" dirty="0"/>
              <a:t>, </a:t>
            </a:r>
            <a:r>
              <a:rPr dirty="0"/>
              <a:t>UBS</a:t>
            </a:r>
            <a:r>
              <a:rPr lang="en-GB" dirty="0"/>
              <a:t> as of Mar 2020</a:t>
            </a:r>
          </a:p>
        </p:txBody>
      </p:sp>
      <p:sp>
        <p:nvSpPr>
          <p:cNvPr id="8" name="LAYOUT BODY"/>
          <p:cNvSpPr txBox="1">
            <a:spLocks/>
          </p:cNvSpPr>
          <p:nvPr>
            <p:custDataLst>
              <p:tags r:id="rId3"/>
            </p:custDataLst>
          </p:nvPr>
        </p:nvSpPr>
        <p:spPr>
          <a:xfrm>
            <a:off x="392401" y="796291"/>
            <a:ext cx="4114800" cy="1512569"/>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rgbClr val="E60000"/>
                </a:solidFill>
                <a:latin typeface="Frutiger 45 Light" panose="020B0603020202020204" pitchFamily="34" charset="0"/>
              </a:rPr>
              <a:t>Roaring '20s</a:t>
            </a:r>
            <a:r>
              <a:rPr lang="en-US" sz="1200" b="1" dirty="0">
                <a:latin typeface="Frutiger 45 Light" panose="020B0603020202020204" pitchFamily="34" charset="0"/>
              </a:rPr>
              <a:t>: higher growth, inflation, and rates </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Positive for equities, negative for bonds</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Financials, energy, and materials win, growth loses</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Lower-rated credit win, high-quality, long duration lose</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Negative for the USD</a:t>
            </a:r>
          </a:p>
        </p:txBody>
      </p:sp>
      <p:sp>
        <p:nvSpPr>
          <p:cNvPr id="9" name="Rounded Rectangle 8"/>
          <p:cNvSpPr/>
          <p:nvPr/>
        </p:nvSpPr>
        <p:spPr>
          <a:xfrm>
            <a:off x="4579620" y="765674"/>
            <a:ext cx="4168544" cy="365896"/>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US" sz="1200" b="1" kern="0" dirty="0">
                <a:solidFill>
                  <a:srgbClr val="000000"/>
                </a:solidFill>
                <a:latin typeface="Frutiger 45 Light" panose="020B0603020202020204" pitchFamily="34" charset="0"/>
              </a:rPr>
              <a:t>US trailing P/E at various inflation rates 1985-present</a:t>
            </a:r>
          </a:p>
        </p:txBody>
      </p:sp>
      <p:sp>
        <p:nvSpPr>
          <p:cNvPr id="11" name="LAYOUT BODY"/>
          <p:cNvSpPr txBox="1">
            <a:spLocks/>
          </p:cNvSpPr>
          <p:nvPr>
            <p:custDataLst>
              <p:tags r:id="rId4"/>
            </p:custDataLst>
          </p:nvPr>
        </p:nvSpPr>
        <p:spPr>
          <a:xfrm>
            <a:off x="392401" y="2465070"/>
            <a:ext cx="4114800" cy="1943100"/>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rgbClr val="E60000"/>
                </a:solidFill>
                <a:latin typeface="Frutiger 45 Light" panose="020B0603020202020204" pitchFamily="34" charset="0"/>
              </a:rPr>
              <a:t>Stagflation-lite</a:t>
            </a:r>
            <a:r>
              <a:rPr lang="en-US" sz="1200" b="1" dirty="0">
                <a:latin typeface="Frutiger 45 Light" panose="020B0603020202020204" pitchFamily="34" charset="0"/>
              </a:rPr>
              <a:t>: overheating leads to slower growth </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Negative for stocks and bonds until inflation contained</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More negative for growth than value stocks</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Inflation-linked and floating-rate bonds relative winners </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Commodities, especially gold, are beneficiaries</a:t>
            </a:r>
          </a:p>
          <a:p>
            <a:pPr marL="321878" lvl="1" indent="-222740" fontAlgn="auto">
              <a:spcBef>
                <a:spcPts val="536"/>
              </a:spcBef>
              <a:spcAft>
                <a:spcPts val="0"/>
              </a:spcAft>
              <a:buClr>
                <a:srgbClr val="E60000"/>
              </a:buClr>
              <a:buSzPct val="140000"/>
              <a:buFont typeface="Symbol" panose="05050102010706020507" pitchFamily="18" charset="2"/>
              <a:buChar char="-"/>
            </a:pPr>
            <a:r>
              <a:rPr lang="en-US" sz="1200" dirty="0">
                <a:solidFill>
                  <a:prstClr val="black"/>
                </a:solidFill>
                <a:latin typeface="Frutiger 45 Light" panose="020B0603020202020204" pitchFamily="34" charset="0"/>
              </a:rPr>
              <a:t>Negative for the USD</a:t>
            </a:r>
          </a:p>
          <a:p>
            <a:pPr marL="0" indent="0" fontAlgn="auto">
              <a:spcBef>
                <a:spcPts val="536"/>
              </a:spcBef>
              <a:spcAft>
                <a:spcPts val="0"/>
              </a:spcAft>
              <a:buClr>
                <a:srgbClr val="E60000"/>
              </a:buClr>
              <a:buSzPct val="140000"/>
              <a:buNone/>
            </a:pPr>
            <a:endParaRPr lang="en-US" sz="1200" dirty="0">
              <a:solidFill>
                <a:prstClr val="black"/>
              </a:solidFill>
              <a:latin typeface="Frutiger 45 Light" panose="020B0603020202020204" pitchFamily="34" charset="0"/>
            </a:endParaRPr>
          </a:p>
        </p:txBody>
      </p:sp>
      <p:graphicFrame>
        <p:nvGraphicFramePr>
          <p:cNvPr id="13" name="Chart 12" descr="{&quot;ChartDesign&quot;:{&quot;General&quot;:{&quot;FontName&quot;:&quot;+Body&quot;,&quot;FontNameFarEast&quot;:&quot;+Body Asian&quot;,&quot;FontNameComplexScript&quot;:null,&quot;FontSize&quot;:10.0,&quot;FontSizePp&quot;:null,&quot;FontColorRef&quot;:&quot;Black&quot;},&quot;Gridlines&quot;:{&quot;MajorHorizontal&quot;:false,&quot;MajorVertical&quot;:true,&quot;MinorHorizontal&quot;:false,&quot;MinorVertical&quot;:false,&quot;Weight&quot;:0.25,&quot;ColorRef&quot;:&quot;Black&quot;},&quot;Axis&quot;:{&quot;AxisLines&quot;:{&quot;PrimaryCategory&quot;:null,&quot;PrimaryValue&quot;:null,&quot;SecondaryCategory&quot;:null,&quot;SecondaryValue&quot;:null,&quot;Weight&quot;:0.0,&quot;ColorRef&quot;:&quot;Black&quot;,&quot;Visible&quot;:false},&quot;AxisText&quot;:{&quot;Rotation&quot;:null},&quot;SeriesOverlap&quot;:0.0,&quot;GapWidth&quot;:50.0},&quot;ChartTitle&quot;:{&quot;FontName&quot;:&quot;+Body&quot;,&quot;FontNameFarEast&quot;:&quot;+Body Asian&quot;,&quot;FontNameComplexScript&quot;:null,&quot;FontSize&quot;:10.0,&quot;FontSizePp&quot;:null,&quot;FontColorRef&quot;:&quot;Black&quot;,&quot;FontBold&quot;:null,&quot;ChartTitlePosition&quot;:&quot;Undefined&quot;},&quot;Legend&quot;:{&quot;Position&quot;:&quot;Bottom&quot;,&quot;FontName&quot;:null,&quot;FontNameFarEast&quot;:null,&quot;FontNameComplexScript&quot;:null,&quot;FontSize&quot;:null,&quot;FontSizePp&quot;:null,&quot;FontColorRef&quot;:null,&quot;FontBold&quot;:null},&quot;ChartArea&quot;:{&quot;FillType&quot;:null,&quot;FillColorRef&quot;:null},&quot;PlotArea&quot;:{&quot;FillType&quot;:null},&quot;CustomRules&quot;:[{&quot;Type&quot;:&quot;SetBorderSeriesStackedPointPieOrDoughnutSlice&quot;,&quot;Content&quot;:&quot;White;0.75;50&quot;}],&quot;DataSeries&quot;:[{&quot;PrimaryColorRef&quot;:&quot;Chocolate&quot;},{&quot;PrimaryColorRef&quot;:&quot;Caramel&quot;},{&quot;PrimaryColorRef&quot;:&quot;Terracota&quot;},{&quot;PrimaryColorRef&quot;:&quot;Honey&quot;},{&quot;PrimaryColorRef&quot;:&quot;Stone&quot;},{&quot;PrimaryColorRef&quot;:&quot;Chestnut&quot;},{&quot;PrimaryColorRef&quot;:&quot;Straw&quot;},{&quot;PrimaryColorRef&quot;:&quot;Smoke&quot;},{&quot;PrimaryColorRef&quot;:&quot;Cinnamon&quot;},{&quot;PrimaryColorRef&quot;:&quot;Carbon&quot;},{&quot;PrimaryColorRef&quot;:&quot;Glacier&quot;},{&quot;PrimaryColorRef&quot;:&quot;Pine&quot;},{&quot;PrimaryColorRef&quot;:&quot;Mouse&quot;},{&quot;PrimaryColorRef&quot;:&quot;Plum&quot;},{&quot;PrimaryColorRef&quot;:&quot;Lemongrass&quot;},{&quot;PrimaryColorRef&quot;:&quot;Clay&quot;},{&quot;PrimaryColorRef&quot;:&quot;Lavender&quot;},{&quot;PrimaryColorRef&quot;:&quot;Olive&quot;},{&quot;PrimaryColorRef&quot;:&quot;Ginger&quot;},{&quot;PrimaryColorRef&quot;:&quot;Atlantic&quot;},{&quot;PrimaryColorRef&quot;:&quot;Fern&quot;},{&quot;PrimaryColorRef&quot;:&quot;Lilac&quot;},{&quot;PrimaryColorRef&quot;:&quot;Sand&quot;},{&quot;PrimaryColorRef&quot;:&quot;Sage&quot;},{&quot;PrimaryColorRef&quot;:&quot;Lake&quot;},{&quot;PrimaryColorRef&quot;:&quot;Curry&quot;},{&quot;PrimaryColorRef&quot;:&quot;Mint&quot;}],&quot;SeriesDesign&quot;:{&quot;FirstSliceAngle&quot;:null,&quot;DoughnutHoleSize&quot;:null,&quot;DoughnutExplosion&quot;:null,&quot;PieExplosion&quot;:null,&quot;SeriesOverlap&quot;:null,&quot;GapWidth&quot;:null,&quot;BorderColorRef&quot;:null,&quot;MarkerStyle&quot;:&quot;Square&quot;,&quot;HasDataLabels&quot;:null,&quot;DataLabelDesign&quot;:null},&quot;SkipBlankSeries&quot;:true,&quot;Pie&quot;:null},&quot;ColorSchema&quot;:{&quot;White&quot;:&quot;255,255,255&quot;,&quot;Black&quot;:&quot;0,0,0&quot;,&quot;UBS red&quot;:&quot;230,0,0&quot;,&quot;Chocolate&quot;:&quot;77,60,47&quot;,&quot;Caramel&quot;:&quot;207,189,155&quot;,&quot;Terracota&quot;:&quot;192,113,86&quot;,&quot;Honey&quot;:&quot;232,199,103&quot;,&quot;Stone&quot;:&quot;174,176,179&quot;,&quot;Chestnut&quot;:&quot;164,55,37&quot;,&quot;Straw&quot;:&quot;237,215,157&quot;,&quot;Smoke&quot;:&quot;123,125,128&quot;,&quot;Cinnamon&quot;:&quot;230,182,164&quot;,&quot;Carbon&quot;:&quot;70,71,73&quot;,&quot;Glacier&quot;:&quot;161,204,228&quot;,&quot;Pine&quot;:&quot;0,137,141&quot;,&quot;Mouse&quot;:&quot;185,178,163&quot;,&quot;Alto&quot;:&quot;215,215,215&quot;,&quot;Plum&quot;:&quot;58,87,138&quot;,&quot;Lemongrass&quot;:&quot;192,209,155&quot;,&quot;Clay&quot;:&quot;123,107,89&quot;,&quot;Lavender&quot;:&quot;175,188,213&quot;,&quot;Olive&quot;:&quot;117,151,49&quot;,&quot;Ginger&quot;:&quot;224,213,189&quot;,&quot;Atlantic&quot;:&quot;54,146,202&quot;,&quot;Fern&quot;:&quot;166,190,101&quot;,&quot;Lilac&quot;:&quot;108,135,179&quot;,&quot;Sand&quot;:&quot;192,153,121&quot;,&quot;Sage&quot;:&quot;151,211,204&quot;,&quot;Lake&quot;:&quot;111,182,223&quot;,&quot;Curry&quot;:&quot;223,173,34&quot;,&quot;Mint&quot;:&quot;85,177,180&quot;,&quot;Chocolate+50&quot;:&quot;38,30,24&quot;,&quot;Chocolate-80&quot;:&quot;226,215,207&quot;,&quot;Chocolate+25&quot;:&quot;58,45,35&quot;,&quot;Chocolate-40&quot;:&quot;167,135,111&quot;,&quot;Chocolate-60&quot;:&quot;196,175,159&quot;,&quot;Sand+50&quot;:&quot;106,75,50&quot;,&quot;Sand-80&quot;:&quot;242,235,228&quot;,&quot;Sand+25&quot;:&quot;160,113,75&quot;,&quot;Sand-40&quot;:&quot;217,194,175&quot;,&quot;Sand-60&quot;:&quot;230,214,201&quot;,&quot;Carbon+50&quot;:&quot;35,35,37&quot;,&quot;Carbon-80&quot;:&quot;218,218,219&quot;,&quot;Carbon+25&quot;:&quot;53,53,55&quot;,&quot;Carbon-40&quot;:&quot;143,144,147&quot;,&quot;Carbon-60&quot;:&quot;180,181,183&quot;}}">
            <a:extLst>
              <a:ext uri="{FF2B5EF4-FFF2-40B4-BE49-F238E27FC236}">
                <a16:creationId xmlns:a16="http://schemas.microsoft.com/office/drawing/2014/main" id="{81A52C6B-9C28-4B9B-AEB1-FDF46074C6C4}"/>
              </a:ext>
            </a:extLst>
          </p:cNvPr>
          <p:cNvGraphicFramePr>
            <a:graphicFrameLocks/>
          </p:cNvGraphicFramePr>
          <p:nvPr/>
        </p:nvGraphicFramePr>
        <p:xfrm>
          <a:off x="4731027" y="1223107"/>
          <a:ext cx="3943846" cy="3269380"/>
        </p:xfrm>
        <a:graphic>
          <a:graphicData uri="http://schemas.openxmlformats.org/drawingml/2006/chart">
            <c:chart xmlns:c="http://schemas.openxmlformats.org/drawingml/2006/chart" xmlns:r="http://schemas.openxmlformats.org/officeDocument/2006/relationships" r:id="rId7"/>
          </a:graphicData>
        </a:graphic>
      </p:graphicFrame>
    </p:spTree>
    <p:custDataLst>
      <p:tags r:id="rId1"/>
    </p:custDataLst>
    <p:extLst>
      <p:ext uri="{BB962C8B-B14F-4D97-AF65-F5344CB8AC3E}">
        <p14:creationId xmlns:p14="http://schemas.microsoft.com/office/powerpoint/2010/main" val="17103322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Fred Mellors </a:t>
            </a:r>
          </a:p>
          <a:p>
            <a:r>
              <a:rPr lang="en-US" dirty="0"/>
              <a:t>Co-Head Cross Asset, Fixed Income</a:t>
            </a:r>
          </a:p>
        </p:txBody>
      </p:sp>
    </p:spTree>
    <p:extLst>
      <p:ext uri="{BB962C8B-B14F-4D97-AF65-F5344CB8AC3E}">
        <p14:creationId xmlns:p14="http://schemas.microsoft.com/office/powerpoint/2010/main" val="942963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GB" sz="2400" dirty="0">
                <a:ea typeface="Arial Unicode MS" pitchFamily="34" charset="-128"/>
              </a:rPr>
              <a:t>Cyclicals benefit from job </a:t>
            </a:r>
            <a:r>
              <a:rPr lang="en-GB" sz="2400" dirty="0">
                <a:solidFill>
                  <a:srgbClr val="E60000"/>
                </a:solidFill>
                <a:ea typeface="Arial Unicode MS" pitchFamily="34" charset="-128"/>
              </a:rPr>
              <a:t>recovery</a:t>
            </a:r>
          </a:p>
        </p:txBody>
      </p:sp>
      <p:sp>
        <p:nvSpPr>
          <p:cNvPr id="6" name="TextBox 5"/>
          <p:cNvSpPr txBox="1"/>
          <p:nvPr>
            <p:custDataLst>
              <p:tags r:id="rId2"/>
            </p:custDataLst>
          </p:nvPr>
        </p:nvSpPr>
        <p:spPr>
          <a:xfrm>
            <a:off x="382391" y="764168"/>
            <a:ext cx="8354291" cy="359352"/>
          </a:xfrm>
          <a:prstGeom prst="rect">
            <a:avLst/>
          </a:prstGeom>
          <a:noFill/>
        </p:spPr>
        <p:txBody>
          <a:bodyPr vert="horz" wrap="square" lIns="0" tIns="0" rIns="0" bIns="0" rtlCol="0" anchor="t">
            <a:noAutofit/>
          </a:bodyPr>
          <a:lstStyle/>
          <a:p>
            <a:pPr defTabSz="739978" eaLnBrk="0" fontAlgn="base" hangingPunct="0">
              <a:spcBef>
                <a:spcPct val="50000"/>
              </a:spcBef>
              <a:spcAft>
                <a:spcPts val="485"/>
              </a:spcAft>
            </a:pPr>
            <a:r>
              <a:rPr lang="en-US" altLang="zh-TW" sz="1500" kern="0" dirty="0">
                <a:latin typeface="Frutiger 45 Light" panose="020B0603020202020204" pitchFamily="34" charset="0"/>
                <a:ea typeface="Arial Unicode MS"/>
              </a:rPr>
              <a:t>US job openings, year-on-year (</a:t>
            </a:r>
            <a:r>
              <a:rPr lang="en-US" altLang="zh-TW" sz="1500" kern="0" dirty="0" err="1">
                <a:latin typeface="Frutiger 45 Light" panose="020B0603020202020204" pitchFamily="34" charset="0"/>
                <a:ea typeface="Arial Unicode MS"/>
              </a:rPr>
              <a:t>yoy</a:t>
            </a:r>
            <a:r>
              <a:rPr lang="en-US" altLang="zh-TW" sz="1500" kern="0" dirty="0">
                <a:latin typeface="Frutiger 45 Light" panose="020B0603020202020204" pitchFamily="34" charset="0"/>
                <a:ea typeface="Arial Unicode MS"/>
              </a:rPr>
              <a:t>), S&amp;P 500 cyclical sectors (Industrials, Materials, Consumer Discretionary, Financials, Energy)</a:t>
            </a:r>
          </a:p>
        </p:txBody>
      </p:sp>
      <p:sp>
        <p:nvSpPr>
          <p:cNvPr id="9" name="TextBox 8"/>
          <p:cNvSpPr txBox="1"/>
          <p:nvPr/>
        </p:nvSpPr>
        <p:spPr>
          <a:xfrm>
            <a:off x="1472499" y="4701476"/>
            <a:ext cx="6166639" cy="255824"/>
          </a:xfrm>
          <a:prstGeom prst="rect">
            <a:avLst/>
          </a:prstGeom>
          <a:noFill/>
        </p:spPr>
        <p:txBody>
          <a:bodyPr wrap="square" lIns="0" tIns="0" rIns="0" bIns="0" rtlCol="0" anchor="b">
            <a:noAutofit/>
          </a:bodyPr>
          <a:lstStyle/>
          <a:p>
            <a:pPr defTabSz="882619"/>
            <a:r>
              <a:rPr lang="en-US" sz="800" dirty="0">
                <a:solidFill>
                  <a:prstClr val="black"/>
                </a:solidFill>
                <a:latin typeface="Frutiger 45 Light" panose="020B0603020202020204" pitchFamily="34" charset="0"/>
              </a:rPr>
              <a:t>Source: Bloomberg, UBS, as of April 6, 2021</a:t>
            </a:r>
            <a:br>
              <a:rPr lang="en-US" sz="800" dirty="0">
                <a:solidFill>
                  <a:prstClr val="black"/>
                </a:solidFill>
                <a:latin typeface="Frutiger 45 Light" panose="020B0603020202020204" pitchFamily="34" charset="0"/>
              </a:rPr>
            </a:br>
            <a:r>
              <a:rPr lang="en-US" sz="800" dirty="0">
                <a:solidFill>
                  <a:prstClr val="black"/>
                </a:solidFill>
                <a:latin typeface="Frutiger 45 Light" panose="020B0603020202020204" pitchFamily="34" charset="0"/>
              </a:rPr>
              <a:t>Please see important disclaimer at the end of the document.</a:t>
            </a:r>
          </a:p>
        </p:txBody>
      </p:sp>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795" y="1240995"/>
            <a:ext cx="8511986" cy="3458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912256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de-CH" sz="2400" dirty="0" err="1"/>
              <a:t>Valuations</a:t>
            </a:r>
            <a:r>
              <a:rPr lang="de-CH" sz="2400" dirty="0"/>
              <a:t> </a:t>
            </a:r>
            <a:r>
              <a:rPr lang="de-CH" sz="2400" dirty="0" err="1"/>
              <a:t>are</a:t>
            </a:r>
            <a:r>
              <a:rPr lang="de-CH" sz="2400" dirty="0"/>
              <a:t> not just </a:t>
            </a:r>
            <a:r>
              <a:rPr lang="de-CH" sz="2400" dirty="0" err="1"/>
              <a:t>about</a:t>
            </a:r>
            <a:r>
              <a:rPr lang="de-CH" sz="2400" dirty="0"/>
              <a:t> </a:t>
            </a:r>
            <a:r>
              <a:rPr lang="de-CH" sz="2400" dirty="0" err="1">
                <a:solidFill>
                  <a:srgbClr val="E60000"/>
                </a:solidFill>
              </a:rPr>
              <a:t>low</a:t>
            </a:r>
            <a:r>
              <a:rPr lang="de-CH" sz="2400" dirty="0">
                <a:solidFill>
                  <a:srgbClr val="E60000"/>
                </a:solidFill>
              </a:rPr>
              <a:t> </a:t>
            </a:r>
            <a:r>
              <a:rPr lang="de-CH" sz="2400" dirty="0" err="1">
                <a:solidFill>
                  <a:srgbClr val="E60000"/>
                </a:solidFill>
              </a:rPr>
              <a:t>rates</a:t>
            </a:r>
            <a:endParaRPr lang="en-US" sz="2400" dirty="0">
              <a:solidFill>
                <a:srgbClr val="E60000"/>
              </a:solidFill>
            </a:endParaRP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GB" sz="700" b="0" dirty="0">
                <a:solidFill>
                  <a:prstClr val="black"/>
                </a:solidFill>
                <a:latin typeface="Frutiger 45 Light" panose="020B0603020202020204" pitchFamily="34" charset="0"/>
              </a:rPr>
              <a:t>Source: </a:t>
            </a:r>
            <a:r>
              <a:rPr lang="en-GB" sz="700" b="0" dirty="0" err="1">
                <a:solidFill>
                  <a:prstClr val="black"/>
                </a:solidFill>
                <a:latin typeface="Frutiger 45 Light" panose="020B0603020202020204" pitchFamily="34" charset="0"/>
              </a:rPr>
              <a:t>Refinitiv</a:t>
            </a:r>
            <a:r>
              <a:rPr lang="en-GB" sz="700" b="0" dirty="0">
                <a:solidFill>
                  <a:prstClr val="black"/>
                </a:solidFill>
                <a:latin typeface="Frutiger 45 Light" panose="020B0603020202020204" pitchFamily="34" charset="0"/>
              </a:rPr>
              <a:t> </a:t>
            </a:r>
            <a:r>
              <a:rPr lang="en-GB" sz="700" b="0" dirty="0" err="1">
                <a:solidFill>
                  <a:prstClr val="black"/>
                </a:solidFill>
                <a:latin typeface="Frutiger 45 Light" panose="020B0603020202020204" pitchFamily="34" charset="0"/>
              </a:rPr>
              <a:t>Datastream</a:t>
            </a:r>
            <a:r>
              <a:rPr lang="en-GB" sz="700" b="0" dirty="0">
                <a:solidFill>
                  <a:prstClr val="black"/>
                </a:solidFill>
                <a:latin typeface="Frutiger 45 Light" panose="020B0603020202020204" pitchFamily="34" charset="0"/>
              </a:rPr>
              <a:t>, Bloomberg, UBS, as of April 26, 2021</a:t>
            </a:r>
            <a:endParaRPr lang="en-US" sz="700" b="0" dirty="0">
              <a:solidFill>
                <a:srgbClr val="000000"/>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0504" y="1065558"/>
            <a:ext cx="5947575" cy="3409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3259689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de-CH" sz="2400" dirty="0"/>
              <a:t>US HY-IG </a:t>
            </a:r>
            <a:r>
              <a:rPr lang="de-CH" sz="2400" dirty="0" err="1"/>
              <a:t>spread</a:t>
            </a:r>
            <a:r>
              <a:rPr lang="de-CH" sz="2400" dirty="0"/>
              <a:t> differential </a:t>
            </a:r>
            <a:r>
              <a:rPr lang="de-CH" sz="2400" dirty="0" err="1">
                <a:solidFill>
                  <a:srgbClr val="E60000"/>
                </a:solidFill>
              </a:rPr>
              <a:t>correlated</a:t>
            </a:r>
            <a:r>
              <a:rPr lang="de-CH" sz="2400" dirty="0">
                <a:solidFill>
                  <a:srgbClr val="E60000"/>
                </a:solidFill>
              </a:rPr>
              <a:t> </a:t>
            </a:r>
            <a:r>
              <a:rPr lang="de-CH" sz="2400" dirty="0" err="1">
                <a:solidFill>
                  <a:srgbClr val="E60000"/>
                </a:solidFill>
              </a:rPr>
              <a:t>to</a:t>
            </a:r>
            <a:r>
              <a:rPr lang="de-CH" sz="2400" dirty="0">
                <a:solidFill>
                  <a:srgbClr val="E60000"/>
                </a:solidFill>
              </a:rPr>
              <a:t> </a:t>
            </a:r>
            <a:r>
              <a:rPr lang="de-CH" sz="2400" dirty="0" err="1">
                <a:solidFill>
                  <a:srgbClr val="E60000"/>
                </a:solidFill>
              </a:rPr>
              <a:t>growth</a:t>
            </a:r>
            <a:r>
              <a:rPr lang="de-CH" sz="2400" dirty="0">
                <a:solidFill>
                  <a:srgbClr val="E60000"/>
                </a:solidFill>
              </a:rPr>
              <a:t> </a:t>
            </a:r>
            <a:r>
              <a:rPr lang="de-CH" sz="2400" dirty="0" err="1">
                <a:solidFill>
                  <a:srgbClr val="E60000"/>
                </a:solidFill>
              </a:rPr>
              <a:t>prospects</a:t>
            </a:r>
            <a:endParaRPr lang="en-US" sz="2400" dirty="0">
              <a:solidFill>
                <a:srgbClr val="E60000"/>
              </a:solidFill>
            </a:endParaRP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GB" sz="700" b="0" dirty="0">
                <a:solidFill>
                  <a:prstClr val="black"/>
                </a:solidFill>
                <a:latin typeface="Frutiger 45 Light" panose="020B0603020202020204" pitchFamily="34" charset="0"/>
              </a:rPr>
              <a:t>Source: ICE, Bloomberg, UBS, as of March 31, 2021</a:t>
            </a:r>
            <a:endParaRPr lang="en-US" sz="700" b="0" dirty="0">
              <a:solidFill>
                <a:srgbClr val="000000"/>
              </a:solidFill>
            </a:endParaRPr>
          </a:p>
        </p:txBody>
      </p:sp>
      <p:pic>
        <p:nvPicPr>
          <p:cNvPr id="14" name="Picture 13">
            <a:extLst>
              <a:ext uri="{FF2B5EF4-FFF2-40B4-BE49-F238E27FC236}">
                <a16:creationId xmlns:a16="http://schemas.microsoft.com/office/drawing/2014/main" id="{C21E6E29-61DD-4B74-AF54-E0268C6B9816}"/>
              </a:ext>
            </a:extLst>
          </p:cNvPr>
          <p:cNvPicPr>
            <a:picLocks noChangeAspect="1"/>
          </p:cNvPicPr>
          <p:nvPr/>
        </p:nvPicPr>
        <p:blipFill>
          <a:blip r:embed="rId4"/>
          <a:stretch>
            <a:fillRect/>
          </a:stretch>
        </p:blipFill>
        <p:spPr>
          <a:xfrm>
            <a:off x="702226" y="1105231"/>
            <a:ext cx="7844340" cy="3315695"/>
          </a:xfrm>
          <a:prstGeom prst="rect">
            <a:avLst/>
          </a:prstGeom>
        </p:spPr>
      </p:pic>
    </p:spTree>
    <p:custDataLst>
      <p:tags r:id="rId1"/>
    </p:custDataLst>
    <p:extLst>
      <p:ext uri="{BB962C8B-B14F-4D97-AF65-F5344CB8AC3E}">
        <p14:creationId xmlns:p14="http://schemas.microsoft.com/office/powerpoint/2010/main" val="24625749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GB" dirty="0"/>
              <a:t>Mark Andersen </a:t>
            </a:r>
          </a:p>
          <a:p>
            <a:r>
              <a:rPr lang="en-US" dirty="0"/>
              <a:t>Co-Head CIO Asset Allocation</a:t>
            </a:r>
          </a:p>
        </p:txBody>
      </p:sp>
    </p:spTree>
    <p:extLst>
      <p:ext uri="{BB962C8B-B14F-4D97-AF65-F5344CB8AC3E}">
        <p14:creationId xmlns:p14="http://schemas.microsoft.com/office/powerpoint/2010/main" val="2647466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nvPr>
        </p:nvGraphicFramePr>
        <p:xfrm>
          <a:off x="1142820" y="1082"/>
          <a:ext cx="1083" cy="1083"/>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7" name="Object 6" hidden="1"/>
                      <p:cNvPicPr/>
                      <p:nvPr/>
                    </p:nvPicPr>
                    <p:blipFill>
                      <a:blip r:embed="rId7"/>
                      <a:stretch>
                        <a:fillRect/>
                      </a:stretch>
                    </p:blipFill>
                    <p:spPr>
                      <a:xfrm>
                        <a:off x="1142820" y="1082"/>
                        <a:ext cx="1083" cy="1083"/>
                      </a:xfrm>
                      <a:prstGeom prst="rect">
                        <a:avLst/>
                      </a:prstGeom>
                    </p:spPr>
                  </p:pic>
                </p:oleObj>
              </mc:Fallback>
            </mc:AlternateContent>
          </a:graphicData>
        </a:graphic>
      </p:graphicFrame>
      <p:sp>
        <p:nvSpPr>
          <p:cNvPr id="3" name="Rectangle 2" hidden="1"/>
          <p:cNvSpPr/>
          <p:nvPr>
            <p:custDataLst>
              <p:tags r:id="rId3"/>
            </p:custDataLst>
          </p:nvPr>
        </p:nvSpPr>
        <p:spPr>
          <a:xfrm>
            <a:off x="1141737" y="0"/>
            <a:ext cx="108278" cy="108239"/>
          </a:xfrm>
          <a:prstGeom prst="rect">
            <a:avLst/>
          </a:prstGeom>
          <a:noFill/>
          <a:ln w="19050">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685915">
              <a:lnSpc>
                <a:spcPct val="95000"/>
              </a:lnSpc>
              <a:spcBef>
                <a:spcPct val="0"/>
              </a:spcBef>
              <a:defRPr/>
            </a:pPr>
            <a:endParaRPr lang="en-US" sz="1910" dirty="0">
              <a:solidFill>
                <a:prstClr val="black"/>
              </a:solidFill>
              <a:ea typeface="Arial Unicode MS"/>
              <a:sym typeface="Frutiger 45 Light"/>
            </a:endParaRPr>
          </a:p>
        </p:txBody>
      </p:sp>
      <p:sp>
        <p:nvSpPr>
          <p:cNvPr id="2" name="Title 1"/>
          <p:cNvSpPr>
            <a:spLocks noGrp="1"/>
          </p:cNvSpPr>
          <p:nvPr>
            <p:ph type="title"/>
          </p:nvPr>
        </p:nvSpPr>
        <p:spPr/>
        <p:txBody>
          <a:bodyPr/>
          <a:lstStyle/>
          <a:p>
            <a:r>
              <a:rPr lang="en-US" dirty="0"/>
              <a:t>Messages </a:t>
            </a:r>
            <a:r>
              <a:rPr lang="en-US" dirty="0">
                <a:solidFill>
                  <a:srgbClr val="E60000"/>
                </a:solidFill>
              </a:rPr>
              <a:t>in focus </a:t>
            </a:r>
            <a:r>
              <a:rPr lang="en-US" dirty="0"/>
              <a:t>including linked ideas</a:t>
            </a:r>
            <a:endParaRPr lang="en-US" strike="sngStrike" dirty="0">
              <a:solidFill>
                <a:srgbClr val="FF0000"/>
              </a:solidFill>
            </a:endParaRPr>
          </a:p>
        </p:txBody>
      </p:sp>
      <p:sp>
        <p:nvSpPr>
          <p:cNvPr id="19" name="object 12"/>
          <p:cNvSpPr txBox="1">
            <a:spLocks/>
          </p:cNvSpPr>
          <p:nvPr/>
        </p:nvSpPr>
        <p:spPr>
          <a:xfrm>
            <a:off x="1545616" y="4827702"/>
            <a:ext cx="5135028" cy="83997"/>
          </a:xfrm>
          <a:prstGeom prst="rect">
            <a:avLst/>
          </a:prstGeom>
        </p:spPr>
        <p:txBody>
          <a:bodyPr vert="horz" wrap="square" lIns="0" tIns="0" rIns="0" bIns="0" rtlCol="0">
            <a:spAutoFit/>
          </a:bodyPr>
          <a:lstStyle/>
          <a:p>
            <a:pPr marL="8658" defTabSz="685915">
              <a:spcBef>
                <a:spcPts val="0"/>
              </a:spcBef>
              <a:defRPr/>
            </a:pPr>
            <a:r>
              <a:rPr lang="en-US" sz="546" dirty="0">
                <a:solidFill>
                  <a:prstClr val="black"/>
                </a:solidFill>
              </a:rPr>
              <a:t>Please see important disclaimers and disclosures at the end of the document</a:t>
            </a:r>
            <a:endParaRPr lang="en-US" sz="546" dirty="0">
              <a:solidFill>
                <a:prstClr val="black"/>
              </a:solidFill>
              <a:cs typeface="Frutiger 45 Light"/>
            </a:endParaRPr>
          </a:p>
        </p:txBody>
      </p:sp>
      <p:graphicFrame>
        <p:nvGraphicFramePr>
          <p:cNvPr id="4" name="Table 3"/>
          <p:cNvGraphicFramePr>
            <a:graphicFrameLocks noGrp="1"/>
          </p:cNvGraphicFramePr>
          <p:nvPr>
            <p:extLst>
              <p:ext uri="{D42A27DB-BD31-4B8C-83A1-F6EECF244321}">
                <p14:modId xmlns:p14="http://schemas.microsoft.com/office/powerpoint/2010/main" val="2801603436"/>
              </p:ext>
            </p:extLst>
          </p:nvPr>
        </p:nvGraphicFramePr>
        <p:xfrm>
          <a:off x="382385" y="916495"/>
          <a:ext cx="8320088" cy="3691131"/>
        </p:xfrm>
        <a:graphic>
          <a:graphicData uri="http://schemas.openxmlformats.org/drawingml/2006/table">
            <a:tbl>
              <a:tblPr>
                <a:tableStyleId>{2D5ABB26-0587-4C30-8999-92F81FD0307C}</a:tableStyleId>
              </a:tblPr>
              <a:tblGrid>
                <a:gridCol w="1038484">
                  <a:extLst>
                    <a:ext uri="{9D8B030D-6E8A-4147-A177-3AD203B41FA5}">
                      <a16:colId xmlns:a16="http://schemas.microsoft.com/office/drawing/2014/main" val="20000"/>
                    </a:ext>
                  </a:extLst>
                </a:gridCol>
                <a:gridCol w="1914754">
                  <a:extLst>
                    <a:ext uri="{9D8B030D-6E8A-4147-A177-3AD203B41FA5}">
                      <a16:colId xmlns:a16="http://schemas.microsoft.com/office/drawing/2014/main" val="20001"/>
                    </a:ext>
                  </a:extLst>
                </a:gridCol>
                <a:gridCol w="5366850">
                  <a:extLst>
                    <a:ext uri="{9D8B030D-6E8A-4147-A177-3AD203B41FA5}">
                      <a16:colId xmlns:a16="http://schemas.microsoft.com/office/drawing/2014/main" val="20002"/>
                    </a:ext>
                  </a:extLst>
                </a:gridCol>
              </a:tblGrid>
              <a:tr h="204524">
                <a:tc>
                  <a:txBody>
                    <a:bodyPr/>
                    <a:lstStyle/>
                    <a:p>
                      <a:pPr algn="ctr" fontAlgn="ctr"/>
                      <a:r>
                        <a:rPr lang="en-US" sz="900" b="1" u="none" strike="noStrike" dirty="0">
                          <a:solidFill>
                            <a:schemeClr val="tx1"/>
                          </a:solidFill>
                          <a:effectLst/>
                          <a:latin typeface="Frutiger 45 Light" panose="020B0603020202020204" pitchFamily="34" charset="0"/>
                        </a:rPr>
                        <a:t>Scenario</a:t>
                      </a:r>
                      <a:endParaRPr lang="en-US" sz="900" b="1" i="0" u="none" strike="noStrike" dirty="0">
                        <a:solidFill>
                          <a:schemeClr val="tx1"/>
                        </a:solidFill>
                        <a:effectLst/>
                        <a:latin typeface="Frutiger 45 Light" panose="020B0603020202020204" pitchFamily="34" charset="0"/>
                      </a:endParaRPr>
                    </a:p>
                  </a:txBody>
                  <a:tcPr marL="62368" marR="62368" marT="31172" marB="31172" anchor="ctr">
                    <a:lnB w="12700" cap="flat" cmpd="sng" algn="ctr">
                      <a:solidFill>
                        <a:schemeClr val="tx1"/>
                      </a:solidFill>
                      <a:prstDash val="solid"/>
                      <a:round/>
                      <a:headEnd type="none" w="med" len="med"/>
                      <a:tailEnd type="none" w="med" len="med"/>
                    </a:lnB>
                  </a:tcPr>
                </a:tc>
                <a:tc>
                  <a:txBody>
                    <a:bodyPr/>
                    <a:lstStyle/>
                    <a:p>
                      <a:pPr algn="l" fontAlgn="ctr"/>
                      <a:r>
                        <a:rPr lang="en-US" sz="900" b="1" u="none" strike="noStrike" dirty="0">
                          <a:solidFill>
                            <a:schemeClr val="tx1"/>
                          </a:solidFill>
                          <a:effectLst/>
                          <a:latin typeface="Frutiger 45 Light" panose="020B0603020202020204" pitchFamily="34" charset="0"/>
                        </a:rPr>
                        <a:t>Message in Focus</a:t>
                      </a:r>
                      <a:endParaRPr lang="en-US" sz="900" b="1" i="0" u="none" strike="noStrike" dirty="0">
                        <a:solidFill>
                          <a:schemeClr val="tx1"/>
                        </a:solidFill>
                        <a:effectLst/>
                        <a:latin typeface="Frutiger 45 Light" panose="020B0603020202020204" pitchFamily="34" charset="0"/>
                      </a:endParaRPr>
                    </a:p>
                  </a:txBody>
                  <a:tcPr marL="62368" marR="62368" marT="31172" marB="31172" anchor="ctr">
                    <a:lnB w="12700" cap="flat" cmpd="sng" algn="ctr">
                      <a:solidFill>
                        <a:schemeClr val="tx1"/>
                      </a:solidFill>
                      <a:prstDash val="solid"/>
                      <a:round/>
                      <a:headEnd type="none" w="med" len="med"/>
                      <a:tailEnd type="none" w="med" len="med"/>
                    </a:lnB>
                  </a:tcPr>
                </a:tc>
                <a:tc>
                  <a:txBody>
                    <a:bodyPr/>
                    <a:lstStyle/>
                    <a:p>
                      <a:pPr algn="l" fontAlgn="ctr"/>
                      <a:r>
                        <a:rPr lang="en-US" sz="900" b="1" u="none" strike="noStrike" dirty="0">
                          <a:solidFill>
                            <a:schemeClr val="tx1"/>
                          </a:solidFill>
                          <a:effectLst/>
                          <a:latin typeface="Frutiger 45 Light" panose="020B0603020202020204" pitchFamily="34" charset="0"/>
                        </a:rPr>
                        <a:t>Linked ideas </a:t>
                      </a:r>
                      <a:endParaRPr lang="en-US" sz="900" b="1" i="0" u="none" strike="noStrike" dirty="0">
                        <a:solidFill>
                          <a:schemeClr val="tx1"/>
                        </a:solidFill>
                        <a:effectLst/>
                        <a:latin typeface="Frutiger 45 Light" panose="020B0603020202020204" pitchFamily="34" charset="0"/>
                      </a:endParaRPr>
                    </a:p>
                  </a:txBody>
                  <a:tcPr marL="62368" marR="62368" marT="31172" marB="31172"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63825">
                <a:tc>
                  <a:txBody>
                    <a:bodyPr/>
                    <a:lstStyle/>
                    <a:p>
                      <a:pPr algn="ctr"/>
                      <a:r>
                        <a:rPr lang="en-GB" sz="900" b="1" i="0" u="none" strike="noStrike" kern="1200" dirty="0">
                          <a:solidFill>
                            <a:schemeClr val="tx1"/>
                          </a:solidFill>
                          <a:effectLst/>
                          <a:latin typeface="Frutiger 45 Light" panose="020B0603020202020204" pitchFamily="34" charset="0"/>
                          <a:ea typeface="+mn-ea"/>
                          <a:cs typeface="+mn-cs"/>
                        </a:rPr>
                        <a:t>Upside</a:t>
                      </a:r>
                    </a:p>
                  </a:txBody>
                  <a:tcPr anchor="ctr">
                    <a:lnT w="12700" cap="flat" cmpd="sng" algn="ctr">
                      <a:solidFill>
                        <a:schemeClr val="tx1"/>
                      </a:solidFill>
                      <a:prstDash val="solid"/>
                      <a:round/>
                      <a:headEnd type="none" w="med" len="med"/>
                      <a:tailEnd type="none" w="med" len="med"/>
                    </a:lnT>
                  </a:tcPr>
                </a:tc>
                <a:tc>
                  <a:txBody>
                    <a:bodyPr/>
                    <a:lstStyle/>
                    <a:p>
                      <a:pPr marL="0" algn="l" defTabSz="1005404" rtl="0" eaLnBrk="1" fontAlgn="t" latinLnBrk="0" hangingPunct="1"/>
                      <a:r>
                        <a:rPr lang="en-US" sz="900" b="1" i="0" u="none" strike="noStrike" kern="1200" dirty="0">
                          <a:solidFill>
                            <a:schemeClr val="tx1"/>
                          </a:solidFill>
                          <a:effectLst/>
                          <a:latin typeface="Frutiger 45 Light" panose="020B0603020202020204" pitchFamily="34" charset="0"/>
                          <a:ea typeface="+mn-ea"/>
                          <a:cs typeface="+mn-cs"/>
                        </a:rPr>
                        <a:t>Position for reflation</a:t>
                      </a:r>
                    </a:p>
                  </a:txBody>
                  <a:tcPr marL="62368" marR="62368" marT="31172" marB="31172"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171450" marR="0" indent="-171450" algn="l" defTabSz="1005404"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b="1" u="none" strike="noStrike" kern="1200" dirty="0">
                          <a:solidFill>
                            <a:schemeClr val="tx1"/>
                          </a:solidFill>
                          <a:effectLst/>
                          <a:latin typeface="Frutiger 45 Light" panose="020B0603020202020204" pitchFamily="34" charset="0"/>
                          <a:ea typeface="+mn-ea"/>
                          <a:cs typeface="+mn-cs"/>
                        </a:rPr>
                        <a:t>Reflation beneficiaries (financials and energy) </a:t>
                      </a:r>
                    </a:p>
                    <a:p>
                      <a:pPr marL="171450" marR="0" indent="-171450" algn="l" defTabSz="1005404"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b="1" u="none" strike="noStrike" kern="1200" dirty="0">
                          <a:solidFill>
                            <a:schemeClr val="tx1"/>
                          </a:solidFill>
                          <a:effectLst/>
                          <a:latin typeface="Frutiger 45 Light" panose="020B0603020202020204" pitchFamily="34" charset="0"/>
                          <a:ea typeface="+mn-ea"/>
                          <a:cs typeface="+mn-cs"/>
                        </a:rPr>
                        <a:t>Reopening winners (select EMU, US and APAC stocks)</a:t>
                      </a:r>
                      <a:r>
                        <a:rPr lang="en-GB" sz="900" b="1" u="none" strike="noStrike" kern="1200" dirty="0">
                          <a:solidFill>
                            <a:schemeClr val="tx1"/>
                          </a:solidFill>
                          <a:effectLst/>
                          <a:latin typeface="Frutiger 45 Light" panose="020B0603020202020204" pitchFamily="34" charset="0"/>
                          <a:ea typeface="+mn-ea"/>
                          <a:cs typeface="+mn-cs"/>
                        </a:rPr>
                        <a:t> </a:t>
                      </a:r>
                    </a:p>
                    <a:p>
                      <a:pPr marL="171450" marR="0" indent="-171450" algn="l" defTabSz="1005404"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b="1" u="none" strike="noStrike" kern="1200" dirty="0">
                          <a:solidFill>
                            <a:schemeClr val="tx1"/>
                          </a:solidFill>
                          <a:effectLst/>
                          <a:latin typeface="Frutiger 45 Light" panose="020B0603020202020204" pitchFamily="34" charset="0"/>
                          <a:ea typeface="+mn-ea"/>
                          <a:cs typeface="+mn-cs"/>
                        </a:rPr>
                        <a:t>Commodities and oil</a:t>
                      </a:r>
                    </a:p>
                  </a:txBody>
                  <a:tcPr marL="62368" marR="62368" marT="31172" marB="31172"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54050">
                <a:tc rowSpan="3">
                  <a:txBody>
                    <a:bodyPr/>
                    <a:lstStyle/>
                    <a:p>
                      <a:pPr marL="0" algn="ctr" defTabSz="813952" rtl="0" eaLnBrk="1" latinLnBrk="0" hangingPunct="1"/>
                      <a:r>
                        <a:rPr lang="en-GB" sz="900" b="1" i="0" u="none" strike="noStrike" kern="1200" dirty="0">
                          <a:solidFill>
                            <a:schemeClr val="tx1"/>
                          </a:solidFill>
                          <a:effectLst/>
                          <a:latin typeface="Frutiger 45 Light" panose="020B0603020202020204" pitchFamily="34" charset="0"/>
                          <a:ea typeface="+mn-ea"/>
                          <a:cs typeface="+mn-cs"/>
                        </a:rPr>
                        <a:t>Central</a:t>
                      </a:r>
                    </a:p>
                  </a:txBody>
                  <a:tcPr anchor="ctr">
                    <a:lnB w="19050" cap="flat" cmpd="sng" algn="ctr">
                      <a:solidFill>
                        <a:schemeClr val="tx1">
                          <a:lumMod val="65000"/>
                          <a:lumOff val="35000"/>
                        </a:schemeClr>
                      </a:solidFill>
                      <a:prstDash val="solid"/>
                      <a:round/>
                      <a:headEnd type="none" w="med" len="med"/>
                      <a:tailEnd type="none" w="med" len="med"/>
                    </a:lnB>
                  </a:tcPr>
                </a:tc>
                <a:tc>
                  <a:txBody>
                    <a:bodyPr/>
                    <a:lstStyle/>
                    <a:p>
                      <a:pPr marL="0" algn="l" defTabSz="1005404" rtl="0" eaLnBrk="1" fontAlgn="t" latinLnBrk="0" hangingPunct="1"/>
                      <a:r>
                        <a:rPr lang="en-US" sz="900" b="1" i="0" u="none" strike="noStrike" kern="1200" dirty="0">
                          <a:solidFill>
                            <a:schemeClr val="tx1"/>
                          </a:solidFill>
                          <a:effectLst/>
                          <a:latin typeface="Frutiger 45 Light" panose="020B0603020202020204" pitchFamily="34" charset="0"/>
                          <a:ea typeface="+mn-ea"/>
                          <a:cs typeface="+mn-cs"/>
                        </a:rPr>
                        <a:t>Position for structural growth</a:t>
                      </a:r>
                    </a:p>
                  </a:txBody>
                  <a:tcPr marL="62368" marR="62368" marT="31172" marB="31172" anchor="ctr">
                    <a:lnT w="12700" cap="flat" cmpd="sng" algn="ctr">
                      <a:solidFill>
                        <a:schemeClr val="tx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71450" indent="-171450" algn="l" fontAlgn="t">
                        <a:buFont typeface="Arial" panose="020B0604020202020204" pitchFamily="34" charset="0"/>
                        <a:buChar char="•"/>
                      </a:pPr>
                      <a:r>
                        <a:rPr lang="en-US" sz="900" u="none" strike="noStrike" dirty="0">
                          <a:solidFill>
                            <a:schemeClr val="tx1"/>
                          </a:solidFill>
                          <a:effectLst/>
                          <a:latin typeface="Frutiger 45 Light" panose="020B0603020202020204" pitchFamily="34" charset="0"/>
                        </a:rPr>
                        <a:t>The Next Big Thing (5G, fintech, </a:t>
                      </a:r>
                      <a:r>
                        <a:rPr lang="en-US" sz="900" u="none" strike="noStrike" dirty="0" err="1">
                          <a:solidFill>
                            <a:schemeClr val="tx1"/>
                          </a:solidFill>
                          <a:effectLst/>
                          <a:latin typeface="Frutiger 45 Light" panose="020B0603020202020204" pitchFamily="34" charset="0"/>
                        </a:rPr>
                        <a:t>healthtech</a:t>
                      </a:r>
                      <a:r>
                        <a:rPr lang="en-US" sz="900" u="none" strike="noStrike" dirty="0">
                          <a:solidFill>
                            <a:schemeClr val="tx1"/>
                          </a:solidFill>
                          <a:effectLst/>
                          <a:latin typeface="Frutiger 45 Light" panose="020B0603020202020204" pitchFamily="34" charset="0"/>
                        </a:rPr>
                        <a:t>, </a:t>
                      </a:r>
                      <a:r>
                        <a:rPr lang="en-US" sz="900" u="none" strike="noStrike" dirty="0" err="1">
                          <a:solidFill>
                            <a:schemeClr val="tx1"/>
                          </a:solidFill>
                          <a:effectLst/>
                          <a:latin typeface="Frutiger 45 Light" panose="020B0603020202020204" pitchFamily="34" charset="0"/>
                        </a:rPr>
                        <a:t>greentech</a:t>
                      </a:r>
                      <a:r>
                        <a:rPr lang="en-US" sz="900" u="none" strike="noStrike" dirty="0">
                          <a:solidFill>
                            <a:schemeClr val="tx1"/>
                          </a:solidFill>
                          <a:effectLst/>
                          <a:latin typeface="Frutiger 45 Light" panose="020B0603020202020204" pitchFamily="34" charset="0"/>
                        </a:rPr>
                        <a:t>)</a:t>
                      </a:r>
                    </a:p>
                    <a:p>
                      <a:pPr marL="171450" indent="-171450" algn="l" fontAlgn="t">
                        <a:buFont typeface="Arial" panose="020B0604020202020204" pitchFamily="34" charset="0"/>
                        <a:buChar char="•"/>
                      </a:pPr>
                      <a:r>
                        <a:rPr lang="en-US" sz="900" u="none" strike="noStrike" dirty="0">
                          <a:solidFill>
                            <a:schemeClr val="tx1"/>
                          </a:solidFill>
                          <a:effectLst/>
                          <a:latin typeface="Frutiger 45 Light" panose="020B0603020202020204" pitchFamily="34" charset="0"/>
                        </a:rPr>
                        <a:t>Future of humans</a:t>
                      </a:r>
                    </a:p>
                    <a:p>
                      <a:pPr marL="171450" indent="-171450" algn="l" fontAlgn="t">
                        <a:buFont typeface="Arial" panose="020B0604020202020204" pitchFamily="34" charset="0"/>
                        <a:buChar char="•"/>
                      </a:pPr>
                      <a:r>
                        <a:rPr lang="en-US" sz="900" b="1" u="none" strike="noStrike" dirty="0">
                          <a:solidFill>
                            <a:schemeClr val="tx1"/>
                          </a:solidFill>
                          <a:effectLst/>
                          <a:latin typeface="Frutiger 45 Light" panose="020B0603020202020204" pitchFamily="34" charset="0"/>
                        </a:rPr>
                        <a:t>Digital subscriptions</a:t>
                      </a:r>
                    </a:p>
                    <a:p>
                      <a:pPr marL="171450" indent="-171450" algn="l" fontAlgn="t">
                        <a:buFont typeface="Arial" panose="020B0604020202020204" pitchFamily="34" charset="0"/>
                        <a:buChar char="•"/>
                      </a:pPr>
                      <a:r>
                        <a:rPr lang="en-US" sz="900" u="none" strike="noStrike" dirty="0">
                          <a:solidFill>
                            <a:schemeClr val="tx1"/>
                          </a:solidFill>
                          <a:effectLst/>
                          <a:latin typeface="Frutiger 45 Light" panose="020B0603020202020204" pitchFamily="34" charset="0"/>
                        </a:rPr>
                        <a:t>Private equity</a:t>
                      </a:r>
                    </a:p>
                  </a:txBody>
                  <a:tcPr marL="62368" marR="62368" marT="31172" marB="31172" anchor="ctr">
                    <a:lnT w="12700" cap="flat" cmpd="sng" algn="ctr">
                      <a:solidFill>
                        <a:schemeClr val="tx1"/>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5"/>
                  </a:ext>
                </a:extLst>
              </a:tr>
              <a:tr h="887472">
                <a:tc vMerge="1">
                  <a:txBody>
                    <a:bodyPr/>
                    <a:lstStyle/>
                    <a:p>
                      <a:endParaRPr lang="en-GB"/>
                    </a:p>
                  </a:txBody>
                  <a:tcPr/>
                </a:tc>
                <a:tc>
                  <a:txBody>
                    <a:bodyPr/>
                    <a:lstStyle/>
                    <a:p>
                      <a:pPr marL="0" algn="l" defTabSz="1005404" rtl="0" eaLnBrk="1" fontAlgn="t" latinLnBrk="0" hangingPunct="1"/>
                      <a:r>
                        <a:rPr lang="en-US" sz="900" b="1" i="0" u="none" strike="noStrike" kern="1200" dirty="0">
                          <a:solidFill>
                            <a:schemeClr val="tx1"/>
                          </a:solidFill>
                          <a:effectLst/>
                          <a:latin typeface="Frutiger 45 Light" panose="020B0603020202020204" pitchFamily="34" charset="0"/>
                          <a:ea typeface="+mn-ea"/>
                          <a:cs typeface="+mn-cs"/>
                        </a:rPr>
                        <a:t>Hunt for yield </a:t>
                      </a:r>
                    </a:p>
                  </a:txBody>
                  <a:tcPr marL="62368" marR="62368" marT="31172" marB="31172" anchor="ct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171450" indent="-171450" algn="l" fontAlgn="t">
                        <a:buFont typeface="Arial" panose="020B0604020202020204" pitchFamily="34" charset="0"/>
                        <a:buChar char="•"/>
                      </a:pPr>
                      <a:r>
                        <a:rPr lang="en-US" sz="900" u="none" strike="noStrike" dirty="0">
                          <a:solidFill>
                            <a:schemeClr val="tx1"/>
                          </a:solidFill>
                          <a:effectLst/>
                          <a:latin typeface="Frutiger 45 Light" panose="020B0603020202020204" pitchFamily="34" charset="0"/>
                        </a:rPr>
                        <a:t>Dividend stocks</a:t>
                      </a:r>
                    </a:p>
                    <a:p>
                      <a:pPr marL="171450" indent="-171450" algn="l" fontAlgn="t">
                        <a:buFont typeface="Arial" panose="020B0604020202020204" pitchFamily="34" charset="0"/>
                        <a:buChar char="•"/>
                      </a:pPr>
                      <a:r>
                        <a:rPr lang="en-US" sz="900" b="1" u="none" strike="noStrike" dirty="0">
                          <a:solidFill>
                            <a:schemeClr val="tx1"/>
                          </a:solidFill>
                          <a:effectLst/>
                          <a:latin typeface="Frutiger 45 Light" panose="020B0603020202020204" pitchFamily="34" charset="0"/>
                        </a:rPr>
                        <a:t>Yield opportunities in Asia (Asia HY, CGBs)</a:t>
                      </a:r>
                    </a:p>
                    <a:p>
                      <a:pPr marL="171450" marR="0" lvl="0" indent="-171450" algn="l" defTabSz="813952"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u="none" strike="noStrike" dirty="0">
                          <a:solidFill>
                            <a:schemeClr val="tx1"/>
                          </a:solidFill>
                          <a:effectLst/>
                          <a:latin typeface="Frutiger 45 Light" panose="020B0603020202020204" pitchFamily="34" charset="0"/>
                        </a:rPr>
                        <a:t>Private credit / Synthetic credit</a:t>
                      </a:r>
                      <a:endParaRPr lang="en-US" sz="900" b="0" i="0" u="none" strike="noStrike" dirty="0">
                        <a:solidFill>
                          <a:schemeClr val="tx1"/>
                        </a:solidFill>
                        <a:effectLst/>
                        <a:latin typeface="Frutiger 45 Light" panose="020B0603020202020204" pitchFamily="34" charset="0"/>
                      </a:endParaRPr>
                    </a:p>
                    <a:p>
                      <a:pPr marL="171450" indent="-171450" algn="l" fontAlgn="t">
                        <a:buFont typeface="Arial" panose="020B0604020202020204" pitchFamily="34" charset="0"/>
                        <a:buChar char="•"/>
                      </a:pPr>
                      <a:r>
                        <a:rPr lang="en-US" sz="900" u="none" strike="noStrike" dirty="0">
                          <a:solidFill>
                            <a:schemeClr val="tx1"/>
                          </a:solidFill>
                          <a:effectLst/>
                          <a:latin typeface="Frutiger 45 Light" panose="020B0603020202020204" pitchFamily="34" charset="0"/>
                        </a:rPr>
                        <a:t>Borrowing</a:t>
                      </a:r>
                      <a:endParaRPr lang="en-US" sz="900" b="0" i="0" u="none" strike="noStrike" dirty="0">
                        <a:solidFill>
                          <a:schemeClr val="tx1"/>
                        </a:solidFill>
                        <a:effectLst/>
                        <a:latin typeface="Frutiger 45 Light" panose="020B0603020202020204" pitchFamily="34" charset="0"/>
                      </a:endParaRPr>
                    </a:p>
                    <a:p>
                      <a:pPr marL="171450" indent="-171450" algn="l" fontAlgn="t">
                        <a:buFont typeface="Arial" panose="020B0604020202020204" pitchFamily="34" charset="0"/>
                        <a:buChar char="•"/>
                      </a:pPr>
                      <a:r>
                        <a:rPr lang="en-US" sz="900" b="1" i="0" u="none" strike="noStrike" dirty="0">
                          <a:solidFill>
                            <a:schemeClr val="tx1"/>
                          </a:solidFill>
                          <a:effectLst/>
                          <a:latin typeface="Frutiger 45 Light" panose="020B0603020202020204" pitchFamily="34" charset="0"/>
                        </a:rPr>
                        <a:t>US high yield and senior loans</a:t>
                      </a:r>
                      <a:endParaRPr lang="en-US" sz="900" b="0" i="0" u="none" strike="noStrike" dirty="0">
                        <a:solidFill>
                          <a:schemeClr val="tx1"/>
                        </a:solidFill>
                        <a:effectLst/>
                        <a:latin typeface="Frutiger 45 Light" panose="020B0603020202020204" pitchFamily="34" charset="0"/>
                      </a:endParaRPr>
                    </a:p>
                  </a:txBody>
                  <a:tcPr marL="62368" marR="62368" marT="31172" marB="31172" anchor="ct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6"/>
                  </a:ext>
                </a:extLst>
              </a:tr>
              <a:tr h="700644">
                <a:tc vMerge="1">
                  <a:txBody>
                    <a:bodyPr/>
                    <a:lstStyle/>
                    <a:p>
                      <a:endParaRPr lang="en-GB"/>
                    </a:p>
                  </a:txBody>
                  <a:tcPr/>
                </a:tc>
                <a:tc>
                  <a:txBody>
                    <a:bodyPr/>
                    <a:lstStyle/>
                    <a:p>
                      <a:pPr marL="0" algn="l" defTabSz="1005404" rtl="0" eaLnBrk="1" fontAlgn="t" latinLnBrk="0" hangingPunct="1"/>
                      <a:r>
                        <a:rPr lang="en-US" sz="900" b="1" i="0" u="none" strike="noStrike" kern="1200" dirty="0">
                          <a:solidFill>
                            <a:schemeClr val="tx1"/>
                          </a:solidFill>
                          <a:effectLst/>
                          <a:latin typeface="Frutiger 45 Light" panose="020B0603020202020204" pitchFamily="34" charset="0"/>
                          <a:ea typeface="+mn-ea"/>
                          <a:cs typeface="+mn-cs"/>
                        </a:rPr>
                        <a:t>Go sustainable</a:t>
                      </a:r>
                    </a:p>
                  </a:txBody>
                  <a:tcPr marL="62368" marR="62368" marT="31172" marB="31172" anchor="ctr">
                    <a:lnT w="19050" cap="flat" cmpd="sng" algn="ctr">
                      <a:solidFill>
                        <a:schemeClr val="bg1"/>
                      </a:solidFill>
                      <a:prstDash val="solid"/>
                      <a:round/>
                      <a:headEnd type="none" w="med" len="med"/>
                      <a:tailEnd type="none" w="med" len="med"/>
                    </a:lnT>
                    <a:lnB w="19050" cap="flat" cmpd="sng" algn="ctr">
                      <a:solidFill>
                        <a:schemeClr val="tx1">
                          <a:lumMod val="65000"/>
                          <a:lumOff val="35000"/>
                        </a:schemeClr>
                      </a:solidFill>
                      <a:prstDash val="solid"/>
                      <a:round/>
                      <a:headEnd type="none" w="med" len="med"/>
                      <a:tailEnd type="none" w="med" len="med"/>
                    </a:lnB>
                    <a:solidFill>
                      <a:schemeClr val="accent5">
                        <a:lumMod val="20000"/>
                        <a:lumOff val="80000"/>
                      </a:schemeClr>
                    </a:solidFill>
                  </a:tcPr>
                </a:tc>
                <a:tc>
                  <a:txBody>
                    <a:bodyPr/>
                    <a:lstStyle/>
                    <a:p>
                      <a:pPr marL="171450" indent="-171450" algn="l" fontAlgn="t">
                        <a:buFont typeface="Arial" panose="020B0604020202020204" pitchFamily="34" charset="0"/>
                        <a:buChar char="•"/>
                      </a:pPr>
                      <a:r>
                        <a:rPr lang="en-US" sz="900" b="1" u="none" strike="noStrike" dirty="0">
                          <a:solidFill>
                            <a:schemeClr val="tx1"/>
                          </a:solidFill>
                          <a:effectLst/>
                          <a:latin typeface="Frutiger 45 Light" panose="020B0603020202020204" pitchFamily="34" charset="0"/>
                        </a:rPr>
                        <a:t>Future of Earth</a:t>
                      </a:r>
                    </a:p>
                    <a:p>
                      <a:pPr marL="171450" indent="-171450" algn="l" fontAlgn="t">
                        <a:buFont typeface="Arial" panose="020B0604020202020204" pitchFamily="34" charset="0"/>
                        <a:buChar char="•"/>
                      </a:pPr>
                      <a:r>
                        <a:rPr lang="en-US" sz="900" b="0" u="none" strike="noStrike" dirty="0">
                          <a:solidFill>
                            <a:schemeClr val="tx1"/>
                          </a:solidFill>
                          <a:effectLst/>
                          <a:latin typeface="Frutiger 45 Light" panose="020B0603020202020204" pitchFamily="34" charset="0"/>
                        </a:rPr>
                        <a:t>Look beyond E in ESG (diversity &amp; equality, food revolution)</a:t>
                      </a:r>
                    </a:p>
                    <a:p>
                      <a:pPr marL="171450" indent="-171450" algn="l" fontAlgn="t">
                        <a:buFont typeface="Arial" panose="020B0604020202020204" pitchFamily="34" charset="0"/>
                        <a:buChar char="•"/>
                      </a:pPr>
                      <a:r>
                        <a:rPr lang="en-US" sz="900" b="0" u="none" strike="noStrike" dirty="0">
                          <a:solidFill>
                            <a:schemeClr val="tx1"/>
                          </a:solidFill>
                          <a:effectLst/>
                          <a:latin typeface="Frutiger 45 Light" panose="020B0603020202020204" pitchFamily="34" charset="0"/>
                        </a:rPr>
                        <a:t>Greentech</a:t>
                      </a:r>
                    </a:p>
                    <a:p>
                      <a:pPr marL="171450" indent="-171450" algn="l" fontAlgn="t">
                        <a:buFont typeface="Arial" panose="020B0604020202020204" pitchFamily="34" charset="0"/>
                        <a:buChar char="•"/>
                      </a:pPr>
                      <a:r>
                        <a:rPr lang="en-US" sz="900" b="0" u="none" strike="noStrike" dirty="0">
                          <a:solidFill>
                            <a:schemeClr val="tx1"/>
                          </a:solidFill>
                          <a:effectLst/>
                          <a:latin typeface="Frutiger 45 Light" panose="020B0603020202020204" pitchFamily="34" charset="0"/>
                        </a:rPr>
                        <a:t>Sustainable asset classes (green bonds, MDBs, ESG leaders, HY engagement, impact strategies)</a:t>
                      </a:r>
                      <a:endParaRPr lang="en-US" sz="900" b="0" i="0" u="none" strike="noStrike" dirty="0">
                        <a:solidFill>
                          <a:schemeClr val="tx1"/>
                        </a:solidFill>
                        <a:effectLst/>
                        <a:latin typeface="Frutiger 45 Light" panose="020B0603020202020204" pitchFamily="34" charset="0"/>
                      </a:endParaRPr>
                    </a:p>
                  </a:txBody>
                  <a:tcPr marL="62368" marR="62368" marT="31172" marB="31172" anchor="ctr">
                    <a:lnT w="3175" cap="flat" cmpd="sng" algn="ctr">
                      <a:solidFill>
                        <a:schemeClr val="bg1">
                          <a:lumMod val="75000"/>
                        </a:schemeClr>
                      </a:solidFill>
                      <a:prstDash val="solid"/>
                      <a:round/>
                      <a:headEnd type="none" w="med" len="med"/>
                      <a:tailEnd type="none" w="med" len="med"/>
                    </a:lnT>
                    <a:lnB w="19050" cap="flat" cmpd="sng" algn="ctr">
                      <a:solidFill>
                        <a:schemeClr val="tx1">
                          <a:lumMod val="65000"/>
                          <a:lumOff val="35000"/>
                        </a:schemeClr>
                      </a:solidFill>
                      <a:prstDash val="solid"/>
                      <a:round/>
                      <a:headEnd type="none" w="med" len="med"/>
                      <a:tailEnd type="none" w="med" len="med"/>
                    </a:lnB>
                  </a:tcPr>
                </a:tc>
                <a:extLst>
                  <a:ext uri="{0D108BD9-81ED-4DB2-BD59-A6C34878D82A}">
                    <a16:rowId xmlns:a16="http://schemas.microsoft.com/office/drawing/2014/main" val="10007"/>
                  </a:ext>
                </a:extLst>
              </a:tr>
              <a:tr h="680616">
                <a:tc>
                  <a:txBody>
                    <a:bodyPr/>
                    <a:lstStyle/>
                    <a:p>
                      <a:pPr marL="0" algn="ctr" defTabSz="1005404" rtl="0" eaLnBrk="1" fontAlgn="ctr" latinLnBrk="0" hangingPunct="1"/>
                      <a:r>
                        <a:rPr lang="en-US" sz="900" b="1" i="0" u="none" strike="noStrike" kern="1200" dirty="0">
                          <a:solidFill>
                            <a:schemeClr val="tx1"/>
                          </a:solidFill>
                          <a:effectLst/>
                          <a:latin typeface="Frutiger 45 Light" panose="020B0603020202020204" pitchFamily="34" charset="0"/>
                          <a:ea typeface="+mn-ea"/>
                          <a:cs typeface="+mn-cs"/>
                        </a:rPr>
                        <a:t>Downside</a:t>
                      </a:r>
                    </a:p>
                  </a:txBody>
                  <a:tcPr marL="62368" marR="62368" marT="31172" marB="31172" anchor="ctr">
                    <a:lnT w="19050" cap="flat" cmpd="sng" algn="ctr">
                      <a:solidFill>
                        <a:schemeClr val="tx1">
                          <a:lumMod val="65000"/>
                          <a:lumOff val="35000"/>
                        </a:schemeClr>
                      </a:solidFill>
                      <a:prstDash val="solid"/>
                      <a:round/>
                      <a:headEnd type="none" w="med" len="med"/>
                      <a:tailEnd type="none" w="med" len="med"/>
                    </a:lnT>
                  </a:tcPr>
                </a:tc>
                <a:tc>
                  <a:txBody>
                    <a:bodyPr/>
                    <a:lstStyle/>
                    <a:p>
                      <a:pPr marL="0" algn="l" defTabSz="1005404" rtl="0" eaLnBrk="1" fontAlgn="t" latinLnBrk="0" hangingPunct="1"/>
                      <a:r>
                        <a:rPr lang="en-US" sz="900" b="1" i="0" u="none" strike="noStrike" kern="1200" dirty="0">
                          <a:solidFill>
                            <a:schemeClr val="tx1"/>
                          </a:solidFill>
                          <a:effectLst/>
                          <a:latin typeface="Frutiger 45 Light" panose="020B0603020202020204" pitchFamily="34" charset="0"/>
                          <a:ea typeface="+mn-ea"/>
                          <a:cs typeface="+mn-cs"/>
                        </a:rPr>
                        <a:t>Use volatility to invest and protect</a:t>
                      </a:r>
                    </a:p>
                  </a:txBody>
                  <a:tcPr marL="62368" marR="62368" marT="31172" marB="31172" anchor="ctr">
                    <a:lnT w="19050" cap="flat" cmpd="sng" algn="ctr">
                      <a:solidFill>
                        <a:schemeClr val="tx1">
                          <a:lumMod val="65000"/>
                          <a:lumOff val="3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solidFill>
                      <a:schemeClr val="accent5">
                        <a:lumMod val="20000"/>
                        <a:lumOff val="80000"/>
                      </a:schemeClr>
                    </a:solidFill>
                  </a:tcPr>
                </a:tc>
                <a:tc>
                  <a:txBody>
                    <a:bodyPr/>
                    <a:lstStyle/>
                    <a:p>
                      <a:pPr marL="171450" marR="0" lvl="0" indent="-171450" algn="l" defTabSz="1005404"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u="none" strike="noStrike" dirty="0">
                          <a:solidFill>
                            <a:schemeClr val="tx1"/>
                          </a:solidFill>
                          <a:effectLst/>
                          <a:latin typeface="Frutiger 45 Light" panose="020B0603020202020204" pitchFamily="34" charset="0"/>
                        </a:rPr>
                        <a:t>Generating yield</a:t>
                      </a:r>
                    </a:p>
                    <a:p>
                      <a:pPr marL="171450" marR="0" lvl="0" indent="-171450" algn="l" defTabSz="1005404"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b="1" u="none" strike="noStrike" dirty="0">
                          <a:solidFill>
                            <a:schemeClr val="tx1"/>
                          </a:solidFill>
                          <a:effectLst/>
                          <a:latin typeface="Frutiger 45 Light" panose="020B0603020202020204" pitchFamily="34" charset="0"/>
                        </a:rPr>
                        <a:t>Asymmetric market exposure</a:t>
                      </a:r>
                    </a:p>
                    <a:p>
                      <a:pPr marL="171450" marR="0" lvl="0" indent="-171450" algn="l" defTabSz="1005404"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u="none" strike="noStrike" dirty="0">
                          <a:solidFill>
                            <a:schemeClr val="tx1"/>
                          </a:solidFill>
                          <a:effectLst/>
                          <a:latin typeface="Frutiger 45 Light" panose="020B0603020202020204" pitchFamily="34" charset="0"/>
                        </a:rPr>
                        <a:t>Hedge funds</a:t>
                      </a:r>
                    </a:p>
                    <a:p>
                      <a:pPr marL="171450" marR="0" lvl="0" indent="-171450" algn="l" defTabSz="1005404" rtl="0" eaLnBrk="1" fontAlgn="t" latinLnBrk="0" hangingPunct="1">
                        <a:lnSpc>
                          <a:spcPct val="100000"/>
                        </a:lnSpc>
                        <a:spcBef>
                          <a:spcPts val="0"/>
                        </a:spcBef>
                        <a:spcAft>
                          <a:spcPts val="0"/>
                        </a:spcAft>
                        <a:buClrTx/>
                        <a:buSzTx/>
                        <a:buFont typeface="Arial" panose="020B0604020202020204" pitchFamily="34" charset="0"/>
                        <a:buChar char="•"/>
                        <a:tabLst/>
                        <a:defRPr/>
                      </a:pPr>
                      <a:r>
                        <a:rPr lang="en-US" sz="900" u="none" strike="noStrike" dirty="0">
                          <a:solidFill>
                            <a:schemeClr val="tx1"/>
                          </a:solidFill>
                          <a:effectLst/>
                          <a:latin typeface="Frutiger 45 Light" panose="020B0603020202020204" pitchFamily="34" charset="0"/>
                        </a:rPr>
                        <a:t>Buy on dips, phasing in</a:t>
                      </a:r>
                    </a:p>
                  </a:txBody>
                  <a:tcPr marL="62368" marR="62368" marT="31172" marB="31172" anchor="ctr">
                    <a:lnT w="19050" cap="flat" cmpd="sng" algn="ctr">
                      <a:solidFill>
                        <a:schemeClr val="tx1">
                          <a:lumMod val="65000"/>
                          <a:lumOff val="3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custDataLst>
      <p:custData r:id="rId1"/>
    </p:custDataLst>
    <p:extLst>
      <p:ext uri="{BB962C8B-B14F-4D97-AF65-F5344CB8AC3E}">
        <p14:creationId xmlns:p14="http://schemas.microsoft.com/office/powerpoint/2010/main" val="352712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0526" y="630089"/>
            <a:ext cx="8449798" cy="159179"/>
          </a:xfrm>
          <a:prstGeom prst="rect">
            <a:avLst/>
          </a:prstGeom>
          <a:solidFill>
            <a:srgbClr val="FFFFFF"/>
          </a:solid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GB" dirty="0">
              <a:solidFill>
                <a:srgbClr val="000000"/>
              </a:solidFill>
            </a:endParaRPr>
          </a:p>
        </p:txBody>
      </p:sp>
      <p:sp>
        <p:nvSpPr>
          <p:cNvPr id="2" name="Text Placeholder 1"/>
          <p:cNvSpPr>
            <a:spLocks noGrp="1"/>
          </p:cNvSpPr>
          <p:nvPr>
            <p:ph type="body" sz="quarter" idx="12"/>
          </p:nvPr>
        </p:nvSpPr>
        <p:spPr>
          <a:xfrm>
            <a:off x="419988" y="494807"/>
            <a:ext cx="8350336" cy="4097457"/>
          </a:xfrm>
        </p:spPr>
        <p:txBody>
          <a:bodyPr anchor="ctr"/>
          <a:lstStyle/>
          <a:p>
            <a:pPr algn="ctr"/>
            <a:r>
              <a:rPr lang="en-US" sz="2727" dirty="0">
                <a:latin typeface="Frutiger 45 Light" panose="020B0603020202020204" pitchFamily="34" charset="0"/>
                <a:hlinkClick r:id="rId4"/>
              </a:rPr>
              <a:t>www.ubs.com/cio-disclaimer</a:t>
            </a:r>
            <a:endParaRPr lang="en-US" sz="2727" dirty="0">
              <a:latin typeface="Frutiger 45 Light" panose="020B0603020202020204" pitchFamily="34" charset="0"/>
            </a:endParaRPr>
          </a:p>
          <a:p>
            <a:endParaRPr lang="en-US" sz="818" dirty="0">
              <a:latin typeface="Frutiger 45 Light" panose="020B0603020202020204" pitchFamily="34" charset="0"/>
            </a:endParaRPr>
          </a:p>
          <a:p>
            <a:endParaRPr lang="en-US" sz="818" dirty="0">
              <a:latin typeface="Frutiger 45 Light" panose="020B0603020202020204" pitchFamily="34" charset="0"/>
            </a:endParaRPr>
          </a:p>
          <a:p>
            <a:r>
              <a:rPr lang="en-US" sz="818" dirty="0">
                <a:latin typeface="Frutiger 45 Light" panose="020B0603020202020204" pitchFamily="34" charset="0"/>
              </a:rPr>
              <a:t>The content is published by the Global Wealth Management business of UBS Switzerland AG (regulated by FINMA in Switzerland), its subsidiaries or its affiliates ("UBS"). In the USA, UBS Financial Services Inc. is a subsidiary of UBS AG and a member of FINRA/SIPC.</a:t>
            </a:r>
            <a:endParaRPr lang="en-GB" sz="818" dirty="0">
              <a:latin typeface="Frutiger 45 Light" panose="020B0603020202020204" pitchFamily="34" charset="0"/>
            </a:endParaRPr>
          </a:p>
          <a:p>
            <a:r>
              <a:rPr lang="en-US" sz="818" dirty="0">
                <a:latin typeface="Frutiger 45 Light" panose="020B0603020202020204" pitchFamily="34" charset="0"/>
              </a:rPr>
              <a:t>This material is </a:t>
            </a:r>
            <a:r>
              <a:rPr lang="en-US" sz="818" b="1" dirty="0">
                <a:latin typeface="Frutiger 45 Light" panose="020B0603020202020204" pitchFamily="34" charset="0"/>
              </a:rPr>
              <a:t>for your</a:t>
            </a:r>
            <a:r>
              <a:rPr lang="en-US" sz="818" dirty="0">
                <a:latin typeface="Frutiger 45 Light" panose="020B0603020202020204" pitchFamily="34" charset="0"/>
              </a:rPr>
              <a:t> </a:t>
            </a:r>
            <a:r>
              <a:rPr lang="en-US" sz="818" b="1" dirty="0">
                <a:latin typeface="Frutiger 45 Light" panose="020B0603020202020204" pitchFamily="34" charset="0"/>
              </a:rPr>
              <a:t>information only</a:t>
            </a:r>
            <a:r>
              <a:rPr lang="en-US" sz="818" dirty="0">
                <a:latin typeface="Frutiger 45 Light" panose="020B0603020202020204" pitchFamily="34" charset="0"/>
              </a:rPr>
              <a:t> and is not intended as an offer, or a solicitation of an offer, to buy or sell any investment or other specific product. The analysis contained herein does not constitute a personal recommendation or take into account the particular investment objectives, investment strategies, financial situation and needs of any specific recipient. </a:t>
            </a:r>
            <a:r>
              <a:rPr lang="en-US" sz="818" b="1" dirty="0">
                <a:latin typeface="Frutiger 45 Light" panose="020B0603020202020204" pitchFamily="34" charset="0"/>
              </a:rPr>
              <a:t>The views and opinions expressed in this material by third parties are not those of UBS</a:t>
            </a:r>
            <a:r>
              <a:rPr lang="en-US" sz="818" dirty="0">
                <a:latin typeface="Frutiger 45 Light" panose="020B0603020202020204" pitchFamily="34" charset="0"/>
              </a:rPr>
              <a:t>. Accordingly, UBS does not accept any liability over the content shared by third parties or any claims, losses or damages arising from the use or reliance of all or any part thereof. </a:t>
            </a:r>
            <a:endParaRPr lang="en-GB" sz="818" dirty="0">
              <a:latin typeface="Frutiger 45 Light" panose="020B0603020202020204" pitchFamily="34" charset="0"/>
            </a:endParaRPr>
          </a:p>
          <a:p>
            <a:r>
              <a:rPr lang="en-US" sz="818" dirty="0">
                <a:latin typeface="Frutiger 45 Light" panose="020B0603020202020204" pitchFamily="34" charset="0"/>
              </a:rPr>
              <a:t>As a firm providing wealth management services to clients globally, UBS offers both investment advisory services and brokerage services. Investment advisory services and brokerage services are separate and distinct, differ in material ways and are governed by different laws and separate arrangements. It is important that clients understand the ways in which we conduct business and that they carefully read the agreements and disclosures that we provide to them about the products or services we offer. For more information visit our website at </a:t>
            </a:r>
            <a:r>
              <a:rPr lang="en-US" sz="818" u="sng" dirty="0">
                <a:latin typeface="Frutiger 45 Light" panose="020B0603020202020204" pitchFamily="34" charset="0"/>
                <a:hlinkClick r:id="rId5"/>
              </a:rPr>
              <a:t>ubs.com/</a:t>
            </a:r>
            <a:r>
              <a:rPr lang="en-US" sz="818" u="sng" dirty="0" err="1">
                <a:latin typeface="Frutiger 45 Light" panose="020B0603020202020204" pitchFamily="34" charset="0"/>
                <a:hlinkClick r:id="rId5"/>
              </a:rPr>
              <a:t>workingwithus</a:t>
            </a:r>
            <a:r>
              <a:rPr lang="en-US" sz="818" dirty="0">
                <a:latin typeface="Frutiger 45 Light" panose="020B0603020202020204" pitchFamily="34" charset="0"/>
              </a:rPr>
              <a:t>. </a:t>
            </a:r>
            <a:endParaRPr lang="en-GB" sz="818" dirty="0">
              <a:latin typeface="Frutiger 45 Light" panose="020B0603020202020204" pitchFamily="34" charset="0"/>
            </a:endParaRPr>
          </a:p>
          <a:p>
            <a:r>
              <a:rPr lang="en-GB" sz="818" dirty="0">
                <a:latin typeface="Frutiger 45 Light" panose="020B0603020202020204" pitchFamily="34" charset="0"/>
              </a:rPr>
              <a:t>Investing in structured investments involves significant risks. For a detailed discussion of the risks involved in investing in any particular structured investment, you must read the relevant offering materials for that investment. Structured investments are unsecured obligations of a particular issuer with returns linked to the performance of an underlying asset. Depending on the terms of the investment, investors could lose all or a substantial portion of their investment based on the performance of the underlying asset. Investors could also lose their entire investment if the issuer becomes insolvent. UBS Financial Services Inc. does not guarantee in any way the obligations or the financial condition of any issuer or the accuracy of any financial information provided by any issuer. Structured investments are not traditional investments and investing in a structured investment is not equivalent to investing directly in the underlying asset. Structured investments may have limited or no liquidity, and investors should be prepared to hold their investment to maturity. The return of structured investments may be limited by a maximum gain, participation rate or other feature. Structured investments may include call features and, if a structured investment is called early, investors would not earn any further return and may not be able to reinvest in similar investments with similar terms. Structured investments include costs and fees which are generally embedded in the price of the investment. The tax treatment of a structured investment may be complex and may differ from a direct investment in the underlying asset. UBS Financial Services Inc. and its employees do not provide tax advice. Investors should consult their own tax advisor about their own tax situation before investing in any securities.</a:t>
            </a:r>
          </a:p>
          <a:p>
            <a:r>
              <a:rPr lang="en-US" sz="818" dirty="0">
                <a:latin typeface="Frutiger 45 Light" panose="020B0603020202020204" pitchFamily="34" charset="0"/>
              </a:rPr>
              <a:t>Please visit below page to read the legal </a:t>
            </a:r>
            <a:r>
              <a:rPr lang="en-US" sz="818" dirty="0">
                <a:latin typeface="Frutiger 45 Light" panose="020B0603020202020204" pitchFamily="34" charset="0"/>
                <a:hlinkClick r:id="rId6"/>
              </a:rPr>
              <a:t>disclaimer </a:t>
            </a:r>
            <a:r>
              <a:rPr lang="en-GB" sz="818" dirty="0">
                <a:latin typeface="Frutiger 45 Light" panose="020B0603020202020204" pitchFamily="34" charset="0"/>
              </a:rPr>
              <a:t>applicable to this livestream.</a:t>
            </a:r>
            <a:endParaRPr lang="en-US" sz="818" dirty="0">
              <a:latin typeface="Frutiger 45 Light" panose="020B0603020202020204" pitchFamily="34" charset="0"/>
            </a:endParaRPr>
          </a:p>
          <a:p>
            <a:endParaRPr lang="en-GB" sz="818" dirty="0">
              <a:latin typeface="Frutiger 45 Light" panose="020B0603020202020204" pitchFamily="34" charset="0"/>
            </a:endParaRPr>
          </a:p>
        </p:txBody>
      </p:sp>
    </p:spTree>
    <p:custDataLst>
      <p:tags r:id="rId1"/>
    </p:custDataLst>
    <p:extLst>
      <p:ext uri="{BB962C8B-B14F-4D97-AF65-F5344CB8AC3E}">
        <p14:creationId xmlns:p14="http://schemas.microsoft.com/office/powerpoint/2010/main" val="283299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GB" dirty="0"/>
              <a:t>Mark Andersen </a:t>
            </a:r>
          </a:p>
          <a:p>
            <a:r>
              <a:rPr lang="en-US" dirty="0"/>
              <a:t>Co-Head CIO Asset Allocation</a:t>
            </a:r>
          </a:p>
        </p:txBody>
      </p:sp>
    </p:spTree>
    <p:extLst>
      <p:ext uri="{BB962C8B-B14F-4D97-AF65-F5344CB8AC3E}">
        <p14:creationId xmlns:p14="http://schemas.microsoft.com/office/powerpoint/2010/main" val="446171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r>
              <a:rPr lang="en-US" dirty="0"/>
              <a:t>Antonia Sariyska </a:t>
            </a:r>
          </a:p>
          <a:p>
            <a:r>
              <a:rPr lang="en-US" dirty="0"/>
              <a:t>Impact Investing Analyst</a:t>
            </a:r>
          </a:p>
        </p:txBody>
      </p:sp>
    </p:spTree>
    <p:extLst>
      <p:ext uri="{BB962C8B-B14F-4D97-AF65-F5344CB8AC3E}">
        <p14:creationId xmlns:p14="http://schemas.microsoft.com/office/powerpoint/2010/main" val="464566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382386" y="4"/>
            <a:ext cx="8599978" cy="642158"/>
          </a:xfrm>
        </p:spPr>
        <p:txBody>
          <a:bodyPr>
            <a:normAutofit/>
          </a:bodyPr>
          <a:lstStyle/>
          <a:p>
            <a:r>
              <a:rPr lang="de-CH" sz="2400" dirty="0" err="1"/>
              <a:t>Investing</a:t>
            </a:r>
            <a:r>
              <a:rPr lang="de-CH" sz="2400" dirty="0"/>
              <a:t> in </a:t>
            </a:r>
            <a:r>
              <a:rPr lang="de-CH" sz="2400" dirty="0" err="1"/>
              <a:t>the</a:t>
            </a:r>
            <a:r>
              <a:rPr lang="de-CH" sz="2400" dirty="0"/>
              <a:t> </a:t>
            </a:r>
            <a:r>
              <a:rPr lang="de-CH" sz="2400" dirty="0" err="1">
                <a:solidFill>
                  <a:srgbClr val="E60000"/>
                </a:solidFill>
              </a:rPr>
              <a:t>future</a:t>
            </a:r>
            <a:r>
              <a:rPr lang="de-CH" sz="2400" dirty="0">
                <a:solidFill>
                  <a:srgbClr val="E60000"/>
                </a:solidFill>
              </a:rPr>
              <a:t> </a:t>
            </a:r>
            <a:r>
              <a:rPr lang="de-CH" sz="2400" dirty="0" err="1">
                <a:solidFill>
                  <a:srgbClr val="E60000"/>
                </a:solidFill>
              </a:rPr>
              <a:t>of</a:t>
            </a:r>
            <a:r>
              <a:rPr lang="de-CH" sz="2400" dirty="0">
                <a:solidFill>
                  <a:srgbClr val="E60000"/>
                </a:solidFill>
              </a:rPr>
              <a:t> Earth</a:t>
            </a:r>
            <a:endParaRPr lang="en-US" sz="2400" dirty="0">
              <a:solidFill>
                <a:srgbClr val="E60000"/>
              </a:solidFill>
            </a:endParaRPr>
          </a:p>
        </p:txBody>
      </p:sp>
      <p:sp>
        <p:nvSpPr>
          <p:cNvPr id="12" name="Text Box 4"/>
          <p:cNvSpPr txBox="1">
            <a:spLocks noChangeArrowheads="1"/>
          </p:cNvSpPr>
          <p:nvPr/>
        </p:nvSpPr>
        <p:spPr bwMode="auto">
          <a:xfrm>
            <a:off x="2768724" y="4768200"/>
            <a:ext cx="5817466" cy="110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a:t>
            </a:r>
            <a:r>
              <a:rPr dirty="0"/>
              <a:t>UBS</a:t>
            </a:r>
            <a:r>
              <a:rPr lang="en-GB" dirty="0"/>
              <a:t> as of April 2021</a:t>
            </a:r>
          </a:p>
        </p:txBody>
      </p:sp>
      <p:sp>
        <p:nvSpPr>
          <p:cNvPr id="8" name="LAYOUT BODY"/>
          <p:cNvSpPr txBox="1">
            <a:spLocks/>
          </p:cNvSpPr>
          <p:nvPr>
            <p:custDataLst>
              <p:tags r:id="rId3"/>
            </p:custDataLst>
          </p:nvPr>
        </p:nvSpPr>
        <p:spPr>
          <a:xfrm>
            <a:off x="392401" y="1400463"/>
            <a:ext cx="4114800" cy="1188720"/>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chemeClr val="tx2"/>
                </a:solidFill>
                <a:latin typeface="Frutiger 45 Light" panose="020B0603020202020204" pitchFamily="34" charset="0"/>
              </a:rPr>
              <a:t>The time is now</a:t>
            </a:r>
            <a:endParaRPr lang="en-US" sz="1200" b="1" dirty="0">
              <a:latin typeface="Frutiger 45 Light" panose="020B0603020202020204" pitchFamily="34" charset="0"/>
            </a:endParaRP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Regulatory environment is becoming more supportive</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Technology is improving</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Consumers, companies, and investors are taking notice</a:t>
            </a:r>
          </a:p>
        </p:txBody>
      </p:sp>
      <p:sp>
        <p:nvSpPr>
          <p:cNvPr id="11" name="LAYOUT BODY"/>
          <p:cNvSpPr txBox="1">
            <a:spLocks/>
          </p:cNvSpPr>
          <p:nvPr>
            <p:custDataLst>
              <p:tags r:id="rId4"/>
            </p:custDataLst>
          </p:nvPr>
        </p:nvSpPr>
        <p:spPr>
          <a:xfrm>
            <a:off x="415406" y="2915378"/>
            <a:ext cx="4114800" cy="1399032"/>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chemeClr val="tx2"/>
                </a:solidFill>
                <a:latin typeface="Frutiger 45 Light" panose="020B0603020202020204" pitchFamily="34" charset="0"/>
              </a:rPr>
              <a:t>Where to invest</a:t>
            </a:r>
            <a:endParaRPr lang="en-US" sz="1200" b="1" dirty="0">
              <a:latin typeface="Frutiger 45 Light" panose="020B0603020202020204" pitchFamily="34" charset="0"/>
            </a:endParaRP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Technologies and solutions aimed at solving key environmental challenges</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Companies that actively tackle environmental risks and opportunities within their operations and supply chains</a:t>
            </a:r>
          </a:p>
        </p:txBody>
      </p:sp>
      <p:pic>
        <p:nvPicPr>
          <p:cNvPr id="13" name="Picture 12" descr="A picture containing shape&#10;&#10;Description automatically generated">
            <a:extLst>
              <a:ext uri="{FF2B5EF4-FFF2-40B4-BE49-F238E27FC236}">
                <a16:creationId xmlns:a16="http://schemas.microsoft.com/office/drawing/2014/main" id="{EC8EDDA3-1DCA-4497-8D36-11912F0F460C}"/>
              </a:ext>
            </a:extLst>
          </p:cNvPr>
          <p:cNvPicPr>
            <a:picLocks noChangeAspect="1"/>
          </p:cNvPicPr>
          <p:nvPr/>
        </p:nvPicPr>
        <p:blipFill>
          <a:blip r:embed="rId7"/>
          <a:stretch>
            <a:fillRect/>
          </a:stretch>
        </p:blipFill>
        <p:spPr>
          <a:xfrm>
            <a:off x="7745014" y="2521179"/>
            <a:ext cx="457200" cy="457200"/>
          </a:xfrm>
          <a:prstGeom prst="rect">
            <a:avLst/>
          </a:prstGeom>
        </p:spPr>
      </p:pic>
      <p:sp>
        <p:nvSpPr>
          <p:cNvPr id="14" name="Oval 13">
            <a:extLst>
              <a:ext uri="{FF2B5EF4-FFF2-40B4-BE49-F238E27FC236}">
                <a16:creationId xmlns:a16="http://schemas.microsoft.com/office/drawing/2014/main" id="{3A3125CC-A553-40A1-9CCC-70EA2399F7C5}"/>
              </a:ext>
            </a:extLst>
          </p:cNvPr>
          <p:cNvSpPr/>
          <p:nvPr/>
        </p:nvSpPr>
        <p:spPr>
          <a:xfrm>
            <a:off x="7315200" y="876381"/>
            <a:ext cx="3657600" cy="3657600"/>
          </a:xfrm>
          <a:prstGeom prst="ellipse">
            <a:avLst/>
          </a:prstGeom>
          <a:noFill/>
          <a:ln w="3175">
            <a:solidFill>
              <a:srgbClr val="7B7D8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dirty="0">
              <a:solidFill>
                <a:schemeClr val="tx1"/>
              </a:solidFill>
            </a:endParaRPr>
          </a:p>
        </p:txBody>
      </p:sp>
      <p:pic>
        <p:nvPicPr>
          <p:cNvPr id="15" name="Picture 14" descr="Shape, icon&#10;&#10;Description automatically generated">
            <a:extLst>
              <a:ext uri="{FF2B5EF4-FFF2-40B4-BE49-F238E27FC236}">
                <a16:creationId xmlns:a16="http://schemas.microsoft.com/office/drawing/2014/main" id="{EF6DEC94-D97A-4757-8E69-B59BF9E32D1B}"/>
              </a:ext>
            </a:extLst>
          </p:cNvPr>
          <p:cNvPicPr>
            <a:picLocks noChangeAspect="1"/>
          </p:cNvPicPr>
          <p:nvPr/>
        </p:nvPicPr>
        <p:blipFill>
          <a:blip r:embed="rId8"/>
          <a:stretch>
            <a:fillRect/>
          </a:stretch>
        </p:blipFill>
        <p:spPr>
          <a:xfrm>
            <a:off x="7267610" y="1002192"/>
            <a:ext cx="459632" cy="457200"/>
          </a:xfrm>
          <a:prstGeom prst="rect">
            <a:avLst/>
          </a:prstGeom>
        </p:spPr>
      </p:pic>
      <p:pic>
        <p:nvPicPr>
          <p:cNvPr id="16" name="Picture 15" descr="Shape, arrow&#10;&#10;Description automatically generated">
            <a:extLst>
              <a:ext uri="{FF2B5EF4-FFF2-40B4-BE49-F238E27FC236}">
                <a16:creationId xmlns:a16="http://schemas.microsoft.com/office/drawing/2014/main" id="{E05A15F4-AF73-4BF6-A992-3C54D25BC998}"/>
              </a:ext>
            </a:extLst>
          </p:cNvPr>
          <p:cNvPicPr>
            <a:picLocks noChangeAspect="1"/>
          </p:cNvPicPr>
          <p:nvPr/>
        </p:nvPicPr>
        <p:blipFill>
          <a:blip r:embed="rId9"/>
          <a:stretch>
            <a:fillRect/>
          </a:stretch>
        </p:blipFill>
        <p:spPr>
          <a:xfrm>
            <a:off x="6831773" y="1902730"/>
            <a:ext cx="459632" cy="457200"/>
          </a:xfrm>
          <a:prstGeom prst="rect">
            <a:avLst/>
          </a:prstGeom>
        </p:spPr>
      </p:pic>
      <p:pic>
        <p:nvPicPr>
          <p:cNvPr id="17" name="Picture 16" descr="A picture containing night sky&#10;&#10;Description automatically generated">
            <a:extLst>
              <a:ext uri="{FF2B5EF4-FFF2-40B4-BE49-F238E27FC236}">
                <a16:creationId xmlns:a16="http://schemas.microsoft.com/office/drawing/2014/main" id="{6E56CF69-434D-4F45-A631-2C6B1FFA0715}"/>
              </a:ext>
            </a:extLst>
          </p:cNvPr>
          <p:cNvPicPr>
            <a:picLocks noChangeAspect="1"/>
          </p:cNvPicPr>
          <p:nvPr/>
        </p:nvPicPr>
        <p:blipFill>
          <a:blip r:embed="rId10"/>
          <a:stretch>
            <a:fillRect/>
          </a:stretch>
        </p:blipFill>
        <p:spPr>
          <a:xfrm>
            <a:off x="6856784" y="2978379"/>
            <a:ext cx="459632" cy="457200"/>
          </a:xfrm>
          <a:prstGeom prst="rect">
            <a:avLst/>
          </a:prstGeom>
        </p:spPr>
      </p:pic>
      <p:pic>
        <p:nvPicPr>
          <p:cNvPr id="18" name="Picture 17">
            <a:extLst>
              <a:ext uri="{FF2B5EF4-FFF2-40B4-BE49-F238E27FC236}">
                <a16:creationId xmlns:a16="http://schemas.microsoft.com/office/drawing/2014/main" id="{1E37C471-FC3E-40BD-9468-F591AFA9EB83}"/>
              </a:ext>
            </a:extLst>
          </p:cNvPr>
          <p:cNvPicPr>
            <a:picLocks noChangeAspect="1"/>
          </p:cNvPicPr>
          <p:nvPr/>
        </p:nvPicPr>
        <p:blipFill>
          <a:blip r:embed="rId11"/>
          <a:stretch>
            <a:fillRect/>
          </a:stretch>
        </p:blipFill>
        <p:spPr>
          <a:xfrm>
            <a:off x="7267610" y="3859686"/>
            <a:ext cx="457200" cy="457200"/>
          </a:xfrm>
          <a:prstGeom prst="rect">
            <a:avLst/>
          </a:prstGeom>
        </p:spPr>
      </p:pic>
      <p:sp>
        <p:nvSpPr>
          <p:cNvPr id="19" name="TextBox 18">
            <a:extLst>
              <a:ext uri="{FF2B5EF4-FFF2-40B4-BE49-F238E27FC236}">
                <a16:creationId xmlns:a16="http://schemas.microsoft.com/office/drawing/2014/main" id="{FCE70791-792D-4EC6-BFE1-50C650E8A7AD}"/>
              </a:ext>
            </a:extLst>
          </p:cNvPr>
          <p:cNvSpPr txBox="1"/>
          <p:nvPr/>
        </p:nvSpPr>
        <p:spPr>
          <a:xfrm>
            <a:off x="4652843" y="934303"/>
            <a:ext cx="2480455" cy="530286"/>
          </a:xfrm>
          <a:prstGeom prst="rect">
            <a:avLst/>
          </a:prstGeom>
          <a:noFill/>
        </p:spPr>
        <p:txBody>
          <a:bodyPr wrap="square" lIns="0" tIns="0" rIns="0" bIns="0" rtlCol="0" anchor="ctr">
            <a:noAutofit/>
          </a:bodyPr>
          <a:lstStyle/>
          <a:p>
            <a:pPr algn="r"/>
            <a:r>
              <a:rPr lang="en-US" sz="1200" b="1" dirty="0">
                <a:latin typeface="Frutiger 45 Light" panose="020B0603020202020204" pitchFamily="34" charset="0"/>
              </a:rPr>
              <a:t>People, health, and communities</a:t>
            </a:r>
          </a:p>
        </p:txBody>
      </p:sp>
      <p:sp>
        <p:nvSpPr>
          <p:cNvPr id="20" name="TextBox 19">
            <a:extLst>
              <a:ext uri="{FF2B5EF4-FFF2-40B4-BE49-F238E27FC236}">
                <a16:creationId xmlns:a16="http://schemas.microsoft.com/office/drawing/2014/main" id="{FCF59C77-703D-4F2E-B319-221710217719}"/>
              </a:ext>
            </a:extLst>
          </p:cNvPr>
          <p:cNvSpPr txBox="1"/>
          <p:nvPr/>
        </p:nvSpPr>
        <p:spPr>
          <a:xfrm>
            <a:off x="4661375" y="1856854"/>
            <a:ext cx="2016224" cy="530286"/>
          </a:xfrm>
          <a:prstGeom prst="rect">
            <a:avLst/>
          </a:prstGeom>
          <a:noFill/>
        </p:spPr>
        <p:txBody>
          <a:bodyPr wrap="square" lIns="0" tIns="0" rIns="0" bIns="0" rtlCol="0" anchor="ctr">
            <a:noAutofit/>
          </a:bodyPr>
          <a:lstStyle/>
          <a:p>
            <a:pPr algn="r"/>
            <a:r>
              <a:rPr lang="en-US" sz="1200" b="1" dirty="0">
                <a:latin typeface="Frutiger 45 Light" panose="020B0603020202020204" pitchFamily="34" charset="0"/>
              </a:rPr>
              <a:t>Energy</a:t>
            </a:r>
          </a:p>
        </p:txBody>
      </p:sp>
      <p:sp>
        <p:nvSpPr>
          <p:cNvPr id="21" name="TextBox 20">
            <a:extLst>
              <a:ext uri="{FF2B5EF4-FFF2-40B4-BE49-F238E27FC236}">
                <a16:creationId xmlns:a16="http://schemas.microsoft.com/office/drawing/2014/main" id="{614C17A3-88BF-4B65-8018-03BEC00CFF8A}"/>
              </a:ext>
            </a:extLst>
          </p:cNvPr>
          <p:cNvSpPr txBox="1"/>
          <p:nvPr/>
        </p:nvSpPr>
        <p:spPr>
          <a:xfrm>
            <a:off x="4613795" y="2950813"/>
            <a:ext cx="2016224" cy="530286"/>
          </a:xfrm>
          <a:prstGeom prst="rect">
            <a:avLst/>
          </a:prstGeom>
          <a:noFill/>
        </p:spPr>
        <p:txBody>
          <a:bodyPr wrap="square" lIns="0" tIns="0" rIns="0" bIns="0" rtlCol="0" anchor="ctr">
            <a:noAutofit/>
          </a:bodyPr>
          <a:lstStyle/>
          <a:p>
            <a:pPr algn="r"/>
            <a:r>
              <a:rPr lang="en-US" sz="1200" b="1" dirty="0">
                <a:latin typeface="Frutiger 45 Light" panose="020B0603020202020204" pitchFamily="34" charset="0"/>
              </a:rPr>
              <a:t>Land</a:t>
            </a:r>
          </a:p>
        </p:txBody>
      </p:sp>
      <p:sp>
        <p:nvSpPr>
          <p:cNvPr id="22" name="TextBox 21">
            <a:extLst>
              <a:ext uri="{FF2B5EF4-FFF2-40B4-BE49-F238E27FC236}">
                <a16:creationId xmlns:a16="http://schemas.microsoft.com/office/drawing/2014/main" id="{AFABB760-358A-4093-A35C-F42073378CA5}"/>
              </a:ext>
            </a:extLst>
          </p:cNvPr>
          <p:cNvSpPr txBox="1"/>
          <p:nvPr/>
        </p:nvSpPr>
        <p:spPr>
          <a:xfrm>
            <a:off x="5027416" y="3887991"/>
            <a:ext cx="2016224" cy="530286"/>
          </a:xfrm>
          <a:prstGeom prst="rect">
            <a:avLst/>
          </a:prstGeom>
          <a:noFill/>
        </p:spPr>
        <p:txBody>
          <a:bodyPr wrap="square" lIns="0" tIns="0" rIns="0" bIns="0" rtlCol="0" anchor="ctr">
            <a:noAutofit/>
          </a:bodyPr>
          <a:lstStyle/>
          <a:p>
            <a:pPr algn="r"/>
            <a:r>
              <a:rPr lang="en-US" sz="1200" b="1" dirty="0">
                <a:latin typeface="Frutiger 45 Light" panose="020B0603020202020204" pitchFamily="34" charset="0"/>
              </a:rPr>
              <a:t>Water</a:t>
            </a:r>
          </a:p>
        </p:txBody>
      </p:sp>
    </p:spTree>
    <p:custDataLst>
      <p:tags r:id="rId1"/>
    </p:custDataLst>
    <p:extLst>
      <p:ext uri="{BB962C8B-B14F-4D97-AF65-F5344CB8AC3E}">
        <p14:creationId xmlns:p14="http://schemas.microsoft.com/office/powerpoint/2010/main" val="39478806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382386" y="4"/>
            <a:ext cx="8599978" cy="642158"/>
          </a:xfrm>
        </p:spPr>
        <p:txBody>
          <a:bodyPr>
            <a:normAutofit/>
          </a:bodyPr>
          <a:lstStyle/>
          <a:p>
            <a:r>
              <a:rPr lang="de-CH" sz="2400" dirty="0"/>
              <a:t>Solutions </a:t>
            </a:r>
            <a:r>
              <a:rPr lang="de-CH" sz="2400" dirty="0" err="1"/>
              <a:t>for</a:t>
            </a:r>
            <a:r>
              <a:rPr lang="de-CH" sz="2400" dirty="0"/>
              <a:t> </a:t>
            </a:r>
            <a:r>
              <a:rPr lang="de-CH" sz="2400" dirty="0" err="1">
                <a:solidFill>
                  <a:srgbClr val="E60000"/>
                </a:solidFill>
              </a:rPr>
              <a:t>our</a:t>
            </a:r>
            <a:r>
              <a:rPr lang="de-CH" sz="2400" dirty="0">
                <a:solidFill>
                  <a:srgbClr val="E60000"/>
                </a:solidFill>
              </a:rPr>
              <a:t> </a:t>
            </a:r>
            <a:r>
              <a:rPr lang="de-CH" sz="2400" dirty="0" err="1">
                <a:solidFill>
                  <a:srgbClr val="E60000"/>
                </a:solidFill>
              </a:rPr>
              <a:t>health</a:t>
            </a:r>
            <a:r>
              <a:rPr lang="de-CH" sz="2400" dirty="0">
                <a:solidFill>
                  <a:srgbClr val="E60000"/>
                </a:solidFill>
              </a:rPr>
              <a:t> and </a:t>
            </a:r>
            <a:r>
              <a:rPr lang="de-CH" sz="2400" dirty="0" err="1">
                <a:solidFill>
                  <a:srgbClr val="E60000"/>
                </a:solidFill>
              </a:rPr>
              <a:t>communities</a:t>
            </a:r>
            <a:endParaRPr lang="en-US" sz="2400" dirty="0">
              <a:solidFill>
                <a:srgbClr val="E60000"/>
              </a:solidFill>
            </a:endParaRPr>
          </a:p>
        </p:txBody>
      </p:sp>
      <p:sp>
        <p:nvSpPr>
          <p:cNvPr id="12" name="Text Box 4"/>
          <p:cNvSpPr txBox="1">
            <a:spLocks noChangeArrowheads="1"/>
          </p:cNvSpPr>
          <p:nvPr/>
        </p:nvSpPr>
        <p:spPr bwMode="auto">
          <a:xfrm>
            <a:off x="2768724" y="4768200"/>
            <a:ext cx="5817466" cy="110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Note: COPD = chronic obstructive pulmonary disease. Source: </a:t>
            </a:r>
            <a:r>
              <a:rPr dirty="0"/>
              <a:t>UBS</a:t>
            </a:r>
            <a:r>
              <a:rPr lang="en-GB" dirty="0"/>
              <a:t> as of April 2021 and WHO, 2016</a:t>
            </a:r>
          </a:p>
        </p:txBody>
      </p:sp>
      <p:sp>
        <p:nvSpPr>
          <p:cNvPr id="8" name="LAYOUT BODY"/>
          <p:cNvSpPr txBox="1">
            <a:spLocks/>
          </p:cNvSpPr>
          <p:nvPr>
            <p:custDataLst>
              <p:tags r:id="rId3"/>
            </p:custDataLst>
          </p:nvPr>
        </p:nvSpPr>
        <p:spPr>
          <a:xfrm>
            <a:off x="392401" y="1400463"/>
            <a:ext cx="4114800" cy="1188720"/>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chemeClr val="tx2"/>
                </a:solidFill>
                <a:latin typeface="Frutiger 45 Light" panose="020B0603020202020204" pitchFamily="34" charset="0"/>
              </a:rPr>
              <a:t>The time is now</a:t>
            </a:r>
            <a:endParaRPr lang="en-US" sz="1200" b="1" dirty="0">
              <a:latin typeface="Frutiger 45 Light" panose="020B0603020202020204" pitchFamily="34" charset="0"/>
            </a:endParaRP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Air pollution and urban heat are a significant threat to human health</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Extreme weather events and sinking cities lead to displacement of communities and companies</a:t>
            </a:r>
          </a:p>
        </p:txBody>
      </p:sp>
      <p:sp>
        <p:nvSpPr>
          <p:cNvPr id="11" name="LAYOUT BODY"/>
          <p:cNvSpPr txBox="1">
            <a:spLocks/>
          </p:cNvSpPr>
          <p:nvPr>
            <p:custDataLst>
              <p:tags r:id="rId4"/>
            </p:custDataLst>
          </p:nvPr>
        </p:nvSpPr>
        <p:spPr>
          <a:xfrm>
            <a:off x="415406" y="2915378"/>
            <a:ext cx="4114800" cy="1401508"/>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chemeClr val="tx2"/>
                </a:solidFill>
                <a:latin typeface="Frutiger 45 Light" panose="020B0603020202020204" pitchFamily="34" charset="0"/>
              </a:rPr>
              <a:t>Where to invest</a:t>
            </a:r>
            <a:endParaRPr lang="en-US" sz="1200" b="1" dirty="0">
              <a:latin typeface="Frutiger 45 Light" panose="020B0603020202020204" pitchFamily="34" charset="0"/>
            </a:endParaRP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Treatments for illnesses linked to climate change, including drugs and medical devices </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Urban planning solutions and smart cities technologies</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Companies that effectively address the health and safety of their employees </a:t>
            </a:r>
          </a:p>
        </p:txBody>
      </p:sp>
      <p:pic>
        <p:nvPicPr>
          <p:cNvPr id="25" name="Picture 24" descr="Chart, sunburst chart&#10;&#10;Description automatically generated">
            <a:extLst>
              <a:ext uri="{FF2B5EF4-FFF2-40B4-BE49-F238E27FC236}">
                <a16:creationId xmlns:a16="http://schemas.microsoft.com/office/drawing/2014/main" id="{94FA5423-2B45-4A27-8158-1FBD846FBA32}"/>
              </a:ext>
            </a:extLst>
          </p:cNvPr>
          <p:cNvPicPr>
            <a:picLocks noChangeAspect="1"/>
          </p:cNvPicPr>
          <p:nvPr/>
        </p:nvPicPr>
        <p:blipFill rotWithShape="1">
          <a:blip r:embed="rId7"/>
          <a:srcRect b="10119"/>
          <a:stretch/>
        </p:blipFill>
        <p:spPr>
          <a:xfrm>
            <a:off x="5236859" y="955939"/>
            <a:ext cx="3514740" cy="3586604"/>
          </a:xfrm>
          <a:prstGeom prst="rect">
            <a:avLst/>
          </a:prstGeom>
        </p:spPr>
      </p:pic>
    </p:spTree>
    <p:custDataLst>
      <p:tags r:id="rId1"/>
    </p:custDataLst>
    <p:extLst>
      <p:ext uri="{BB962C8B-B14F-4D97-AF65-F5344CB8AC3E}">
        <p14:creationId xmlns:p14="http://schemas.microsoft.com/office/powerpoint/2010/main" val="1734593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382386" y="4"/>
            <a:ext cx="8599978" cy="642158"/>
          </a:xfrm>
        </p:spPr>
        <p:txBody>
          <a:bodyPr>
            <a:normAutofit/>
          </a:bodyPr>
          <a:lstStyle/>
          <a:p>
            <a:r>
              <a:rPr lang="de-CH" sz="2400" dirty="0"/>
              <a:t>Solutions </a:t>
            </a:r>
            <a:r>
              <a:rPr lang="de-CH" sz="2400" dirty="0" err="1"/>
              <a:t>for</a:t>
            </a:r>
            <a:r>
              <a:rPr lang="de-CH" sz="2400" dirty="0"/>
              <a:t> </a:t>
            </a:r>
            <a:r>
              <a:rPr lang="de-CH" sz="2400" dirty="0" err="1">
                <a:solidFill>
                  <a:srgbClr val="E60000"/>
                </a:solidFill>
              </a:rPr>
              <a:t>the</a:t>
            </a:r>
            <a:r>
              <a:rPr lang="de-CH" sz="2400" dirty="0">
                <a:solidFill>
                  <a:srgbClr val="E60000"/>
                </a:solidFill>
              </a:rPr>
              <a:t> </a:t>
            </a:r>
            <a:r>
              <a:rPr lang="de-CH" sz="2400" dirty="0" err="1">
                <a:solidFill>
                  <a:srgbClr val="E60000"/>
                </a:solidFill>
              </a:rPr>
              <a:t>energy</a:t>
            </a:r>
            <a:r>
              <a:rPr lang="de-CH" sz="2400" dirty="0">
                <a:solidFill>
                  <a:srgbClr val="E60000"/>
                </a:solidFill>
              </a:rPr>
              <a:t> </a:t>
            </a:r>
            <a:r>
              <a:rPr lang="de-CH" sz="2400" dirty="0" err="1">
                <a:solidFill>
                  <a:srgbClr val="E60000"/>
                </a:solidFill>
              </a:rPr>
              <a:t>transition</a:t>
            </a:r>
            <a:endParaRPr lang="en-US" sz="2400" dirty="0">
              <a:solidFill>
                <a:srgbClr val="E60000"/>
              </a:solidFill>
            </a:endParaRPr>
          </a:p>
        </p:txBody>
      </p:sp>
      <p:sp>
        <p:nvSpPr>
          <p:cNvPr id="12" name="Text Box 4"/>
          <p:cNvSpPr txBox="1">
            <a:spLocks noChangeArrowheads="1"/>
          </p:cNvSpPr>
          <p:nvPr/>
        </p:nvSpPr>
        <p:spPr bwMode="auto">
          <a:xfrm>
            <a:off x="2768724" y="4768200"/>
            <a:ext cx="5817466" cy="110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Source: </a:t>
            </a:r>
            <a:r>
              <a:rPr dirty="0"/>
              <a:t>UBS</a:t>
            </a:r>
            <a:r>
              <a:rPr lang="en-GB" dirty="0"/>
              <a:t> as of April 2021 and IEA, 2020</a:t>
            </a:r>
          </a:p>
        </p:txBody>
      </p:sp>
      <p:sp>
        <p:nvSpPr>
          <p:cNvPr id="8" name="LAYOUT BODY"/>
          <p:cNvSpPr txBox="1">
            <a:spLocks/>
          </p:cNvSpPr>
          <p:nvPr>
            <p:custDataLst>
              <p:tags r:id="rId3"/>
            </p:custDataLst>
          </p:nvPr>
        </p:nvSpPr>
        <p:spPr>
          <a:xfrm>
            <a:off x="392401" y="1400463"/>
            <a:ext cx="4114800" cy="1188720"/>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chemeClr val="tx2"/>
                </a:solidFill>
                <a:latin typeface="Frutiger 45 Light" panose="020B0603020202020204" pitchFamily="34" charset="0"/>
              </a:rPr>
              <a:t>The time is now</a:t>
            </a:r>
            <a:endParaRPr lang="en-US" sz="1200" b="1" dirty="0">
              <a:latin typeface="Frutiger 45 Light" panose="020B0603020202020204" pitchFamily="34" charset="0"/>
            </a:endParaRP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Need to balance between energy security and long-term environmental impact </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Pressure on rapid capacity growth and sustainability of new technologies amid increasing role of regulation</a:t>
            </a:r>
            <a:endParaRPr lang="en-US" sz="1200" dirty="0"/>
          </a:p>
        </p:txBody>
      </p:sp>
      <p:sp>
        <p:nvSpPr>
          <p:cNvPr id="11" name="LAYOUT BODY"/>
          <p:cNvSpPr txBox="1">
            <a:spLocks/>
          </p:cNvSpPr>
          <p:nvPr>
            <p:custDataLst>
              <p:tags r:id="rId4"/>
            </p:custDataLst>
          </p:nvPr>
        </p:nvSpPr>
        <p:spPr>
          <a:xfrm>
            <a:off x="415406" y="2915378"/>
            <a:ext cx="4114800" cy="1401508"/>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chemeClr val="tx2"/>
                </a:solidFill>
                <a:latin typeface="Frutiger 45 Light" panose="020B0603020202020204" pitchFamily="34" charset="0"/>
              </a:rPr>
              <a:t>Where to invest</a:t>
            </a:r>
            <a:endParaRPr lang="en-US" sz="1200" b="1" dirty="0">
              <a:latin typeface="Frutiger 45 Light" panose="020B0603020202020204" pitchFamily="34" charset="0"/>
            </a:endParaRP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Renewable energy generation </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Electric transport, fuels cells, batteries, alternative fuels</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Carbon capture and energy efficiency</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Companies that manage carbon footprint effectively</a:t>
            </a:r>
          </a:p>
        </p:txBody>
      </p:sp>
      <p:graphicFrame>
        <p:nvGraphicFramePr>
          <p:cNvPr id="14" name="Chart 13">
            <a:extLst>
              <a:ext uri="{FF2B5EF4-FFF2-40B4-BE49-F238E27FC236}">
                <a16:creationId xmlns:a16="http://schemas.microsoft.com/office/drawing/2014/main" id="{3199D747-21C1-40C6-83BA-169114F41877}"/>
              </a:ext>
            </a:extLst>
          </p:cNvPr>
          <p:cNvGraphicFramePr>
            <a:graphicFrameLocks/>
          </p:cNvGraphicFramePr>
          <p:nvPr/>
        </p:nvGraphicFramePr>
        <p:xfrm>
          <a:off x="4636799" y="1600200"/>
          <a:ext cx="4114800" cy="3028949"/>
        </p:xfrm>
        <a:graphic>
          <a:graphicData uri="http://schemas.openxmlformats.org/drawingml/2006/chart">
            <c:chart xmlns:c="http://schemas.openxmlformats.org/drawingml/2006/chart" xmlns:r="http://schemas.openxmlformats.org/officeDocument/2006/relationships" r:id="rId7"/>
          </a:graphicData>
        </a:graphic>
      </p:graphicFrame>
      <p:pic>
        <p:nvPicPr>
          <p:cNvPr id="16" name="Picture 15" descr="Chart, bar chart&#10;&#10;Description automatically generated">
            <a:extLst>
              <a:ext uri="{FF2B5EF4-FFF2-40B4-BE49-F238E27FC236}">
                <a16:creationId xmlns:a16="http://schemas.microsoft.com/office/drawing/2014/main" id="{C5388CC4-C697-4EF0-8702-5733A40CD0F7}"/>
              </a:ext>
            </a:extLst>
          </p:cNvPr>
          <p:cNvPicPr>
            <a:picLocks noChangeAspect="1"/>
          </p:cNvPicPr>
          <p:nvPr/>
        </p:nvPicPr>
        <p:blipFill rotWithShape="1">
          <a:blip r:embed="rId8"/>
          <a:srcRect b="80167"/>
          <a:stretch/>
        </p:blipFill>
        <p:spPr>
          <a:xfrm>
            <a:off x="4905961" y="958042"/>
            <a:ext cx="3576476" cy="642158"/>
          </a:xfrm>
          <a:prstGeom prst="rect">
            <a:avLst/>
          </a:prstGeom>
        </p:spPr>
      </p:pic>
    </p:spTree>
    <p:custDataLst>
      <p:tags r:id="rId1"/>
    </p:custDataLst>
    <p:extLst>
      <p:ext uri="{BB962C8B-B14F-4D97-AF65-F5344CB8AC3E}">
        <p14:creationId xmlns:p14="http://schemas.microsoft.com/office/powerpoint/2010/main" val="3660451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GE HEADING"/>
          <p:cNvSpPr>
            <a:spLocks noGrp="1"/>
          </p:cNvSpPr>
          <p:nvPr>
            <p:ph type="title"/>
            <p:custDataLst>
              <p:tags r:id="rId2"/>
            </p:custDataLst>
          </p:nvPr>
        </p:nvSpPr>
        <p:spPr>
          <a:xfrm>
            <a:off x="382386" y="4"/>
            <a:ext cx="8599978" cy="642158"/>
          </a:xfrm>
        </p:spPr>
        <p:txBody>
          <a:bodyPr>
            <a:normAutofit/>
          </a:bodyPr>
          <a:lstStyle/>
          <a:p>
            <a:r>
              <a:rPr lang="de-CH" sz="2400" dirty="0"/>
              <a:t>Solutions </a:t>
            </a:r>
            <a:r>
              <a:rPr lang="de-CH" sz="2400" dirty="0" err="1"/>
              <a:t>for</a:t>
            </a:r>
            <a:r>
              <a:rPr lang="de-CH" sz="2400" dirty="0"/>
              <a:t> </a:t>
            </a:r>
            <a:r>
              <a:rPr lang="de-CH" sz="2400" dirty="0" err="1">
                <a:solidFill>
                  <a:srgbClr val="E60000"/>
                </a:solidFill>
              </a:rPr>
              <a:t>sustainable</a:t>
            </a:r>
            <a:r>
              <a:rPr lang="de-CH" sz="2400" dirty="0">
                <a:solidFill>
                  <a:srgbClr val="E60000"/>
                </a:solidFill>
              </a:rPr>
              <a:t> </a:t>
            </a:r>
            <a:r>
              <a:rPr lang="de-CH" sz="2400" dirty="0" err="1">
                <a:solidFill>
                  <a:srgbClr val="E60000"/>
                </a:solidFill>
              </a:rPr>
              <a:t>agriculture</a:t>
            </a:r>
            <a:r>
              <a:rPr lang="de-CH" sz="2400" dirty="0">
                <a:solidFill>
                  <a:srgbClr val="E60000"/>
                </a:solidFill>
              </a:rPr>
              <a:t> and </a:t>
            </a:r>
            <a:r>
              <a:rPr lang="de-CH" sz="2400" dirty="0" err="1">
                <a:solidFill>
                  <a:srgbClr val="E60000"/>
                </a:solidFill>
              </a:rPr>
              <a:t>water</a:t>
            </a:r>
            <a:r>
              <a:rPr lang="de-CH" sz="2400" dirty="0">
                <a:solidFill>
                  <a:srgbClr val="E60000"/>
                </a:solidFill>
              </a:rPr>
              <a:t> </a:t>
            </a:r>
            <a:r>
              <a:rPr lang="de-CH" sz="2400" dirty="0" err="1">
                <a:solidFill>
                  <a:srgbClr val="E60000"/>
                </a:solidFill>
              </a:rPr>
              <a:t>consumption</a:t>
            </a:r>
            <a:endParaRPr lang="en-US" sz="2400" dirty="0">
              <a:solidFill>
                <a:srgbClr val="E60000"/>
              </a:solidFill>
            </a:endParaRPr>
          </a:p>
        </p:txBody>
      </p:sp>
      <p:sp>
        <p:nvSpPr>
          <p:cNvPr id="12" name="Text Box 4"/>
          <p:cNvSpPr txBox="1">
            <a:spLocks noChangeArrowheads="1"/>
          </p:cNvSpPr>
          <p:nvPr/>
        </p:nvSpPr>
        <p:spPr bwMode="auto">
          <a:xfrm>
            <a:off x="2768724" y="4768200"/>
            <a:ext cx="5817466" cy="1106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defPPr>
              <a:defRPr lang="en-US"/>
            </a:defPPr>
            <a:lvl1pPr algn="r" defTabSz="631650">
              <a:spcBef>
                <a:spcPts val="0"/>
              </a:spcBef>
              <a:defRPr sz="600" b="0">
                <a:solidFill>
                  <a:srgbClr val="000000"/>
                </a:solidFill>
                <a:latin typeface="Frutiger 55 Roman" pitchFamily="34" charset="0"/>
                <a:ea typeface="Arial Unicode MS" pitchFamily="34" charset="-128"/>
                <a:cs typeface="Arial Unicode MS" pitchFamily="34" charset="-128"/>
              </a:defRPr>
            </a:lvl1pPr>
            <a:lvl2pPr marL="742950" indent="-285750">
              <a:defRPr b="1">
                <a:ea typeface="Arial Unicode MS" pitchFamily="34" charset="-128"/>
                <a:cs typeface="Arial Unicode MS" pitchFamily="34" charset="-128"/>
              </a:defRPr>
            </a:lvl2pPr>
            <a:lvl3pPr marL="1143000" indent="-228600">
              <a:defRPr b="1">
                <a:ea typeface="Arial Unicode MS" pitchFamily="34" charset="-128"/>
                <a:cs typeface="Arial Unicode MS" pitchFamily="34" charset="-128"/>
              </a:defRPr>
            </a:lvl3pPr>
            <a:lvl4pPr marL="1600200" indent="-228600">
              <a:defRPr b="1">
                <a:ea typeface="Arial Unicode MS" pitchFamily="34" charset="-128"/>
                <a:cs typeface="Arial Unicode MS" pitchFamily="34" charset="-128"/>
              </a:defRPr>
            </a:lvl4pPr>
            <a:lvl5pPr marL="2057400" indent="-228600">
              <a:defRPr b="1">
                <a:ea typeface="Arial Unicode MS" pitchFamily="34" charset="-128"/>
                <a:cs typeface="Arial Unicode MS" pitchFamily="34" charset="-128"/>
              </a:defRPr>
            </a:lvl5pPr>
            <a:lvl6pPr marL="2514600" indent="-228600" eaLnBrk="0" fontAlgn="base" hangingPunct="0">
              <a:spcBef>
                <a:spcPct val="50000"/>
              </a:spcBef>
              <a:spcAft>
                <a:spcPct val="0"/>
              </a:spcAft>
              <a:defRPr b="1">
                <a:ea typeface="Arial Unicode MS" pitchFamily="34" charset="-128"/>
                <a:cs typeface="Arial Unicode MS" pitchFamily="34" charset="-128"/>
              </a:defRPr>
            </a:lvl6pPr>
            <a:lvl7pPr marL="2971800" indent="-228600" eaLnBrk="0" fontAlgn="base" hangingPunct="0">
              <a:spcBef>
                <a:spcPct val="50000"/>
              </a:spcBef>
              <a:spcAft>
                <a:spcPct val="0"/>
              </a:spcAft>
              <a:defRPr b="1">
                <a:ea typeface="Arial Unicode MS" pitchFamily="34" charset="-128"/>
                <a:cs typeface="Arial Unicode MS" pitchFamily="34" charset="-128"/>
              </a:defRPr>
            </a:lvl7pPr>
            <a:lvl8pPr marL="3429000" indent="-228600" eaLnBrk="0" fontAlgn="base" hangingPunct="0">
              <a:spcBef>
                <a:spcPct val="50000"/>
              </a:spcBef>
              <a:spcAft>
                <a:spcPct val="0"/>
              </a:spcAft>
              <a:defRPr b="1">
                <a:ea typeface="Arial Unicode MS" pitchFamily="34" charset="-128"/>
                <a:cs typeface="Arial Unicode MS" pitchFamily="34" charset="-128"/>
              </a:defRPr>
            </a:lvl8pPr>
            <a:lvl9pPr marL="3886200" indent="-228600" eaLnBrk="0" fontAlgn="base" hangingPunct="0">
              <a:spcBef>
                <a:spcPct val="50000"/>
              </a:spcBef>
              <a:spcAft>
                <a:spcPct val="0"/>
              </a:spcAft>
              <a:defRPr b="1">
                <a:ea typeface="Arial Unicode MS" pitchFamily="34" charset="-128"/>
                <a:cs typeface="Arial Unicode MS" pitchFamily="34" charset="-128"/>
              </a:defRPr>
            </a:lvl9pPr>
          </a:lstStyle>
          <a:p>
            <a:r>
              <a:rPr lang="en-GB" dirty="0"/>
              <a:t>Note: GNI = gross national income. Source: </a:t>
            </a:r>
            <a:r>
              <a:rPr dirty="0"/>
              <a:t>UBS</a:t>
            </a:r>
            <a:r>
              <a:rPr lang="en-GB" dirty="0"/>
              <a:t> as of April 2021 and World Bank, 2018</a:t>
            </a:r>
          </a:p>
        </p:txBody>
      </p:sp>
      <p:sp>
        <p:nvSpPr>
          <p:cNvPr id="8" name="LAYOUT BODY"/>
          <p:cNvSpPr txBox="1">
            <a:spLocks/>
          </p:cNvSpPr>
          <p:nvPr>
            <p:custDataLst>
              <p:tags r:id="rId3"/>
            </p:custDataLst>
          </p:nvPr>
        </p:nvSpPr>
        <p:spPr>
          <a:xfrm>
            <a:off x="392401" y="1400463"/>
            <a:ext cx="4114800" cy="1188720"/>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chemeClr val="tx2"/>
                </a:solidFill>
                <a:latin typeface="Frutiger 45 Light" panose="020B0603020202020204" pitchFamily="34" charset="0"/>
              </a:rPr>
              <a:t>The </a:t>
            </a:r>
            <a:r>
              <a:rPr lang="en-US" sz="1200" b="1" dirty="0">
                <a:solidFill>
                  <a:srgbClr val="E60000"/>
                </a:solidFill>
                <a:latin typeface="Frutiger 45 Light" panose="020B0603020202020204" pitchFamily="34" charset="0"/>
              </a:rPr>
              <a:t>time is now</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Sustainable land use is key to climate targets</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Need to feed a growing population with rising living standards while protecting biodiversity and limiting deforestation</a:t>
            </a:r>
            <a:endParaRPr lang="en-US" sz="1200" dirty="0"/>
          </a:p>
        </p:txBody>
      </p:sp>
      <p:sp>
        <p:nvSpPr>
          <p:cNvPr id="11" name="LAYOUT BODY"/>
          <p:cNvSpPr txBox="1">
            <a:spLocks/>
          </p:cNvSpPr>
          <p:nvPr>
            <p:custDataLst>
              <p:tags r:id="rId4"/>
            </p:custDataLst>
          </p:nvPr>
        </p:nvSpPr>
        <p:spPr>
          <a:xfrm>
            <a:off x="415406" y="2915378"/>
            <a:ext cx="4114800" cy="1401508"/>
          </a:xfrm>
          <a:prstGeom prst="rect">
            <a:avLst/>
          </a:prstGeom>
          <a:solidFill>
            <a:schemeClr val="accent2">
              <a:lumMod val="20000"/>
              <a:lumOff val="80000"/>
            </a:schemeClr>
          </a:solidFill>
        </p:spPr>
        <p:txBody>
          <a:bodyPr lIns="73836" tIns="36924" rIns="73836" bIns="36924"/>
          <a:lstStyle>
            <a:lvl1pPr marL="234950" indent="-234950" algn="l" defTabSz="1005505" rtl="0" eaLnBrk="1" latinLnBrk="0" hangingPunct="1">
              <a:spcBef>
                <a:spcPts val="1400"/>
              </a:spcBef>
              <a:buClr>
                <a:schemeClr val="tx2"/>
              </a:buClr>
              <a:buSzPct val="100000"/>
              <a:buFont typeface="Symbol" pitchFamily="18" charset="2"/>
              <a:buChar char="·"/>
              <a:defRPr sz="1800" b="0" kern="1200">
                <a:solidFill>
                  <a:schemeClr val="tx1"/>
                </a:solidFill>
                <a:latin typeface="+mn-lt"/>
                <a:ea typeface="+mn-ea"/>
                <a:cs typeface="+mn-cs"/>
              </a:defRPr>
            </a:lvl1pPr>
            <a:lvl2pPr marL="457200" indent="-2222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2pPr>
            <a:lvl3pPr marL="692150" indent="-234950" algn="l" defTabSz="1005505" rtl="0" eaLnBrk="1" latinLnBrk="0" hangingPunct="1">
              <a:spcBef>
                <a:spcPts val="700"/>
              </a:spcBef>
              <a:buClr>
                <a:schemeClr val="tx1"/>
              </a:buClr>
              <a:buFont typeface="Arial" pitchFamily="34" charset="0"/>
              <a:buChar char="–"/>
              <a:defRPr sz="1600" kern="1200">
                <a:solidFill>
                  <a:schemeClr val="tx1"/>
                </a:solidFill>
                <a:latin typeface="+mn-lt"/>
                <a:ea typeface="+mn-ea"/>
                <a:cs typeface="+mn-cs"/>
              </a:defRPr>
            </a:lvl3pPr>
            <a:lvl4pPr marL="914400" indent="-2222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4pPr>
            <a:lvl5pPr marL="1149350" indent="-234950" algn="l" defTabSz="1005505" rtl="0" eaLnBrk="1" latinLnBrk="0" hangingPunct="1">
              <a:spcBef>
                <a:spcPts val="300"/>
              </a:spcBef>
              <a:buClr>
                <a:schemeClr val="tx1"/>
              </a:buClr>
              <a:buSzPct val="84000"/>
              <a:buFont typeface="Arial" pitchFamily="34"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a:lstStyle>
          <a:p>
            <a:pPr marL="0" indent="0" fontAlgn="auto">
              <a:spcBef>
                <a:spcPts val="536"/>
              </a:spcBef>
              <a:spcAft>
                <a:spcPts val="0"/>
              </a:spcAft>
              <a:buClr>
                <a:srgbClr val="E60000"/>
              </a:buClr>
              <a:buSzPct val="140000"/>
              <a:buNone/>
            </a:pPr>
            <a:r>
              <a:rPr lang="en-US" sz="1200" b="1" dirty="0">
                <a:solidFill>
                  <a:srgbClr val="E60000"/>
                </a:solidFill>
                <a:latin typeface="Frutiger 45 Light" panose="020B0603020202020204" pitchFamily="34" charset="0"/>
              </a:rPr>
              <a:t>Where to invest</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Smart agriculture technologies, including for land use monitoring, supply chain validation and sustainable production and consumption</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Smart water networks, meters, utilities, recycling</a:t>
            </a:r>
          </a:p>
          <a:p>
            <a:pPr marL="285750" indent="-285750">
              <a:spcBef>
                <a:spcPts val="600"/>
              </a:spcBef>
              <a:buClr>
                <a:srgbClr val="C00000"/>
              </a:buClr>
              <a:buFont typeface="Wingdings" panose="05000000000000000000" pitchFamily="2" charset="2"/>
              <a:buChar char="§"/>
            </a:pPr>
            <a:r>
              <a:rPr lang="en-US" sz="1200" dirty="0">
                <a:latin typeface="Frutiger 45 Light" panose="020B0603020202020204" pitchFamily="34" charset="0"/>
              </a:rPr>
              <a:t>Companies that effectively manage their water footprint</a:t>
            </a:r>
          </a:p>
        </p:txBody>
      </p:sp>
      <p:graphicFrame>
        <p:nvGraphicFramePr>
          <p:cNvPr id="9" name="Chart 8">
            <a:extLst>
              <a:ext uri="{FF2B5EF4-FFF2-40B4-BE49-F238E27FC236}">
                <a16:creationId xmlns:a16="http://schemas.microsoft.com/office/drawing/2014/main" id="{A5EE4FE2-0588-4FF8-9169-A2BC5C5549C7}"/>
              </a:ext>
            </a:extLst>
          </p:cNvPr>
          <p:cNvGraphicFramePr>
            <a:graphicFrameLocks/>
          </p:cNvGraphicFramePr>
          <p:nvPr/>
        </p:nvGraphicFramePr>
        <p:xfrm>
          <a:off x="4905961" y="1612575"/>
          <a:ext cx="3845638" cy="2856711"/>
        </p:xfrm>
        <a:graphic>
          <a:graphicData uri="http://schemas.openxmlformats.org/drawingml/2006/chart">
            <c:chart xmlns:c="http://schemas.openxmlformats.org/drawingml/2006/chart" xmlns:r="http://schemas.openxmlformats.org/officeDocument/2006/relationships" r:id="rId7"/>
          </a:graphicData>
        </a:graphic>
      </p:graphicFrame>
      <p:pic>
        <p:nvPicPr>
          <p:cNvPr id="13" name="Picture 12" descr="Chart, scatter chart&#10;&#10;Description automatically generated">
            <a:extLst>
              <a:ext uri="{FF2B5EF4-FFF2-40B4-BE49-F238E27FC236}">
                <a16:creationId xmlns:a16="http://schemas.microsoft.com/office/drawing/2014/main" id="{AF3BF2D6-85C0-4BCC-AB7A-FA3F088D883D}"/>
              </a:ext>
            </a:extLst>
          </p:cNvPr>
          <p:cNvPicPr>
            <a:picLocks noChangeAspect="1"/>
          </p:cNvPicPr>
          <p:nvPr/>
        </p:nvPicPr>
        <p:blipFill rotWithShape="1">
          <a:blip r:embed="rId8"/>
          <a:srcRect b="88652"/>
          <a:stretch/>
        </p:blipFill>
        <p:spPr>
          <a:xfrm>
            <a:off x="4905961" y="955030"/>
            <a:ext cx="3845638" cy="429292"/>
          </a:xfrm>
          <a:prstGeom prst="rect">
            <a:avLst/>
          </a:prstGeom>
        </p:spPr>
      </p:pic>
    </p:spTree>
    <p:custDataLst>
      <p:tags r:id="rId1"/>
    </p:custDataLst>
    <p:extLst>
      <p:ext uri="{BB962C8B-B14F-4D97-AF65-F5344CB8AC3E}">
        <p14:creationId xmlns:p14="http://schemas.microsoft.com/office/powerpoint/2010/main" val="27393928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383562" y="1658490"/>
            <a:ext cx="8350336" cy="1082732"/>
          </a:xfrm>
        </p:spPr>
        <p:txBody>
          <a:bodyPr/>
          <a:lstStyle/>
          <a:p>
            <a:pPr fontAlgn="base">
              <a:spcBef>
                <a:spcPts val="0"/>
              </a:spcBef>
            </a:pPr>
            <a:r>
              <a:rPr lang="en-US" sz="3200" dirty="0">
                <a:latin typeface="Frutiger 45 Light" panose="020B0603020202020204" pitchFamily="34" charset="0"/>
              </a:rPr>
              <a:t>Jason Draho </a:t>
            </a:r>
          </a:p>
          <a:p>
            <a:pPr fontAlgn="base">
              <a:spcBef>
                <a:spcPts val="0"/>
              </a:spcBef>
            </a:pPr>
            <a:r>
              <a:rPr lang="en-US" sz="3200" dirty="0">
                <a:latin typeface="Frutiger 45 Light" panose="020B0603020202020204" pitchFamily="34" charset="0"/>
              </a:rPr>
              <a:t>Head of Asset Allocation Americas</a:t>
            </a:r>
          </a:p>
        </p:txBody>
      </p:sp>
    </p:spTree>
    <p:extLst>
      <p:ext uri="{BB962C8B-B14F-4D97-AF65-F5344CB8AC3E}">
        <p14:creationId xmlns:p14="http://schemas.microsoft.com/office/powerpoint/2010/main" val="1993416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a:t>"</a:t>
            </a:r>
            <a:r>
              <a:rPr lang="en-US" sz="2400" dirty="0">
                <a:solidFill>
                  <a:srgbClr val="E60000"/>
                </a:solidFill>
              </a:rPr>
              <a:t>Lower for longer</a:t>
            </a:r>
            <a:r>
              <a:rPr lang="en-US" sz="2400" dirty="0"/>
              <a:t>" has been the narrative for the past decade</a:t>
            </a:r>
          </a:p>
        </p:txBody>
      </p:sp>
      <p:sp>
        <p:nvSpPr>
          <p:cNvPr id="9" name="Text Box 4"/>
          <p:cNvSpPr txBox="1">
            <a:spLocks noChangeArrowheads="1"/>
          </p:cNvSpPr>
          <p:nvPr/>
        </p:nvSpPr>
        <p:spPr bwMode="auto">
          <a:xfrm>
            <a:off x="3044257" y="4712456"/>
            <a:ext cx="5502309" cy="111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969696"/>
                </a:solidFill>
                <a:miter lim="800000"/>
                <a:headEnd/>
                <a:tailEnd/>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lstStyle>
            <a:lvl1pPr>
              <a:defRPr b="1">
                <a:solidFill>
                  <a:schemeClr val="tx1"/>
                </a:solidFill>
                <a:latin typeface="Frutiger 55 Roman" pitchFamily="34" charset="0"/>
                <a:ea typeface="Arial Unicode MS" pitchFamily="34" charset="-128"/>
                <a:cs typeface="Arial Unicode MS" pitchFamily="34" charset="-128"/>
              </a:defRPr>
            </a:lvl1pPr>
            <a:lvl2pPr marL="742950" indent="-285750">
              <a:defRPr b="1">
                <a:solidFill>
                  <a:schemeClr val="tx1"/>
                </a:solidFill>
                <a:latin typeface="Frutiger 55 Roman" pitchFamily="34" charset="0"/>
                <a:ea typeface="Arial Unicode MS" pitchFamily="34" charset="-128"/>
                <a:cs typeface="Arial Unicode MS" pitchFamily="34" charset="-128"/>
              </a:defRPr>
            </a:lvl2pPr>
            <a:lvl3pPr marL="1143000" indent="-228600">
              <a:defRPr b="1">
                <a:solidFill>
                  <a:schemeClr val="tx1"/>
                </a:solidFill>
                <a:latin typeface="Frutiger 55 Roman" pitchFamily="34" charset="0"/>
                <a:ea typeface="Arial Unicode MS" pitchFamily="34" charset="-128"/>
                <a:cs typeface="Arial Unicode MS" pitchFamily="34" charset="-128"/>
              </a:defRPr>
            </a:lvl3pPr>
            <a:lvl4pPr marL="1600200" indent="-228600">
              <a:defRPr b="1">
                <a:solidFill>
                  <a:schemeClr val="tx1"/>
                </a:solidFill>
                <a:latin typeface="Frutiger 55 Roman" pitchFamily="34" charset="0"/>
                <a:ea typeface="Arial Unicode MS" pitchFamily="34" charset="-128"/>
                <a:cs typeface="Arial Unicode MS" pitchFamily="34" charset="-128"/>
              </a:defRPr>
            </a:lvl4pPr>
            <a:lvl5pPr marL="2057400" indent="-228600">
              <a:defRPr b="1">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spcBef>
                <a:spcPct val="50000"/>
              </a:spcBef>
              <a:spcAft>
                <a:spcPct val="0"/>
              </a:spcAft>
              <a:defRPr b="1">
                <a:solidFill>
                  <a:schemeClr val="tx1"/>
                </a:solidFill>
                <a:latin typeface="Frutiger 55 Roman" pitchFamily="34" charset="0"/>
                <a:ea typeface="Arial Unicode MS" pitchFamily="34" charset="-128"/>
                <a:cs typeface="Arial Unicode MS" pitchFamily="34" charset="-128"/>
              </a:defRPr>
            </a:lvl9pPr>
          </a:lstStyle>
          <a:p>
            <a:pPr algn="r"/>
            <a:r>
              <a:rPr lang="en-US" sz="700" b="0" dirty="0">
                <a:solidFill>
                  <a:srgbClr val="000000"/>
                </a:solidFill>
              </a:rPr>
              <a:t>Source: Bloomberg, UBS as of April 2020</a:t>
            </a:r>
          </a:p>
        </p:txBody>
      </p:sp>
      <p:sp>
        <p:nvSpPr>
          <p:cNvPr id="10" name="Rounded Rectangle 9"/>
          <p:cNvSpPr/>
          <p:nvPr/>
        </p:nvSpPr>
        <p:spPr>
          <a:xfrm>
            <a:off x="4635134" y="758919"/>
            <a:ext cx="4114800" cy="365760"/>
          </a:xfrm>
          <a:prstGeom prst="roundRect">
            <a:avLst/>
          </a:prstGeom>
          <a:solidFill>
            <a:srgbClr val="E0D5BD"/>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101246"/>
            <a:r>
              <a:rPr lang="en-US" sz="1200" b="1" kern="0" dirty="0">
                <a:solidFill>
                  <a:srgbClr val="000000"/>
                </a:solidFill>
                <a:latin typeface="Frutiger 45 Light" panose="020B0603020202020204" pitchFamily="34" charset="0"/>
              </a:rPr>
              <a:t>Low inflation: US core PCE inflation, year-over-year % change</a:t>
            </a:r>
          </a:p>
        </p:txBody>
      </p:sp>
      <p:sp>
        <p:nvSpPr>
          <p:cNvPr id="11" name="Rounded Rectangle 10"/>
          <p:cNvSpPr/>
          <p:nvPr/>
        </p:nvSpPr>
        <p:spPr>
          <a:xfrm>
            <a:off x="369403" y="765269"/>
            <a:ext cx="4114800" cy="365760"/>
          </a:xfrm>
          <a:prstGeom prst="roundRect">
            <a:avLst/>
          </a:prstGeom>
          <a:solidFill>
            <a:srgbClr val="4D3C2F"/>
          </a:solidFill>
          <a:ln w="19050"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1001033"/>
            <a:r>
              <a:rPr lang="en-US" sz="1200" b="1" kern="0" dirty="0">
                <a:solidFill>
                  <a:prstClr val="white"/>
                </a:solidFill>
                <a:latin typeface="Frutiger 45 Light" panose="020B0603020202020204" pitchFamily="34" charset="0"/>
              </a:rPr>
              <a:t>Low growth: US real GDP growth, year-over-year % change</a:t>
            </a:r>
            <a:endParaRPr sz="1000" kern="0" dirty="0">
              <a:solidFill>
                <a:prstClr val="white"/>
              </a:solidFill>
              <a:latin typeface="Frutiger 45 Light" panose="020B0603020202020204" pitchFamily="34" charset="0"/>
            </a:endParaRPr>
          </a:p>
        </p:txBody>
      </p:sp>
      <p:graphicFrame>
        <p:nvGraphicFramePr>
          <p:cNvPr id="15" name="Chart 14"/>
          <p:cNvGraphicFramePr>
            <a:graphicFrameLocks/>
          </p:cNvGraphicFramePr>
          <p:nvPr/>
        </p:nvGraphicFramePr>
        <p:xfrm>
          <a:off x="550056" y="1480525"/>
          <a:ext cx="3753493" cy="28290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Chart 15"/>
          <p:cNvGraphicFramePr>
            <a:graphicFrameLocks/>
          </p:cNvGraphicFramePr>
          <p:nvPr/>
        </p:nvGraphicFramePr>
        <p:xfrm>
          <a:off x="4879252" y="1528204"/>
          <a:ext cx="3739962" cy="2725744"/>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extLst>
      <p:ext uri="{BB962C8B-B14F-4D97-AF65-F5344CB8AC3E}">
        <p14:creationId xmlns:p14="http://schemas.microsoft.com/office/powerpoint/2010/main" val="2223886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FDSMENUDOCLEVELBTNSTATES" val="&lt;btnStates&gt;&lt;btn tag=&quot;1001&quot; state=&quot;UP&quot;/&gt;&lt;/btnStates&gt;&#10;"/>
  <p:tag name="MOST RECENT UPGRADE" val="0"/>
  <p:tag name="SERIF FONT" val="UBSHeadline"/>
  <p:tag name="SANS SERIF FONT" val="Frutiger 55 Roman"/>
  <p:tag name="LANGUAGE ID" val="1033"/>
  <p:tag name="LAST PRINTED" val="439136796875000E-10"/>
</p:tagLst>
</file>

<file path=ppt/tags/tag1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0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0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03.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3"/>
</p:tagLst>
</file>

<file path=ppt/tags/tag105.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3"/>
</p:tagLst>
</file>

<file path=ppt/tags/tag106.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108.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109.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11.xml><?xml version="1.0" encoding="utf-8"?>
<p:tagLst xmlns:a="http://schemas.openxmlformats.org/drawingml/2006/main" xmlns:r="http://schemas.openxmlformats.org/officeDocument/2006/relationships" xmlns:p="http://schemas.openxmlformats.org/presentationml/2006/main">
  <p:tag name="TEXT_TYPE" val="TOC BODY"/>
  <p:tag name="FONT STYLE" val="SANS SERIF"/>
</p:tagLst>
</file>

<file path=ppt/tags/tag11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111.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11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11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11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117.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11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1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2.xml><?xml version="1.0" encoding="utf-8"?>
<p:tagLst xmlns:a="http://schemas.openxmlformats.org/drawingml/2006/main" xmlns:r="http://schemas.openxmlformats.org/officeDocument/2006/relationships" xmlns:p="http://schemas.openxmlformats.org/presentationml/2006/main">
  <p:tag name="TEXT_TYPE" val="TOC TITLE"/>
  <p:tag name="FONT STYLE" val="SANS SERIF"/>
</p:tagLst>
</file>

<file path=ppt/tags/tag12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12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2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2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0.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32.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3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4.xml><?xml version="1.0" encoding="utf-8"?>
<p:tagLst xmlns:a="http://schemas.openxmlformats.org/drawingml/2006/main" xmlns:r="http://schemas.openxmlformats.org/officeDocument/2006/relationships" xmlns:p="http://schemas.openxmlformats.org/presentationml/2006/main">
  <p:tag name="FONT STYLE" val="SANS SERIF"/>
  <p:tag name="ISLOCKED" val="WAHR"/>
  <p:tag name="TOP" val="200000000000000E-13"/>
  <p:tag name="LEFT" val="331199989318848E-13"/>
  <p:tag name="HEIGHT" val="260000000000000E-13"/>
  <p:tag name="WIDTH" val="850000000000000E-13"/>
  <p:tag name="TEXT_TYPE" val="DRAFT STAMP"/>
</p:tagLst>
</file>

<file path=ppt/tags/tag135.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136.xml><?xml version="1.0" encoding="utf-8"?>
<p:tagLst xmlns:a="http://schemas.openxmlformats.org/drawingml/2006/main" xmlns:r="http://schemas.openxmlformats.org/officeDocument/2006/relationships" xmlns:p="http://schemas.openxmlformats.org/presentationml/2006/main">
  <p:tag name="SLIDE_TYPE" val="BODY"/>
</p:tagLst>
</file>

<file path=ppt/tags/tag13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3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3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40.xml><?xml version="1.0" encoding="utf-8"?>
<p:tagLst xmlns:a="http://schemas.openxmlformats.org/drawingml/2006/main" xmlns:r="http://schemas.openxmlformats.org/officeDocument/2006/relationships" xmlns:p="http://schemas.openxmlformats.org/presentationml/2006/main">
  <p:tag name="SLIDE_TYPE" val="BODY"/>
</p:tagLst>
</file>

<file path=ppt/tags/tag141.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4.xml><?xml version="1.0" encoding="utf-8"?>
<p:tagLst xmlns:a="http://schemas.openxmlformats.org/drawingml/2006/main" xmlns:r="http://schemas.openxmlformats.org/officeDocument/2006/relationships" xmlns:p="http://schemas.openxmlformats.org/presentationml/2006/main">
  <p:tag name="SLIDE_TYPE" val="BODY"/>
</p:tagLst>
</file>

<file path=ppt/tags/tag1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4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48.xml><?xml version="1.0" encoding="utf-8"?>
<p:tagLst xmlns:a="http://schemas.openxmlformats.org/drawingml/2006/main" xmlns:r="http://schemas.openxmlformats.org/officeDocument/2006/relationships" xmlns:p="http://schemas.openxmlformats.org/presentationml/2006/main">
  <p:tag name="SLIDE_TYPE" val="BODY"/>
</p:tagLst>
</file>

<file path=ppt/tags/tag14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2.xml><?xml version="1.0" encoding="utf-8"?>
<p:tagLst xmlns:a="http://schemas.openxmlformats.org/drawingml/2006/main" xmlns:r="http://schemas.openxmlformats.org/officeDocument/2006/relationships" xmlns:p="http://schemas.openxmlformats.org/presentationml/2006/main">
  <p:tag name="SLIDE_TYPE" val="BODY"/>
</p:tagLst>
</file>

<file path=ppt/tags/tag153.xml><?xml version="1.0" encoding="utf-8"?>
<p:tagLst xmlns:a="http://schemas.openxmlformats.org/drawingml/2006/main" xmlns:r="http://schemas.openxmlformats.org/officeDocument/2006/relationships" xmlns:p="http://schemas.openxmlformats.org/presentationml/2006/main">
  <p:tag name="SLIDE_TYPE" val="BODY"/>
</p:tagLst>
</file>

<file path=ppt/tags/tag154.xml><?xml version="1.0" encoding="utf-8"?>
<p:tagLst xmlns:a="http://schemas.openxmlformats.org/drawingml/2006/main" xmlns:r="http://schemas.openxmlformats.org/officeDocument/2006/relationships" xmlns:p="http://schemas.openxmlformats.org/presentationml/2006/main">
  <p:tag name="SLIDE_TYPE" val="BODY"/>
</p:tagLst>
</file>

<file path=ppt/tags/tag15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56.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158.xml><?xml version="1.0" encoding="utf-8"?>
<p:tagLst xmlns:a="http://schemas.openxmlformats.org/drawingml/2006/main" xmlns:r="http://schemas.openxmlformats.org/officeDocument/2006/relationships" xmlns:p="http://schemas.openxmlformats.org/presentationml/2006/main">
  <p:tag name="SLIDE_TYPE" val="BODY"/>
</p:tagLst>
</file>

<file path=ppt/tags/tag159.xml><?xml version="1.0" encoding="utf-8"?>
<p:tagLst xmlns:a="http://schemas.openxmlformats.org/drawingml/2006/main" xmlns:r="http://schemas.openxmlformats.org/officeDocument/2006/relationships" xmlns:p="http://schemas.openxmlformats.org/presentationml/2006/main">
  <p:tag name="FONT STYLE" val="SERIF FONT"/>
  <p:tag name="TEXT_TYPE" val="MESSAGE TEXT"/>
  <p:tag name="ISLOCKED" val="TRUE"/>
  <p:tag name="TOP" val="882500000000000E-13"/>
  <p:tag name="LEFT" val="331199989318848E-13"/>
  <p:tag name="HEIGHT" val="216000003814697E-13"/>
  <p:tag name="WIDTH" val="723599975585938E-12"/>
</p:tagLst>
</file>

<file path=ppt/tags/tag1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160.xml><?xml version="1.0" encoding="utf-8"?>
<p:tagLst xmlns:a="http://schemas.openxmlformats.org/drawingml/2006/main" xmlns:r="http://schemas.openxmlformats.org/officeDocument/2006/relationships" xmlns:p="http://schemas.openxmlformats.org/presentationml/2006/main">
  <p:tag name="SLIDE_TYPE" val="BODY"/>
</p:tagLst>
</file>

<file path=ppt/tags/tag161.xml><?xml version="1.0" encoding="utf-8"?>
<p:tagLst xmlns:a="http://schemas.openxmlformats.org/drawingml/2006/main" xmlns:r="http://schemas.openxmlformats.org/officeDocument/2006/relationships" xmlns:p="http://schemas.openxmlformats.org/presentationml/2006/main">
  <p:tag name="SLIDE_TYPE" val="BODY"/>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Ik37EnIPSRmot43.yFvsXQ"/>
</p:tagLst>
</file>

<file path=ppt/tags/tag164.xml><?xml version="1.0" encoding="utf-8"?>
<p:tagLst xmlns:a="http://schemas.openxmlformats.org/drawingml/2006/main" xmlns:r="http://schemas.openxmlformats.org/officeDocument/2006/relationships" xmlns:p="http://schemas.openxmlformats.org/presentationml/2006/main">
  <p:tag name="SLIDE_TYPE" val="TOC"/>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1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xml><?xml version="1.0" encoding="utf-8"?>
<p:tagLst xmlns:a="http://schemas.openxmlformats.org/drawingml/2006/main" xmlns:r="http://schemas.openxmlformats.org/officeDocument/2006/relationships" xmlns:p="http://schemas.openxmlformats.org/presentationml/2006/main">
  <p:tag name="TEXT_TYPE" val="CREATE DATE"/>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2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2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2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xml><?xml version="1.0" encoding="utf-8"?>
<p:tagLst xmlns:a="http://schemas.openxmlformats.org/drawingml/2006/main" xmlns:r="http://schemas.openxmlformats.org/officeDocument/2006/relationships" xmlns:p="http://schemas.openxmlformats.org/presentationml/2006/main">
  <p:tag name="TEXT_TYPE" val="PRESENTATION PRESENTER"/>
  <p:tag name="FONT STYLE" val="SANS SERIF"/>
</p:tagLst>
</file>

<file path=ppt/tags/tag3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3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3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8.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3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xml><?xml version="1.0" encoding="utf-8"?>
<p:tagLst xmlns:a="http://schemas.openxmlformats.org/drawingml/2006/main" xmlns:r="http://schemas.openxmlformats.org/officeDocument/2006/relationships" xmlns:p="http://schemas.openxmlformats.org/presentationml/2006/main">
  <p:tag name="TEXT_TYPE" val="PRESENTATION TITLE"/>
  <p:tag name="FONT STYLE" val="SANS SERIF"/>
</p:tagLst>
</file>

<file path=ppt/tags/tag40.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4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3.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4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45.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4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7.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4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49.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3"/>
</p:tagLst>
</file>

<file path=ppt/tags/tag5.xml><?xml version="1.0" encoding="utf-8"?>
<p:tagLst xmlns:a="http://schemas.openxmlformats.org/drawingml/2006/main" xmlns:r="http://schemas.openxmlformats.org/officeDocument/2006/relationships" xmlns:p="http://schemas.openxmlformats.org/presentationml/2006/main">
  <p:tag name="FONT STYLE" val="SERIF"/>
  <p:tag name="TEXT_TYPE" val="PRESENTATION INFOLINE"/>
</p:tagLst>
</file>

<file path=ppt/tags/tag5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3"/>
</p:tagLst>
</file>

<file path=ppt/tags/tag51.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5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5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5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57.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5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6.xml><?xml version="1.0" encoding="utf-8"?>
<p:tagLst xmlns:a="http://schemas.openxmlformats.org/drawingml/2006/main" xmlns:r="http://schemas.openxmlformats.org/officeDocument/2006/relationships" xmlns:p="http://schemas.openxmlformats.org/presentationml/2006/main">
  <p:tag name="TEXT_TYPE" val="PRESENTATION PRESENTER FUNCTION"/>
  <p:tag name="FONT STYLE" val="SANS SERIF"/>
</p:tagLst>
</file>

<file path=ppt/tags/tag60.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61.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62.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63.xml><?xml version="1.0" encoding="utf-8"?>
<p:tagLst xmlns:a="http://schemas.openxmlformats.org/drawingml/2006/main" xmlns:r="http://schemas.openxmlformats.org/officeDocument/2006/relationships" xmlns:p="http://schemas.openxmlformats.org/presentationml/2006/main">
  <p:tag name="ROW" val="2"/>
  <p:tag name="COL" val="2"/>
</p:tagLst>
</file>

<file path=ppt/tags/tag64.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5.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6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6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6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69.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7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73.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7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7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6.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77.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2"/>
</p:tagLst>
</file>

<file path=ppt/tags/tag78.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2"/>
</p:tagLst>
</file>

<file path=ppt/tags/tag79.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xml><?xml version="1.0" encoding="utf-8"?>
<p:tagLst xmlns:a="http://schemas.openxmlformats.org/drawingml/2006/main" xmlns:r="http://schemas.openxmlformats.org/officeDocument/2006/relationships" xmlns:p="http://schemas.openxmlformats.org/presentationml/2006/main">
  <p:tag name="TEXT_TYPE" val="UBS LOGO"/>
  <p:tag name="TOP" val="44.64"/>
  <p:tag name="LEFT" val="33.84"/>
  <p:tag name="WIDTH" val="87.26456"/>
  <p:tag name="HEIGHT" val="31.89315"/>
</p:tagLst>
</file>

<file path=ppt/tags/tag80.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82.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8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8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86.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ags/tag8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8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89.xml><?xml version="1.0" encoding="utf-8"?>
<p:tagLst xmlns:a="http://schemas.openxmlformats.org/drawingml/2006/main" xmlns:r="http://schemas.openxmlformats.org/officeDocument/2006/relationships" xmlns:p="http://schemas.openxmlformats.org/presentationml/2006/main">
  <p:tag name="TEXT_TYPE" val="UBS LOGO"/>
  <p:tag name="TOP" val="550.3751"/>
  <p:tag name="LEFT" val="33.75"/>
  <p:tag name="WIDTH" val="68.56504"/>
  <p:tag name="HEIGHT" val="25.0589"/>
</p:tagLst>
</file>

<file path=ppt/tags/tag9.xml><?xml version="1.0" encoding="utf-8"?>
<p:tagLst xmlns:a="http://schemas.openxmlformats.org/drawingml/2006/main" xmlns:r="http://schemas.openxmlformats.org/officeDocument/2006/relationships" xmlns:p="http://schemas.openxmlformats.org/presentationml/2006/main">
  <p:tag name="FONT STYLE" val="SANS SERIF"/>
</p:tagLst>
</file>

<file path=ppt/tags/tag90.xml><?xml version="1.0" encoding="utf-8"?>
<p:tagLst xmlns:a="http://schemas.openxmlformats.org/drawingml/2006/main" xmlns:r="http://schemas.openxmlformats.org/officeDocument/2006/relationships" xmlns:p="http://schemas.openxmlformats.org/presentationml/2006/main">
  <p:tag name="FONT STYLE" val="SANS SERIF"/>
  <p:tag name="ROW" val="2"/>
  <p:tag name="COL" val="1"/>
</p:tagLst>
</file>

<file path=ppt/tags/tag91.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2"/>
  <p:tag name="COL" val="1"/>
</p:tagLst>
</file>

<file path=ppt/tags/tag92.xml><?xml version="1.0" encoding="utf-8"?>
<p:tagLst xmlns:a="http://schemas.openxmlformats.org/drawingml/2006/main" xmlns:r="http://schemas.openxmlformats.org/officeDocument/2006/relationships" xmlns:p="http://schemas.openxmlformats.org/presentationml/2006/main">
  <p:tag name="FONT STYLE" val="SANS SERIF"/>
  <p:tag name="COL" val="1"/>
  <p:tag name="ROW" val="2"/>
</p:tagLst>
</file>

<file path=ppt/tags/tag93.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4.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2"/>
</p:tagLst>
</file>

<file path=ppt/tags/tag95.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2"/>
</p:tagLst>
</file>

<file path=ppt/tags/tag96.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7.xml><?xml version="1.0" encoding="utf-8"?>
<p:tagLst xmlns:a="http://schemas.openxmlformats.org/drawingml/2006/main" xmlns:r="http://schemas.openxmlformats.org/officeDocument/2006/relationships" xmlns:p="http://schemas.openxmlformats.org/presentationml/2006/main">
  <p:tag name="TEXT_TYPE" val="BODY TEXT"/>
  <p:tag name="FONT STYLE" val="SANS SERIF"/>
  <p:tag name="ROW" val="1"/>
  <p:tag name="COL" val="1"/>
</p:tagLst>
</file>

<file path=ppt/tags/tag98.xml><?xml version="1.0" encoding="utf-8"?>
<p:tagLst xmlns:a="http://schemas.openxmlformats.org/drawingml/2006/main" xmlns:r="http://schemas.openxmlformats.org/officeDocument/2006/relationships" xmlns:p="http://schemas.openxmlformats.org/presentationml/2006/main">
  <p:tag name="FONT STYLE" val="SANS SERIF"/>
  <p:tag name="ROW" val="1"/>
  <p:tag name="COL" val="1"/>
</p:tagLst>
</file>

<file path=ppt/tags/tag99.xml><?xml version="1.0" encoding="utf-8"?>
<p:tagLst xmlns:a="http://schemas.openxmlformats.org/drawingml/2006/main" xmlns:r="http://schemas.openxmlformats.org/officeDocument/2006/relationships" xmlns:p="http://schemas.openxmlformats.org/presentationml/2006/main">
  <p:tag name="TEXT_TYPE" val="PAGE HEADING"/>
  <p:tag name="FONT STYLE" val="SANS SERIF"/>
</p:tagLst>
</file>

<file path=ppt/theme/theme1.xml><?xml version="1.0" encoding="utf-8"?>
<a:theme xmlns:a="http://schemas.openxmlformats.org/drawingml/2006/main" name="2_PresXpress_OnScreen_Theme">
  <a:themeElements>
    <a:clrScheme name="UBS Colorset">
      <a:dk1>
        <a:sysClr val="windowText" lastClr="000000"/>
      </a:dk1>
      <a:lt1>
        <a:sysClr val="window" lastClr="FFFFFF"/>
      </a:lt1>
      <a:dk2>
        <a:srgbClr val="E60000"/>
      </a:dk2>
      <a:lt2>
        <a:srgbClr val="FFFFFF"/>
      </a:lt2>
      <a:accent1>
        <a:srgbClr val="3692CA"/>
      </a:accent1>
      <a:accent2>
        <a:srgbClr val="C09979"/>
      </a:accent2>
      <a:accent3>
        <a:srgbClr val="4D3C2F"/>
      </a:accent3>
      <a:accent4>
        <a:srgbClr val="AFBCD5"/>
      </a:accent4>
      <a:accent5>
        <a:srgbClr val="759731"/>
      </a:accent5>
      <a:accent6>
        <a:srgbClr val="A43725"/>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7B7D80"/>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7B7D8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UBSNewColorsV2">
    <a:dk1>
      <a:sysClr val="windowText" lastClr="000000"/>
    </a:dk1>
    <a:lt1>
      <a:sysClr val="window" lastClr="FFFFFF"/>
    </a:lt1>
    <a:dk2>
      <a:srgbClr val="E60000"/>
    </a:dk2>
    <a:lt2>
      <a:srgbClr val="FFFFFF"/>
    </a:lt2>
    <a:accent1>
      <a:srgbClr val="4D3C2F"/>
    </a:accent1>
    <a:accent2>
      <a:srgbClr val="CFBD9B"/>
    </a:accent2>
    <a:accent3>
      <a:srgbClr val="C07156"/>
    </a:accent3>
    <a:accent4>
      <a:srgbClr val="E8C767"/>
    </a:accent4>
    <a:accent5>
      <a:srgbClr val="AEB0B3"/>
    </a:accent5>
    <a:accent6>
      <a:srgbClr val="A43725"/>
    </a:accent6>
    <a:hlink>
      <a:srgbClr val="0000FF"/>
    </a:hlink>
    <a:folHlink>
      <a:srgbClr val="800080"/>
    </a:folHlink>
  </a:clrScheme>
  <a:fontScheme name="UBS Fontset">
    <a:majorFont>
      <a:latin typeface="UBSHeadline"/>
      <a:ea typeface="MS PGothic"/>
      <a:cs typeface=""/>
    </a:majorFont>
    <a:minorFont>
      <a:latin typeface="Frutiger 45 Light"/>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TemplafySlideTemplateConfiguration><![CDATA[{"documentContentValidatorConfiguration":{"enableDocumentContentValidator":false,"documentContentValidatorVersion":0},"elementsMetadata":[],"slideId":"637024240828893835","enableDocumentContentUpdater":true,"version":"1.9"}]]></TemplafySlideTemplateConfiguration>
</file>

<file path=customXml/item2.xml><?xml version="1.0" encoding="utf-8"?>
<outs:outSpaceData xmlns:outs="http://schemas.microsoft.com/office/2009/outspace/metadata">
  <outs:relatedDates>
    <outs:relatedDate>
      <outs:type>3</outs:type>
      <outs:displayName>Last Modified</outs:displayName>
      <outs:dateTime>2009-09-25T15:45:46Z</outs:dateTime>
      <outs:isPinned>true</outs:isPinned>
    </outs:relatedDate>
    <outs:relatedDate>
      <outs:type>2</outs:type>
      <outs:displayName>Created</outs:displayName>
      <outs:dateTime>2002-05-03T03:00:09Z</outs:dateTime>
      <outs:isPinned>true</outs:isPinned>
    </outs:relatedDate>
    <outs:relatedDate>
      <outs:type>4</outs:type>
      <outs:displayName>Last Printed</outs:displayName>
      <outs:dateTime>2002-05-24T21:26:29Z</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Eric Larrabee</outs:displayName>
          <outs:accountName/>
        </outs:relatedPerson>
      </outs:people>
      <outs:source>0</outs:source>
      <outs:isPinned>true</outs:isPinned>
    </outs:relatedPeopleItem>
    <outs:relatedPeopleItem>
      <outs:category>Last modified by</outs:category>
      <outs:people>
        <outs:relatedPerson>
          <outs:displayName>e43180838</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1E6A8542-C79A-447D-846D-1F033DC524AB}">
  <ds:schemaRefs/>
</ds:datastoreItem>
</file>

<file path=customXml/itemProps2.xml><?xml version="1.0" encoding="utf-8"?>
<ds:datastoreItem xmlns:ds="http://schemas.openxmlformats.org/officeDocument/2006/customXml" ds:itemID="{38396EF9-1456-4C26-847A-906984625B92}">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
  <TotalTime>0</TotalTime>
  <Words>1487</Words>
  <Application>Microsoft Office PowerPoint</Application>
  <PresentationFormat>On-screen Show (16:9)</PresentationFormat>
  <Paragraphs>151</Paragraphs>
  <Slides>18</Slides>
  <Notes>12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8" baseType="lpstr">
      <vt:lpstr>Arial Unicode MS</vt:lpstr>
      <vt:lpstr>Arial</vt:lpstr>
      <vt:lpstr>Calibri</vt:lpstr>
      <vt:lpstr>Frutiger 45 Light</vt:lpstr>
      <vt:lpstr>Frutiger 55 Roman</vt:lpstr>
      <vt:lpstr>Symbol</vt:lpstr>
      <vt:lpstr>UBSHeadline</vt:lpstr>
      <vt:lpstr>Wingdings</vt:lpstr>
      <vt:lpstr>2_PresXpress_OnScreen_Theme</vt:lpstr>
      <vt:lpstr>think-cell Slide</vt:lpstr>
      <vt:lpstr>Investing amid changing narratives</vt:lpstr>
      <vt:lpstr>PowerPoint Presentation</vt:lpstr>
      <vt:lpstr>PowerPoint Presentation</vt:lpstr>
      <vt:lpstr>Investing in the future of Earth</vt:lpstr>
      <vt:lpstr>Solutions for our health and communities</vt:lpstr>
      <vt:lpstr>Solutions for the energy transition</vt:lpstr>
      <vt:lpstr>Solutions for sustainable agriculture and water consumption</vt:lpstr>
      <vt:lpstr>PowerPoint Presentation</vt:lpstr>
      <vt:lpstr>"Lower for longer" has been the narrative for the past decade</vt:lpstr>
      <vt:lpstr>Consensus expects a brief period of high growth and inflation </vt:lpstr>
      <vt:lpstr>How to position for "Roaring '20s" and "Stagflation-lite"?</vt:lpstr>
      <vt:lpstr>PowerPoint Presentation</vt:lpstr>
      <vt:lpstr>Cyclicals benefit from job recovery</vt:lpstr>
      <vt:lpstr>Valuations are not just about low rates</vt:lpstr>
      <vt:lpstr>US HY-IG spread differential correlated to growth prospects</vt:lpstr>
      <vt:lpstr>PowerPoint Presentation</vt:lpstr>
      <vt:lpstr>Messages in focus including linked ideas</vt:lpstr>
      <vt:lpstr>PowerPoint Presentation</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Tan, Min-Lan</dc:creator>
  <cp:lastModifiedBy>Savioz, Joel</cp:lastModifiedBy>
  <cp:revision>1014</cp:revision>
  <cp:lastPrinted>2020-03-23T08:20:47Z</cp:lastPrinted>
  <dcterms:modified xsi:type="dcterms:W3CDTF">2021-04-27T15:47:29Z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3.3.02</vt:lpwstr>
  </property>
  <property fmtid="{D5CDD505-2E9C-101B-9397-08002B2CF9AE}" pid="8" name="CurrentAddinVersion">
    <vt:lpwstr>3.3.02</vt:lpwstr>
  </property>
  <property fmtid="{D5CDD505-2E9C-101B-9397-08002B2CF9AE}" pid="9" name="CreateDate">
    <vt:lpwstr>11/25/2015 4:51:53 PM</vt:lpwstr>
  </property>
  <property fmtid="{D5CDD505-2E9C-101B-9397-08002B2CF9AE}" pid="10" name="CreatedTemplateVersion">
    <vt:lpwstr>3.3.02</vt:lpwstr>
  </property>
  <property fmtid="{D5CDD505-2E9C-101B-9397-08002B2CF9AE}" pid="11" name="MOST RECENT UPGRADE">
    <vt:lpwstr>0</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SecurityLevel">
    <vt:lpwstr>4</vt:lpwstr>
  </property>
  <property fmtid="{D5CDD505-2E9C-101B-9397-08002B2CF9AE}" pid="18" name="CoverPhotoIncluded">
    <vt:lpwstr>False</vt:lpwstr>
  </property>
  <property fmtid="{D5CDD505-2E9C-101B-9397-08002B2CF9AE}" pid="19" name="CoverPhotoIsCustom">
    <vt:lpwstr>False</vt:lpwstr>
  </property>
  <property fmtid="{D5CDD505-2E9C-101B-9397-08002B2CF9AE}" pid="20" name="InsideLogoIncluded">
    <vt:lpwstr>True</vt:lpwstr>
  </property>
  <property fmtid="{D5CDD505-2E9C-101B-9397-08002B2CF9AE}" pid="21" name="InsideLogoID">
    <vt:lpwstr>plain_co_w4</vt:lpwstr>
  </property>
  <property fmtid="{D5CDD505-2E9C-101B-9397-08002B2CF9AE}" pid="22" name="IncludeID.Ppt">
    <vt:lpwstr>True</vt:lpwstr>
  </property>
  <property fmtid="{D5CDD505-2E9C-101B-9397-08002B2CF9AE}" pid="23" name="IDStampItems">
    <vt:lpwstr>15</vt:lpwstr>
  </property>
  <property fmtid="{D5CDD505-2E9C-101B-9397-08002B2CF9AE}" pid="24" name="TOC.Ppt">
    <vt:lpwstr>True</vt:lpwstr>
  </property>
  <property fmtid="{D5CDD505-2E9C-101B-9397-08002B2CF9AE}" pid="25" name="TocSecLevel1">
    <vt:lpwstr>1</vt:lpwstr>
  </property>
  <property fmtid="{D5CDD505-2E9C-101B-9397-08002B2CF9AE}" pid="26" name="TocSecLevel2">
    <vt:lpwstr>2</vt:lpwstr>
  </property>
  <property fmtid="{D5CDD505-2E9C-101B-9397-08002B2CF9AE}" pid="27" name="TocSecLevel3">
    <vt:lpwstr>3</vt:lpwstr>
  </property>
  <property fmtid="{D5CDD505-2E9C-101B-9397-08002B2CF9AE}" pid="28" name="TocApdxLevel1">
    <vt:lpwstr>4</vt:lpwstr>
  </property>
  <property fmtid="{D5CDD505-2E9C-101B-9397-08002B2CF9AE}" pid="29" name="TocApdxLevel2">
    <vt:lpwstr>5</vt:lpwstr>
  </property>
  <property fmtid="{D5CDD505-2E9C-101B-9397-08002B2CF9AE}" pid="30" name="TocApdxLevel3">
    <vt:lpwstr>6</vt:lpwstr>
  </property>
  <property fmtid="{D5CDD505-2E9C-101B-9397-08002B2CF9AE}" pid="31" name="SPageNumbering1.Ppt">
    <vt:lpwstr>True</vt:lpwstr>
  </property>
  <property fmtid="{D5CDD505-2E9C-101B-9397-08002B2CF9AE}" pid="32" name="SPageNumbering2.Ppt">
    <vt:lpwstr>False</vt:lpwstr>
  </property>
  <property fmtid="{D5CDD505-2E9C-101B-9397-08002B2CF9AE}" pid="33" name="SPageNumbering3.Ppt">
    <vt:lpwstr>False</vt:lpwstr>
  </property>
  <property fmtid="{D5CDD505-2E9C-101B-9397-08002B2CF9AE}" pid="34" name="APageNumbering1.Ppt">
    <vt:lpwstr>True</vt:lpwstr>
  </property>
  <property fmtid="{D5CDD505-2E9C-101B-9397-08002B2CF9AE}" pid="35" name="APageNumbering2.Ppt">
    <vt:lpwstr>False</vt:lpwstr>
  </property>
  <property fmtid="{D5CDD505-2E9C-101B-9397-08002B2CF9AE}" pid="36" name="APageNumbering3.Ppt">
    <vt:lpwstr>False</vt:lpwstr>
  </property>
  <property fmtid="{D5CDD505-2E9C-101B-9397-08002B2CF9AE}" pid="37" name="Language">
    <vt:lpwstr>1033</vt:lpwstr>
  </property>
  <property fmtid="{D5CDD505-2E9C-101B-9397-08002B2CF9AE}" pid="38" name="ContactPage.Ppt">
    <vt:lpwstr>True</vt:lpwstr>
  </property>
  <property fmtid="{D5CDD505-2E9C-101B-9397-08002B2CF9AE}" pid="39" name="CompanyName">
    <vt:lpwstr/>
  </property>
  <property fmtid="{D5CDD505-2E9C-101B-9397-08002B2CF9AE}" pid="40" name="CompanyNameExtension">
    <vt:lpwstr/>
  </property>
  <property fmtid="{D5CDD505-2E9C-101B-9397-08002B2CF9AE}" pid="41" name="CompanyDescriptor">
    <vt:lpwstr/>
  </property>
  <property fmtid="{D5CDD505-2E9C-101B-9397-08002B2CF9AE}" pid="42" name="CompanyType">
    <vt:lpwstr>0</vt:lpwstr>
  </property>
  <property fmtid="{D5CDD505-2E9C-101B-9397-08002B2CF9AE}" pid="43" name="BusinessUnit">
    <vt:lpwstr>UBSCC</vt:lpwstr>
  </property>
  <property fmtid="{D5CDD505-2E9C-101B-9397-08002B2CF9AE}" pid="44" name="Address.Office">
    <vt:lpwstr/>
  </property>
  <property fmtid="{D5CDD505-2E9C-101B-9397-08002B2CF9AE}" pid="45" name="Fax1.Office">
    <vt:lpwstr/>
  </property>
  <property fmtid="{D5CDD505-2E9C-101B-9397-08002B2CF9AE}" pid="46" name="Phone1.Office">
    <vt:lpwstr/>
  </property>
  <property fmtid="{D5CDD505-2E9C-101B-9397-08002B2CF9AE}" pid="47" name="CompanyID">
    <vt:lpwstr/>
  </property>
  <property fmtid="{D5CDD505-2E9C-101B-9397-08002B2CF9AE}" pid="48" name="CompanyLCID">
    <vt:lpwstr>0</vt:lpwstr>
  </property>
  <property fmtid="{D5CDD505-2E9C-101B-9397-08002B2CF9AE}" pid="49" name="AuthorInfoIncluded">
    <vt:lpwstr>False</vt:lpwstr>
  </property>
  <property fmtid="{D5CDD505-2E9C-101B-9397-08002B2CF9AE}" pid="50" name="AuthorInfoName">
    <vt:lpwstr/>
  </property>
  <property fmtid="{D5CDD505-2E9C-101B-9397-08002B2CF9AE}" pid="51" name="AuthorInfoDetails1">
    <vt:lpwstr/>
  </property>
  <property fmtid="{D5CDD505-2E9C-101B-9397-08002B2CF9AE}" pid="52" name="AuthorInfoDetails2">
    <vt:lpwstr/>
  </property>
  <property fmtid="{D5CDD505-2E9C-101B-9397-08002B2CF9AE}" pid="53" name="AuthorInfoEmail">
    <vt:lpwstr/>
  </property>
  <property fmtid="{D5CDD505-2E9C-101B-9397-08002B2CF9AE}" pid="54" name="AuthorInfoPhone">
    <vt:lpwstr/>
  </property>
  <property fmtid="{D5CDD505-2E9C-101B-9397-08002B2CF9AE}" pid="55" name="Endorsement">
    <vt:lpwstr/>
  </property>
  <property fmtid="{D5CDD505-2E9C-101B-9397-08002B2CF9AE}" pid="56" name="OnScreenShowPageNums">
    <vt:lpwstr>False</vt:lpwstr>
  </property>
  <property fmtid="{D5CDD505-2E9C-101B-9397-08002B2CF9AE}" pid="57" name="OnScreenTOCHyperlink">
    <vt:lpwstr>True</vt:lpwstr>
  </property>
  <property fmtid="{D5CDD505-2E9C-101B-9397-08002B2CF9AE}" pid="58" name="SectionDivider.Ppt">
    <vt:lpwstr>True</vt:lpwstr>
  </property>
  <property fmtid="{D5CDD505-2E9C-101B-9397-08002B2CF9AE}" pid="59" name="IDStampDateFormatID">
    <vt:lpwstr>F1</vt:lpwstr>
  </property>
  <property fmtid="{D5CDD505-2E9C-101B-9397-08002B2CF9AE}" pid="60" name="IDStampDateFormat-T">
    <vt:lpwstr>MMMM d, yyyy h:mm AM/PM</vt:lpwstr>
  </property>
  <property fmtid="{D5CDD505-2E9C-101B-9397-08002B2CF9AE}" pid="61" name="CalendarDateFormatID">
    <vt:lpwstr>F1</vt:lpwstr>
  </property>
  <property fmtid="{D5CDD505-2E9C-101B-9397-08002B2CF9AE}" pid="62" name="CalendarDateFormat-T">
    <vt:lpwstr>MMMM yyyy</vt:lpwstr>
  </property>
  <property fmtid="{D5CDD505-2E9C-101B-9397-08002B2CF9AE}" pid="63" name="CalendarStartDay">
    <vt:lpwstr>1</vt:lpwstr>
  </property>
  <property fmtid="{D5CDD505-2E9C-101B-9397-08002B2CF9AE}" pid="64" name="CoverPageDateFormatFilter">
    <vt:lpwstr>0</vt:lpwstr>
  </property>
  <property fmtid="{D5CDD505-2E9C-101B-9397-08002B2CF9AE}" pid="65" name="CoverPageDateFormatID">
    <vt:lpwstr>F1</vt:lpwstr>
  </property>
  <property fmtid="{D5CDD505-2E9C-101B-9397-08002B2CF9AE}" pid="66" name="CoverPageDateFormat-T">
    <vt:lpwstr>MMMM d, yyyy</vt:lpwstr>
  </property>
  <property fmtid="{D5CDD505-2E9C-101B-9397-08002B2CF9AE}" pid="67" name="DisclaimerPage.Ppt">
    <vt:lpwstr>False</vt:lpwstr>
  </property>
  <property fmtid="{D5CDD505-2E9C-101B-9397-08002B2CF9AE}" pid="68" name="DisclaimerID.Ppt">
    <vt:lpwstr>D1</vt:lpwstr>
  </property>
  <property fmtid="{D5CDD505-2E9C-101B-9397-08002B2CF9AE}" pid="69" name="UseInternalUBSFont.Office">
    <vt:lpwstr>True</vt:lpwstr>
  </property>
  <property fmtid="{D5CDD505-2E9C-101B-9397-08002B2CF9AE}" pid="70" name="EmbedFonts">
    <vt:lpwstr>False</vt:lpwstr>
  </property>
  <property fmtid="{D5CDD505-2E9C-101B-9397-08002B2CF9AE}" pid="71" name="TableSpacerBorder">
    <vt:lpwstr>False</vt:lpwstr>
  </property>
  <property fmtid="{D5CDD505-2E9C-101B-9397-08002B2CF9AE}" pid="72" name="Address-T">
    <vt:lpwstr>&lt;&lt;Address&gt;&gt;</vt:lpwstr>
  </property>
  <property fmtid="{D5CDD505-2E9C-101B-9397-08002B2CF9AE}" pid="73" name="AmountDealType-T">
    <vt:lpwstr>&lt;&lt;Amt./deal-Type&gt;&gt;</vt:lpwstr>
  </property>
  <property fmtid="{D5CDD505-2E9C-101B-9397-08002B2CF9AE}" pid="74" name="ContactDetails-T">
    <vt:lpwstr>&lt;&lt;Contact details&gt;&gt;</vt:lpwstr>
  </property>
  <property fmtid="{D5CDD505-2E9C-101B-9397-08002B2CF9AE}" pid="75" name="ContactName-T">
    <vt:lpwstr>&lt;&lt;Contact name&gt;&gt;</vt:lpwstr>
  </property>
  <property fmtid="{D5CDD505-2E9C-101B-9397-08002B2CF9AE}" pid="76" name="Date-T">
    <vt:lpwstr>&lt;&lt;Date&gt;&gt;</vt:lpwstr>
  </property>
  <property fmtid="{D5CDD505-2E9C-101B-9397-08002B2CF9AE}" pid="77" name="EMailAddress-T">
    <vt:lpwstr>&lt;&lt;Email address&gt;&gt;</vt:lpwstr>
  </property>
  <property fmtid="{D5CDD505-2E9C-101B-9397-08002B2CF9AE}" pid="78" name="LegalEntity-T">
    <vt:lpwstr>&lt;&lt;Legal entity&gt;&gt;</vt:lpwstr>
  </property>
  <property fmtid="{D5CDD505-2E9C-101B-9397-08002B2CF9AE}" pid="79" name="Logo-T">
    <vt:lpwstr>&lt;&lt;Logo&gt;&gt;</vt:lpwstr>
  </property>
  <property fmtid="{D5CDD505-2E9C-101B-9397-08002B2CF9AE}" pid="80" name="Summary-T">
    <vt:lpwstr>&lt;&lt;Summary&gt;&gt;</vt:lpwstr>
  </property>
  <property fmtid="{D5CDD505-2E9C-101B-9397-08002B2CF9AE}" pid="81" name="TableHeading-T">
    <vt:lpwstr>&lt;&lt;Table heading&gt;&gt;</vt:lpwstr>
  </property>
  <property fmtid="{D5CDD505-2E9C-101B-9397-08002B2CF9AE}" pid="82" name="TableSubheading-T">
    <vt:lpwstr>&lt;&lt;Table subheading&gt;&gt;</vt:lpwstr>
  </property>
  <property fmtid="{D5CDD505-2E9C-101B-9397-08002B2CF9AE}" pid="83" name="Subheading-T">
    <vt:lpwstr>&lt;&lt;Table subheading&gt;&gt;</vt:lpwstr>
  </property>
  <property fmtid="{D5CDD505-2E9C-101B-9397-08002B2CF9AE}" pid="84" name="TelephoneNumber-T">
    <vt:lpwstr>&lt;&lt;Telephone number&gt;&gt;</vt:lpwstr>
  </property>
  <property fmtid="{D5CDD505-2E9C-101B-9397-08002B2CF9AE}" pid="85" name="Text-T">
    <vt:lpwstr>&lt;&lt;Text&gt;&gt;</vt:lpwstr>
  </property>
  <property fmtid="{D5CDD505-2E9C-101B-9397-08002B2CF9AE}" pid="86" name="WebAddress-T">
    <vt:lpwstr>&lt;&lt;Web address</vt:lpwstr>
  </property>
  <property fmtid="{D5CDD505-2E9C-101B-9397-08002B2CF9AE}" pid="87" name="Year-T">
    <vt:lpwstr>&lt;&lt;Year&gt;&gt;</vt:lpwstr>
  </property>
  <property fmtid="{D5CDD505-2E9C-101B-9397-08002B2CF9AE}" pid="88" name="Appendix-T">
    <vt:lpwstr>Appendix</vt:lpwstr>
  </property>
  <property fmtid="{D5CDD505-2E9C-101B-9397-08002B2CF9AE}" pid="89" name="Appendices-T">
    <vt:lpwstr>Appendices</vt:lpwstr>
  </property>
  <property fmtid="{D5CDD505-2E9C-101B-9397-08002B2CF9AE}" pid="90" name="AwardTitle-T">
    <vt:lpwstr>&lt;&lt;Award title&gt;&gt;</vt:lpwstr>
  </property>
  <property fmtid="{D5CDD505-2E9C-101B-9397-08002B2CF9AE}" pid="91" name="AwardSubTitle-T">
    <vt:lpwstr>&lt;&lt;Award subtitle&gt;&gt;</vt:lpwstr>
  </property>
  <property fmtid="{D5CDD505-2E9C-101B-9397-08002B2CF9AE}" pid="92" name="BiographicalDetails-T">
    <vt:lpwstr>&lt;&lt;Biographical details&gt;&gt;</vt:lpwstr>
  </property>
  <property fmtid="{D5CDD505-2E9C-101B-9397-08002B2CF9AE}" pid="93" name="Conclusion-T">
    <vt:lpwstr>&lt;&lt;Conclusion&gt;&gt;</vt:lpwstr>
  </property>
  <property fmtid="{D5CDD505-2E9C-101B-9397-08002B2CF9AE}" pid="94" name="ContactInformation-T">
    <vt:lpwstr>Contact information</vt:lpwstr>
  </property>
  <property fmtid="{D5CDD505-2E9C-101B-9397-08002B2CF9AE}" pid="95" name="Continued-T">
    <vt:lpwstr>Continued</vt:lpwstr>
  </property>
  <property fmtid="{D5CDD505-2E9C-101B-9397-08002B2CF9AE}" pid="96" name="DividerTitle-T">
    <vt:lpwstr>&lt;&lt;Divider title&gt;&gt;</vt:lpwstr>
  </property>
  <property fmtid="{D5CDD505-2E9C-101B-9397-08002B2CF9AE}" pid="97" name="Draft-T">
    <vt:lpwstr>Draft</vt:lpwstr>
  </property>
  <property fmtid="{D5CDD505-2E9C-101B-9397-08002B2CF9AE}" pid="98" name="LayoutHeading-T">
    <vt:lpwstr>&lt;&lt;Layout heading&gt;&gt;</vt:lpwstr>
  </property>
  <property fmtid="{D5CDD505-2E9C-101B-9397-08002B2CF9AE}" pid="99" name="MessageText-T">
    <vt:lpwstr>&lt;&lt;Message&gt;&gt;</vt:lpwstr>
  </property>
  <property fmtid="{D5CDD505-2E9C-101B-9397-08002B2CF9AE}" pid="100" name="Name-T">
    <vt:lpwstr>&lt;&lt;Name&gt;&gt;</vt:lpwstr>
  </property>
  <property fmtid="{D5CDD505-2E9C-101B-9397-08002B2CF9AE}" pid="101" name="Notes-T">
    <vt:lpwstr>Notes</vt:lpwstr>
  </property>
  <property fmtid="{D5CDD505-2E9C-101B-9397-08002B2CF9AE}" pid="102" name="PageHeading-T">
    <vt:lpwstr>&lt;&lt;Page heading&gt;&gt;</vt:lpwstr>
  </property>
  <property fmtid="{D5CDD505-2E9C-101B-9397-08002B2CF9AE}" pid="103" name="PresentationTitle-T">
    <vt:lpwstr>&lt;&lt;Presentation title&gt;&gt;</vt:lpwstr>
  </property>
  <property fmtid="{D5CDD505-2E9C-101B-9397-08002B2CF9AE}" pid="104" name="PresentationSubTitle-T">
    <vt:lpwstr>&lt;&lt;Presentation subtitle&gt;&gt;</vt:lpwstr>
  </property>
  <property fmtid="{D5CDD505-2E9C-101B-9397-08002B2CF9AE}" pid="105" name="PresentationPresenter-T">
    <vt:lpwstr>&lt;&lt;Presentation presenter&gt;&gt;</vt:lpwstr>
  </property>
  <property fmtid="{D5CDD505-2E9C-101B-9397-08002B2CF9AE}" pid="106" name="PresPresenterFunction-T">
    <vt:lpwstr>&lt;&lt;Presenter function&gt;&gt;</vt:lpwstr>
  </property>
  <property fmtid="{D5CDD505-2E9C-101B-9397-08002B2CF9AE}" pid="107" name="Quote-T">
    <vt:lpwstr>&lt;&lt;Quote&gt;&gt;</vt:lpwstr>
  </property>
  <property fmtid="{D5CDD505-2E9C-101B-9397-08002B2CF9AE}" pid="108" name="QuoteSource-T">
    <vt:lpwstr>&lt;&lt;Quote source&gt;&gt;</vt:lpwstr>
  </property>
  <property fmtid="{D5CDD505-2E9C-101B-9397-08002B2CF9AE}" pid="109" name="Section-T">
    <vt:lpwstr>Section</vt:lpwstr>
  </property>
  <property fmtid="{D5CDD505-2E9C-101B-9397-08002B2CF9AE}" pid="110" name="Sections-T">
    <vt:lpwstr>Sections</vt:lpwstr>
  </property>
  <property fmtid="{D5CDD505-2E9C-101B-9397-08002B2CF9AE}" pid="111" name="Source-T">
    <vt:lpwstr>Source</vt:lpwstr>
  </property>
  <property fmtid="{D5CDD505-2E9C-101B-9397-08002B2CF9AE}" pid="112" name="Subappendix-T">
    <vt:lpwstr>Subappendix</vt:lpwstr>
  </property>
  <property fmtid="{D5CDD505-2E9C-101B-9397-08002B2CF9AE}" pid="113" name="Subsection-T">
    <vt:lpwstr>Subsection</vt:lpwstr>
  </property>
  <property fmtid="{D5CDD505-2E9C-101B-9397-08002B2CF9AE}" pid="114" name="Subsubappendix-T">
    <vt:lpwstr>Subsubappendix</vt:lpwstr>
  </property>
  <property fmtid="{D5CDD505-2E9C-101B-9397-08002B2CF9AE}" pid="115" name="Subsubsection-T">
    <vt:lpwstr>Subsubsection</vt:lpwstr>
  </property>
  <property fmtid="{D5CDD505-2E9C-101B-9397-08002B2CF9AE}" pid="116" name="TableOfContents-T">
    <vt:lpwstr>Table of contents</vt:lpwstr>
  </property>
  <property fmtid="{D5CDD505-2E9C-101B-9397-08002B2CF9AE}" pid="117" name="Title-T">
    <vt:lpwstr>&lt;&lt;Title&gt;&gt;</vt:lpwstr>
  </property>
  <property fmtid="{D5CDD505-2E9C-101B-9397-08002B2CF9AE}" pid="118" name="Security-T">
    <vt:lpwstr>Confidential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_IQPDocumentId">
    <vt:lpwstr>90fdf5cf-d2ee-4752-afa9-b55eaa6e16a5</vt:lpwstr>
  </property>
  <property fmtid="{D5CDD505-2E9C-101B-9397-08002B2CF9AE}" pid="154" name="DateFormat.Ppt">
    <vt:lpwstr>F1</vt:lpwstr>
  </property>
  <property fmtid="{D5CDD505-2E9C-101B-9397-08002B2CF9AE}" pid="155" name="DraftStamp.Ppt">
    <vt:bool>false</vt:bool>
  </property>
  <property fmtid="{D5CDD505-2E9C-101B-9397-08002B2CF9AE}" pid="156" name="IQP_Classification">
    <vt:lpwstr>Off|Off|Confidential|Locations: Global|Had CID</vt:lpwstr>
  </property>
  <property fmtid="{D5CDD505-2E9C-101B-9397-08002B2CF9AE}" pid="157" name="_SIProp12DataClass+887a1375-7cd4-44a3-ad24-f215f9f1a6ed">
    <vt:lpwstr>v=1.2&gt;I=887a1375-7cd4-44a3-ad24-f215f9f1a6ed&amp;N=Locations%3a+Global&amp;V=1.3&amp;U=System&amp;D=System&amp;A=Associated&amp;H=False</vt:lpwstr>
  </property>
  <property fmtid="{D5CDD505-2E9C-101B-9397-08002B2CF9AE}" pid="158" name="_SIProp12DataClass+b0297065-a65c-4286-9d63-f0400298c942">
    <vt:lpwstr>v=1.2&gt;I=b0297065-a65c-4286-9d63-f0400298c942&amp;N=Had+CID&amp;V=1.3&amp;U=UBSPROD%5ct612379&amp;D=UBSPROD%5ct440028&amp;A=Associated&amp;H=True</vt:lpwstr>
  </property>
  <property fmtid="{D5CDD505-2E9C-101B-9397-08002B2CF9AE}" pid="159" name="_SIProp12DataClass+6d062c3a-efeb-4cbc-aad9-5246ccbdd86a">
    <vt:lpwstr>v=1.2&gt;I=6d062c3a-efeb-4cbc-aad9-5246ccbdd86a&amp;N=Off&amp;V=1.3&amp;U=UBSPROD%5ct621266&amp;D=Giesinger%2c+Daniel&amp;A=Associated&amp;H=True</vt:lpwstr>
  </property>
  <property fmtid="{D5CDD505-2E9C-101B-9397-08002B2CF9AE}" pid="160" name="_SIProp12DataClass+837b4857-8dcc-464f-823f-79557438fac1">
    <vt:lpwstr>v=1.2&gt;I=837b4857-8dcc-464f-823f-79557438fac1&amp;N=Confidential&amp;V=1.3&amp;U=UBSPROD%5ct621266&amp;D=UBSPROD%5clapinska&amp;A=Associated&amp;H=True</vt:lpwstr>
  </property>
  <property fmtid="{D5CDD505-2E9C-101B-9397-08002B2CF9AE}" pid="161" name="_SIProp12DataClass+6298365e-5d9f-41f1-b1d8-f6ada1657f69">
    <vt:lpwstr>v=1.2&gt;I=6298365e-5d9f-41f1-b1d8-f6ada1657f69&amp;N=Off&amp;V=1.3&amp;U=System&amp;D=System&amp;A=Associated&amp;H=False</vt:lpwstr>
  </property>
  <property fmtid="{D5CDD505-2E9C-101B-9397-08002B2CF9AE}" pid="162" name="IQPDataClasses">
    <vt:lpwstr>Had CID</vt:lpwstr>
  </property>
  <property fmtid="{D5CDD505-2E9C-101B-9397-08002B2CF9AE}" pid="163" name="PresPrint4x3OnScreen">
    <vt:bool>true</vt:bool>
  </property>
  <property fmtid="{D5CDD505-2E9C-101B-9397-08002B2CF9AE}" pid="164" name="MSIP_Label_24008f22-ba1e-4092-9e2a-2334b06b203c_Enabled">
    <vt:lpwstr>True</vt:lpwstr>
  </property>
  <property fmtid="{D5CDD505-2E9C-101B-9397-08002B2CF9AE}" pid="165" name="MSIP_Label_24008f22-ba1e-4092-9e2a-2334b06b203c_SiteId">
    <vt:lpwstr>fb6ea403-7cf1-4905-810a-fe5547e98204</vt:lpwstr>
  </property>
  <property fmtid="{D5CDD505-2E9C-101B-9397-08002B2CF9AE}" pid="166" name="MSIP_Label_24008f22-ba1e-4092-9e2a-2334b06b203c_Owner">
    <vt:lpwstr>joel.savioz@ubs.com</vt:lpwstr>
  </property>
  <property fmtid="{D5CDD505-2E9C-101B-9397-08002B2CF9AE}" pid="167" name="MSIP_Label_24008f22-ba1e-4092-9e2a-2334b06b203c_SetDate">
    <vt:lpwstr>2021-04-27T14:27:55.8917560Z</vt:lpwstr>
  </property>
  <property fmtid="{D5CDD505-2E9C-101B-9397-08002B2CF9AE}" pid="168" name="MSIP_Label_24008f22-ba1e-4092-9e2a-2334b06b203c_Name">
    <vt:lpwstr>Confidential</vt:lpwstr>
  </property>
  <property fmtid="{D5CDD505-2E9C-101B-9397-08002B2CF9AE}" pid="169" name="MSIP_Label_24008f22-ba1e-4092-9e2a-2334b06b203c_Application">
    <vt:lpwstr>Microsoft Azure Information Protection</vt:lpwstr>
  </property>
  <property fmtid="{D5CDD505-2E9C-101B-9397-08002B2CF9AE}" pid="170" name="MSIP_Label_24008f22-ba1e-4092-9e2a-2334b06b203c_ActionId">
    <vt:lpwstr>9ea3d48c-8d50-4ee0-bfda-34a21f8bc37b</vt:lpwstr>
  </property>
  <property fmtid="{D5CDD505-2E9C-101B-9397-08002B2CF9AE}" pid="171" name="MSIP_Label_24008f22-ba1e-4092-9e2a-2334b06b203c_Extended_MSFT_Method">
    <vt:lpwstr>Automatic</vt:lpwstr>
  </property>
  <property fmtid="{D5CDD505-2E9C-101B-9397-08002B2CF9AE}" pid="172" name="MSIP_Label_7bdbf20b-3a78-4ca0-8f20-e5362f05694d_Enabled">
    <vt:lpwstr>True</vt:lpwstr>
  </property>
  <property fmtid="{D5CDD505-2E9C-101B-9397-08002B2CF9AE}" pid="173" name="MSIP_Label_7bdbf20b-3a78-4ca0-8f20-e5362f05694d_SiteId">
    <vt:lpwstr>fb6ea403-7cf1-4905-810a-fe5547e98204</vt:lpwstr>
  </property>
  <property fmtid="{D5CDD505-2E9C-101B-9397-08002B2CF9AE}" pid="174" name="MSIP_Label_7bdbf20b-3a78-4ca0-8f20-e5362f05694d_Owner">
    <vt:lpwstr>joel.savioz@ubs.com</vt:lpwstr>
  </property>
  <property fmtid="{D5CDD505-2E9C-101B-9397-08002B2CF9AE}" pid="175" name="MSIP_Label_7bdbf20b-3a78-4ca0-8f20-e5362f05694d_SetDate">
    <vt:lpwstr>2021-04-27T14:27:55.8917560Z</vt:lpwstr>
  </property>
  <property fmtid="{D5CDD505-2E9C-101B-9397-08002B2CF9AE}" pid="176" name="MSIP_Label_7bdbf20b-3a78-4ca0-8f20-e5362f05694d_Name">
    <vt:lpwstr>Encryption OFF</vt:lpwstr>
  </property>
  <property fmtid="{D5CDD505-2E9C-101B-9397-08002B2CF9AE}" pid="177" name="MSIP_Label_7bdbf20b-3a78-4ca0-8f20-e5362f05694d_Application">
    <vt:lpwstr>Microsoft Azure Information Protection</vt:lpwstr>
  </property>
  <property fmtid="{D5CDD505-2E9C-101B-9397-08002B2CF9AE}" pid="178" name="MSIP_Label_7bdbf20b-3a78-4ca0-8f20-e5362f05694d_ActionId">
    <vt:lpwstr>9ea3d48c-8d50-4ee0-bfda-34a21f8bc37b</vt:lpwstr>
  </property>
  <property fmtid="{D5CDD505-2E9C-101B-9397-08002B2CF9AE}" pid="179" name="MSIP_Label_7bdbf20b-3a78-4ca0-8f20-e5362f05694d_Parent">
    <vt:lpwstr>24008f22-ba1e-4092-9e2a-2334b06b203c</vt:lpwstr>
  </property>
  <property fmtid="{D5CDD505-2E9C-101B-9397-08002B2CF9AE}" pid="180" name="MSIP_Label_7bdbf20b-3a78-4ca0-8f20-e5362f05694d_Extended_MSFT_Method">
    <vt:lpwstr>Automatic</vt:lpwstr>
  </property>
  <property fmtid="{D5CDD505-2E9C-101B-9397-08002B2CF9AE}" pid="181" name="Sensitivity">
    <vt:lpwstr>Confidential Encryption OFF</vt:lpwstr>
  </property>
</Properties>
</file>