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30.xml" ContentType="application/vnd.openxmlformats-officedocument.presentationml.tags+xml"/>
  <Override PartName="/ppt/tags/tag131.xml" ContentType="application/vnd.openxmlformats-officedocument.presentationml.tags+xml"/>
  <Override PartName="/ppt/notesSlides/notesSlide1.xml" ContentType="application/vnd.openxmlformats-officedocument.presentationml.notesSlide+xml"/>
  <Override PartName="/ppt/tags/tag13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notesSlides/notesSlide9.xml" ContentType="application/vnd.openxmlformats-officedocument.presentationml.notesSlide+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notesSlides/notesSlide10.xml" ContentType="application/vnd.openxmlformats-officedocument.presentationml.notesSlide+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notesSlides/notesSlide11.xml" ContentType="application/vnd.openxmlformats-officedocument.presentationml.notesSlide+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notesSlides/notesSlide12.xml" ContentType="application/vnd.openxmlformats-officedocument.presentationml.notesSlide+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notesSlides/notesSlide13.xml" ContentType="application/vnd.openxmlformats-officedocument.presentationml.notesSlide+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notesSlides/notesSlide14.xml" ContentType="application/vnd.openxmlformats-officedocument.presentationml.notesSlide+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notesSlides/notesSlide15.xml" ContentType="application/vnd.openxmlformats-officedocument.presentationml.notesSlide+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notesSlides/notesSlide16.xml" ContentType="application/vnd.openxmlformats-officedocument.presentationml.notesSlide+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notesSlides/notesSlide17.xml" ContentType="application/vnd.openxmlformats-officedocument.presentationml.notesSlide+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notesSlides/notesSlide18.xml" ContentType="application/vnd.openxmlformats-officedocument.presentationml.notesSlide+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notesSlides/notesSlide19.xml" ContentType="application/vnd.openxmlformats-officedocument.presentationml.notesSlide+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notesSlides/notesSlide20.xml" ContentType="application/vnd.openxmlformats-officedocument.presentationml.notesSlide+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notesSlides/notesSlide21.xml" ContentType="application/vnd.openxmlformats-officedocument.presentationml.notesSlide+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notesSlides/notesSlide22.xml" ContentType="application/vnd.openxmlformats-officedocument.presentationml.notesSlide+xml"/>
  <Override PartName="/ppt/tags/tag200.xml" ContentType="application/vnd.openxmlformats-officedocument.presentationml.tags+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415" r:id="rId2"/>
  </p:sldMasterIdLst>
  <p:notesMasterIdLst>
    <p:notesMasterId r:id="rId33"/>
  </p:notesMasterIdLst>
  <p:handoutMasterIdLst>
    <p:handoutMasterId r:id="rId34"/>
  </p:handoutMasterIdLst>
  <p:sldIdLst>
    <p:sldId id="381" r:id="rId3"/>
    <p:sldId id="485" r:id="rId4"/>
    <p:sldId id="1396" r:id="rId5"/>
    <p:sldId id="1373" r:id="rId6"/>
    <p:sldId id="1380" r:id="rId7"/>
    <p:sldId id="1379" r:id="rId8"/>
    <p:sldId id="1392" r:id="rId9"/>
    <p:sldId id="1416" r:id="rId10"/>
    <p:sldId id="1385" r:id="rId11"/>
    <p:sldId id="1393" r:id="rId12"/>
    <p:sldId id="1414" r:id="rId13"/>
    <p:sldId id="1383" r:id="rId14"/>
    <p:sldId id="1384" r:id="rId15"/>
    <p:sldId id="1395" r:id="rId16"/>
    <p:sldId id="1399" r:id="rId17"/>
    <p:sldId id="1400" r:id="rId18"/>
    <p:sldId id="1401" r:id="rId19"/>
    <p:sldId id="1402" r:id="rId20"/>
    <p:sldId id="1403" r:id="rId21"/>
    <p:sldId id="1404" r:id="rId22"/>
    <p:sldId id="1405" r:id="rId23"/>
    <p:sldId id="1406" r:id="rId24"/>
    <p:sldId id="1407" r:id="rId25"/>
    <p:sldId id="1408" r:id="rId26"/>
    <p:sldId id="1410" r:id="rId27"/>
    <p:sldId id="1411" r:id="rId28"/>
    <p:sldId id="1412" r:id="rId29"/>
    <p:sldId id="1413" r:id="rId30"/>
    <p:sldId id="1397" r:id="rId31"/>
    <p:sldId id="452" r:id="rId32"/>
  </p:sldIdLst>
  <p:sldSz cx="9144000" cy="5143500" type="screen16x9"/>
  <p:notesSz cx="9926638" cy="6858000"/>
  <p:custDataLst>
    <p:tags r:id="rId35"/>
  </p:custDataLst>
  <p:defaultTextStyle>
    <a:defPPr>
      <a:defRPr lang="en-US"/>
    </a:defPPr>
    <a:lvl1pPr algn="l" rtl="0" eaLnBrk="0" fontAlgn="base" hangingPunct="0">
      <a:spcBef>
        <a:spcPct val="50000"/>
      </a:spcBef>
      <a:spcAft>
        <a:spcPct val="0"/>
      </a:spcAft>
      <a:defRPr lang="en-US" kern="1200">
        <a:solidFill>
          <a:schemeClr val="tx1"/>
        </a:solidFill>
        <a:latin typeface="Frutiger 55 Roman"/>
        <a:ea typeface="+mn-ea"/>
        <a:cs typeface="+mn-cs"/>
      </a:defRPr>
    </a:lvl1pPr>
    <a:lvl2pPr marL="369662"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73931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108967"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478627"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1848282" algn="l" defTabSz="739313" rtl="0" eaLnBrk="1" latinLnBrk="0" hangingPunct="1">
      <a:defRPr kern="1200">
        <a:solidFill>
          <a:schemeClr val="tx1"/>
        </a:solidFill>
        <a:latin typeface="Frutiger 55 Roman" pitchFamily="34" charset="0"/>
        <a:ea typeface="+mn-ea"/>
        <a:cs typeface="+mn-cs"/>
      </a:defRPr>
    </a:lvl6pPr>
    <a:lvl7pPr marL="2217935" algn="l" defTabSz="739313" rtl="0" eaLnBrk="1" latinLnBrk="0" hangingPunct="1">
      <a:defRPr kern="1200">
        <a:solidFill>
          <a:schemeClr val="tx1"/>
        </a:solidFill>
        <a:latin typeface="Frutiger 55 Roman" pitchFamily="34" charset="0"/>
        <a:ea typeface="+mn-ea"/>
        <a:cs typeface="+mn-cs"/>
      </a:defRPr>
    </a:lvl7pPr>
    <a:lvl8pPr marL="2587600" algn="l" defTabSz="739313" rtl="0" eaLnBrk="1" latinLnBrk="0" hangingPunct="1">
      <a:defRPr kern="1200">
        <a:solidFill>
          <a:schemeClr val="tx1"/>
        </a:solidFill>
        <a:latin typeface="Frutiger 55 Roman" pitchFamily="34" charset="0"/>
        <a:ea typeface="+mn-ea"/>
        <a:cs typeface="+mn-cs"/>
      </a:defRPr>
    </a:lvl8pPr>
    <a:lvl9pPr marL="2957253" algn="l" defTabSz="739313"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Cover and content" id="{1030C549-4C55-4C9A-8619-56AC5A5EDCB9}">
          <p14:sldIdLst>
            <p14:sldId id="381"/>
            <p14:sldId id="485"/>
            <p14:sldId id="1396"/>
            <p14:sldId id="1373"/>
            <p14:sldId id="1380"/>
            <p14:sldId id="1379"/>
            <p14:sldId id="1392"/>
            <p14:sldId id="1416"/>
            <p14:sldId id="1385"/>
            <p14:sldId id="1393"/>
            <p14:sldId id="1414"/>
            <p14:sldId id="1383"/>
            <p14:sldId id="1384"/>
            <p14:sldId id="1395"/>
            <p14:sldId id="1399"/>
            <p14:sldId id="1400"/>
            <p14:sldId id="1401"/>
            <p14:sldId id="1402"/>
            <p14:sldId id="1403"/>
            <p14:sldId id="1404"/>
            <p14:sldId id="1405"/>
            <p14:sldId id="1406"/>
            <p14:sldId id="1407"/>
            <p14:sldId id="1408"/>
            <p14:sldId id="1410"/>
            <p14:sldId id="1411"/>
            <p14:sldId id="1412"/>
            <p14:sldId id="1413"/>
            <p14:sldId id="1397"/>
            <p14:sldId id="452"/>
          </p14:sldIdLst>
        </p14:section>
      </p14:sectionLst>
    </p:ext>
    <p:ext uri="{EFAFB233-063F-42B5-8137-9DF3F51BA10A}">
      <p15:sldGuideLst xmlns:p15="http://schemas.microsoft.com/office/powerpoint/2012/main">
        <p15:guide id="1" orient="horz" pos="3122">
          <p15:clr>
            <a:srgbClr val="A4A3A4"/>
          </p15:clr>
        </p15:guide>
        <p15:guide id="2" orient="horz" pos="469">
          <p15:clr>
            <a:srgbClr val="A4A3A4"/>
          </p15:clr>
        </p15:guide>
        <p15:guide id="3" orient="horz" pos="368">
          <p15:clr>
            <a:srgbClr val="A4A3A4"/>
          </p15:clr>
        </p15:guide>
        <p15:guide id="4" orient="horz" pos="234">
          <p15:clr>
            <a:srgbClr val="A4A3A4"/>
          </p15:clr>
        </p15:guide>
        <p15:guide id="5" orient="horz" pos="2839">
          <p15:clr>
            <a:srgbClr val="A4A3A4"/>
          </p15:clr>
        </p15:guide>
        <p15:guide id="6" orient="horz" pos="1745">
          <p15:clr>
            <a:srgbClr val="A4A3A4"/>
          </p15:clr>
        </p15:guide>
        <p15:guide id="7" orient="horz" pos="784">
          <p15:clr>
            <a:srgbClr val="A4A3A4"/>
          </p15:clr>
        </p15:guide>
        <p15:guide id="8" orient="horz" pos="655">
          <p15:clr>
            <a:srgbClr val="A4A3A4"/>
          </p15:clr>
        </p15:guide>
        <p15:guide id="9" orient="horz" pos="1899">
          <p15:clr>
            <a:srgbClr val="A4A3A4"/>
          </p15:clr>
        </p15:guide>
        <p15:guide id="10" pos="2720">
          <p15:clr>
            <a:srgbClr val="A4A3A4"/>
          </p15:clr>
        </p15:guide>
        <p15:guide id="11" pos="295">
          <p15:clr>
            <a:srgbClr val="A4A3A4"/>
          </p15:clr>
        </p15:guide>
        <p15:guide id="12" pos="5503">
          <p15:clr>
            <a:srgbClr val="A4A3A4"/>
          </p15:clr>
        </p15:guide>
      </p15:sldGuideLst>
    </p:ext>
    <p:ext uri="{2D200454-40CA-4A62-9FC3-DE9A4176ACB9}">
      <p15:notesGuideLst xmlns:p15="http://schemas.microsoft.com/office/powerpoint/2012/main">
        <p15:guide id="1" orient="horz" pos="2159">
          <p15:clr>
            <a:srgbClr val="A4A3A4"/>
          </p15:clr>
        </p15:guide>
        <p15:guide id="2" pos="3127">
          <p15:clr>
            <a:srgbClr val="A4A3A4"/>
          </p15:clr>
        </p15:guide>
      </p15:notesGuideLst>
    </p:ext>
    <p:ext uri="{50385BFA-195E-4E9F-9E8A-86900EEC6D5D}">
      <p14:sectionPr xmlns="" xmlns:p14="http://schemas.microsoft.com/office/powerpoint/2007/7/12/main">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00"/>
    <a:srgbClr val="F5F2EB"/>
    <a:srgbClr val="E2D7C3"/>
    <a:srgbClr val="E8C767"/>
    <a:srgbClr val="F9E6E3"/>
    <a:srgbClr val="E18A7B"/>
    <a:srgbClr val="8196BD"/>
    <a:srgbClr val="93A6C7"/>
    <a:srgbClr val="F8EFD8"/>
    <a:srgbClr val="F4E5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77" autoAdjust="0"/>
    <p:restoredTop sz="99712" autoAdjust="0"/>
  </p:normalViewPr>
  <p:slideViewPr>
    <p:cSldViewPr snapToGrid="0">
      <p:cViewPr varScale="1">
        <p:scale>
          <a:sx n="160" d="100"/>
          <a:sy n="160" d="100"/>
        </p:scale>
        <p:origin x="150" y="252"/>
      </p:cViewPr>
      <p:guideLst>
        <p:guide orient="horz" pos="3122"/>
        <p:guide orient="horz" pos="469"/>
        <p:guide orient="horz" pos="368"/>
        <p:guide orient="horz" pos="234"/>
        <p:guide orient="horz" pos="2839"/>
        <p:guide orient="horz" pos="1745"/>
        <p:guide orient="horz" pos="784"/>
        <p:guide orient="horz" pos="655"/>
        <p:guide orient="horz" pos="1899"/>
        <p:guide pos="2720"/>
        <p:guide pos="295"/>
        <p:guide pos="550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16"/>
    </p:cViewPr>
  </p:sorterViewPr>
  <p:notesViewPr>
    <p:cSldViewPr snapToGrid="0">
      <p:cViewPr varScale="1">
        <p:scale>
          <a:sx n="63" d="100"/>
          <a:sy n="63" d="100"/>
        </p:scale>
        <p:origin x="-3125" y="-67"/>
      </p:cViewPr>
      <p:guideLst>
        <p:guide orient="horz" pos="2159"/>
        <p:guide pos="3127"/>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gs" Target="tags/tag1.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file:///\\dash80185pfs.stm.swissbank.com\wm_strategy\WMR%20Americas\GIR\Common%20Shared%20Folders\Equity%20Strategy\Data\Historical%20market%20analysis\S&amp;P%20500%20ntm%20pe%20datastream%20(new%20converted).xlsx"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file:///\\dash80185pfs.stm.swissbank.com\wm_strategy\WMR%20Americas\GIR\Common%20Shared%20Folders\Equity%20Strategy\Data\Style%20Size%20REITS\RLG_RLV_PE%20history.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1803732866724992E-2"/>
          <c:y val="4.4606299212598427E-2"/>
          <c:w val="0.88064073588023717"/>
          <c:h val="0.79755468066491686"/>
        </c:manualLayout>
      </c:layout>
      <c:lineChart>
        <c:grouping val="standard"/>
        <c:varyColors val="0"/>
        <c:ser>
          <c:idx val="0"/>
          <c:order val="0"/>
          <c:spPr>
            <a:ln w="28575">
              <a:solidFill>
                <a:srgbClr val="4D3C2F"/>
              </a:solidFill>
              <a:prstDash val="solid"/>
            </a:ln>
          </c:spPr>
          <c:marker>
            <c:symbol val="none"/>
          </c:marker>
          <c:cat>
            <c:numRef>
              <c:f>'12m'!$AB$9:$AB$1896</c:f>
              <c:numCache>
                <c:formatCode>m/d/yyyy</c:formatCode>
                <c:ptCount val="1888"/>
                <c:pt idx="0">
                  <c:v>31065</c:v>
                </c:pt>
                <c:pt idx="1">
                  <c:v>31072</c:v>
                </c:pt>
                <c:pt idx="2">
                  <c:v>31079</c:v>
                </c:pt>
                <c:pt idx="3">
                  <c:v>31086</c:v>
                </c:pt>
                <c:pt idx="4">
                  <c:v>31093</c:v>
                </c:pt>
                <c:pt idx="5">
                  <c:v>31100</c:v>
                </c:pt>
                <c:pt idx="6">
                  <c:v>31107</c:v>
                </c:pt>
                <c:pt idx="7">
                  <c:v>31114</c:v>
                </c:pt>
                <c:pt idx="8">
                  <c:v>31121</c:v>
                </c:pt>
                <c:pt idx="9">
                  <c:v>31128</c:v>
                </c:pt>
                <c:pt idx="10">
                  <c:v>31135</c:v>
                </c:pt>
                <c:pt idx="11">
                  <c:v>31142</c:v>
                </c:pt>
                <c:pt idx="12">
                  <c:v>31149</c:v>
                </c:pt>
                <c:pt idx="13">
                  <c:v>31156</c:v>
                </c:pt>
                <c:pt idx="14">
                  <c:v>31163</c:v>
                </c:pt>
                <c:pt idx="15">
                  <c:v>31170</c:v>
                </c:pt>
                <c:pt idx="16">
                  <c:v>31177</c:v>
                </c:pt>
                <c:pt idx="17">
                  <c:v>31184</c:v>
                </c:pt>
                <c:pt idx="18">
                  <c:v>31191</c:v>
                </c:pt>
                <c:pt idx="19">
                  <c:v>31198</c:v>
                </c:pt>
                <c:pt idx="20">
                  <c:v>31205</c:v>
                </c:pt>
                <c:pt idx="21">
                  <c:v>31212</c:v>
                </c:pt>
                <c:pt idx="22">
                  <c:v>31219</c:v>
                </c:pt>
                <c:pt idx="23">
                  <c:v>31226</c:v>
                </c:pt>
                <c:pt idx="24">
                  <c:v>31233</c:v>
                </c:pt>
                <c:pt idx="25">
                  <c:v>31240</c:v>
                </c:pt>
                <c:pt idx="26">
                  <c:v>31247</c:v>
                </c:pt>
                <c:pt idx="27">
                  <c:v>31254</c:v>
                </c:pt>
                <c:pt idx="28">
                  <c:v>31261</c:v>
                </c:pt>
                <c:pt idx="29">
                  <c:v>31268</c:v>
                </c:pt>
                <c:pt idx="30">
                  <c:v>31275</c:v>
                </c:pt>
                <c:pt idx="31">
                  <c:v>31282</c:v>
                </c:pt>
                <c:pt idx="32">
                  <c:v>31289</c:v>
                </c:pt>
                <c:pt idx="33">
                  <c:v>31296</c:v>
                </c:pt>
                <c:pt idx="34">
                  <c:v>31303</c:v>
                </c:pt>
                <c:pt idx="35">
                  <c:v>31310</c:v>
                </c:pt>
                <c:pt idx="36">
                  <c:v>31317</c:v>
                </c:pt>
                <c:pt idx="37">
                  <c:v>31324</c:v>
                </c:pt>
                <c:pt idx="38">
                  <c:v>31331</c:v>
                </c:pt>
                <c:pt idx="39">
                  <c:v>31338</c:v>
                </c:pt>
                <c:pt idx="40">
                  <c:v>31345</c:v>
                </c:pt>
                <c:pt idx="41">
                  <c:v>31352</c:v>
                </c:pt>
                <c:pt idx="42">
                  <c:v>31359</c:v>
                </c:pt>
                <c:pt idx="43">
                  <c:v>31366</c:v>
                </c:pt>
                <c:pt idx="44">
                  <c:v>31373</c:v>
                </c:pt>
                <c:pt idx="45">
                  <c:v>31380</c:v>
                </c:pt>
                <c:pt idx="46">
                  <c:v>31387</c:v>
                </c:pt>
                <c:pt idx="47">
                  <c:v>31394</c:v>
                </c:pt>
                <c:pt idx="48">
                  <c:v>31401</c:v>
                </c:pt>
                <c:pt idx="49">
                  <c:v>31408</c:v>
                </c:pt>
                <c:pt idx="50">
                  <c:v>31415</c:v>
                </c:pt>
                <c:pt idx="51">
                  <c:v>31422</c:v>
                </c:pt>
                <c:pt idx="52">
                  <c:v>31429</c:v>
                </c:pt>
                <c:pt idx="53">
                  <c:v>31436</c:v>
                </c:pt>
                <c:pt idx="54">
                  <c:v>31443</c:v>
                </c:pt>
                <c:pt idx="55">
                  <c:v>31450</c:v>
                </c:pt>
                <c:pt idx="56">
                  <c:v>31457</c:v>
                </c:pt>
                <c:pt idx="57">
                  <c:v>31464</c:v>
                </c:pt>
                <c:pt idx="58">
                  <c:v>31471</c:v>
                </c:pt>
                <c:pt idx="59">
                  <c:v>31478</c:v>
                </c:pt>
                <c:pt idx="60">
                  <c:v>31485</c:v>
                </c:pt>
                <c:pt idx="61">
                  <c:v>31492</c:v>
                </c:pt>
                <c:pt idx="62">
                  <c:v>31499</c:v>
                </c:pt>
                <c:pt idx="63">
                  <c:v>31506</c:v>
                </c:pt>
                <c:pt idx="64">
                  <c:v>31513</c:v>
                </c:pt>
                <c:pt idx="65">
                  <c:v>31520</c:v>
                </c:pt>
                <c:pt idx="66">
                  <c:v>31527</c:v>
                </c:pt>
                <c:pt idx="67">
                  <c:v>31534</c:v>
                </c:pt>
                <c:pt idx="68">
                  <c:v>31541</c:v>
                </c:pt>
                <c:pt idx="69">
                  <c:v>31548</c:v>
                </c:pt>
                <c:pt idx="70">
                  <c:v>31555</c:v>
                </c:pt>
                <c:pt idx="71">
                  <c:v>31562</c:v>
                </c:pt>
                <c:pt idx="72">
                  <c:v>31569</c:v>
                </c:pt>
                <c:pt idx="73">
                  <c:v>31576</c:v>
                </c:pt>
                <c:pt idx="74">
                  <c:v>31583</c:v>
                </c:pt>
                <c:pt idx="75">
                  <c:v>31590</c:v>
                </c:pt>
                <c:pt idx="76">
                  <c:v>31597</c:v>
                </c:pt>
                <c:pt idx="77">
                  <c:v>31604</c:v>
                </c:pt>
                <c:pt idx="78">
                  <c:v>31611</c:v>
                </c:pt>
                <c:pt idx="79">
                  <c:v>31618</c:v>
                </c:pt>
                <c:pt idx="80">
                  <c:v>31625</c:v>
                </c:pt>
                <c:pt idx="81">
                  <c:v>31632</c:v>
                </c:pt>
                <c:pt idx="82">
                  <c:v>31639</c:v>
                </c:pt>
                <c:pt idx="83">
                  <c:v>31646</c:v>
                </c:pt>
                <c:pt idx="84">
                  <c:v>31653</c:v>
                </c:pt>
                <c:pt idx="85">
                  <c:v>31660</c:v>
                </c:pt>
                <c:pt idx="86">
                  <c:v>31667</c:v>
                </c:pt>
                <c:pt idx="87">
                  <c:v>31674</c:v>
                </c:pt>
                <c:pt idx="88">
                  <c:v>31681</c:v>
                </c:pt>
                <c:pt idx="89">
                  <c:v>31688</c:v>
                </c:pt>
                <c:pt idx="90">
                  <c:v>31695</c:v>
                </c:pt>
                <c:pt idx="91">
                  <c:v>31702</c:v>
                </c:pt>
                <c:pt idx="92">
                  <c:v>31709</c:v>
                </c:pt>
                <c:pt idx="93">
                  <c:v>31716</c:v>
                </c:pt>
                <c:pt idx="94">
                  <c:v>31723</c:v>
                </c:pt>
                <c:pt idx="95">
                  <c:v>31730</c:v>
                </c:pt>
                <c:pt idx="96">
                  <c:v>31737</c:v>
                </c:pt>
                <c:pt idx="97">
                  <c:v>31744</c:v>
                </c:pt>
                <c:pt idx="98">
                  <c:v>31751</c:v>
                </c:pt>
                <c:pt idx="99">
                  <c:v>31758</c:v>
                </c:pt>
                <c:pt idx="100">
                  <c:v>31765</c:v>
                </c:pt>
                <c:pt idx="101">
                  <c:v>31772</c:v>
                </c:pt>
                <c:pt idx="102">
                  <c:v>31779</c:v>
                </c:pt>
                <c:pt idx="103">
                  <c:v>31786</c:v>
                </c:pt>
                <c:pt idx="104">
                  <c:v>31793</c:v>
                </c:pt>
                <c:pt idx="105">
                  <c:v>31800</c:v>
                </c:pt>
                <c:pt idx="106">
                  <c:v>31807</c:v>
                </c:pt>
                <c:pt idx="107">
                  <c:v>31814</c:v>
                </c:pt>
                <c:pt idx="108">
                  <c:v>31821</c:v>
                </c:pt>
                <c:pt idx="109">
                  <c:v>31828</c:v>
                </c:pt>
                <c:pt idx="110">
                  <c:v>31835</c:v>
                </c:pt>
                <c:pt idx="111">
                  <c:v>31842</c:v>
                </c:pt>
                <c:pt idx="112">
                  <c:v>31849</c:v>
                </c:pt>
                <c:pt idx="113">
                  <c:v>31856</c:v>
                </c:pt>
                <c:pt idx="114">
                  <c:v>31863</c:v>
                </c:pt>
                <c:pt idx="115">
                  <c:v>31870</c:v>
                </c:pt>
                <c:pt idx="116">
                  <c:v>31877</c:v>
                </c:pt>
                <c:pt idx="117">
                  <c:v>31884</c:v>
                </c:pt>
                <c:pt idx="118">
                  <c:v>31891</c:v>
                </c:pt>
                <c:pt idx="119">
                  <c:v>31898</c:v>
                </c:pt>
                <c:pt idx="120">
                  <c:v>31905</c:v>
                </c:pt>
                <c:pt idx="121">
                  <c:v>31912</c:v>
                </c:pt>
                <c:pt idx="122">
                  <c:v>31919</c:v>
                </c:pt>
                <c:pt idx="123">
                  <c:v>31926</c:v>
                </c:pt>
                <c:pt idx="124">
                  <c:v>31933</c:v>
                </c:pt>
                <c:pt idx="125">
                  <c:v>31940</c:v>
                </c:pt>
                <c:pt idx="126">
                  <c:v>31947</c:v>
                </c:pt>
                <c:pt idx="127">
                  <c:v>31954</c:v>
                </c:pt>
                <c:pt idx="128">
                  <c:v>31961</c:v>
                </c:pt>
                <c:pt idx="129">
                  <c:v>31968</c:v>
                </c:pt>
                <c:pt idx="130">
                  <c:v>31975</c:v>
                </c:pt>
                <c:pt idx="131">
                  <c:v>31982</c:v>
                </c:pt>
                <c:pt idx="132">
                  <c:v>31989</c:v>
                </c:pt>
                <c:pt idx="133">
                  <c:v>31996</c:v>
                </c:pt>
                <c:pt idx="134">
                  <c:v>32003</c:v>
                </c:pt>
                <c:pt idx="135">
                  <c:v>32010</c:v>
                </c:pt>
                <c:pt idx="136">
                  <c:v>32017</c:v>
                </c:pt>
                <c:pt idx="137">
                  <c:v>32024</c:v>
                </c:pt>
                <c:pt idx="138">
                  <c:v>32031</c:v>
                </c:pt>
                <c:pt idx="139">
                  <c:v>32038</c:v>
                </c:pt>
                <c:pt idx="140">
                  <c:v>32045</c:v>
                </c:pt>
                <c:pt idx="141">
                  <c:v>32052</c:v>
                </c:pt>
                <c:pt idx="142">
                  <c:v>32059</c:v>
                </c:pt>
                <c:pt idx="143">
                  <c:v>32066</c:v>
                </c:pt>
                <c:pt idx="144">
                  <c:v>32073</c:v>
                </c:pt>
                <c:pt idx="145">
                  <c:v>32080</c:v>
                </c:pt>
                <c:pt idx="146">
                  <c:v>32087</c:v>
                </c:pt>
                <c:pt idx="147">
                  <c:v>32094</c:v>
                </c:pt>
                <c:pt idx="148">
                  <c:v>32101</c:v>
                </c:pt>
                <c:pt idx="149">
                  <c:v>32108</c:v>
                </c:pt>
                <c:pt idx="150">
                  <c:v>32115</c:v>
                </c:pt>
                <c:pt idx="151">
                  <c:v>32122</c:v>
                </c:pt>
                <c:pt idx="152">
                  <c:v>32129</c:v>
                </c:pt>
                <c:pt idx="153">
                  <c:v>32136</c:v>
                </c:pt>
                <c:pt idx="154">
                  <c:v>32143</c:v>
                </c:pt>
                <c:pt idx="155">
                  <c:v>32150</c:v>
                </c:pt>
                <c:pt idx="156">
                  <c:v>32157</c:v>
                </c:pt>
                <c:pt idx="157">
                  <c:v>32164</c:v>
                </c:pt>
                <c:pt idx="158">
                  <c:v>32171</c:v>
                </c:pt>
                <c:pt idx="159">
                  <c:v>32178</c:v>
                </c:pt>
                <c:pt idx="160">
                  <c:v>32185</c:v>
                </c:pt>
                <c:pt idx="161">
                  <c:v>32192</c:v>
                </c:pt>
                <c:pt idx="162">
                  <c:v>32199</c:v>
                </c:pt>
                <c:pt idx="163">
                  <c:v>32206</c:v>
                </c:pt>
                <c:pt idx="164">
                  <c:v>32213</c:v>
                </c:pt>
                <c:pt idx="165">
                  <c:v>32220</c:v>
                </c:pt>
                <c:pt idx="166">
                  <c:v>32227</c:v>
                </c:pt>
                <c:pt idx="167">
                  <c:v>32234</c:v>
                </c:pt>
                <c:pt idx="168">
                  <c:v>32241</c:v>
                </c:pt>
                <c:pt idx="169">
                  <c:v>32248</c:v>
                </c:pt>
                <c:pt idx="170">
                  <c:v>32255</c:v>
                </c:pt>
                <c:pt idx="171">
                  <c:v>32262</c:v>
                </c:pt>
                <c:pt idx="172">
                  <c:v>32269</c:v>
                </c:pt>
                <c:pt idx="173">
                  <c:v>32276</c:v>
                </c:pt>
                <c:pt idx="174">
                  <c:v>32283</c:v>
                </c:pt>
                <c:pt idx="175">
                  <c:v>32290</c:v>
                </c:pt>
                <c:pt idx="176">
                  <c:v>32297</c:v>
                </c:pt>
                <c:pt idx="177">
                  <c:v>32304</c:v>
                </c:pt>
                <c:pt idx="178">
                  <c:v>32311</c:v>
                </c:pt>
                <c:pt idx="179">
                  <c:v>32318</c:v>
                </c:pt>
                <c:pt idx="180">
                  <c:v>32325</c:v>
                </c:pt>
                <c:pt idx="181">
                  <c:v>32332</c:v>
                </c:pt>
                <c:pt idx="182">
                  <c:v>32339</c:v>
                </c:pt>
                <c:pt idx="183">
                  <c:v>32346</c:v>
                </c:pt>
                <c:pt idx="184">
                  <c:v>32353</c:v>
                </c:pt>
                <c:pt idx="185">
                  <c:v>32360</c:v>
                </c:pt>
                <c:pt idx="186">
                  <c:v>32367</c:v>
                </c:pt>
                <c:pt idx="187">
                  <c:v>32374</c:v>
                </c:pt>
                <c:pt idx="188">
                  <c:v>32381</c:v>
                </c:pt>
                <c:pt idx="189">
                  <c:v>32388</c:v>
                </c:pt>
                <c:pt idx="190">
                  <c:v>32395</c:v>
                </c:pt>
                <c:pt idx="191">
                  <c:v>32402</c:v>
                </c:pt>
                <c:pt idx="192">
                  <c:v>32409</c:v>
                </c:pt>
                <c:pt idx="193">
                  <c:v>32416</c:v>
                </c:pt>
                <c:pt idx="194">
                  <c:v>32423</c:v>
                </c:pt>
                <c:pt idx="195">
                  <c:v>32430</c:v>
                </c:pt>
                <c:pt idx="196">
                  <c:v>32437</c:v>
                </c:pt>
                <c:pt idx="197">
                  <c:v>32444</c:v>
                </c:pt>
                <c:pt idx="198">
                  <c:v>32451</c:v>
                </c:pt>
                <c:pt idx="199">
                  <c:v>32458</c:v>
                </c:pt>
                <c:pt idx="200">
                  <c:v>32465</c:v>
                </c:pt>
                <c:pt idx="201">
                  <c:v>32472</c:v>
                </c:pt>
                <c:pt idx="202">
                  <c:v>32479</c:v>
                </c:pt>
                <c:pt idx="203">
                  <c:v>32486</c:v>
                </c:pt>
                <c:pt idx="204">
                  <c:v>32493</c:v>
                </c:pt>
                <c:pt idx="205">
                  <c:v>32500</c:v>
                </c:pt>
                <c:pt idx="206">
                  <c:v>32507</c:v>
                </c:pt>
                <c:pt idx="207">
                  <c:v>32514</c:v>
                </c:pt>
                <c:pt idx="208">
                  <c:v>32521</c:v>
                </c:pt>
                <c:pt idx="209">
                  <c:v>32528</c:v>
                </c:pt>
                <c:pt idx="210">
                  <c:v>32535</c:v>
                </c:pt>
                <c:pt idx="211">
                  <c:v>32542</c:v>
                </c:pt>
                <c:pt idx="212">
                  <c:v>32549</c:v>
                </c:pt>
                <c:pt idx="213">
                  <c:v>32556</c:v>
                </c:pt>
                <c:pt idx="214">
                  <c:v>32563</c:v>
                </c:pt>
                <c:pt idx="215">
                  <c:v>32570</c:v>
                </c:pt>
                <c:pt idx="216">
                  <c:v>32577</c:v>
                </c:pt>
                <c:pt idx="217">
                  <c:v>32584</c:v>
                </c:pt>
                <c:pt idx="218">
                  <c:v>32591</c:v>
                </c:pt>
                <c:pt idx="219">
                  <c:v>32598</c:v>
                </c:pt>
                <c:pt idx="220">
                  <c:v>32605</c:v>
                </c:pt>
                <c:pt idx="221">
                  <c:v>32612</c:v>
                </c:pt>
                <c:pt idx="222">
                  <c:v>32619</c:v>
                </c:pt>
                <c:pt idx="223">
                  <c:v>32626</c:v>
                </c:pt>
                <c:pt idx="224">
                  <c:v>32633</c:v>
                </c:pt>
                <c:pt idx="225">
                  <c:v>32640</c:v>
                </c:pt>
                <c:pt idx="226">
                  <c:v>32647</c:v>
                </c:pt>
                <c:pt idx="227">
                  <c:v>32654</c:v>
                </c:pt>
                <c:pt idx="228">
                  <c:v>32661</c:v>
                </c:pt>
                <c:pt idx="229">
                  <c:v>32668</c:v>
                </c:pt>
                <c:pt idx="230">
                  <c:v>32675</c:v>
                </c:pt>
                <c:pt idx="231">
                  <c:v>32682</c:v>
                </c:pt>
                <c:pt idx="232">
                  <c:v>32689</c:v>
                </c:pt>
                <c:pt idx="233">
                  <c:v>32696</c:v>
                </c:pt>
                <c:pt idx="234">
                  <c:v>32703</c:v>
                </c:pt>
                <c:pt idx="235">
                  <c:v>32710</c:v>
                </c:pt>
                <c:pt idx="236">
                  <c:v>32717</c:v>
                </c:pt>
                <c:pt idx="237">
                  <c:v>32724</c:v>
                </c:pt>
                <c:pt idx="238">
                  <c:v>32731</c:v>
                </c:pt>
                <c:pt idx="239">
                  <c:v>32738</c:v>
                </c:pt>
                <c:pt idx="240">
                  <c:v>32745</c:v>
                </c:pt>
                <c:pt idx="241">
                  <c:v>32752</c:v>
                </c:pt>
                <c:pt idx="242">
                  <c:v>32759</c:v>
                </c:pt>
                <c:pt idx="243">
                  <c:v>32766</c:v>
                </c:pt>
                <c:pt idx="244">
                  <c:v>32773</c:v>
                </c:pt>
                <c:pt idx="245">
                  <c:v>32780</c:v>
                </c:pt>
                <c:pt idx="246">
                  <c:v>32787</c:v>
                </c:pt>
                <c:pt idx="247">
                  <c:v>32794</c:v>
                </c:pt>
                <c:pt idx="248">
                  <c:v>32801</c:v>
                </c:pt>
                <c:pt idx="249">
                  <c:v>32808</c:v>
                </c:pt>
                <c:pt idx="250">
                  <c:v>32815</c:v>
                </c:pt>
                <c:pt idx="251">
                  <c:v>32822</c:v>
                </c:pt>
                <c:pt idx="252">
                  <c:v>32829</c:v>
                </c:pt>
                <c:pt idx="253">
                  <c:v>32836</c:v>
                </c:pt>
                <c:pt idx="254">
                  <c:v>32843</c:v>
                </c:pt>
                <c:pt idx="255">
                  <c:v>32850</c:v>
                </c:pt>
                <c:pt idx="256">
                  <c:v>32857</c:v>
                </c:pt>
                <c:pt idx="257">
                  <c:v>32864</c:v>
                </c:pt>
                <c:pt idx="258">
                  <c:v>32871</c:v>
                </c:pt>
                <c:pt idx="259">
                  <c:v>32878</c:v>
                </c:pt>
                <c:pt idx="260">
                  <c:v>32885</c:v>
                </c:pt>
                <c:pt idx="261">
                  <c:v>32892</c:v>
                </c:pt>
                <c:pt idx="262">
                  <c:v>32899</c:v>
                </c:pt>
                <c:pt idx="263">
                  <c:v>32906</c:v>
                </c:pt>
                <c:pt idx="264">
                  <c:v>32913</c:v>
                </c:pt>
                <c:pt idx="265">
                  <c:v>32920</c:v>
                </c:pt>
                <c:pt idx="266">
                  <c:v>32927</c:v>
                </c:pt>
                <c:pt idx="267">
                  <c:v>32934</c:v>
                </c:pt>
                <c:pt idx="268">
                  <c:v>32941</c:v>
                </c:pt>
                <c:pt idx="269">
                  <c:v>32948</c:v>
                </c:pt>
                <c:pt idx="270">
                  <c:v>32955</c:v>
                </c:pt>
                <c:pt idx="271">
                  <c:v>32962</c:v>
                </c:pt>
                <c:pt idx="272">
                  <c:v>32969</c:v>
                </c:pt>
                <c:pt idx="273">
                  <c:v>32976</c:v>
                </c:pt>
                <c:pt idx="274">
                  <c:v>32983</c:v>
                </c:pt>
                <c:pt idx="275">
                  <c:v>32990</c:v>
                </c:pt>
                <c:pt idx="276">
                  <c:v>32997</c:v>
                </c:pt>
                <c:pt idx="277">
                  <c:v>33004</c:v>
                </c:pt>
                <c:pt idx="278">
                  <c:v>33011</c:v>
                </c:pt>
                <c:pt idx="279">
                  <c:v>33018</c:v>
                </c:pt>
                <c:pt idx="280">
                  <c:v>33025</c:v>
                </c:pt>
                <c:pt idx="281">
                  <c:v>33032</c:v>
                </c:pt>
                <c:pt idx="282">
                  <c:v>33039</c:v>
                </c:pt>
                <c:pt idx="283">
                  <c:v>33046</c:v>
                </c:pt>
                <c:pt idx="284">
                  <c:v>33053</c:v>
                </c:pt>
                <c:pt idx="285">
                  <c:v>33060</c:v>
                </c:pt>
                <c:pt idx="286">
                  <c:v>33067</c:v>
                </c:pt>
                <c:pt idx="287">
                  <c:v>33074</c:v>
                </c:pt>
                <c:pt idx="288">
                  <c:v>33081</c:v>
                </c:pt>
                <c:pt idx="289">
                  <c:v>33088</c:v>
                </c:pt>
                <c:pt idx="290">
                  <c:v>33095</c:v>
                </c:pt>
                <c:pt idx="291">
                  <c:v>33102</c:v>
                </c:pt>
                <c:pt idx="292">
                  <c:v>33109</c:v>
                </c:pt>
                <c:pt idx="293">
                  <c:v>33116</c:v>
                </c:pt>
                <c:pt idx="294">
                  <c:v>33123</c:v>
                </c:pt>
                <c:pt idx="295">
                  <c:v>33130</c:v>
                </c:pt>
                <c:pt idx="296">
                  <c:v>33137</c:v>
                </c:pt>
                <c:pt idx="297">
                  <c:v>33144</c:v>
                </c:pt>
                <c:pt idx="298">
                  <c:v>33151</c:v>
                </c:pt>
                <c:pt idx="299">
                  <c:v>33158</c:v>
                </c:pt>
                <c:pt idx="300">
                  <c:v>33165</c:v>
                </c:pt>
                <c:pt idx="301">
                  <c:v>33172</c:v>
                </c:pt>
                <c:pt idx="302">
                  <c:v>33179</c:v>
                </c:pt>
                <c:pt idx="303">
                  <c:v>33186</c:v>
                </c:pt>
                <c:pt idx="304">
                  <c:v>33193</c:v>
                </c:pt>
                <c:pt idx="305">
                  <c:v>33200</c:v>
                </c:pt>
                <c:pt idx="306">
                  <c:v>33207</c:v>
                </c:pt>
                <c:pt idx="307">
                  <c:v>33214</c:v>
                </c:pt>
                <c:pt idx="308">
                  <c:v>33221</c:v>
                </c:pt>
                <c:pt idx="309">
                  <c:v>33228</c:v>
                </c:pt>
                <c:pt idx="310">
                  <c:v>33235</c:v>
                </c:pt>
                <c:pt idx="311">
                  <c:v>33242</c:v>
                </c:pt>
                <c:pt idx="312">
                  <c:v>33249</c:v>
                </c:pt>
                <c:pt idx="313">
                  <c:v>33256</c:v>
                </c:pt>
                <c:pt idx="314">
                  <c:v>33263</c:v>
                </c:pt>
                <c:pt idx="315">
                  <c:v>33270</c:v>
                </c:pt>
                <c:pt idx="316">
                  <c:v>33277</c:v>
                </c:pt>
                <c:pt idx="317">
                  <c:v>33284</c:v>
                </c:pt>
                <c:pt idx="318">
                  <c:v>33291</c:v>
                </c:pt>
                <c:pt idx="319">
                  <c:v>33298</c:v>
                </c:pt>
                <c:pt idx="320">
                  <c:v>33305</c:v>
                </c:pt>
                <c:pt idx="321">
                  <c:v>33312</c:v>
                </c:pt>
                <c:pt idx="322">
                  <c:v>33319</c:v>
                </c:pt>
                <c:pt idx="323">
                  <c:v>33326</c:v>
                </c:pt>
                <c:pt idx="324">
                  <c:v>33333</c:v>
                </c:pt>
                <c:pt idx="325">
                  <c:v>33340</c:v>
                </c:pt>
                <c:pt idx="326">
                  <c:v>33347</c:v>
                </c:pt>
                <c:pt idx="327">
                  <c:v>33354</c:v>
                </c:pt>
                <c:pt idx="328">
                  <c:v>33361</c:v>
                </c:pt>
                <c:pt idx="329">
                  <c:v>33368</c:v>
                </c:pt>
                <c:pt idx="330">
                  <c:v>33375</c:v>
                </c:pt>
                <c:pt idx="331">
                  <c:v>33382</c:v>
                </c:pt>
                <c:pt idx="332">
                  <c:v>33389</c:v>
                </c:pt>
                <c:pt idx="333">
                  <c:v>33396</c:v>
                </c:pt>
                <c:pt idx="334">
                  <c:v>33403</c:v>
                </c:pt>
                <c:pt idx="335">
                  <c:v>33410</c:v>
                </c:pt>
                <c:pt idx="336">
                  <c:v>33417</c:v>
                </c:pt>
                <c:pt idx="337">
                  <c:v>33424</c:v>
                </c:pt>
                <c:pt idx="338">
                  <c:v>33431</c:v>
                </c:pt>
                <c:pt idx="339">
                  <c:v>33438</c:v>
                </c:pt>
                <c:pt idx="340">
                  <c:v>33445</c:v>
                </c:pt>
                <c:pt idx="341">
                  <c:v>33452</c:v>
                </c:pt>
                <c:pt idx="342">
                  <c:v>33459</c:v>
                </c:pt>
                <c:pt idx="343">
                  <c:v>33466</c:v>
                </c:pt>
                <c:pt idx="344">
                  <c:v>33473</c:v>
                </c:pt>
                <c:pt idx="345">
                  <c:v>33480</c:v>
                </c:pt>
                <c:pt idx="346">
                  <c:v>33487</c:v>
                </c:pt>
                <c:pt idx="347">
                  <c:v>33494</c:v>
                </c:pt>
                <c:pt idx="348">
                  <c:v>33501</c:v>
                </c:pt>
                <c:pt idx="349">
                  <c:v>33508</c:v>
                </c:pt>
                <c:pt idx="350">
                  <c:v>33515</c:v>
                </c:pt>
                <c:pt idx="351">
                  <c:v>33522</c:v>
                </c:pt>
                <c:pt idx="352">
                  <c:v>33529</c:v>
                </c:pt>
                <c:pt idx="353">
                  <c:v>33536</c:v>
                </c:pt>
                <c:pt idx="354">
                  <c:v>33543</c:v>
                </c:pt>
                <c:pt idx="355">
                  <c:v>33550</c:v>
                </c:pt>
                <c:pt idx="356">
                  <c:v>33557</c:v>
                </c:pt>
                <c:pt idx="357">
                  <c:v>33564</c:v>
                </c:pt>
                <c:pt idx="358">
                  <c:v>33571</c:v>
                </c:pt>
                <c:pt idx="359">
                  <c:v>33578</c:v>
                </c:pt>
                <c:pt idx="360">
                  <c:v>33585</c:v>
                </c:pt>
                <c:pt idx="361">
                  <c:v>33592</c:v>
                </c:pt>
                <c:pt idx="362">
                  <c:v>33599</c:v>
                </c:pt>
                <c:pt idx="363">
                  <c:v>33606</c:v>
                </c:pt>
                <c:pt idx="364">
                  <c:v>33613</c:v>
                </c:pt>
                <c:pt idx="365">
                  <c:v>33620</c:v>
                </c:pt>
                <c:pt idx="366">
                  <c:v>33627</c:v>
                </c:pt>
                <c:pt idx="367">
                  <c:v>33634</c:v>
                </c:pt>
                <c:pt idx="368">
                  <c:v>33641</c:v>
                </c:pt>
                <c:pt idx="369">
                  <c:v>33648</c:v>
                </c:pt>
                <c:pt idx="370">
                  <c:v>33655</c:v>
                </c:pt>
                <c:pt idx="371">
                  <c:v>33662</c:v>
                </c:pt>
                <c:pt idx="372">
                  <c:v>33669</c:v>
                </c:pt>
                <c:pt idx="373">
                  <c:v>33676</c:v>
                </c:pt>
                <c:pt idx="374">
                  <c:v>33683</c:v>
                </c:pt>
                <c:pt idx="375">
                  <c:v>33690</c:v>
                </c:pt>
                <c:pt idx="376">
                  <c:v>33697</c:v>
                </c:pt>
                <c:pt idx="377">
                  <c:v>33704</c:v>
                </c:pt>
                <c:pt idx="378">
                  <c:v>33711</c:v>
                </c:pt>
                <c:pt idx="379">
                  <c:v>33718</c:v>
                </c:pt>
                <c:pt idx="380">
                  <c:v>33725</c:v>
                </c:pt>
                <c:pt idx="381">
                  <c:v>33732</c:v>
                </c:pt>
                <c:pt idx="382">
                  <c:v>33739</c:v>
                </c:pt>
                <c:pt idx="383">
                  <c:v>33746</c:v>
                </c:pt>
                <c:pt idx="384">
                  <c:v>33753</c:v>
                </c:pt>
                <c:pt idx="385">
                  <c:v>33760</c:v>
                </c:pt>
                <c:pt idx="386">
                  <c:v>33767</c:v>
                </c:pt>
                <c:pt idx="387">
                  <c:v>33774</c:v>
                </c:pt>
                <c:pt idx="388">
                  <c:v>33781</c:v>
                </c:pt>
                <c:pt idx="389">
                  <c:v>33788</c:v>
                </c:pt>
                <c:pt idx="390">
                  <c:v>33795</c:v>
                </c:pt>
                <c:pt idx="391">
                  <c:v>33802</c:v>
                </c:pt>
                <c:pt idx="392">
                  <c:v>33809</c:v>
                </c:pt>
                <c:pt idx="393">
                  <c:v>33816</c:v>
                </c:pt>
                <c:pt idx="394">
                  <c:v>33823</c:v>
                </c:pt>
                <c:pt idx="395">
                  <c:v>33830</c:v>
                </c:pt>
                <c:pt idx="396">
                  <c:v>33837</c:v>
                </c:pt>
                <c:pt idx="397">
                  <c:v>33844</c:v>
                </c:pt>
                <c:pt idx="398">
                  <c:v>33851</c:v>
                </c:pt>
                <c:pt idx="399">
                  <c:v>33858</c:v>
                </c:pt>
                <c:pt idx="400">
                  <c:v>33865</c:v>
                </c:pt>
                <c:pt idx="401">
                  <c:v>33872</c:v>
                </c:pt>
                <c:pt idx="402">
                  <c:v>33879</c:v>
                </c:pt>
                <c:pt idx="403">
                  <c:v>33886</c:v>
                </c:pt>
                <c:pt idx="404">
                  <c:v>33893</c:v>
                </c:pt>
                <c:pt idx="405">
                  <c:v>33900</c:v>
                </c:pt>
                <c:pt idx="406">
                  <c:v>33907</c:v>
                </c:pt>
                <c:pt idx="407">
                  <c:v>33914</c:v>
                </c:pt>
                <c:pt idx="408">
                  <c:v>33921</c:v>
                </c:pt>
                <c:pt idx="409">
                  <c:v>33928</c:v>
                </c:pt>
                <c:pt idx="410">
                  <c:v>33935</c:v>
                </c:pt>
                <c:pt idx="411">
                  <c:v>33942</c:v>
                </c:pt>
                <c:pt idx="412">
                  <c:v>33949</c:v>
                </c:pt>
                <c:pt idx="413">
                  <c:v>33956</c:v>
                </c:pt>
                <c:pt idx="414">
                  <c:v>33963</c:v>
                </c:pt>
                <c:pt idx="415">
                  <c:v>33970</c:v>
                </c:pt>
                <c:pt idx="416">
                  <c:v>33977</c:v>
                </c:pt>
                <c:pt idx="417">
                  <c:v>33984</c:v>
                </c:pt>
                <c:pt idx="418">
                  <c:v>33991</c:v>
                </c:pt>
                <c:pt idx="419">
                  <c:v>33998</c:v>
                </c:pt>
                <c:pt idx="420">
                  <c:v>34005</c:v>
                </c:pt>
                <c:pt idx="421">
                  <c:v>34012</c:v>
                </c:pt>
                <c:pt idx="422">
                  <c:v>34019</c:v>
                </c:pt>
                <c:pt idx="423">
                  <c:v>34026</c:v>
                </c:pt>
                <c:pt idx="424">
                  <c:v>34033</c:v>
                </c:pt>
                <c:pt idx="425">
                  <c:v>34040</c:v>
                </c:pt>
                <c:pt idx="426">
                  <c:v>34047</c:v>
                </c:pt>
                <c:pt idx="427">
                  <c:v>34054</c:v>
                </c:pt>
                <c:pt idx="428">
                  <c:v>34061</c:v>
                </c:pt>
                <c:pt idx="429">
                  <c:v>34068</c:v>
                </c:pt>
                <c:pt idx="430">
                  <c:v>34075</c:v>
                </c:pt>
                <c:pt idx="431">
                  <c:v>34082</c:v>
                </c:pt>
                <c:pt idx="432">
                  <c:v>34089</c:v>
                </c:pt>
                <c:pt idx="433">
                  <c:v>34096</c:v>
                </c:pt>
                <c:pt idx="434">
                  <c:v>34103</c:v>
                </c:pt>
                <c:pt idx="435">
                  <c:v>34110</c:v>
                </c:pt>
                <c:pt idx="436">
                  <c:v>34117</c:v>
                </c:pt>
                <c:pt idx="437">
                  <c:v>34124</c:v>
                </c:pt>
                <c:pt idx="438">
                  <c:v>34131</c:v>
                </c:pt>
                <c:pt idx="439">
                  <c:v>34138</c:v>
                </c:pt>
                <c:pt idx="440">
                  <c:v>34145</c:v>
                </c:pt>
                <c:pt idx="441">
                  <c:v>34152</c:v>
                </c:pt>
                <c:pt idx="442">
                  <c:v>34159</c:v>
                </c:pt>
                <c:pt idx="443">
                  <c:v>34166</c:v>
                </c:pt>
                <c:pt idx="444">
                  <c:v>34173</c:v>
                </c:pt>
                <c:pt idx="445">
                  <c:v>34180</c:v>
                </c:pt>
                <c:pt idx="446">
                  <c:v>34187</c:v>
                </c:pt>
                <c:pt idx="447">
                  <c:v>34194</c:v>
                </c:pt>
                <c:pt idx="448">
                  <c:v>34201</c:v>
                </c:pt>
                <c:pt idx="449">
                  <c:v>34208</c:v>
                </c:pt>
                <c:pt idx="450">
                  <c:v>34215</c:v>
                </c:pt>
                <c:pt idx="451">
                  <c:v>34222</c:v>
                </c:pt>
                <c:pt idx="452">
                  <c:v>34229</c:v>
                </c:pt>
                <c:pt idx="453">
                  <c:v>34236</c:v>
                </c:pt>
                <c:pt idx="454">
                  <c:v>34243</c:v>
                </c:pt>
                <c:pt idx="455">
                  <c:v>34250</c:v>
                </c:pt>
                <c:pt idx="456">
                  <c:v>34257</c:v>
                </c:pt>
                <c:pt idx="457">
                  <c:v>34264</c:v>
                </c:pt>
                <c:pt idx="458">
                  <c:v>34271</c:v>
                </c:pt>
                <c:pt idx="459">
                  <c:v>34278</c:v>
                </c:pt>
                <c:pt idx="460">
                  <c:v>34285</c:v>
                </c:pt>
                <c:pt idx="461">
                  <c:v>34292</c:v>
                </c:pt>
                <c:pt idx="462">
                  <c:v>34299</c:v>
                </c:pt>
                <c:pt idx="463">
                  <c:v>34306</c:v>
                </c:pt>
                <c:pt idx="464">
                  <c:v>34313</c:v>
                </c:pt>
                <c:pt idx="465">
                  <c:v>34320</c:v>
                </c:pt>
                <c:pt idx="466">
                  <c:v>34327</c:v>
                </c:pt>
                <c:pt idx="467">
                  <c:v>34334</c:v>
                </c:pt>
                <c:pt idx="468">
                  <c:v>34341</c:v>
                </c:pt>
                <c:pt idx="469">
                  <c:v>34348</c:v>
                </c:pt>
                <c:pt idx="470">
                  <c:v>34355</c:v>
                </c:pt>
                <c:pt idx="471">
                  <c:v>34362</c:v>
                </c:pt>
                <c:pt idx="472">
                  <c:v>34369</c:v>
                </c:pt>
                <c:pt idx="473">
                  <c:v>34376</c:v>
                </c:pt>
                <c:pt idx="474">
                  <c:v>34383</c:v>
                </c:pt>
                <c:pt idx="475">
                  <c:v>34390</c:v>
                </c:pt>
                <c:pt idx="476">
                  <c:v>34397</c:v>
                </c:pt>
                <c:pt idx="477">
                  <c:v>34404</c:v>
                </c:pt>
                <c:pt idx="478">
                  <c:v>34411</c:v>
                </c:pt>
                <c:pt idx="479">
                  <c:v>34418</c:v>
                </c:pt>
                <c:pt idx="480">
                  <c:v>34425</c:v>
                </c:pt>
                <c:pt idx="481">
                  <c:v>34432</c:v>
                </c:pt>
                <c:pt idx="482">
                  <c:v>34439</c:v>
                </c:pt>
                <c:pt idx="483">
                  <c:v>34446</c:v>
                </c:pt>
                <c:pt idx="484">
                  <c:v>34453</c:v>
                </c:pt>
                <c:pt idx="485">
                  <c:v>34460</c:v>
                </c:pt>
                <c:pt idx="486">
                  <c:v>34467</c:v>
                </c:pt>
                <c:pt idx="487">
                  <c:v>34474</c:v>
                </c:pt>
                <c:pt idx="488">
                  <c:v>34481</c:v>
                </c:pt>
                <c:pt idx="489">
                  <c:v>34488</c:v>
                </c:pt>
                <c:pt idx="490">
                  <c:v>34495</c:v>
                </c:pt>
                <c:pt idx="491">
                  <c:v>34502</c:v>
                </c:pt>
                <c:pt idx="492">
                  <c:v>34509</c:v>
                </c:pt>
                <c:pt idx="493">
                  <c:v>34516</c:v>
                </c:pt>
                <c:pt idx="494">
                  <c:v>34523</c:v>
                </c:pt>
                <c:pt idx="495">
                  <c:v>34530</c:v>
                </c:pt>
                <c:pt idx="496">
                  <c:v>34537</c:v>
                </c:pt>
                <c:pt idx="497">
                  <c:v>34544</c:v>
                </c:pt>
                <c:pt idx="498">
                  <c:v>34551</c:v>
                </c:pt>
                <c:pt idx="499">
                  <c:v>34558</c:v>
                </c:pt>
                <c:pt idx="500">
                  <c:v>34565</c:v>
                </c:pt>
                <c:pt idx="501">
                  <c:v>34572</c:v>
                </c:pt>
                <c:pt idx="502">
                  <c:v>34579</c:v>
                </c:pt>
                <c:pt idx="503">
                  <c:v>34586</c:v>
                </c:pt>
                <c:pt idx="504">
                  <c:v>34593</c:v>
                </c:pt>
                <c:pt idx="505">
                  <c:v>34600</c:v>
                </c:pt>
                <c:pt idx="506">
                  <c:v>34607</c:v>
                </c:pt>
                <c:pt idx="507">
                  <c:v>34614</c:v>
                </c:pt>
                <c:pt idx="508">
                  <c:v>34621</c:v>
                </c:pt>
                <c:pt idx="509">
                  <c:v>34628</c:v>
                </c:pt>
                <c:pt idx="510">
                  <c:v>34635</c:v>
                </c:pt>
                <c:pt idx="511">
                  <c:v>34642</c:v>
                </c:pt>
                <c:pt idx="512">
                  <c:v>34649</c:v>
                </c:pt>
                <c:pt idx="513">
                  <c:v>34656</c:v>
                </c:pt>
                <c:pt idx="514">
                  <c:v>34663</c:v>
                </c:pt>
                <c:pt idx="515">
                  <c:v>34670</c:v>
                </c:pt>
                <c:pt idx="516">
                  <c:v>34677</c:v>
                </c:pt>
                <c:pt idx="517">
                  <c:v>34684</c:v>
                </c:pt>
                <c:pt idx="518">
                  <c:v>34691</c:v>
                </c:pt>
                <c:pt idx="519">
                  <c:v>34698</c:v>
                </c:pt>
                <c:pt idx="520">
                  <c:v>34705</c:v>
                </c:pt>
                <c:pt idx="521">
                  <c:v>34712</c:v>
                </c:pt>
                <c:pt idx="522">
                  <c:v>34719</c:v>
                </c:pt>
                <c:pt idx="523">
                  <c:v>34726</c:v>
                </c:pt>
                <c:pt idx="524">
                  <c:v>34733</c:v>
                </c:pt>
                <c:pt idx="525">
                  <c:v>34740</c:v>
                </c:pt>
                <c:pt idx="526">
                  <c:v>34747</c:v>
                </c:pt>
                <c:pt idx="527">
                  <c:v>34754</c:v>
                </c:pt>
                <c:pt idx="528">
                  <c:v>34761</c:v>
                </c:pt>
                <c:pt idx="529">
                  <c:v>34768</c:v>
                </c:pt>
                <c:pt idx="530">
                  <c:v>34775</c:v>
                </c:pt>
                <c:pt idx="531">
                  <c:v>34782</c:v>
                </c:pt>
                <c:pt idx="532">
                  <c:v>34789</c:v>
                </c:pt>
                <c:pt idx="533">
                  <c:v>34796</c:v>
                </c:pt>
                <c:pt idx="534">
                  <c:v>34803</c:v>
                </c:pt>
                <c:pt idx="535">
                  <c:v>34810</c:v>
                </c:pt>
                <c:pt idx="536">
                  <c:v>34817</c:v>
                </c:pt>
                <c:pt idx="537">
                  <c:v>34824</c:v>
                </c:pt>
                <c:pt idx="538">
                  <c:v>34831</c:v>
                </c:pt>
                <c:pt idx="539">
                  <c:v>34838</c:v>
                </c:pt>
                <c:pt idx="540">
                  <c:v>34845</c:v>
                </c:pt>
                <c:pt idx="541">
                  <c:v>34852</c:v>
                </c:pt>
                <c:pt idx="542">
                  <c:v>34859</c:v>
                </c:pt>
                <c:pt idx="543">
                  <c:v>34866</c:v>
                </c:pt>
                <c:pt idx="544">
                  <c:v>34873</c:v>
                </c:pt>
                <c:pt idx="545">
                  <c:v>34880</c:v>
                </c:pt>
                <c:pt idx="546">
                  <c:v>34887</c:v>
                </c:pt>
                <c:pt idx="547">
                  <c:v>34894</c:v>
                </c:pt>
                <c:pt idx="548">
                  <c:v>34901</c:v>
                </c:pt>
                <c:pt idx="549">
                  <c:v>34908</c:v>
                </c:pt>
                <c:pt idx="550">
                  <c:v>34915</c:v>
                </c:pt>
                <c:pt idx="551">
                  <c:v>34922</c:v>
                </c:pt>
                <c:pt idx="552">
                  <c:v>34929</c:v>
                </c:pt>
                <c:pt idx="553">
                  <c:v>34936</c:v>
                </c:pt>
                <c:pt idx="554">
                  <c:v>34943</c:v>
                </c:pt>
                <c:pt idx="555">
                  <c:v>34950</c:v>
                </c:pt>
                <c:pt idx="556">
                  <c:v>34957</c:v>
                </c:pt>
                <c:pt idx="557">
                  <c:v>34964</c:v>
                </c:pt>
                <c:pt idx="558">
                  <c:v>34971</c:v>
                </c:pt>
                <c:pt idx="559">
                  <c:v>34978</c:v>
                </c:pt>
                <c:pt idx="560">
                  <c:v>34985</c:v>
                </c:pt>
                <c:pt idx="561">
                  <c:v>34992</c:v>
                </c:pt>
                <c:pt idx="562">
                  <c:v>34999</c:v>
                </c:pt>
                <c:pt idx="563">
                  <c:v>35006</c:v>
                </c:pt>
                <c:pt idx="564">
                  <c:v>35013</c:v>
                </c:pt>
                <c:pt idx="565">
                  <c:v>35020</c:v>
                </c:pt>
                <c:pt idx="566">
                  <c:v>35027</c:v>
                </c:pt>
                <c:pt idx="567">
                  <c:v>35034</c:v>
                </c:pt>
                <c:pt idx="568">
                  <c:v>35041</c:v>
                </c:pt>
                <c:pt idx="569">
                  <c:v>35048</c:v>
                </c:pt>
                <c:pt idx="570">
                  <c:v>35055</c:v>
                </c:pt>
                <c:pt idx="571">
                  <c:v>35062</c:v>
                </c:pt>
                <c:pt idx="572">
                  <c:v>35069</c:v>
                </c:pt>
                <c:pt idx="573">
                  <c:v>35076</c:v>
                </c:pt>
                <c:pt idx="574">
                  <c:v>35083</c:v>
                </c:pt>
                <c:pt idx="575">
                  <c:v>35090</c:v>
                </c:pt>
                <c:pt idx="576">
                  <c:v>35097</c:v>
                </c:pt>
                <c:pt idx="577">
                  <c:v>35104</c:v>
                </c:pt>
                <c:pt idx="578">
                  <c:v>35111</c:v>
                </c:pt>
                <c:pt idx="579">
                  <c:v>35118</c:v>
                </c:pt>
                <c:pt idx="580">
                  <c:v>35125</c:v>
                </c:pt>
                <c:pt idx="581">
                  <c:v>35132</c:v>
                </c:pt>
                <c:pt idx="582">
                  <c:v>35139</c:v>
                </c:pt>
                <c:pt idx="583">
                  <c:v>35146</c:v>
                </c:pt>
                <c:pt idx="584">
                  <c:v>35153</c:v>
                </c:pt>
                <c:pt idx="585">
                  <c:v>35160</c:v>
                </c:pt>
                <c:pt idx="586">
                  <c:v>35167</c:v>
                </c:pt>
                <c:pt idx="587">
                  <c:v>35174</c:v>
                </c:pt>
                <c:pt idx="588">
                  <c:v>35181</c:v>
                </c:pt>
                <c:pt idx="589">
                  <c:v>35188</c:v>
                </c:pt>
                <c:pt idx="590">
                  <c:v>35195</c:v>
                </c:pt>
                <c:pt idx="591">
                  <c:v>35202</c:v>
                </c:pt>
                <c:pt idx="592">
                  <c:v>35209</c:v>
                </c:pt>
                <c:pt idx="593">
                  <c:v>35216</c:v>
                </c:pt>
                <c:pt idx="594">
                  <c:v>35223</c:v>
                </c:pt>
                <c:pt idx="595">
                  <c:v>35230</c:v>
                </c:pt>
                <c:pt idx="596">
                  <c:v>35237</c:v>
                </c:pt>
                <c:pt idx="597">
                  <c:v>35244</c:v>
                </c:pt>
                <c:pt idx="598">
                  <c:v>35251</c:v>
                </c:pt>
                <c:pt idx="599">
                  <c:v>35258</c:v>
                </c:pt>
                <c:pt idx="600">
                  <c:v>35265</c:v>
                </c:pt>
                <c:pt idx="601">
                  <c:v>35272</c:v>
                </c:pt>
                <c:pt idx="602">
                  <c:v>35279</c:v>
                </c:pt>
                <c:pt idx="603">
                  <c:v>35286</c:v>
                </c:pt>
                <c:pt idx="604">
                  <c:v>35293</c:v>
                </c:pt>
                <c:pt idx="605">
                  <c:v>35300</c:v>
                </c:pt>
                <c:pt idx="606">
                  <c:v>35307</c:v>
                </c:pt>
                <c:pt idx="607">
                  <c:v>35314</c:v>
                </c:pt>
                <c:pt idx="608">
                  <c:v>35321</c:v>
                </c:pt>
                <c:pt idx="609">
                  <c:v>35328</c:v>
                </c:pt>
                <c:pt idx="610">
                  <c:v>35335</c:v>
                </c:pt>
                <c:pt idx="611">
                  <c:v>35342</c:v>
                </c:pt>
                <c:pt idx="612">
                  <c:v>35349</c:v>
                </c:pt>
                <c:pt idx="613">
                  <c:v>35356</c:v>
                </c:pt>
                <c:pt idx="614">
                  <c:v>35363</c:v>
                </c:pt>
                <c:pt idx="615">
                  <c:v>35370</c:v>
                </c:pt>
                <c:pt idx="616">
                  <c:v>35377</c:v>
                </c:pt>
                <c:pt idx="617">
                  <c:v>35384</c:v>
                </c:pt>
                <c:pt idx="618">
                  <c:v>35391</c:v>
                </c:pt>
                <c:pt idx="619">
                  <c:v>35398</c:v>
                </c:pt>
                <c:pt idx="620">
                  <c:v>35405</c:v>
                </c:pt>
                <c:pt idx="621">
                  <c:v>35412</c:v>
                </c:pt>
                <c:pt idx="622">
                  <c:v>35419</c:v>
                </c:pt>
                <c:pt idx="623">
                  <c:v>35426</c:v>
                </c:pt>
                <c:pt idx="624">
                  <c:v>35433</c:v>
                </c:pt>
                <c:pt idx="625">
                  <c:v>35440</c:v>
                </c:pt>
                <c:pt idx="626">
                  <c:v>35447</c:v>
                </c:pt>
                <c:pt idx="627">
                  <c:v>35454</c:v>
                </c:pt>
                <c:pt idx="628">
                  <c:v>35461</c:v>
                </c:pt>
                <c:pt idx="629">
                  <c:v>35468</c:v>
                </c:pt>
                <c:pt idx="630">
                  <c:v>35475</c:v>
                </c:pt>
                <c:pt idx="631">
                  <c:v>35482</c:v>
                </c:pt>
                <c:pt idx="632">
                  <c:v>35489</c:v>
                </c:pt>
                <c:pt idx="633">
                  <c:v>35496</c:v>
                </c:pt>
                <c:pt idx="634">
                  <c:v>35503</c:v>
                </c:pt>
                <c:pt idx="635">
                  <c:v>35510</c:v>
                </c:pt>
                <c:pt idx="636">
                  <c:v>35517</c:v>
                </c:pt>
                <c:pt idx="637">
                  <c:v>35524</c:v>
                </c:pt>
                <c:pt idx="638">
                  <c:v>35531</c:v>
                </c:pt>
                <c:pt idx="639">
                  <c:v>35538</c:v>
                </c:pt>
                <c:pt idx="640">
                  <c:v>35545</c:v>
                </c:pt>
                <c:pt idx="641">
                  <c:v>35552</c:v>
                </c:pt>
                <c:pt idx="642">
                  <c:v>35559</c:v>
                </c:pt>
                <c:pt idx="643">
                  <c:v>35566</c:v>
                </c:pt>
                <c:pt idx="644">
                  <c:v>35573</c:v>
                </c:pt>
                <c:pt idx="645">
                  <c:v>35580</c:v>
                </c:pt>
                <c:pt idx="646">
                  <c:v>35587</c:v>
                </c:pt>
                <c:pt idx="647">
                  <c:v>35594</c:v>
                </c:pt>
                <c:pt idx="648">
                  <c:v>35601</c:v>
                </c:pt>
                <c:pt idx="649">
                  <c:v>35608</c:v>
                </c:pt>
                <c:pt idx="650">
                  <c:v>35615</c:v>
                </c:pt>
                <c:pt idx="651">
                  <c:v>35622</c:v>
                </c:pt>
                <c:pt idx="652">
                  <c:v>35629</c:v>
                </c:pt>
                <c:pt idx="653">
                  <c:v>35636</c:v>
                </c:pt>
                <c:pt idx="654">
                  <c:v>35643</c:v>
                </c:pt>
                <c:pt idx="655">
                  <c:v>35650</c:v>
                </c:pt>
                <c:pt idx="656">
                  <c:v>35657</c:v>
                </c:pt>
                <c:pt idx="657">
                  <c:v>35664</c:v>
                </c:pt>
                <c:pt idx="658">
                  <c:v>35671</c:v>
                </c:pt>
                <c:pt idx="659">
                  <c:v>35678</c:v>
                </c:pt>
                <c:pt idx="660">
                  <c:v>35685</c:v>
                </c:pt>
                <c:pt idx="661">
                  <c:v>35692</c:v>
                </c:pt>
                <c:pt idx="662">
                  <c:v>35699</c:v>
                </c:pt>
                <c:pt idx="663">
                  <c:v>35706</c:v>
                </c:pt>
                <c:pt idx="664">
                  <c:v>35713</c:v>
                </c:pt>
                <c:pt idx="665">
                  <c:v>35720</c:v>
                </c:pt>
                <c:pt idx="666">
                  <c:v>35727</c:v>
                </c:pt>
                <c:pt idx="667">
                  <c:v>35734</c:v>
                </c:pt>
                <c:pt idx="668">
                  <c:v>35741</c:v>
                </c:pt>
                <c:pt idx="669">
                  <c:v>35748</c:v>
                </c:pt>
                <c:pt idx="670">
                  <c:v>35755</c:v>
                </c:pt>
                <c:pt idx="671">
                  <c:v>35762</c:v>
                </c:pt>
                <c:pt idx="672">
                  <c:v>35769</c:v>
                </c:pt>
                <c:pt idx="673">
                  <c:v>35776</c:v>
                </c:pt>
                <c:pt idx="674">
                  <c:v>35783</c:v>
                </c:pt>
                <c:pt idx="675">
                  <c:v>35790</c:v>
                </c:pt>
                <c:pt idx="676">
                  <c:v>35797</c:v>
                </c:pt>
                <c:pt idx="677">
                  <c:v>35804</c:v>
                </c:pt>
                <c:pt idx="678">
                  <c:v>35811</c:v>
                </c:pt>
                <c:pt idx="679">
                  <c:v>35818</c:v>
                </c:pt>
                <c:pt idx="680">
                  <c:v>35825</c:v>
                </c:pt>
                <c:pt idx="681">
                  <c:v>35832</c:v>
                </c:pt>
                <c:pt idx="682">
                  <c:v>35839</c:v>
                </c:pt>
                <c:pt idx="683">
                  <c:v>35846</c:v>
                </c:pt>
                <c:pt idx="684">
                  <c:v>35853</c:v>
                </c:pt>
                <c:pt idx="685">
                  <c:v>35860</c:v>
                </c:pt>
                <c:pt idx="686">
                  <c:v>35867</c:v>
                </c:pt>
                <c:pt idx="687">
                  <c:v>35874</c:v>
                </c:pt>
                <c:pt idx="688">
                  <c:v>35881</c:v>
                </c:pt>
                <c:pt idx="689">
                  <c:v>35888</c:v>
                </c:pt>
                <c:pt idx="690">
                  <c:v>35895</c:v>
                </c:pt>
                <c:pt idx="691">
                  <c:v>35902</c:v>
                </c:pt>
                <c:pt idx="692">
                  <c:v>35909</c:v>
                </c:pt>
                <c:pt idx="693">
                  <c:v>35916</c:v>
                </c:pt>
                <c:pt idx="694">
                  <c:v>35923</c:v>
                </c:pt>
                <c:pt idx="695">
                  <c:v>35930</c:v>
                </c:pt>
                <c:pt idx="696">
                  <c:v>35937</c:v>
                </c:pt>
                <c:pt idx="697">
                  <c:v>35944</c:v>
                </c:pt>
                <c:pt idx="698">
                  <c:v>35951</c:v>
                </c:pt>
                <c:pt idx="699">
                  <c:v>35958</c:v>
                </c:pt>
                <c:pt idx="700">
                  <c:v>35965</c:v>
                </c:pt>
                <c:pt idx="701">
                  <c:v>35972</c:v>
                </c:pt>
                <c:pt idx="702">
                  <c:v>35979</c:v>
                </c:pt>
                <c:pt idx="703">
                  <c:v>35986</c:v>
                </c:pt>
                <c:pt idx="704">
                  <c:v>35993</c:v>
                </c:pt>
                <c:pt idx="705">
                  <c:v>36000</c:v>
                </c:pt>
                <c:pt idx="706">
                  <c:v>36007</c:v>
                </c:pt>
                <c:pt idx="707">
                  <c:v>36014</c:v>
                </c:pt>
                <c:pt idx="708">
                  <c:v>36021</c:v>
                </c:pt>
                <c:pt idx="709">
                  <c:v>36028</c:v>
                </c:pt>
                <c:pt idx="710">
                  <c:v>36035</c:v>
                </c:pt>
                <c:pt idx="711">
                  <c:v>36042</c:v>
                </c:pt>
                <c:pt idx="712">
                  <c:v>36049</c:v>
                </c:pt>
                <c:pt idx="713">
                  <c:v>36056</c:v>
                </c:pt>
                <c:pt idx="714">
                  <c:v>36063</c:v>
                </c:pt>
                <c:pt idx="715">
                  <c:v>36070</c:v>
                </c:pt>
                <c:pt idx="716">
                  <c:v>36077</c:v>
                </c:pt>
                <c:pt idx="717">
                  <c:v>36084</c:v>
                </c:pt>
                <c:pt idx="718">
                  <c:v>36091</c:v>
                </c:pt>
                <c:pt idx="719">
                  <c:v>36098</c:v>
                </c:pt>
                <c:pt idx="720">
                  <c:v>36105</c:v>
                </c:pt>
                <c:pt idx="721">
                  <c:v>36112</c:v>
                </c:pt>
                <c:pt idx="722">
                  <c:v>36119</c:v>
                </c:pt>
                <c:pt idx="723">
                  <c:v>36126</c:v>
                </c:pt>
                <c:pt idx="724">
                  <c:v>36133</c:v>
                </c:pt>
                <c:pt idx="725">
                  <c:v>36140</c:v>
                </c:pt>
                <c:pt idx="726">
                  <c:v>36147</c:v>
                </c:pt>
                <c:pt idx="727">
                  <c:v>36154</c:v>
                </c:pt>
                <c:pt idx="728">
                  <c:v>36161</c:v>
                </c:pt>
                <c:pt idx="729">
                  <c:v>36168</c:v>
                </c:pt>
                <c:pt idx="730">
                  <c:v>36175</c:v>
                </c:pt>
                <c:pt idx="731">
                  <c:v>36182</c:v>
                </c:pt>
                <c:pt idx="732">
                  <c:v>36189</c:v>
                </c:pt>
                <c:pt idx="733">
                  <c:v>36196</c:v>
                </c:pt>
                <c:pt idx="734">
                  <c:v>36203</c:v>
                </c:pt>
                <c:pt idx="735">
                  <c:v>36210</c:v>
                </c:pt>
                <c:pt idx="736">
                  <c:v>36217</c:v>
                </c:pt>
                <c:pt idx="737">
                  <c:v>36224</c:v>
                </c:pt>
                <c:pt idx="738">
                  <c:v>36231</c:v>
                </c:pt>
                <c:pt idx="739">
                  <c:v>36238</c:v>
                </c:pt>
                <c:pt idx="740">
                  <c:v>36245</c:v>
                </c:pt>
                <c:pt idx="741">
                  <c:v>36252</c:v>
                </c:pt>
                <c:pt idx="742">
                  <c:v>36259</c:v>
                </c:pt>
                <c:pt idx="743">
                  <c:v>36266</c:v>
                </c:pt>
                <c:pt idx="744">
                  <c:v>36273</c:v>
                </c:pt>
                <c:pt idx="745">
                  <c:v>36280</c:v>
                </c:pt>
                <c:pt idx="746">
                  <c:v>36287</c:v>
                </c:pt>
                <c:pt idx="747">
                  <c:v>36294</c:v>
                </c:pt>
                <c:pt idx="748">
                  <c:v>36301</c:v>
                </c:pt>
                <c:pt idx="749">
                  <c:v>36308</c:v>
                </c:pt>
                <c:pt idx="750">
                  <c:v>36315</c:v>
                </c:pt>
                <c:pt idx="751">
                  <c:v>36322</c:v>
                </c:pt>
                <c:pt idx="752">
                  <c:v>36329</c:v>
                </c:pt>
                <c:pt idx="753">
                  <c:v>36336</c:v>
                </c:pt>
                <c:pt idx="754">
                  <c:v>36343</c:v>
                </c:pt>
                <c:pt idx="755">
                  <c:v>36350</c:v>
                </c:pt>
                <c:pt idx="756">
                  <c:v>36357</c:v>
                </c:pt>
                <c:pt idx="757">
                  <c:v>36364</c:v>
                </c:pt>
                <c:pt idx="758">
                  <c:v>36371</c:v>
                </c:pt>
                <c:pt idx="759">
                  <c:v>36378</c:v>
                </c:pt>
                <c:pt idx="760">
                  <c:v>36385</c:v>
                </c:pt>
                <c:pt idx="761">
                  <c:v>36392</c:v>
                </c:pt>
                <c:pt idx="762">
                  <c:v>36399</c:v>
                </c:pt>
                <c:pt idx="763">
                  <c:v>36406</c:v>
                </c:pt>
                <c:pt idx="764">
                  <c:v>36413</c:v>
                </c:pt>
                <c:pt idx="765">
                  <c:v>36420</c:v>
                </c:pt>
                <c:pt idx="766">
                  <c:v>36427</c:v>
                </c:pt>
                <c:pt idx="767">
                  <c:v>36434</c:v>
                </c:pt>
                <c:pt idx="768">
                  <c:v>36441</c:v>
                </c:pt>
                <c:pt idx="769">
                  <c:v>36448</c:v>
                </c:pt>
                <c:pt idx="770">
                  <c:v>36455</c:v>
                </c:pt>
                <c:pt idx="771">
                  <c:v>36462</c:v>
                </c:pt>
                <c:pt idx="772">
                  <c:v>36469</c:v>
                </c:pt>
                <c:pt idx="773">
                  <c:v>36476</c:v>
                </c:pt>
                <c:pt idx="774">
                  <c:v>36483</c:v>
                </c:pt>
                <c:pt idx="775">
                  <c:v>36490</c:v>
                </c:pt>
                <c:pt idx="776">
                  <c:v>36497</c:v>
                </c:pt>
                <c:pt idx="777">
                  <c:v>36504</c:v>
                </c:pt>
                <c:pt idx="778">
                  <c:v>36511</c:v>
                </c:pt>
                <c:pt idx="779">
                  <c:v>36518</c:v>
                </c:pt>
                <c:pt idx="780">
                  <c:v>36525</c:v>
                </c:pt>
                <c:pt idx="781">
                  <c:v>36532</c:v>
                </c:pt>
                <c:pt idx="782">
                  <c:v>36539</c:v>
                </c:pt>
                <c:pt idx="783">
                  <c:v>36546</c:v>
                </c:pt>
                <c:pt idx="784">
                  <c:v>36553</c:v>
                </c:pt>
                <c:pt idx="785">
                  <c:v>36560</c:v>
                </c:pt>
                <c:pt idx="786">
                  <c:v>36567</c:v>
                </c:pt>
                <c:pt idx="787">
                  <c:v>36574</c:v>
                </c:pt>
                <c:pt idx="788">
                  <c:v>36581</c:v>
                </c:pt>
                <c:pt idx="789">
                  <c:v>36588</c:v>
                </c:pt>
                <c:pt idx="790">
                  <c:v>36595</c:v>
                </c:pt>
                <c:pt idx="791">
                  <c:v>36602</c:v>
                </c:pt>
                <c:pt idx="792">
                  <c:v>36609</c:v>
                </c:pt>
                <c:pt idx="793">
                  <c:v>36616</c:v>
                </c:pt>
                <c:pt idx="794">
                  <c:v>36623</c:v>
                </c:pt>
                <c:pt idx="795">
                  <c:v>36630</c:v>
                </c:pt>
                <c:pt idx="796">
                  <c:v>36637</c:v>
                </c:pt>
                <c:pt idx="797">
                  <c:v>36644</c:v>
                </c:pt>
                <c:pt idx="798">
                  <c:v>36651</c:v>
                </c:pt>
                <c:pt idx="799">
                  <c:v>36658</c:v>
                </c:pt>
                <c:pt idx="800">
                  <c:v>36665</c:v>
                </c:pt>
                <c:pt idx="801">
                  <c:v>36672</c:v>
                </c:pt>
                <c:pt idx="802">
                  <c:v>36679</c:v>
                </c:pt>
                <c:pt idx="803">
                  <c:v>36686</c:v>
                </c:pt>
                <c:pt idx="804">
                  <c:v>36693</c:v>
                </c:pt>
                <c:pt idx="805">
                  <c:v>36700</c:v>
                </c:pt>
                <c:pt idx="806">
                  <c:v>36707</c:v>
                </c:pt>
                <c:pt idx="807">
                  <c:v>36714</c:v>
                </c:pt>
                <c:pt idx="808">
                  <c:v>36721</c:v>
                </c:pt>
                <c:pt idx="809">
                  <c:v>36728</c:v>
                </c:pt>
                <c:pt idx="810">
                  <c:v>36735</c:v>
                </c:pt>
                <c:pt idx="811">
                  <c:v>36742</c:v>
                </c:pt>
                <c:pt idx="812">
                  <c:v>36749</c:v>
                </c:pt>
                <c:pt idx="813">
                  <c:v>36756</c:v>
                </c:pt>
                <c:pt idx="814">
                  <c:v>36763</c:v>
                </c:pt>
                <c:pt idx="815">
                  <c:v>36770</c:v>
                </c:pt>
                <c:pt idx="816">
                  <c:v>36777</c:v>
                </c:pt>
                <c:pt idx="817">
                  <c:v>36784</c:v>
                </c:pt>
                <c:pt idx="818">
                  <c:v>36791</c:v>
                </c:pt>
                <c:pt idx="819">
                  <c:v>36798</c:v>
                </c:pt>
                <c:pt idx="820">
                  <c:v>36805</c:v>
                </c:pt>
                <c:pt idx="821">
                  <c:v>36812</c:v>
                </c:pt>
                <c:pt idx="822">
                  <c:v>36819</c:v>
                </c:pt>
                <c:pt idx="823">
                  <c:v>36826</c:v>
                </c:pt>
                <c:pt idx="824">
                  <c:v>36833</c:v>
                </c:pt>
                <c:pt idx="825">
                  <c:v>36840</c:v>
                </c:pt>
                <c:pt idx="826">
                  <c:v>36847</c:v>
                </c:pt>
                <c:pt idx="827">
                  <c:v>36854</c:v>
                </c:pt>
                <c:pt idx="828">
                  <c:v>36861</c:v>
                </c:pt>
                <c:pt idx="829">
                  <c:v>36868</c:v>
                </c:pt>
                <c:pt idx="830">
                  <c:v>36875</c:v>
                </c:pt>
                <c:pt idx="831">
                  <c:v>36882</c:v>
                </c:pt>
                <c:pt idx="832">
                  <c:v>36889</c:v>
                </c:pt>
                <c:pt idx="833">
                  <c:v>36896</c:v>
                </c:pt>
                <c:pt idx="834">
                  <c:v>36903</c:v>
                </c:pt>
                <c:pt idx="835">
                  <c:v>36910</c:v>
                </c:pt>
                <c:pt idx="836">
                  <c:v>36917</c:v>
                </c:pt>
                <c:pt idx="837">
                  <c:v>36924</c:v>
                </c:pt>
                <c:pt idx="838">
                  <c:v>36931</c:v>
                </c:pt>
                <c:pt idx="839">
                  <c:v>36938</c:v>
                </c:pt>
                <c:pt idx="840">
                  <c:v>36945</c:v>
                </c:pt>
                <c:pt idx="841">
                  <c:v>36952</c:v>
                </c:pt>
                <c:pt idx="842">
                  <c:v>36959</c:v>
                </c:pt>
                <c:pt idx="843">
                  <c:v>36966</c:v>
                </c:pt>
                <c:pt idx="844">
                  <c:v>36973</c:v>
                </c:pt>
                <c:pt idx="845">
                  <c:v>36980</c:v>
                </c:pt>
                <c:pt idx="846">
                  <c:v>36987</c:v>
                </c:pt>
                <c:pt idx="847">
                  <c:v>36994</c:v>
                </c:pt>
                <c:pt idx="848">
                  <c:v>37001</c:v>
                </c:pt>
                <c:pt idx="849">
                  <c:v>37008</c:v>
                </c:pt>
                <c:pt idx="850">
                  <c:v>37015</c:v>
                </c:pt>
                <c:pt idx="851">
                  <c:v>37022</c:v>
                </c:pt>
                <c:pt idx="852">
                  <c:v>37029</c:v>
                </c:pt>
                <c:pt idx="853">
                  <c:v>37036</c:v>
                </c:pt>
                <c:pt idx="854">
                  <c:v>37043</c:v>
                </c:pt>
                <c:pt idx="855">
                  <c:v>37050</c:v>
                </c:pt>
                <c:pt idx="856">
                  <c:v>37057</c:v>
                </c:pt>
                <c:pt idx="857">
                  <c:v>37064</c:v>
                </c:pt>
                <c:pt idx="858">
                  <c:v>37071</c:v>
                </c:pt>
                <c:pt idx="859">
                  <c:v>37078</c:v>
                </c:pt>
                <c:pt idx="860">
                  <c:v>37085</c:v>
                </c:pt>
                <c:pt idx="861">
                  <c:v>37092</c:v>
                </c:pt>
                <c:pt idx="862">
                  <c:v>37099</c:v>
                </c:pt>
                <c:pt idx="863">
                  <c:v>37106</c:v>
                </c:pt>
                <c:pt idx="864">
                  <c:v>37113</c:v>
                </c:pt>
                <c:pt idx="865">
                  <c:v>37120</c:v>
                </c:pt>
                <c:pt idx="866">
                  <c:v>37127</c:v>
                </c:pt>
                <c:pt idx="867">
                  <c:v>37134</c:v>
                </c:pt>
                <c:pt idx="868">
                  <c:v>37141</c:v>
                </c:pt>
                <c:pt idx="869">
                  <c:v>37148</c:v>
                </c:pt>
                <c:pt idx="870">
                  <c:v>37155</c:v>
                </c:pt>
                <c:pt idx="871">
                  <c:v>37162</c:v>
                </c:pt>
                <c:pt idx="872">
                  <c:v>37169</c:v>
                </c:pt>
                <c:pt idx="873">
                  <c:v>37176</c:v>
                </c:pt>
                <c:pt idx="874">
                  <c:v>37183</c:v>
                </c:pt>
                <c:pt idx="875">
                  <c:v>37190</c:v>
                </c:pt>
                <c:pt idx="876">
                  <c:v>37197</c:v>
                </c:pt>
                <c:pt idx="877">
                  <c:v>37204</c:v>
                </c:pt>
                <c:pt idx="878">
                  <c:v>37211</c:v>
                </c:pt>
                <c:pt idx="879">
                  <c:v>37218</c:v>
                </c:pt>
                <c:pt idx="880">
                  <c:v>37225</c:v>
                </c:pt>
                <c:pt idx="881">
                  <c:v>37232</c:v>
                </c:pt>
                <c:pt idx="882">
                  <c:v>37239</c:v>
                </c:pt>
                <c:pt idx="883">
                  <c:v>37246</c:v>
                </c:pt>
                <c:pt idx="884">
                  <c:v>37253</c:v>
                </c:pt>
                <c:pt idx="885">
                  <c:v>37260</c:v>
                </c:pt>
                <c:pt idx="886">
                  <c:v>37267</c:v>
                </c:pt>
                <c:pt idx="887">
                  <c:v>37274</c:v>
                </c:pt>
                <c:pt idx="888">
                  <c:v>37281</c:v>
                </c:pt>
                <c:pt idx="889">
                  <c:v>37288</c:v>
                </c:pt>
                <c:pt idx="890">
                  <c:v>37295</c:v>
                </c:pt>
                <c:pt idx="891">
                  <c:v>37302</c:v>
                </c:pt>
                <c:pt idx="892">
                  <c:v>37309</c:v>
                </c:pt>
                <c:pt idx="893">
                  <c:v>37316</c:v>
                </c:pt>
                <c:pt idx="894">
                  <c:v>37323</c:v>
                </c:pt>
                <c:pt idx="895">
                  <c:v>37330</c:v>
                </c:pt>
                <c:pt idx="896">
                  <c:v>37337</c:v>
                </c:pt>
                <c:pt idx="897">
                  <c:v>37344</c:v>
                </c:pt>
                <c:pt idx="898">
                  <c:v>37351</c:v>
                </c:pt>
                <c:pt idx="899">
                  <c:v>37358</c:v>
                </c:pt>
                <c:pt idx="900">
                  <c:v>37365</c:v>
                </c:pt>
                <c:pt idx="901">
                  <c:v>37372</c:v>
                </c:pt>
                <c:pt idx="902">
                  <c:v>37379</c:v>
                </c:pt>
                <c:pt idx="903">
                  <c:v>37386</c:v>
                </c:pt>
                <c:pt idx="904">
                  <c:v>37393</c:v>
                </c:pt>
                <c:pt idx="905">
                  <c:v>37400</c:v>
                </c:pt>
                <c:pt idx="906">
                  <c:v>37407</c:v>
                </c:pt>
                <c:pt idx="907">
                  <c:v>37414</c:v>
                </c:pt>
                <c:pt idx="908">
                  <c:v>37421</c:v>
                </c:pt>
                <c:pt idx="909">
                  <c:v>37428</c:v>
                </c:pt>
                <c:pt idx="910">
                  <c:v>37435</c:v>
                </c:pt>
                <c:pt idx="911">
                  <c:v>37442</c:v>
                </c:pt>
                <c:pt idx="912">
                  <c:v>37449</c:v>
                </c:pt>
                <c:pt idx="913">
                  <c:v>37456</c:v>
                </c:pt>
                <c:pt idx="914">
                  <c:v>37463</c:v>
                </c:pt>
                <c:pt idx="915">
                  <c:v>37470</c:v>
                </c:pt>
                <c:pt idx="916">
                  <c:v>37477</c:v>
                </c:pt>
                <c:pt idx="917">
                  <c:v>37484</c:v>
                </c:pt>
                <c:pt idx="918">
                  <c:v>37491</c:v>
                </c:pt>
                <c:pt idx="919">
                  <c:v>37498</c:v>
                </c:pt>
                <c:pt idx="920">
                  <c:v>37505</c:v>
                </c:pt>
                <c:pt idx="921">
                  <c:v>37512</c:v>
                </c:pt>
                <c:pt idx="922">
                  <c:v>37519</c:v>
                </c:pt>
                <c:pt idx="923">
                  <c:v>37526</c:v>
                </c:pt>
                <c:pt idx="924">
                  <c:v>37533</c:v>
                </c:pt>
                <c:pt idx="925">
                  <c:v>37540</c:v>
                </c:pt>
                <c:pt idx="926">
                  <c:v>37547</c:v>
                </c:pt>
                <c:pt idx="927">
                  <c:v>37554</c:v>
                </c:pt>
                <c:pt idx="928">
                  <c:v>37561</c:v>
                </c:pt>
                <c:pt idx="929">
                  <c:v>37568</c:v>
                </c:pt>
                <c:pt idx="930">
                  <c:v>37575</c:v>
                </c:pt>
                <c:pt idx="931">
                  <c:v>37582</c:v>
                </c:pt>
                <c:pt idx="932">
                  <c:v>37589</c:v>
                </c:pt>
                <c:pt idx="933">
                  <c:v>37596</c:v>
                </c:pt>
                <c:pt idx="934">
                  <c:v>37603</c:v>
                </c:pt>
                <c:pt idx="935">
                  <c:v>37610</c:v>
                </c:pt>
                <c:pt idx="936">
                  <c:v>37617</c:v>
                </c:pt>
                <c:pt idx="937">
                  <c:v>37624</c:v>
                </c:pt>
                <c:pt idx="938">
                  <c:v>37631</c:v>
                </c:pt>
                <c:pt idx="939">
                  <c:v>37638</c:v>
                </c:pt>
                <c:pt idx="940">
                  <c:v>37645</c:v>
                </c:pt>
                <c:pt idx="941">
                  <c:v>37652</c:v>
                </c:pt>
                <c:pt idx="942">
                  <c:v>37659</c:v>
                </c:pt>
                <c:pt idx="943">
                  <c:v>37666</c:v>
                </c:pt>
                <c:pt idx="944">
                  <c:v>37673</c:v>
                </c:pt>
                <c:pt idx="945">
                  <c:v>37680</c:v>
                </c:pt>
                <c:pt idx="946">
                  <c:v>37687</c:v>
                </c:pt>
                <c:pt idx="947">
                  <c:v>37694</c:v>
                </c:pt>
                <c:pt idx="948">
                  <c:v>37701</c:v>
                </c:pt>
                <c:pt idx="949">
                  <c:v>37708</c:v>
                </c:pt>
                <c:pt idx="950">
                  <c:v>37715</c:v>
                </c:pt>
                <c:pt idx="951">
                  <c:v>37722</c:v>
                </c:pt>
                <c:pt idx="952">
                  <c:v>37729</c:v>
                </c:pt>
                <c:pt idx="953">
                  <c:v>37736</c:v>
                </c:pt>
                <c:pt idx="954">
                  <c:v>37743</c:v>
                </c:pt>
                <c:pt idx="955">
                  <c:v>37750</c:v>
                </c:pt>
                <c:pt idx="956">
                  <c:v>37757</c:v>
                </c:pt>
                <c:pt idx="957">
                  <c:v>37764</c:v>
                </c:pt>
                <c:pt idx="958">
                  <c:v>37771</c:v>
                </c:pt>
                <c:pt idx="959">
                  <c:v>37778</c:v>
                </c:pt>
                <c:pt idx="960">
                  <c:v>37785</c:v>
                </c:pt>
                <c:pt idx="961">
                  <c:v>37792</c:v>
                </c:pt>
                <c:pt idx="962">
                  <c:v>37799</c:v>
                </c:pt>
                <c:pt idx="963">
                  <c:v>37806</c:v>
                </c:pt>
                <c:pt idx="964">
                  <c:v>37813</c:v>
                </c:pt>
                <c:pt idx="965">
                  <c:v>37820</c:v>
                </c:pt>
                <c:pt idx="966">
                  <c:v>37827</c:v>
                </c:pt>
                <c:pt idx="967">
                  <c:v>37834</c:v>
                </c:pt>
                <c:pt idx="968">
                  <c:v>37841</c:v>
                </c:pt>
                <c:pt idx="969">
                  <c:v>37848</c:v>
                </c:pt>
                <c:pt idx="970">
                  <c:v>37855</c:v>
                </c:pt>
                <c:pt idx="971">
                  <c:v>37862</c:v>
                </c:pt>
                <c:pt idx="972">
                  <c:v>37869</c:v>
                </c:pt>
                <c:pt idx="973">
                  <c:v>37876</c:v>
                </c:pt>
                <c:pt idx="974">
                  <c:v>37883</c:v>
                </c:pt>
                <c:pt idx="975">
                  <c:v>37890</c:v>
                </c:pt>
                <c:pt idx="976">
                  <c:v>37897</c:v>
                </c:pt>
                <c:pt idx="977">
                  <c:v>37904</c:v>
                </c:pt>
                <c:pt idx="978">
                  <c:v>37911</c:v>
                </c:pt>
                <c:pt idx="979">
                  <c:v>37918</c:v>
                </c:pt>
                <c:pt idx="980">
                  <c:v>37925</c:v>
                </c:pt>
                <c:pt idx="981">
                  <c:v>37932</c:v>
                </c:pt>
                <c:pt idx="982">
                  <c:v>37939</c:v>
                </c:pt>
                <c:pt idx="983">
                  <c:v>37946</c:v>
                </c:pt>
                <c:pt idx="984">
                  <c:v>37953</c:v>
                </c:pt>
                <c:pt idx="985">
                  <c:v>37960</c:v>
                </c:pt>
                <c:pt idx="986">
                  <c:v>37967</c:v>
                </c:pt>
                <c:pt idx="987">
                  <c:v>37974</c:v>
                </c:pt>
                <c:pt idx="988">
                  <c:v>37981</c:v>
                </c:pt>
                <c:pt idx="989">
                  <c:v>37988</c:v>
                </c:pt>
                <c:pt idx="990">
                  <c:v>37995</c:v>
                </c:pt>
                <c:pt idx="991">
                  <c:v>38002</c:v>
                </c:pt>
                <c:pt idx="992">
                  <c:v>38009</c:v>
                </c:pt>
                <c:pt idx="993">
                  <c:v>38016</c:v>
                </c:pt>
                <c:pt idx="994">
                  <c:v>38023</c:v>
                </c:pt>
                <c:pt idx="995">
                  <c:v>38030</c:v>
                </c:pt>
                <c:pt idx="996">
                  <c:v>38037</c:v>
                </c:pt>
                <c:pt idx="997">
                  <c:v>38044</c:v>
                </c:pt>
                <c:pt idx="998">
                  <c:v>38051</c:v>
                </c:pt>
                <c:pt idx="999">
                  <c:v>38058</c:v>
                </c:pt>
                <c:pt idx="1000">
                  <c:v>38065</c:v>
                </c:pt>
                <c:pt idx="1001">
                  <c:v>38072</c:v>
                </c:pt>
                <c:pt idx="1002">
                  <c:v>38079</c:v>
                </c:pt>
                <c:pt idx="1003">
                  <c:v>38086</c:v>
                </c:pt>
                <c:pt idx="1004">
                  <c:v>38093</c:v>
                </c:pt>
                <c:pt idx="1005">
                  <c:v>38100</c:v>
                </c:pt>
                <c:pt idx="1006">
                  <c:v>38107</c:v>
                </c:pt>
                <c:pt idx="1007">
                  <c:v>38114</c:v>
                </c:pt>
                <c:pt idx="1008">
                  <c:v>38121</c:v>
                </c:pt>
                <c:pt idx="1009">
                  <c:v>38128</c:v>
                </c:pt>
                <c:pt idx="1010">
                  <c:v>38135</c:v>
                </c:pt>
                <c:pt idx="1011">
                  <c:v>38142</c:v>
                </c:pt>
                <c:pt idx="1012">
                  <c:v>38149</c:v>
                </c:pt>
                <c:pt idx="1013">
                  <c:v>38156</c:v>
                </c:pt>
                <c:pt idx="1014">
                  <c:v>38163</c:v>
                </c:pt>
                <c:pt idx="1015">
                  <c:v>38170</c:v>
                </c:pt>
                <c:pt idx="1016">
                  <c:v>38177</c:v>
                </c:pt>
                <c:pt idx="1017">
                  <c:v>38184</c:v>
                </c:pt>
                <c:pt idx="1018">
                  <c:v>38191</c:v>
                </c:pt>
                <c:pt idx="1019">
                  <c:v>38198</c:v>
                </c:pt>
                <c:pt idx="1020">
                  <c:v>38205</c:v>
                </c:pt>
                <c:pt idx="1021">
                  <c:v>38212</c:v>
                </c:pt>
                <c:pt idx="1022">
                  <c:v>38219</c:v>
                </c:pt>
                <c:pt idx="1023">
                  <c:v>38226</c:v>
                </c:pt>
                <c:pt idx="1024">
                  <c:v>38233</c:v>
                </c:pt>
                <c:pt idx="1025">
                  <c:v>38240</c:v>
                </c:pt>
                <c:pt idx="1026">
                  <c:v>38247</c:v>
                </c:pt>
                <c:pt idx="1027">
                  <c:v>38254</c:v>
                </c:pt>
                <c:pt idx="1028">
                  <c:v>38261</c:v>
                </c:pt>
                <c:pt idx="1029">
                  <c:v>38268</c:v>
                </c:pt>
                <c:pt idx="1030">
                  <c:v>38275</c:v>
                </c:pt>
                <c:pt idx="1031">
                  <c:v>38282</c:v>
                </c:pt>
                <c:pt idx="1032">
                  <c:v>38289</c:v>
                </c:pt>
                <c:pt idx="1033">
                  <c:v>38296</c:v>
                </c:pt>
                <c:pt idx="1034">
                  <c:v>38303</c:v>
                </c:pt>
                <c:pt idx="1035">
                  <c:v>38310</c:v>
                </c:pt>
                <c:pt idx="1036">
                  <c:v>38317</c:v>
                </c:pt>
                <c:pt idx="1037">
                  <c:v>38324</c:v>
                </c:pt>
                <c:pt idx="1038">
                  <c:v>38331</c:v>
                </c:pt>
                <c:pt idx="1039">
                  <c:v>38338</c:v>
                </c:pt>
                <c:pt idx="1040">
                  <c:v>38345</c:v>
                </c:pt>
                <c:pt idx="1041">
                  <c:v>38352</c:v>
                </c:pt>
                <c:pt idx="1042">
                  <c:v>38359</c:v>
                </c:pt>
                <c:pt idx="1043">
                  <c:v>38366</c:v>
                </c:pt>
                <c:pt idx="1044">
                  <c:v>38373</c:v>
                </c:pt>
                <c:pt idx="1045">
                  <c:v>38380</c:v>
                </c:pt>
                <c:pt idx="1046">
                  <c:v>38387</c:v>
                </c:pt>
                <c:pt idx="1047">
                  <c:v>38394</c:v>
                </c:pt>
                <c:pt idx="1048">
                  <c:v>38401</c:v>
                </c:pt>
                <c:pt idx="1049">
                  <c:v>38408</c:v>
                </c:pt>
                <c:pt idx="1050">
                  <c:v>38415</c:v>
                </c:pt>
                <c:pt idx="1051">
                  <c:v>38422</c:v>
                </c:pt>
                <c:pt idx="1052">
                  <c:v>38429</c:v>
                </c:pt>
                <c:pt idx="1053">
                  <c:v>38436</c:v>
                </c:pt>
                <c:pt idx="1054">
                  <c:v>38443</c:v>
                </c:pt>
                <c:pt idx="1055">
                  <c:v>38450</c:v>
                </c:pt>
                <c:pt idx="1056">
                  <c:v>38457</c:v>
                </c:pt>
                <c:pt idx="1057">
                  <c:v>38464</c:v>
                </c:pt>
                <c:pt idx="1058">
                  <c:v>38471</c:v>
                </c:pt>
                <c:pt idx="1059">
                  <c:v>38478</c:v>
                </c:pt>
                <c:pt idx="1060">
                  <c:v>38485</c:v>
                </c:pt>
                <c:pt idx="1061">
                  <c:v>38492</c:v>
                </c:pt>
                <c:pt idx="1062">
                  <c:v>38499</c:v>
                </c:pt>
                <c:pt idx="1063">
                  <c:v>38506</c:v>
                </c:pt>
                <c:pt idx="1064">
                  <c:v>38513</c:v>
                </c:pt>
                <c:pt idx="1065">
                  <c:v>38520</c:v>
                </c:pt>
                <c:pt idx="1066">
                  <c:v>38527</c:v>
                </c:pt>
                <c:pt idx="1067">
                  <c:v>38534</c:v>
                </c:pt>
                <c:pt idx="1068">
                  <c:v>38541</c:v>
                </c:pt>
                <c:pt idx="1069">
                  <c:v>38548</c:v>
                </c:pt>
                <c:pt idx="1070">
                  <c:v>38555</c:v>
                </c:pt>
                <c:pt idx="1071">
                  <c:v>38562</c:v>
                </c:pt>
                <c:pt idx="1072">
                  <c:v>38569</c:v>
                </c:pt>
                <c:pt idx="1073">
                  <c:v>38576</c:v>
                </c:pt>
                <c:pt idx="1074">
                  <c:v>38583</c:v>
                </c:pt>
                <c:pt idx="1075">
                  <c:v>38590</c:v>
                </c:pt>
                <c:pt idx="1076">
                  <c:v>38597</c:v>
                </c:pt>
                <c:pt idx="1077">
                  <c:v>38604</c:v>
                </c:pt>
                <c:pt idx="1078">
                  <c:v>38611</c:v>
                </c:pt>
                <c:pt idx="1079">
                  <c:v>38618</c:v>
                </c:pt>
                <c:pt idx="1080">
                  <c:v>38625</c:v>
                </c:pt>
                <c:pt idx="1081">
                  <c:v>38632</c:v>
                </c:pt>
                <c:pt idx="1082">
                  <c:v>38639</c:v>
                </c:pt>
                <c:pt idx="1083">
                  <c:v>38646</c:v>
                </c:pt>
                <c:pt idx="1084">
                  <c:v>38653</c:v>
                </c:pt>
                <c:pt idx="1085">
                  <c:v>38660</c:v>
                </c:pt>
                <c:pt idx="1086">
                  <c:v>38667</c:v>
                </c:pt>
                <c:pt idx="1087">
                  <c:v>38674</c:v>
                </c:pt>
                <c:pt idx="1088">
                  <c:v>38681</c:v>
                </c:pt>
                <c:pt idx="1089">
                  <c:v>38688</c:v>
                </c:pt>
                <c:pt idx="1090">
                  <c:v>38695</c:v>
                </c:pt>
                <c:pt idx="1091">
                  <c:v>38702</c:v>
                </c:pt>
                <c:pt idx="1092">
                  <c:v>38709</c:v>
                </c:pt>
                <c:pt idx="1093">
                  <c:v>38716</c:v>
                </c:pt>
                <c:pt idx="1094">
                  <c:v>38723</c:v>
                </c:pt>
                <c:pt idx="1095">
                  <c:v>38730</c:v>
                </c:pt>
                <c:pt idx="1096">
                  <c:v>38737</c:v>
                </c:pt>
                <c:pt idx="1097">
                  <c:v>38744</c:v>
                </c:pt>
                <c:pt idx="1098">
                  <c:v>38751</c:v>
                </c:pt>
                <c:pt idx="1099">
                  <c:v>38758</c:v>
                </c:pt>
                <c:pt idx="1100">
                  <c:v>38765</c:v>
                </c:pt>
                <c:pt idx="1101">
                  <c:v>38772</c:v>
                </c:pt>
                <c:pt idx="1102">
                  <c:v>38779</c:v>
                </c:pt>
                <c:pt idx="1103">
                  <c:v>38786</c:v>
                </c:pt>
                <c:pt idx="1104">
                  <c:v>38793</c:v>
                </c:pt>
                <c:pt idx="1105">
                  <c:v>38800</c:v>
                </c:pt>
                <c:pt idx="1106">
                  <c:v>38807</c:v>
                </c:pt>
                <c:pt idx="1107">
                  <c:v>38814</c:v>
                </c:pt>
                <c:pt idx="1108">
                  <c:v>38821</c:v>
                </c:pt>
                <c:pt idx="1109">
                  <c:v>38828</c:v>
                </c:pt>
                <c:pt idx="1110">
                  <c:v>38835</c:v>
                </c:pt>
                <c:pt idx="1111">
                  <c:v>38842</c:v>
                </c:pt>
                <c:pt idx="1112">
                  <c:v>38849</c:v>
                </c:pt>
                <c:pt idx="1113">
                  <c:v>38856</c:v>
                </c:pt>
                <c:pt idx="1114">
                  <c:v>38863</c:v>
                </c:pt>
                <c:pt idx="1115">
                  <c:v>38870</c:v>
                </c:pt>
                <c:pt idx="1116">
                  <c:v>38877</c:v>
                </c:pt>
                <c:pt idx="1117">
                  <c:v>38884</c:v>
                </c:pt>
                <c:pt idx="1118">
                  <c:v>38891</c:v>
                </c:pt>
                <c:pt idx="1119">
                  <c:v>38898</c:v>
                </c:pt>
                <c:pt idx="1120">
                  <c:v>38905</c:v>
                </c:pt>
                <c:pt idx="1121">
                  <c:v>38912</c:v>
                </c:pt>
                <c:pt idx="1122">
                  <c:v>38919</c:v>
                </c:pt>
                <c:pt idx="1123">
                  <c:v>38926</c:v>
                </c:pt>
                <c:pt idx="1124">
                  <c:v>38933</c:v>
                </c:pt>
                <c:pt idx="1125">
                  <c:v>38940</c:v>
                </c:pt>
                <c:pt idx="1126">
                  <c:v>38947</c:v>
                </c:pt>
                <c:pt idx="1127">
                  <c:v>38954</c:v>
                </c:pt>
                <c:pt idx="1128">
                  <c:v>38961</c:v>
                </c:pt>
                <c:pt idx="1129">
                  <c:v>38968</c:v>
                </c:pt>
                <c:pt idx="1130">
                  <c:v>38975</c:v>
                </c:pt>
                <c:pt idx="1131">
                  <c:v>38982</c:v>
                </c:pt>
                <c:pt idx="1132">
                  <c:v>38989</c:v>
                </c:pt>
                <c:pt idx="1133">
                  <c:v>38996</c:v>
                </c:pt>
                <c:pt idx="1134">
                  <c:v>39003</c:v>
                </c:pt>
                <c:pt idx="1135">
                  <c:v>39010</c:v>
                </c:pt>
                <c:pt idx="1136">
                  <c:v>39017</c:v>
                </c:pt>
                <c:pt idx="1137">
                  <c:v>39024</c:v>
                </c:pt>
                <c:pt idx="1138">
                  <c:v>39031</c:v>
                </c:pt>
                <c:pt idx="1139">
                  <c:v>39038</c:v>
                </c:pt>
                <c:pt idx="1140">
                  <c:v>39045</c:v>
                </c:pt>
                <c:pt idx="1141">
                  <c:v>39052</c:v>
                </c:pt>
                <c:pt idx="1142">
                  <c:v>39059</c:v>
                </c:pt>
                <c:pt idx="1143">
                  <c:v>39066</c:v>
                </c:pt>
                <c:pt idx="1144">
                  <c:v>39073</c:v>
                </c:pt>
                <c:pt idx="1145">
                  <c:v>39080</c:v>
                </c:pt>
                <c:pt idx="1146">
                  <c:v>39087</c:v>
                </c:pt>
                <c:pt idx="1147">
                  <c:v>39094</c:v>
                </c:pt>
                <c:pt idx="1148">
                  <c:v>39101</c:v>
                </c:pt>
                <c:pt idx="1149">
                  <c:v>39108</c:v>
                </c:pt>
                <c:pt idx="1150">
                  <c:v>39115</c:v>
                </c:pt>
                <c:pt idx="1151">
                  <c:v>39122</c:v>
                </c:pt>
                <c:pt idx="1152">
                  <c:v>39129</c:v>
                </c:pt>
                <c:pt idx="1153">
                  <c:v>39136</c:v>
                </c:pt>
                <c:pt idx="1154">
                  <c:v>39143</c:v>
                </c:pt>
                <c:pt idx="1155">
                  <c:v>39150</c:v>
                </c:pt>
                <c:pt idx="1156">
                  <c:v>39157</c:v>
                </c:pt>
                <c:pt idx="1157">
                  <c:v>39164</c:v>
                </c:pt>
                <c:pt idx="1158">
                  <c:v>39171</c:v>
                </c:pt>
                <c:pt idx="1159">
                  <c:v>39178</c:v>
                </c:pt>
                <c:pt idx="1160">
                  <c:v>39185</c:v>
                </c:pt>
                <c:pt idx="1161">
                  <c:v>39192</c:v>
                </c:pt>
                <c:pt idx="1162">
                  <c:v>39199</c:v>
                </c:pt>
                <c:pt idx="1163">
                  <c:v>39206</c:v>
                </c:pt>
                <c:pt idx="1164">
                  <c:v>39213</c:v>
                </c:pt>
                <c:pt idx="1165">
                  <c:v>39220</c:v>
                </c:pt>
                <c:pt idx="1166">
                  <c:v>39227</c:v>
                </c:pt>
                <c:pt idx="1167">
                  <c:v>39234</c:v>
                </c:pt>
                <c:pt idx="1168">
                  <c:v>39241</c:v>
                </c:pt>
                <c:pt idx="1169">
                  <c:v>39248</c:v>
                </c:pt>
                <c:pt idx="1170">
                  <c:v>39255</c:v>
                </c:pt>
                <c:pt idx="1171">
                  <c:v>39262</c:v>
                </c:pt>
                <c:pt idx="1172">
                  <c:v>39269</c:v>
                </c:pt>
                <c:pt idx="1173">
                  <c:v>39276</c:v>
                </c:pt>
                <c:pt idx="1174">
                  <c:v>39283</c:v>
                </c:pt>
                <c:pt idx="1175">
                  <c:v>39290</c:v>
                </c:pt>
                <c:pt idx="1176">
                  <c:v>39297</c:v>
                </c:pt>
                <c:pt idx="1177">
                  <c:v>39304</c:v>
                </c:pt>
                <c:pt idx="1178">
                  <c:v>39311</c:v>
                </c:pt>
                <c:pt idx="1179">
                  <c:v>39318</c:v>
                </c:pt>
                <c:pt idx="1180">
                  <c:v>39325</c:v>
                </c:pt>
                <c:pt idx="1181">
                  <c:v>39332</c:v>
                </c:pt>
                <c:pt idx="1182">
                  <c:v>39339</c:v>
                </c:pt>
                <c:pt idx="1183">
                  <c:v>39346</c:v>
                </c:pt>
                <c:pt idx="1184">
                  <c:v>39353</c:v>
                </c:pt>
                <c:pt idx="1185">
                  <c:v>39360</c:v>
                </c:pt>
                <c:pt idx="1186">
                  <c:v>39367</c:v>
                </c:pt>
                <c:pt idx="1187">
                  <c:v>39374</c:v>
                </c:pt>
                <c:pt idx="1188">
                  <c:v>39381</c:v>
                </c:pt>
                <c:pt idx="1189">
                  <c:v>39388</c:v>
                </c:pt>
                <c:pt idx="1190">
                  <c:v>39395</c:v>
                </c:pt>
                <c:pt idx="1191">
                  <c:v>39402</c:v>
                </c:pt>
                <c:pt idx="1192">
                  <c:v>39409</c:v>
                </c:pt>
                <c:pt idx="1193">
                  <c:v>39416</c:v>
                </c:pt>
                <c:pt idx="1194">
                  <c:v>39423</c:v>
                </c:pt>
                <c:pt idx="1195">
                  <c:v>39430</c:v>
                </c:pt>
                <c:pt idx="1196">
                  <c:v>39437</c:v>
                </c:pt>
                <c:pt idx="1197">
                  <c:v>39444</c:v>
                </c:pt>
                <c:pt idx="1198">
                  <c:v>39451</c:v>
                </c:pt>
                <c:pt idx="1199">
                  <c:v>39458</c:v>
                </c:pt>
                <c:pt idx="1200">
                  <c:v>39465</c:v>
                </c:pt>
                <c:pt idx="1201">
                  <c:v>39472</c:v>
                </c:pt>
                <c:pt idx="1202">
                  <c:v>39479</c:v>
                </c:pt>
                <c:pt idx="1203">
                  <c:v>39486</c:v>
                </c:pt>
                <c:pt idx="1204">
                  <c:v>39493</c:v>
                </c:pt>
                <c:pt idx="1205">
                  <c:v>39500</c:v>
                </c:pt>
                <c:pt idx="1206">
                  <c:v>39507</c:v>
                </c:pt>
                <c:pt idx="1207">
                  <c:v>39514</c:v>
                </c:pt>
                <c:pt idx="1208">
                  <c:v>39521</c:v>
                </c:pt>
                <c:pt idx="1209">
                  <c:v>39528</c:v>
                </c:pt>
                <c:pt idx="1210">
                  <c:v>39535</c:v>
                </c:pt>
                <c:pt idx="1211">
                  <c:v>39542</c:v>
                </c:pt>
                <c:pt idx="1212">
                  <c:v>39549</c:v>
                </c:pt>
                <c:pt idx="1213">
                  <c:v>39556</c:v>
                </c:pt>
                <c:pt idx="1214">
                  <c:v>39563</c:v>
                </c:pt>
                <c:pt idx="1215">
                  <c:v>39570</c:v>
                </c:pt>
                <c:pt idx="1216">
                  <c:v>39577</c:v>
                </c:pt>
                <c:pt idx="1217">
                  <c:v>39584</c:v>
                </c:pt>
                <c:pt idx="1218">
                  <c:v>39591</c:v>
                </c:pt>
                <c:pt idx="1219">
                  <c:v>39598</c:v>
                </c:pt>
                <c:pt idx="1220">
                  <c:v>39605</c:v>
                </c:pt>
                <c:pt idx="1221">
                  <c:v>39612</c:v>
                </c:pt>
                <c:pt idx="1222">
                  <c:v>39619</c:v>
                </c:pt>
                <c:pt idx="1223">
                  <c:v>39626</c:v>
                </c:pt>
                <c:pt idx="1224">
                  <c:v>39633</c:v>
                </c:pt>
                <c:pt idx="1225">
                  <c:v>39640</c:v>
                </c:pt>
                <c:pt idx="1226">
                  <c:v>39647</c:v>
                </c:pt>
                <c:pt idx="1227">
                  <c:v>39654</c:v>
                </c:pt>
                <c:pt idx="1228">
                  <c:v>39661</c:v>
                </c:pt>
                <c:pt idx="1229">
                  <c:v>39668</c:v>
                </c:pt>
                <c:pt idx="1230">
                  <c:v>39675</c:v>
                </c:pt>
                <c:pt idx="1231">
                  <c:v>39682</c:v>
                </c:pt>
                <c:pt idx="1232">
                  <c:v>39689</c:v>
                </c:pt>
                <c:pt idx="1233">
                  <c:v>39696</c:v>
                </c:pt>
                <c:pt idx="1234">
                  <c:v>39703</c:v>
                </c:pt>
                <c:pt idx="1235">
                  <c:v>39710</c:v>
                </c:pt>
                <c:pt idx="1236">
                  <c:v>39717</c:v>
                </c:pt>
                <c:pt idx="1237">
                  <c:v>39724</c:v>
                </c:pt>
                <c:pt idx="1238">
                  <c:v>39731</c:v>
                </c:pt>
                <c:pt idx="1239">
                  <c:v>39738</c:v>
                </c:pt>
                <c:pt idx="1240">
                  <c:v>39745</c:v>
                </c:pt>
                <c:pt idx="1241">
                  <c:v>39752</c:v>
                </c:pt>
                <c:pt idx="1242">
                  <c:v>39759</c:v>
                </c:pt>
                <c:pt idx="1243">
                  <c:v>39766</c:v>
                </c:pt>
                <c:pt idx="1244">
                  <c:v>39773</c:v>
                </c:pt>
                <c:pt idx="1245">
                  <c:v>39780</c:v>
                </c:pt>
                <c:pt idx="1246">
                  <c:v>39787</c:v>
                </c:pt>
                <c:pt idx="1247">
                  <c:v>39794</c:v>
                </c:pt>
                <c:pt idx="1248">
                  <c:v>39801</c:v>
                </c:pt>
                <c:pt idx="1249">
                  <c:v>39808</c:v>
                </c:pt>
                <c:pt idx="1250">
                  <c:v>39815</c:v>
                </c:pt>
                <c:pt idx="1251">
                  <c:v>39822</c:v>
                </c:pt>
                <c:pt idx="1252">
                  <c:v>39829</c:v>
                </c:pt>
                <c:pt idx="1253">
                  <c:v>39836</c:v>
                </c:pt>
                <c:pt idx="1254">
                  <c:v>39843</c:v>
                </c:pt>
                <c:pt idx="1255">
                  <c:v>39850</c:v>
                </c:pt>
                <c:pt idx="1256">
                  <c:v>39857</c:v>
                </c:pt>
                <c:pt idx="1257">
                  <c:v>39864</c:v>
                </c:pt>
                <c:pt idx="1258">
                  <c:v>39871</c:v>
                </c:pt>
                <c:pt idx="1259">
                  <c:v>39878</c:v>
                </c:pt>
                <c:pt idx="1260">
                  <c:v>39885</c:v>
                </c:pt>
                <c:pt idx="1261">
                  <c:v>39892</c:v>
                </c:pt>
                <c:pt idx="1262">
                  <c:v>39899</c:v>
                </c:pt>
                <c:pt idx="1263">
                  <c:v>39906</c:v>
                </c:pt>
                <c:pt idx="1264">
                  <c:v>39913</c:v>
                </c:pt>
                <c:pt idx="1265">
                  <c:v>39920</c:v>
                </c:pt>
                <c:pt idx="1266">
                  <c:v>39927</c:v>
                </c:pt>
                <c:pt idx="1267">
                  <c:v>39934</c:v>
                </c:pt>
                <c:pt idx="1268">
                  <c:v>39941</c:v>
                </c:pt>
                <c:pt idx="1269">
                  <c:v>39948</c:v>
                </c:pt>
                <c:pt idx="1270">
                  <c:v>39955</c:v>
                </c:pt>
                <c:pt idx="1271">
                  <c:v>39962</c:v>
                </c:pt>
                <c:pt idx="1272">
                  <c:v>39969</c:v>
                </c:pt>
                <c:pt idx="1273">
                  <c:v>39976</c:v>
                </c:pt>
                <c:pt idx="1274">
                  <c:v>39983</c:v>
                </c:pt>
                <c:pt idx="1275">
                  <c:v>39990</c:v>
                </c:pt>
                <c:pt idx="1276">
                  <c:v>39997</c:v>
                </c:pt>
                <c:pt idx="1277">
                  <c:v>40004</c:v>
                </c:pt>
                <c:pt idx="1278">
                  <c:v>40011</c:v>
                </c:pt>
                <c:pt idx="1279">
                  <c:v>40018</c:v>
                </c:pt>
                <c:pt idx="1280">
                  <c:v>40025</c:v>
                </c:pt>
                <c:pt idx="1281">
                  <c:v>40032</c:v>
                </c:pt>
                <c:pt idx="1282">
                  <c:v>40039</c:v>
                </c:pt>
                <c:pt idx="1283">
                  <c:v>40046</c:v>
                </c:pt>
                <c:pt idx="1284">
                  <c:v>40053</c:v>
                </c:pt>
                <c:pt idx="1285">
                  <c:v>40060</c:v>
                </c:pt>
                <c:pt idx="1286">
                  <c:v>40067</c:v>
                </c:pt>
                <c:pt idx="1287">
                  <c:v>40074</c:v>
                </c:pt>
                <c:pt idx="1288">
                  <c:v>40081</c:v>
                </c:pt>
                <c:pt idx="1289">
                  <c:v>40088</c:v>
                </c:pt>
                <c:pt idx="1290">
                  <c:v>40095</c:v>
                </c:pt>
                <c:pt idx="1291">
                  <c:v>40102</c:v>
                </c:pt>
                <c:pt idx="1292">
                  <c:v>40109</c:v>
                </c:pt>
                <c:pt idx="1293">
                  <c:v>40116</c:v>
                </c:pt>
                <c:pt idx="1294">
                  <c:v>40123</c:v>
                </c:pt>
                <c:pt idx="1295">
                  <c:v>40130</c:v>
                </c:pt>
                <c:pt idx="1296">
                  <c:v>40137</c:v>
                </c:pt>
                <c:pt idx="1297">
                  <c:v>40144</c:v>
                </c:pt>
                <c:pt idx="1298">
                  <c:v>40151</c:v>
                </c:pt>
                <c:pt idx="1299">
                  <c:v>40158</c:v>
                </c:pt>
                <c:pt idx="1300">
                  <c:v>40165</c:v>
                </c:pt>
                <c:pt idx="1301">
                  <c:v>40172</c:v>
                </c:pt>
                <c:pt idx="1302">
                  <c:v>40179</c:v>
                </c:pt>
                <c:pt idx="1303">
                  <c:v>40186</c:v>
                </c:pt>
                <c:pt idx="1304">
                  <c:v>40193</c:v>
                </c:pt>
                <c:pt idx="1305">
                  <c:v>40200</c:v>
                </c:pt>
                <c:pt idx="1306">
                  <c:v>40207</c:v>
                </c:pt>
                <c:pt idx="1307">
                  <c:v>40214</c:v>
                </c:pt>
                <c:pt idx="1308">
                  <c:v>40221</c:v>
                </c:pt>
                <c:pt idx="1309">
                  <c:v>40228</c:v>
                </c:pt>
                <c:pt idx="1310">
                  <c:v>40235</c:v>
                </c:pt>
                <c:pt idx="1311">
                  <c:v>40242</c:v>
                </c:pt>
                <c:pt idx="1312">
                  <c:v>40249</c:v>
                </c:pt>
                <c:pt idx="1313">
                  <c:v>40256</c:v>
                </c:pt>
                <c:pt idx="1314">
                  <c:v>40263</c:v>
                </c:pt>
                <c:pt idx="1315">
                  <c:v>40270</c:v>
                </c:pt>
                <c:pt idx="1316">
                  <c:v>40277</c:v>
                </c:pt>
                <c:pt idx="1317">
                  <c:v>40284</c:v>
                </c:pt>
                <c:pt idx="1318">
                  <c:v>40291</c:v>
                </c:pt>
                <c:pt idx="1319">
                  <c:v>40298</c:v>
                </c:pt>
                <c:pt idx="1320">
                  <c:v>40305</c:v>
                </c:pt>
                <c:pt idx="1321">
                  <c:v>40312</c:v>
                </c:pt>
                <c:pt idx="1322">
                  <c:v>40319</c:v>
                </c:pt>
                <c:pt idx="1323">
                  <c:v>40326</c:v>
                </c:pt>
                <c:pt idx="1324">
                  <c:v>40333</c:v>
                </c:pt>
                <c:pt idx="1325">
                  <c:v>40340</c:v>
                </c:pt>
                <c:pt idx="1326">
                  <c:v>40347</c:v>
                </c:pt>
                <c:pt idx="1327">
                  <c:v>40354</c:v>
                </c:pt>
                <c:pt idx="1328">
                  <c:v>40361</c:v>
                </c:pt>
                <c:pt idx="1329">
                  <c:v>40368</c:v>
                </c:pt>
                <c:pt idx="1330">
                  <c:v>40375</c:v>
                </c:pt>
                <c:pt idx="1331">
                  <c:v>40382</c:v>
                </c:pt>
                <c:pt idx="1332">
                  <c:v>40389</c:v>
                </c:pt>
                <c:pt idx="1333">
                  <c:v>40396</c:v>
                </c:pt>
                <c:pt idx="1334">
                  <c:v>40403</c:v>
                </c:pt>
                <c:pt idx="1335">
                  <c:v>40410</c:v>
                </c:pt>
                <c:pt idx="1336">
                  <c:v>40417</c:v>
                </c:pt>
                <c:pt idx="1337">
                  <c:v>40424</c:v>
                </c:pt>
                <c:pt idx="1338">
                  <c:v>40431</c:v>
                </c:pt>
                <c:pt idx="1339">
                  <c:v>40438</c:v>
                </c:pt>
                <c:pt idx="1340">
                  <c:v>40445</c:v>
                </c:pt>
                <c:pt idx="1341">
                  <c:v>40452</c:v>
                </c:pt>
                <c:pt idx="1342">
                  <c:v>40459</c:v>
                </c:pt>
                <c:pt idx="1343">
                  <c:v>40466</c:v>
                </c:pt>
                <c:pt idx="1344">
                  <c:v>40473</c:v>
                </c:pt>
                <c:pt idx="1345">
                  <c:v>40480</c:v>
                </c:pt>
                <c:pt idx="1346">
                  <c:v>40487</c:v>
                </c:pt>
                <c:pt idx="1347">
                  <c:v>40494</c:v>
                </c:pt>
                <c:pt idx="1348">
                  <c:v>40501</c:v>
                </c:pt>
                <c:pt idx="1349">
                  <c:v>40508</c:v>
                </c:pt>
                <c:pt idx="1350">
                  <c:v>40515</c:v>
                </c:pt>
                <c:pt idx="1351">
                  <c:v>40522</c:v>
                </c:pt>
                <c:pt idx="1352">
                  <c:v>40529</c:v>
                </c:pt>
                <c:pt idx="1353">
                  <c:v>40536</c:v>
                </c:pt>
                <c:pt idx="1354">
                  <c:v>40543</c:v>
                </c:pt>
                <c:pt idx="1355">
                  <c:v>40550</c:v>
                </c:pt>
                <c:pt idx="1356">
                  <c:v>40557</c:v>
                </c:pt>
                <c:pt idx="1357">
                  <c:v>40564</c:v>
                </c:pt>
                <c:pt idx="1358">
                  <c:v>40571</c:v>
                </c:pt>
                <c:pt idx="1359">
                  <c:v>40578</c:v>
                </c:pt>
                <c:pt idx="1360">
                  <c:v>40585</c:v>
                </c:pt>
                <c:pt idx="1361">
                  <c:v>40592</c:v>
                </c:pt>
                <c:pt idx="1362">
                  <c:v>40599</c:v>
                </c:pt>
                <c:pt idx="1363">
                  <c:v>40606</c:v>
                </c:pt>
                <c:pt idx="1364">
                  <c:v>40613</c:v>
                </c:pt>
                <c:pt idx="1365">
                  <c:v>40620</c:v>
                </c:pt>
                <c:pt idx="1366">
                  <c:v>40627</c:v>
                </c:pt>
                <c:pt idx="1367">
                  <c:v>40634</c:v>
                </c:pt>
                <c:pt idx="1368">
                  <c:v>40641</c:v>
                </c:pt>
                <c:pt idx="1369">
                  <c:v>40648</c:v>
                </c:pt>
                <c:pt idx="1370">
                  <c:v>40655</c:v>
                </c:pt>
                <c:pt idx="1371">
                  <c:v>40662</c:v>
                </c:pt>
                <c:pt idx="1372">
                  <c:v>40669</c:v>
                </c:pt>
                <c:pt idx="1373">
                  <c:v>40676</c:v>
                </c:pt>
                <c:pt idx="1374">
                  <c:v>40683</c:v>
                </c:pt>
                <c:pt idx="1375">
                  <c:v>40690</c:v>
                </c:pt>
                <c:pt idx="1376">
                  <c:v>40697</c:v>
                </c:pt>
                <c:pt idx="1377">
                  <c:v>40704</c:v>
                </c:pt>
                <c:pt idx="1378">
                  <c:v>40711</c:v>
                </c:pt>
                <c:pt idx="1379">
                  <c:v>40718</c:v>
                </c:pt>
                <c:pt idx="1380">
                  <c:v>40725</c:v>
                </c:pt>
                <c:pt idx="1381">
                  <c:v>40732</c:v>
                </c:pt>
                <c:pt idx="1382">
                  <c:v>40739</c:v>
                </c:pt>
                <c:pt idx="1383">
                  <c:v>40746</c:v>
                </c:pt>
                <c:pt idx="1384">
                  <c:v>40753</c:v>
                </c:pt>
                <c:pt idx="1385">
                  <c:v>40760</c:v>
                </c:pt>
                <c:pt idx="1386">
                  <c:v>40767</c:v>
                </c:pt>
                <c:pt idx="1387">
                  <c:v>40774</c:v>
                </c:pt>
                <c:pt idx="1388">
                  <c:v>40781</c:v>
                </c:pt>
                <c:pt idx="1389">
                  <c:v>40788</c:v>
                </c:pt>
                <c:pt idx="1390">
                  <c:v>40795</c:v>
                </c:pt>
                <c:pt idx="1391">
                  <c:v>40802</c:v>
                </c:pt>
                <c:pt idx="1392">
                  <c:v>40809</c:v>
                </c:pt>
                <c:pt idx="1393">
                  <c:v>40816</c:v>
                </c:pt>
                <c:pt idx="1394">
                  <c:v>40823</c:v>
                </c:pt>
                <c:pt idx="1395">
                  <c:v>40830</c:v>
                </c:pt>
                <c:pt idx="1396">
                  <c:v>40837</c:v>
                </c:pt>
                <c:pt idx="1397">
                  <c:v>40844</c:v>
                </c:pt>
                <c:pt idx="1398">
                  <c:v>40851</c:v>
                </c:pt>
                <c:pt idx="1399">
                  <c:v>40858</c:v>
                </c:pt>
                <c:pt idx="1400">
                  <c:v>40865</c:v>
                </c:pt>
                <c:pt idx="1401">
                  <c:v>40872</c:v>
                </c:pt>
                <c:pt idx="1402">
                  <c:v>40879</c:v>
                </c:pt>
                <c:pt idx="1403">
                  <c:v>40886</c:v>
                </c:pt>
                <c:pt idx="1404">
                  <c:v>40893</c:v>
                </c:pt>
                <c:pt idx="1405">
                  <c:v>40900</c:v>
                </c:pt>
                <c:pt idx="1406">
                  <c:v>40907</c:v>
                </c:pt>
                <c:pt idx="1407">
                  <c:v>40914</c:v>
                </c:pt>
                <c:pt idx="1408">
                  <c:v>40921</c:v>
                </c:pt>
                <c:pt idx="1409">
                  <c:v>40928</c:v>
                </c:pt>
                <c:pt idx="1410">
                  <c:v>40935</c:v>
                </c:pt>
                <c:pt idx="1411">
                  <c:v>40942</c:v>
                </c:pt>
                <c:pt idx="1412">
                  <c:v>40949</c:v>
                </c:pt>
                <c:pt idx="1413">
                  <c:v>40956</c:v>
                </c:pt>
                <c:pt idx="1414">
                  <c:v>40963</c:v>
                </c:pt>
                <c:pt idx="1415">
                  <c:v>40970</c:v>
                </c:pt>
                <c:pt idx="1416">
                  <c:v>40977</c:v>
                </c:pt>
                <c:pt idx="1417">
                  <c:v>40984</c:v>
                </c:pt>
                <c:pt idx="1418">
                  <c:v>40991</c:v>
                </c:pt>
                <c:pt idx="1419">
                  <c:v>40998</c:v>
                </c:pt>
                <c:pt idx="1420">
                  <c:v>41005</c:v>
                </c:pt>
                <c:pt idx="1421">
                  <c:v>41012</c:v>
                </c:pt>
                <c:pt idx="1422">
                  <c:v>41019</c:v>
                </c:pt>
                <c:pt idx="1423">
                  <c:v>41026</c:v>
                </c:pt>
                <c:pt idx="1424">
                  <c:v>41033</c:v>
                </c:pt>
                <c:pt idx="1425">
                  <c:v>41040</c:v>
                </c:pt>
                <c:pt idx="1426">
                  <c:v>41047</c:v>
                </c:pt>
                <c:pt idx="1427">
                  <c:v>41054</c:v>
                </c:pt>
                <c:pt idx="1428">
                  <c:v>41061</c:v>
                </c:pt>
                <c:pt idx="1429">
                  <c:v>41068</c:v>
                </c:pt>
                <c:pt idx="1430">
                  <c:v>41075</c:v>
                </c:pt>
                <c:pt idx="1431">
                  <c:v>41082</c:v>
                </c:pt>
                <c:pt idx="1432">
                  <c:v>41089</c:v>
                </c:pt>
                <c:pt idx="1433">
                  <c:v>41096</c:v>
                </c:pt>
                <c:pt idx="1434">
                  <c:v>41103</c:v>
                </c:pt>
                <c:pt idx="1435">
                  <c:v>41110</c:v>
                </c:pt>
                <c:pt idx="1436">
                  <c:v>41117</c:v>
                </c:pt>
                <c:pt idx="1437">
                  <c:v>41124</c:v>
                </c:pt>
                <c:pt idx="1438">
                  <c:v>41131</c:v>
                </c:pt>
                <c:pt idx="1439">
                  <c:v>41138</c:v>
                </c:pt>
                <c:pt idx="1440">
                  <c:v>41145</c:v>
                </c:pt>
                <c:pt idx="1441">
                  <c:v>41152</c:v>
                </c:pt>
                <c:pt idx="1442">
                  <c:v>41159</c:v>
                </c:pt>
                <c:pt idx="1443">
                  <c:v>41166</c:v>
                </c:pt>
                <c:pt idx="1444">
                  <c:v>41173</c:v>
                </c:pt>
                <c:pt idx="1445">
                  <c:v>41180</c:v>
                </c:pt>
                <c:pt idx="1446">
                  <c:v>41187</c:v>
                </c:pt>
                <c:pt idx="1447">
                  <c:v>41194</c:v>
                </c:pt>
                <c:pt idx="1448">
                  <c:v>41201</c:v>
                </c:pt>
                <c:pt idx="1449">
                  <c:v>41208</c:v>
                </c:pt>
                <c:pt idx="1450">
                  <c:v>41215</c:v>
                </c:pt>
                <c:pt idx="1451">
                  <c:v>41222</c:v>
                </c:pt>
                <c:pt idx="1452">
                  <c:v>41229</c:v>
                </c:pt>
                <c:pt idx="1453">
                  <c:v>41236</c:v>
                </c:pt>
                <c:pt idx="1454">
                  <c:v>41243</c:v>
                </c:pt>
                <c:pt idx="1455">
                  <c:v>41250</c:v>
                </c:pt>
                <c:pt idx="1456">
                  <c:v>41257</c:v>
                </c:pt>
                <c:pt idx="1457">
                  <c:v>41264</c:v>
                </c:pt>
                <c:pt idx="1458">
                  <c:v>41271</c:v>
                </c:pt>
                <c:pt idx="1459">
                  <c:v>41278</c:v>
                </c:pt>
                <c:pt idx="1460">
                  <c:v>41285</c:v>
                </c:pt>
                <c:pt idx="1461">
                  <c:v>41292</c:v>
                </c:pt>
                <c:pt idx="1462">
                  <c:v>41299</c:v>
                </c:pt>
                <c:pt idx="1463">
                  <c:v>41306</c:v>
                </c:pt>
                <c:pt idx="1464">
                  <c:v>41313</c:v>
                </c:pt>
                <c:pt idx="1465">
                  <c:v>41320</c:v>
                </c:pt>
                <c:pt idx="1466">
                  <c:v>41327</c:v>
                </c:pt>
                <c:pt idx="1467">
                  <c:v>41334</c:v>
                </c:pt>
                <c:pt idx="1468">
                  <c:v>41341</c:v>
                </c:pt>
                <c:pt idx="1469">
                  <c:v>41348</c:v>
                </c:pt>
                <c:pt idx="1470">
                  <c:v>41355</c:v>
                </c:pt>
                <c:pt idx="1471">
                  <c:v>41362</c:v>
                </c:pt>
                <c:pt idx="1472">
                  <c:v>41369</c:v>
                </c:pt>
                <c:pt idx="1473">
                  <c:v>41376</c:v>
                </c:pt>
                <c:pt idx="1474">
                  <c:v>41383</c:v>
                </c:pt>
                <c:pt idx="1475">
                  <c:v>41390</c:v>
                </c:pt>
                <c:pt idx="1476">
                  <c:v>41397</c:v>
                </c:pt>
                <c:pt idx="1477">
                  <c:v>41404</c:v>
                </c:pt>
                <c:pt idx="1478">
                  <c:v>41411</c:v>
                </c:pt>
                <c:pt idx="1479">
                  <c:v>41418</c:v>
                </c:pt>
                <c:pt idx="1480">
                  <c:v>41425</c:v>
                </c:pt>
                <c:pt idx="1481">
                  <c:v>41432</c:v>
                </c:pt>
                <c:pt idx="1482">
                  <c:v>41439</c:v>
                </c:pt>
                <c:pt idx="1483">
                  <c:v>41446</c:v>
                </c:pt>
                <c:pt idx="1484">
                  <c:v>41453</c:v>
                </c:pt>
                <c:pt idx="1485">
                  <c:v>41460</c:v>
                </c:pt>
                <c:pt idx="1486">
                  <c:v>41467</c:v>
                </c:pt>
                <c:pt idx="1487">
                  <c:v>41474</c:v>
                </c:pt>
                <c:pt idx="1488">
                  <c:v>41481</c:v>
                </c:pt>
                <c:pt idx="1489">
                  <c:v>41488</c:v>
                </c:pt>
                <c:pt idx="1490">
                  <c:v>41495</c:v>
                </c:pt>
                <c:pt idx="1491">
                  <c:v>41502</c:v>
                </c:pt>
                <c:pt idx="1492">
                  <c:v>41509</c:v>
                </c:pt>
                <c:pt idx="1493">
                  <c:v>41516</c:v>
                </c:pt>
                <c:pt idx="1494">
                  <c:v>41523</c:v>
                </c:pt>
                <c:pt idx="1495">
                  <c:v>41530</c:v>
                </c:pt>
                <c:pt idx="1496">
                  <c:v>41537</c:v>
                </c:pt>
                <c:pt idx="1497">
                  <c:v>41544</c:v>
                </c:pt>
                <c:pt idx="1498">
                  <c:v>41551</c:v>
                </c:pt>
                <c:pt idx="1499">
                  <c:v>41558</c:v>
                </c:pt>
                <c:pt idx="1500">
                  <c:v>41565</c:v>
                </c:pt>
                <c:pt idx="1501">
                  <c:v>41572</c:v>
                </c:pt>
                <c:pt idx="1502">
                  <c:v>41579</c:v>
                </c:pt>
                <c:pt idx="1503">
                  <c:v>41586</c:v>
                </c:pt>
                <c:pt idx="1504">
                  <c:v>41593</c:v>
                </c:pt>
                <c:pt idx="1505">
                  <c:v>41600</c:v>
                </c:pt>
                <c:pt idx="1506">
                  <c:v>41607</c:v>
                </c:pt>
                <c:pt idx="1507">
                  <c:v>41614</c:v>
                </c:pt>
                <c:pt idx="1508">
                  <c:v>41621</c:v>
                </c:pt>
                <c:pt idx="1509">
                  <c:v>41628</c:v>
                </c:pt>
                <c:pt idx="1510">
                  <c:v>41635</c:v>
                </c:pt>
                <c:pt idx="1511">
                  <c:v>41642</c:v>
                </c:pt>
                <c:pt idx="1512">
                  <c:v>41649</c:v>
                </c:pt>
                <c:pt idx="1513">
                  <c:v>41656</c:v>
                </c:pt>
                <c:pt idx="1514">
                  <c:v>41663</c:v>
                </c:pt>
                <c:pt idx="1515">
                  <c:v>41670</c:v>
                </c:pt>
                <c:pt idx="1516">
                  <c:v>41677</c:v>
                </c:pt>
                <c:pt idx="1517">
                  <c:v>41684</c:v>
                </c:pt>
                <c:pt idx="1518">
                  <c:v>41691</c:v>
                </c:pt>
                <c:pt idx="1519">
                  <c:v>41698</c:v>
                </c:pt>
                <c:pt idx="1520">
                  <c:v>41705</c:v>
                </c:pt>
                <c:pt idx="1521">
                  <c:v>41712</c:v>
                </c:pt>
                <c:pt idx="1522">
                  <c:v>41719</c:v>
                </c:pt>
                <c:pt idx="1523">
                  <c:v>41726</c:v>
                </c:pt>
                <c:pt idx="1524">
                  <c:v>41733</c:v>
                </c:pt>
                <c:pt idx="1525">
                  <c:v>41740</c:v>
                </c:pt>
                <c:pt idx="1526">
                  <c:v>41747</c:v>
                </c:pt>
                <c:pt idx="1527">
                  <c:v>41754</c:v>
                </c:pt>
                <c:pt idx="1528">
                  <c:v>41761</c:v>
                </c:pt>
                <c:pt idx="1529">
                  <c:v>41768</c:v>
                </c:pt>
                <c:pt idx="1530">
                  <c:v>41775</c:v>
                </c:pt>
                <c:pt idx="1531">
                  <c:v>41782</c:v>
                </c:pt>
                <c:pt idx="1532">
                  <c:v>41789</c:v>
                </c:pt>
                <c:pt idx="1533">
                  <c:v>41796</c:v>
                </c:pt>
                <c:pt idx="1534">
                  <c:v>41803</c:v>
                </c:pt>
                <c:pt idx="1535">
                  <c:v>41810</c:v>
                </c:pt>
                <c:pt idx="1536">
                  <c:v>41817</c:v>
                </c:pt>
                <c:pt idx="1537">
                  <c:v>41824</c:v>
                </c:pt>
                <c:pt idx="1538">
                  <c:v>41831</c:v>
                </c:pt>
                <c:pt idx="1539">
                  <c:v>41838</c:v>
                </c:pt>
                <c:pt idx="1540">
                  <c:v>41845</c:v>
                </c:pt>
                <c:pt idx="1541">
                  <c:v>41852</c:v>
                </c:pt>
                <c:pt idx="1542">
                  <c:v>41859</c:v>
                </c:pt>
                <c:pt idx="1543">
                  <c:v>41866</c:v>
                </c:pt>
                <c:pt idx="1544">
                  <c:v>41873</c:v>
                </c:pt>
                <c:pt idx="1545">
                  <c:v>41880</c:v>
                </c:pt>
                <c:pt idx="1546">
                  <c:v>41887</c:v>
                </c:pt>
                <c:pt idx="1547">
                  <c:v>41894</c:v>
                </c:pt>
                <c:pt idx="1548">
                  <c:v>41901</c:v>
                </c:pt>
                <c:pt idx="1549">
                  <c:v>41908</c:v>
                </c:pt>
                <c:pt idx="1550">
                  <c:v>41915</c:v>
                </c:pt>
                <c:pt idx="1551">
                  <c:v>41922</c:v>
                </c:pt>
                <c:pt idx="1552">
                  <c:v>41929</c:v>
                </c:pt>
                <c:pt idx="1553">
                  <c:v>41936</c:v>
                </c:pt>
                <c:pt idx="1554">
                  <c:v>41943</c:v>
                </c:pt>
                <c:pt idx="1555">
                  <c:v>41950</c:v>
                </c:pt>
                <c:pt idx="1556">
                  <c:v>41957</c:v>
                </c:pt>
                <c:pt idx="1557">
                  <c:v>41964</c:v>
                </c:pt>
                <c:pt idx="1558">
                  <c:v>41971</c:v>
                </c:pt>
                <c:pt idx="1559">
                  <c:v>41978</c:v>
                </c:pt>
                <c:pt idx="1560">
                  <c:v>41985</c:v>
                </c:pt>
                <c:pt idx="1561">
                  <c:v>41992</c:v>
                </c:pt>
                <c:pt idx="1562">
                  <c:v>41999</c:v>
                </c:pt>
                <c:pt idx="1563">
                  <c:v>42006</c:v>
                </c:pt>
                <c:pt idx="1564">
                  <c:v>42013</c:v>
                </c:pt>
                <c:pt idx="1565">
                  <c:v>42020</c:v>
                </c:pt>
                <c:pt idx="1566">
                  <c:v>42027</c:v>
                </c:pt>
                <c:pt idx="1567">
                  <c:v>42034</c:v>
                </c:pt>
                <c:pt idx="1568">
                  <c:v>42041</c:v>
                </c:pt>
                <c:pt idx="1569">
                  <c:v>42048</c:v>
                </c:pt>
                <c:pt idx="1570">
                  <c:v>42055</c:v>
                </c:pt>
                <c:pt idx="1571">
                  <c:v>42062</c:v>
                </c:pt>
                <c:pt idx="1572">
                  <c:v>42069</c:v>
                </c:pt>
                <c:pt idx="1573">
                  <c:v>42076</c:v>
                </c:pt>
                <c:pt idx="1574">
                  <c:v>42083</c:v>
                </c:pt>
                <c:pt idx="1575">
                  <c:v>42090</c:v>
                </c:pt>
                <c:pt idx="1576">
                  <c:v>42097</c:v>
                </c:pt>
                <c:pt idx="1577">
                  <c:v>42104</c:v>
                </c:pt>
                <c:pt idx="1578">
                  <c:v>42111</c:v>
                </c:pt>
                <c:pt idx="1579">
                  <c:v>42118</c:v>
                </c:pt>
                <c:pt idx="1580">
                  <c:v>42125</c:v>
                </c:pt>
                <c:pt idx="1581">
                  <c:v>42132</c:v>
                </c:pt>
                <c:pt idx="1582">
                  <c:v>42139</c:v>
                </c:pt>
                <c:pt idx="1583">
                  <c:v>42146</c:v>
                </c:pt>
                <c:pt idx="1584">
                  <c:v>42153</c:v>
                </c:pt>
                <c:pt idx="1585">
                  <c:v>42160</c:v>
                </c:pt>
                <c:pt idx="1586">
                  <c:v>42167</c:v>
                </c:pt>
                <c:pt idx="1587">
                  <c:v>42174</c:v>
                </c:pt>
                <c:pt idx="1588">
                  <c:v>42181</c:v>
                </c:pt>
                <c:pt idx="1589">
                  <c:v>42188</c:v>
                </c:pt>
                <c:pt idx="1590">
                  <c:v>42195</c:v>
                </c:pt>
                <c:pt idx="1591">
                  <c:v>42202</c:v>
                </c:pt>
                <c:pt idx="1592">
                  <c:v>42209</c:v>
                </c:pt>
                <c:pt idx="1593">
                  <c:v>42216</c:v>
                </c:pt>
                <c:pt idx="1594">
                  <c:v>42223</c:v>
                </c:pt>
                <c:pt idx="1595">
                  <c:v>42230</c:v>
                </c:pt>
                <c:pt idx="1596">
                  <c:v>42237</c:v>
                </c:pt>
                <c:pt idx="1597">
                  <c:v>42244</c:v>
                </c:pt>
                <c:pt idx="1598">
                  <c:v>42251</c:v>
                </c:pt>
                <c:pt idx="1599">
                  <c:v>42258</c:v>
                </c:pt>
                <c:pt idx="1600">
                  <c:v>42265</c:v>
                </c:pt>
                <c:pt idx="1601">
                  <c:v>42272</c:v>
                </c:pt>
                <c:pt idx="1602">
                  <c:v>42279</c:v>
                </c:pt>
                <c:pt idx="1603">
                  <c:v>42286</c:v>
                </c:pt>
                <c:pt idx="1604">
                  <c:v>42293</c:v>
                </c:pt>
                <c:pt idx="1605">
                  <c:v>42300</c:v>
                </c:pt>
                <c:pt idx="1606">
                  <c:v>42307</c:v>
                </c:pt>
                <c:pt idx="1607">
                  <c:v>42314</c:v>
                </c:pt>
                <c:pt idx="1608">
                  <c:v>42321</c:v>
                </c:pt>
                <c:pt idx="1609">
                  <c:v>42328</c:v>
                </c:pt>
                <c:pt idx="1610">
                  <c:v>42335</c:v>
                </c:pt>
                <c:pt idx="1611">
                  <c:v>42342</c:v>
                </c:pt>
                <c:pt idx="1612">
                  <c:v>42349</c:v>
                </c:pt>
                <c:pt idx="1613">
                  <c:v>42356</c:v>
                </c:pt>
                <c:pt idx="1614">
                  <c:v>42363</c:v>
                </c:pt>
                <c:pt idx="1615">
                  <c:v>42370</c:v>
                </c:pt>
                <c:pt idx="1616">
                  <c:v>42377</c:v>
                </c:pt>
                <c:pt idx="1617">
                  <c:v>42384</c:v>
                </c:pt>
                <c:pt idx="1618">
                  <c:v>42391</c:v>
                </c:pt>
                <c:pt idx="1619">
                  <c:v>42398</c:v>
                </c:pt>
                <c:pt idx="1620">
                  <c:v>42405</c:v>
                </c:pt>
                <c:pt idx="1621">
                  <c:v>42412</c:v>
                </c:pt>
                <c:pt idx="1622">
                  <c:v>42419</c:v>
                </c:pt>
                <c:pt idx="1623">
                  <c:v>42426</c:v>
                </c:pt>
                <c:pt idx="1624">
                  <c:v>42433</c:v>
                </c:pt>
                <c:pt idx="1625">
                  <c:v>42440</c:v>
                </c:pt>
                <c:pt idx="1626">
                  <c:v>42447</c:v>
                </c:pt>
                <c:pt idx="1627">
                  <c:v>42454</c:v>
                </c:pt>
                <c:pt idx="1628">
                  <c:v>42461</c:v>
                </c:pt>
                <c:pt idx="1629">
                  <c:v>42468</c:v>
                </c:pt>
                <c:pt idx="1630">
                  <c:v>42475</c:v>
                </c:pt>
                <c:pt idx="1631">
                  <c:v>42482</c:v>
                </c:pt>
                <c:pt idx="1632">
                  <c:v>42489</c:v>
                </c:pt>
                <c:pt idx="1633">
                  <c:v>42496</c:v>
                </c:pt>
                <c:pt idx="1634">
                  <c:v>42503</c:v>
                </c:pt>
                <c:pt idx="1635">
                  <c:v>42510</c:v>
                </c:pt>
                <c:pt idx="1636">
                  <c:v>42517</c:v>
                </c:pt>
                <c:pt idx="1637">
                  <c:v>42524</c:v>
                </c:pt>
                <c:pt idx="1638">
                  <c:v>42531</c:v>
                </c:pt>
                <c:pt idx="1639">
                  <c:v>42538</c:v>
                </c:pt>
                <c:pt idx="1640">
                  <c:v>42545</c:v>
                </c:pt>
                <c:pt idx="1641">
                  <c:v>42552</c:v>
                </c:pt>
                <c:pt idx="1642">
                  <c:v>42559</c:v>
                </c:pt>
                <c:pt idx="1643">
                  <c:v>42566</c:v>
                </c:pt>
                <c:pt idx="1644">
                  <c:v>42573</c:v>
                </c:pt>
                <c:pt idx="1645">
                  <c:v>42580</c:v>
                </c:pt>
                <c:pt idx="1646">
                  <c:v>42587</c:v>
                </c:pt>
                <c:pt idx="1647">
                  <c:v>42594</c:v>
                </c:pt>
                <c:pt idx="1648">
                  <c:v>42601</c:v>
                </c:pt>
                <c:pt idx="1649">
                  <c:v>42608</c:v>
                </c:pt>
                <c:pt idx="1650">
                  <c:v>42615</c:v>
                </c:pt>
                <c:pt idx="1651">
                  <c:v>42622</c:v>
                </c:pt>
                <c:pt idx="1652">
                  <c:v>42629</c:v>
                </c:pt>
                <c:pt idx="1653">
                  <c:v>42636</c:v>
                </c:pt>
                <c:pt idx="1654">
                  <c:v>42643</c:v>
                </c:pt>
                <c:pt idx="1655">
                  <c:v>42650</c:v>
                </c:pt>
                <c:pt idx="1656">
                  <c:v>42657</c:v>
                </c:pt>
                <c:pt idx="1657">
                  <c:v>42664</c:v>
                </c:pt>
                <c:pt idx="1658">
                  <c:v>42671</c:v>
                </c:pt>
                <c:pt idx="1659">
                  <c:v>42678</c:v>
                </c:pt>
                <c:pt idx="1660">
                  <c:v>42685</c:v>
                </c:pt>
                <c:pt idx="1661">
                  <c:v>42692</c:v>
                </c:pt>
                <c:pt idx="1662">
                  <c:v>42699</c:v>
                </c:pt>
                <c:pt idx="1663">
                  <c:v>42706</c:v>
                </c:pt>
                <c:pt idx="1664">
                  <c:v>42713</c:v>
                </c:pt>
                <c:pt idx="1665">
                  <c:v>42720</c:v>
                </c:pt>
                <c:pt idx="1666">
                  <c:v>42727</c:v>
                </c:pt>
                <c:pt idx="1667">
                  <c:v>42734</c:v>
                </c:pt>
                <c:pt idx="1668">
                  <c:v>42741</c:v>
                </c:pt>
                <c:pt idx="1669">
                  <c:v>42748</c:v>
                </c:pt>
                <c:pt idx="1670">
                  <c:v>42755</c:v>
                </c:pt>
                <c:pt idx="1671">
                  <c:v>42762</c:v>
                </c:pt>
                <c:pt idx="1672">
                  <c:v>42769</c:v>
                </c:pt>
                <c:pt idx="1673">
                  <c:v>42776</c:v>
                </c:pt>
                <c:pt idx="1674">
                  <c:v>42783</c:v>
                </c:pt>
                <c:pt idx="1675">
                  <c:v>42790</c:v>
                </c:pt>
                <c:pt idx="1676">
                  <c:v>42797</c:v>
                </c:pt>
                <c:pt idx="1677">
                  <c:v>42804</c:v>
                </c:pt>
                <c:pt idx="1678">
                  <c:v>42811</c:v>
                </c:pt>
                <c:pt idx="1679">
                  <c:v>42818</c:v>
                </c:pt>
                <c:pt idx="1680">
                  <c:v>42825</c:v>
                </c:pt>
                <c:pt idx="1681">
                  <c:v>42832</c:v>
                </c:pt>
                <c:pt idx="1682">
                  <c:v>42839</c:v>
                </c:pt>
                <c:pt idx="1683">
                  <c:v>42846</c:v>
                </c:pt>
                <c:pt idx="1684">
                  <c:v>42853</c:v>
                </c:pt>
                <c:pt idx="1685">
                  <c:v>42860</c:v>
                </c:pt>
                <c:pt idx="1686">
                  <c:v>42867</c:v>
                </c:pt>
                <c:pt idx="1687">
                  <c:v>42874</c:v>
                </c:pt>
                <c:pt idx="1688">
                  <c:v>42881</c:v>
                </c:pt>
                <c:pt idx="1689">
                  <c:v>42888</c:v>
                </c:pt>
                <c:pt idx="1690">
                  <c:v>42895</c:v>
                </c:pt>
                <c:pt idx="1691">
                  <c:v>42902</c:v>
                </c:pt>
                <c:pt idx="1692">
                  <c:v>42909</c:v>
                </c:pt>
                <c:pt idx="1693">
                  <c:v>42916</c:v>
                </c:pt>
                <c:pt idx="1694">
                  <c:v>42923</c:v>
                </c:pt>
                <c:pt idx="1695">
                  <c:v>42930</c:v>
                </c:pt>
                <c:pt idx="1696">
                  <c:v>42937</c:v>
                </c:pt>
                <c:pt idx="1697">
                  <c:v>42944</c:v>
                </c:pt>
                <c:pt idx="1698">
                  <c:v>42951</c:v>
                </c:pt>
                <c:pt idx="1699">
                  <c:v>42958</c:v>
                </c:pt>
                <c:pt idx="1700">
                  <c:v>42965</c:v>
                </c:pt>
                <c:pt idx="1701">
                  <c:v>42972</c:v>
                </c:pt>
                <c:pt idx="1702">
                  <c:v>42979</c:v>
                </c:pt>
                <c:pt idx="1703">
                  <c:v>42986</c:v>
                </c:pt>
                <c:pt idx="1704">
                  <c:v>42993</c:v>
                </c:pt>
                <c:pt idx="1705">
                  <c:v>43000</c:v>
                </c:pt>
                <c:pt idx="1706">
                  <c:v>43007</c:v>
                </c:pt>
                <c:pt idx="1707">
                  <c:v>43014</c:v>
                </c:pt>
                <c:pt idx="1708">
                  <c:v>43021</c:v>
                </c:pt>
                <c:pt idx="1709">
                  <c:v>43028</c:v>
                </c:pt>
                <c:pt idx="1710">
                  <c:v>43035</c:v>
                </c:pt>
                <c:pt idx="1711">
                  <c:v>43042</c:v>
                </c:pt>
                <c:pt idx="1712">
                  <c:v>43049</c:v>
                </c:pt>
                <c:pt idx="1713">
                  <c:v>43056</c:v>
                </c:pt>
                <c:pt idx="1714">
                  <c:v>43063</c:v>
                </c:pt>
                <c:pt idx="1715">
                  <c:v>43070</c:v>
                </c:pt>
                <c:pt idx="1716">
                  <c:v>43077</c:v>
                </c:pt>
                <c:pt idx="1717">
                  <c:v>43084</c:v>
                </c:pt>
                <c:pt idx="1718">
                  <c:v>43091</c:v>
                </c:pt>
                <c:pt idx="1719">
                  <c:v>43098</c:v>
                </c:pt>
                <c:pt idx="1720">
                  <c:v>43105</c:v>
                </c:pt>
                <c:pt idx="1721">
                  <c:v>43112</c:v>
                </c:pt>
                <c:pt idx="1722">
                  <c:v>43119</c:v>
                </c:pt>
                <c:pt idx="1723">
                  <c:v>43126</c:v>
                </c:pt>
                <c:pt idx="1724">
                  <c:v>43133</c:v>
                </c:pt>
                <c:pt idx="1725">
                  <c:v>43140</c:v>
                </c:pt>
                <c:pt idx="1726">
                  <c:v>43147</c:v>
                </c:pt>
                <c:pt idx="1727">
                  <c:v>43154</c:v>
                </c:pt>
                <c:pt idx="1728">
                  <c:v>43161</c:v>
                </c:pt>
                <c:pt idx="1729">
                  <c:v>43168</c:v>
                </c:pt>
                <c:pt idx="1730">
                  <c:v>43175</c:v>
                </c:pt>
                <c:pt idx="1731">
                  <c:v>43182</c:v>
                </c:pt>
                <c:pt idx="1732">
                  <c:v>43189</c:v>
                </c:pt>
                <c:pt idx="1733">
                  <c:v>43196</c:v>
                </c:pt>
                <c:pt idx="1734">
                  <c:v>43203</c:v>
                </c:pt>
                <c:pt idx="1735">
                  <c:v>43210</c:v>
                </c:pt>
                <c:pt idx="1736">
                  <c:v>43217</c:v>
                </c:pt>
                <c:pt idx="1737">
                  <c:v>43224</c:v>
                </c:pt>
                <c:pt idx="1738">
                  <c:v>43231</c:v>
                </c:pt>
                <c:pt idx="1739">
                  <c:v>43238</c:v>
                </c:pt>
                <c:pt idx="1740">
                  <c:v>43245</c:v>
                </c:pt>
                <c:pt idx="1741">
                  <c:v>43252</c:v>
                </c:pt>
                <c:pt idx="1742">
                  <c:v>43259</c:v>
                </c:pt>
                <c:pt idx="1743">
                  <c:v>43266</c:v>
                </c:pt>
                <c:pt idx="1744">
                  <c:v>43273</c:v>
                </c:pt>
                <c:pt idx="1745">
                  <c:v>43280</c:v>
                </c:pt>
                <c:pt idx="1746">
                  <c:v>43287</c:v>
                </c:pt>
                <c:pt idx="1747">
                  <c:v>43294</c:v>
                </c:pt>
                <c:pt idx="1748">
                  <c:v>43301</c:v>
                </c:pt>
                <c:pt idx="1749">
                  <c:v>43308</c:v>
                </c:pt>
                <c:pt idx="1750">
                  <c:v>43315</c:v>
                </c:pt>
                <c:pt idx="1751">
                  <c:v>43322</c:v>
                </c:pt>
                <c:pt idx="1752">
                  <c:v>43329</c:v>
                </c:pt>
                <c:pt idx="1753">
                  <c:v>43336</c:v>
                </c:pt>
                <c:pt idx="1754">
                  <c:v>43343</c:v>
                </c:pt>
                <c:pt idx="1755">
                  <c:v>43350</c:v>
                </c:pt>
                <c:pt idx="1756">
                  <c:v>43357</c:v>
                </c:pt>
                <c:pt idx="1757">
                  <c:v>43364</c:v>
                </c:pt>
                <c:pt idx="1758">
                  <c:v>43371</c:v>
                </c:pt>
                <c:pt idx="1759">
                  <c:v>43378</c:v>
                </c:pt>
                <c:pt idx="1760">
                  <c:v>43385</c:v>
                </c:pt>
                <c:pt idx="1761">
                  <c:v>43392</c:v>
                </c:pt>
                <c:pt idx="1762">
                  <c:v>43399</c:v>
                </c:pt>
                <c:pt idx="1763">
                  <c:v>43406</c:v>
                </c:pt>
                <c:pt idx="1764">
                  <c:v>43413</c:v>
                </c:pt>
                <c:pt idx="1765">
                  <c:v>43420</c:v>
                </c:pt>
                <c:pt idx="1766">
                  <c:v>43427</c:v>
                </c:pt>
                <c:pt idx="1767">
                  <c:v>43434</c:v>
                </c:pt>
                <c:pt idx="1768">
                  <c:v>43441</c:v>
                </c:pt>
                <c:pt idx="1769">
                  <c:v>43448</c:v>
                </c:pt>
                <c:pt idx="1770">
                  <c:v>43455</c:v>
                </c:pt>
                <c:pt idx="1771">
                  <c:v>43462</c:v>
                </c:pt>
                <c:pt idx="1772">
                  <c:v>43469</c:v>
                </c:pt>
                <c:pt idx="1773">
                  <c:v>43476</c:v>
                </c:pt>
                <c:pt idx="1774">
                  <c:v>43483</c:v>
                </c:pt>
                <c:pt idx="1775">
                  <c:v>43490</c:v>
                </c:pt>
                <c:pt idx="1776">
                  <c:v>43497</c:v>
                </c:pt>
                <c:pt idx="1777">
                  <c:v>43504</c:v>
                </c:pt>
                <c:pt idx="1778">
                  <c:v>43511</c:v>
                </c:pt>
                <c:pt idx="1779">
                  <c:v>43518</c:v>
                </c:pt>
                <c:pt idx="1780">
                  <c:v>43525</c:v>
                </c:pt>
                <c:pt idx="1781">
                  <c:v>43532</c:v>
                </c:pt>
                <c:pt idx="1782">
                  <c:v>43539</c:v>
                </c:pt>
                <c:pt idx="1783">
                  <c:v>43546</c:v>
                </c:pt>
                <c:pt idx="1784">
                  <c:v>43553</c:v>
                </c:pt>
                <c:pt idx="1785">
                  <c:v>43560</c:v>
                </c:pt>
                <c:pt idx="1786">
                  <c:v>43567</c:v>
                </c:pt>
                <c:pt idx="1787">
                  <c:v>43574</c:v>
                </c:pt>
                <c:pt idx="1788">
                  <c:v>43581</c:v>
                </c:pt>
                <c:pt idx="1789">
                  <c:v>43588</c:v>
                </c:pt>
                <c:pt idx="1790">
                  <c:v>43595</c:v>
                </c:pt>
                <c:pt idx="1791">
                  <c:v>43602</c:v>
                </c:pt>
                <c:pt idx="1792">
                  <c:v>43609</c:v>
                </c:pt>
                <c:pt idx="1793">
                  <c:v>43616</c:v>
                </c:pt>
                <c:pt idx="1794">
                  <c:v>43623</c:v>
                </c:pt>
                <c:pt idx="1795">
                  <c:v>43630</c:v>
                </c:pt>
                <c:pt idx="1796">
                  <c:v>43637</c:v>
                </c:pt>
                <c:pt idx="1797">
                  <c:v>43644</c:v>
                </c:pt>
                <c:pt idx="1798">
                  <c:v>43651</c:v>
                </c:pt>
                <c:pt idx="1799">
                  <c:v>43658</c:v>
                </c:pt>
                <c:pt idx="1800">
                  <c:v>43665</c:v>
                </c:pt>
                <c:pt idx="1801">
                  <c:v>43672</c:v>
                </c:pt>
                <c:pt idx="1802">
                  <c:v>43679</c:v>
                </c:pt>
                <c:pt idx="1803">
                  <c:v>43686</c:v>
                </c:pt>
                <c:pt idx="1804">
                  <c:v>43693</c:v>
                </c:pt>
                <c:pt idx="1805">
                  <c:v>43700</c:v>
                </c:pt>
                <c:pt idx="1806">
                  <c:v>43707</c:v>
                </c:pt>
                <c:pt idx="1807">
                  <c:v>43714</c:v>
                </c:pt>
                <c:pt idx="1808">
                  <c:v>43721</c:v>
                </c:pt>
                <c:pt idx="1809">
                  <c:v>43728</c:v>
                </c:pt>
                <c:pt idx="1810">
                  <c:v>43735</c:v>
                </c:pt>
                <c:pt idx="1811">
                  <c:v>43742</c:v>
                </c:pt>
                <c:pt idx="1812">
                  <c:v>43749</c:v>
                </c:pt>
                <c:pt idx="1813">
                  <c:v>43756</c:v>
                </c:pt>
                <c:pt idx="1814">
                  <c:v>43763</c:v>
                </c:pt>
                <c:pt idx="1815">
                  <c:v>43770</c:v>
                </c:pt>
                <c:pt idx="1816">
                  <c:v>43777</c:v>
                </c:pt>
                <c:pt idx="1817">
                  <c:v>43784</c:v>
                </c:pt>
                <c:pt idx="1818">
                  <c:v>43791</c:v>
                </c:pt>
                <c:pt idx="1819">
                  <c:v>43798</c:v>
                </c:pt>
                <c:pt idx="1820">
                  <c:v>43805</c:v>
                </c:pt>
                <c:pt idx="1821">
                  <c:v>43812</c:v>
                </c:pt>
                <c:pt idx="1822">
                  <c:v>43819</c:v>
                </c:pt>
                <c:pt idx="1823">
                  <c:v>43826</c:v>
                </c:pt>
                <c:pt idx="1824">
                  <c:v>43833</c:v>
                </c:pt>
                <c:pt idx="1825">
                  <c:v>43840</c:v>
                </c:pt>
                <c:pt idx="1826">
                  <c:v>43847</c:v>
                </c:pt>
                <c:pt idx="1827">
                  <c:v>43854</c:v>
                </c:pt>
                <c:pt idx="1828">
                  <c:v>43861</c:v>
                </c:pt>
                <c:pt idx="1829">
                  <c:v>43868</c:v>
                </c:pt>
                <c:pt idx="1830">
                  <c:v>43875</c:v>
                </c:pt>
                <c:pt idx="1831">
                  <c:v>43882</c:v>
                </c:pt>
                <c:pt idx="1832">
                  <c:v>43889</c:v>
                </c:pt>
                <c:pt idx="1833">
                  <c:v>43896</c:v>
                </c:pt>
                <c:pt idx="1834">
                  <c:v>43903</c:v>
                </c:pt>
                <c:pt idx="1835">
                  <c:v>43910</c:v>
                </c:pt>
                <c:pt idx="1836">
                  <c:v>43917</c:v>
                </c:pt>
                <c:pt idx="1837">
                  <c:v>43924</c:v>
                </c:pt>
                <c:pt idx="1838">
                  <c:v>43931</c:v>
                </c:pt>
                <c:pt idx="1839">
                  <c:v>43938</c:v>
                </c:pt>
                <c:pt idx="1840">
                  <c:v>43945</c:v>
                </c:pt>
                <c:pt idx="1841">
                  <c:v>43952</c:v>
                </c:pt>
                <c:pt idx="1842">
                  <c:v>43959</c:v>
                </c:pt>
                <c:pt idx="1843">
                  <c:v>43966</c:v>
                </c:pt>
                <c:pt idx="1844">
                  <c:v>43973</c:v>
                </c:pt>
                <c:pt idx="1845">
                  <c:v>43980</c:v>
                </c:pt>
                <c:pt idx="1846">
                  <c:v>43987</c:v>
                </c:pt>
                <c:pt idx="1847">
                  <c:v>43994</c:v>
                </c:pt>
                <c:pt idx="1848">
                  <c:v>44001</c:v>
                </c:pt>
                <c:pt idx="1849">
                  <c:v>44008</c:v>
                </c:pt>
                <c:pt idx="1850">
                  <c:v>44015</c:v>
                </c:pt>
                <c:pt idx="1851">
                  <c:v>44022</c:v>
                </c:pt>
                <c:pt idx="1852">
                  <c:v>44029</c:v>
                </c:pt>
                <c:pt idx="1853">
                  <c:v>44036</c:v>
                </c:pt>
                <c:pt idx="1854">
                  <c:v>44043</c:v>
                </c:pt>
                <c:pt idx="1855">
                  <c:v>44050</c:v>
                </c:pt>
                <c:pt idx="1856">
                  <c:v>44057</c:v>
                </c:pt>
                <c:pt idx="1857">
                  <c:v>44064</c:v>
                </c:pt>
                <c:pt idx="1858">
                  <c:v>44071</c:v>
                </c:pt>
                <c:pt idx="1859">
                  <c:v>44078</c:v>
                </c:pt>
                <c:pt idx="1860">
                  <c:v>44085</c:v>
                </c:pt>
                <c:pt idx="1861">
                  <c:v>44092</c:v>
                </c:pt>
                <c:pt idx="1862">
                  <c:v>44099</c:v>
                </c:pt>
                <c:pt idx="1863">
                  <c:v>44106</c:v>
                </c:pt>
                <c:pt idx="1864">
                  <c:v>44113</c:v>
                </c:pt>
                <c:pt idx="1865">
                  <c:v>44120</c:v>
                </c:pt>
                <c:pt idx="1866">
                  <c:v>44127</c:v>
                </c:pt>
                <c:pt idx="1867">
                  <c:v>44134</c:v>
                </c:pt>
                <c:pt idx="1868">
                  <c:v>44141</c:v>
                </c:pt>
                <c:pt idx="1869">
                  <c:v>44148</c:v>
                </c:pt>
                <c:pt idx="1870">
                  <c:v>44155</c:v>
                </c:pt>
                <c:pt idx="1871">
                  <c:v>44162</c:v>
                </c:pt>
                <c:pt idx="1872">
                  <c:v>44169</c:v>
                </c:pt>
                <c:pt idx="1873">
                  <c:v>44176</c:v>
                </c:pt>
                <c:pt idx="1874">
                  <c:v>44183</c:v>
                </c:pt>
                <c:pt idx="1875">
                  <c:v>44190</c:v>
                </c:pt>
                <c:pt idx="1876">
                  <c:v>44197</c:v>
                </c:pt>
                <c:pt idx="1877">
                  <c:v>44204</c:v>
                </c:pt>
                <c:pt idx="1878">
                  <c:v>44211</c:v>
                </c:pt>
                <c:pt idx="1879">
                  <c:v>44218</c:v>
                </c:pt>
                <c:pt idx="1880">
                  <c:v>44225</c:v>
                </c:pt>
                <c:pt idx="1881">
                  <c:v>44232</c:v>
                </c:pt>
                <c:pt idx="1882">
                  <c:v>44239</c:v>
                </c:pt>
                <c:pt idx="1883">
                  <c:v>44246</c:v>
                </c:pt>
                <c:pt idx="1884">
                  <c:v>44253</c:v>
                </c:pt>
                <c:pt idx="1885">
                  <c:v>44260</c:v>
                </c:pt>
                <c:pt idx="1886">
                  <c:v>44267</c:v>
                </c:pt>
                <c:pt idx="1887">
                  <c:v>44274</c:v>
                </c:pt>
              </c:numCache>
            </c:numRef>
          </c:cat>
          <c:val>
            <c:numRef>
              <c:f>'12m'!$AD$9:$AD$1896</c:f>
              <c:numCache>
                <c:formatCode>General</c:formatCode>
                <c:ptCount val="1888"/>
                <c:pt idx="0">
                  <c:v>-1.8842554697444669</c:v>
                </c:pt>
                <c:pt idx="1">
                  <c:v>31.315744530255607</c:v>
                </c:pt>
                <c:pt idx="2">
                  <c:v>6.7157445302555629</c:v>
                </c:pt>
                <c:pt idx="3">
                  <c:v>2.9157445302555374</c:v>
                </c:pt>
                <c:pt idx="4">
                  <c:v>-54.257104462821282</c:v>
                </c:pt>
                <c:pt idx="5">
                  <c:v>-76.857104462821368</c:v>
                </c:pt>
                <c:pt idx="6">
                  <c:v>-108.65710446282134</c:v>
                </c:pt>
                <c:pt idx="7">
                  <c:v>-92.557104462821371</c:v>
                </c:pt>
                <c:pt idx="8">
                  <c:v>-67.119525118135385</c:v>
                </c:pt>
                <c:pt idx="9">
                  <c:v>-62.6195251181354</c:v>
                </c:pt>
                <c:pt idx="10">
                  <c:v>-38.219525118135422</c:v>
                </c:pt>
                <c:pt idx="11">
                  <c:v>-41.51952511813537</c:v>
                </c:pt>
                <c:pt idx="12">
                  <c:v>-12.119525118135321</c:v>
                </c:pt>
                <c:pt idx="13">
                  <c:v>-16.838609900551127</c:v>
                </c:pt>
                <c:pt idx="14">
                  <c:v>-36.038609900551144</c:v>
                </c:pt>
                <c:pt idx="15">
                  <c:v>-22.138609900551209</c:v>
                </c:pt>
                <c:pt idx="16">
                  <c:v>-7.1386099005511738</c:v>
                </c:pt>
                <c:pt idx="17">
                  <c:v>5.3559959435670379</c:v>
                </c:pt>
                <c:pt idx="18">
                  <c:v>13.555995943567112</c:v>
                </c:pt>
                <c:pt idx="19">
                  <c:v>43.355995943567116</c:v>
                </c:pt>
                <c:pt idx="20">
                  <c:v>47.955995943567054</c:v>
                </c:pt>
                <c:pt idx="21">
                  <c:v>66.955995943567004</c:v>
                </c:pt>
                <c:pt idx="22">
                  <c:v>25.487854467629667</c:v>
                </c:pt>
                <c:pt idx="23">
                  <c:v>40.38785446762958</c:v>
                </c:pt>
                <c:pt idx="24">
                  <c:v>60.787854467629643</c:v>
                </c:pt>
                <c:pt idx="25">
                  <c:v>33.787854467629685</c:v>
                </c:pt>
                <c:pt idx="26">
                  <c:v>-18.63508521566839</c:v>
                </c:pt>
                <c:pt idx="27">
                  <c:v>-50.93508521566843</c:v>
                </c:pt>
                <c:pt idx="28">
                  <c:v>-55.435085215668423</c:v>
                </c:pt>
                <c:pt idx="29">
                  <c:v>-26.235085215668441</c:v>
                </c:pt>
                <c:pt idx="30">
                  <c:v>29.665367638549078</c:v>
                </c:pt>
                <c:pt idx="31">
                  <c:v>38.265367638548931</c:v>
                </c:pt>
                <c:pt idx="32">
                  <c:v>27.765367638549066</c:v>
                </c:pt>
                <c:pt idx="33">
                  <c:v>7.5653676385490698</c:v>
                </c:pt>
                <c:pt idx="34">
                  <c:v>18.365367638548946</c:v>
                </c:pt>
                <c:pt idx="35">
                  <c:v>57.008193639454419</c:v>
                </c:pt>
                <c:pt idx="36">
                  <c:v>63.208193639454358</c:v>
                </c:pt>
                <c:pt idx="37">
                  <c:v>52.108193639454292</c:v>
                </c:pt>
                <c:pt idx="38">
                  <c:v>56.208193639454329</c:v>
                </c:pt>
                <c:pt idx="39">
                  <c:v>40.927002672301427</c:v>
                </c:pt>
                <c:pt idx="40">
                  <c:v>39.027002672301414</c:v>
                </c:pt>
                <c:pt idx="41">
                  <c:v>64.027002672301421</c:v>
                </c:pt>
                <c:pt idx="42">
                  <c:v>75.927002672301398</c:v>
                </c:pt>
                <c:pt idx="43">
                  <c:v>25.538746901244203</c:v>
                </c:pt>
                <c:pt idx="44">
                  <c:v>44.538746901244153</c:v>
                </c:pt>
                <c:pt idx="45">
                  <c:v>53.538746901244139</c:v>
                </c:pt>
                <c:pt idx="46">
                  <c:v>50.638746901244147</c:v>
                </c:pt>
                <c:pt idx="47">
                  <c:v>89.738746901244156</c:v>
                </c:pt>
                <c:pt idx="48">
                  <c:v>43.756455807911543</c:v>
                </c:pt>
                <c:pt idx="49">
                  <c:v>53.356455807911551</c:v>
                </c:pt>
                <c:pt idx="50">
                  <c:v>46.356455807911523</c:v>
                </c:pt>
                <c:pt idx="51">
                  <c:v>8.7564558079114008</c:v>
                </c:pt>
                <c:pt idx="52">
                  <c:v>49.068397786817997</c:v>
                </c:pt>
                <c:pt idx="53">
                  <c:v>56.868397786817937</c:v>
                </c:pt>
                <c:pt idx="54">
                  <c:v>69.468397786818059</c:v>
                </c:pt>
                <c:pt idx="55">
                  <c:v>67.16839778681809</c:v>
                </c:pt>
                <c:pt idx="56">
                  <c:v>105.66839778681808</c:v>
                </c:pt>
                <c:pt idx="57">
                  <c:v>66.965889594767873</c:v>
                </c:pt>
                <c:pt idx="58">
                  <c:v>98.965889594767901</c:v>
                </c:pt>
                <c:pt idx="59">
                  <c:v>117.76588959476797</c:v>
                </c:pt>
                <c:pt idx="60">
                  <c:v>140.76588959476791</c:v>
                </c:pt>
                <c:pt idx="61">
                  <c:v>63.365875161348214</c:v>
                </c:pt>
                <c:pt idx="62">
                  <c:v>96.265875161348191</c:v>
                </c:pt>
                <c:pt idx="63">
                  <c:v>97.3658751613482</c:v>
                </c:pt>
                <c:pt idx="64">
                  <c:v>114.46587516134824</c:v>
                </c:pt>
                <c:pt idx="65">
                  <c:v>111.05703621026129</c:v>
                </c:pt>
                <c:pt idx="66">
                  <c:v>59.857036210261242</c:v>
                </c:pt>
                <c:pt idx="67">
                  <c:v>62.657036210261282</c:v>
                </c:pt>
                <c:pt idx="68">
                  <c:v>66.457036210261307</c:v>
                </c:pt>
                <c:pt idx="69">
                  <c:v>31.925954938792156</c:v>
                </c:pt>
                <c:pt idx="70">
                  <c:v>42.225954938792221</c:v>
                </c:pt>
                <c:pt idx="71">
                  <c:v>18.625954938792155</c:v>
                </c:pt>
                <c:pt idx="72">
                  <c:v>29.025954938792164</c:v>
                </c:pt>
                <c:pt idx="73">
                  <c:v>57.025954938792189</c:v>
                </c:pt>
                <c:pt idx="74">
                  <c:v>41.809881543766103</c:v>
                </c:pt>
                <c:pt idx="75">
                  <c:v>61.809881543766032</c:v>
                </c:pt>
                <c:pt idx="76">
                  <c:v>71.709881543766045</c:v>
                </c:pt>
                <c:pt idx="77">
                  <c:v>71.709881543766045</c:v>
                </c:pt>
                <c:pt idx="78">
                  <c:v>127.57397374462238</c:v>
                </c:pt>
                <c:pt idx="79">
                  <c:v>105.17397374462236</c:v>
                </c:pt>
                <c:pt idx="80">
                  <c:v>107.97397374462233</c:v>
                </c:pt>
                <c:pt idx="81">
                  <c:v>111.57397374462236</c:v>
                </c:pt>
                <c:pt idx="82">
                  <c:v>87.505359853640385</c:v>
                </c:pt>
                <c:pt idx="83">
                  <c:v>92.90535985364032</c:v>
                </c:pt>
                <c:pt idx="84">
                  <c:v>108.80535985364031</c:v>
                </c:pt>
                <c:pt idx="85">
                  <c:v>69.605359853640351</c:v>
                </c:pt>
                <c:pt idx="86">
                  <c:v>46.605359853640316</c:v>
                </c:pt>
                <c:pt idx="87">
                  <c:v>85.375626552269239</c:v>
                </c:pt>
                <c:pt idx="88">
                  <c:v>104.87562655226927</c:v>
                </c:pt>
                <c:pt idx="89">
                  <c:v>120.47562655226925</c:v>
                </c:pt>
                <c:pt idx="90">
                  <c:v>114.97562655226928</c:v>
                </c:pt>
                <c:pt idx="91">
                  <c:v>75.136675231639671</c:v>
                </c:pt>
                <c:pt idx="92">
                  <c:v>83.036675231639734</c:v>
                </c:pt>
                <c:pt idx="93">
                  <c:v>96.836675231639731</c:v>
                </c:pt>
                <c:pt idx="94">
                  <c:v>84.936675231639654</c:v>
                </c:pt>
                <c:pt idx="95">
                  <c:v>102.83667523163969</c:v>
                </c:pt>
                <c:pt idx="96">
                  <c:v>125.00427020815988</c:v>
                </c:pt>
                <c:pt idx="97">
                  <c:v>126.4042702081599</c:v>
                </c:pt>
                <c:pt idx="98">
                  <c:v>130.80427020815995</c:v>
                </c:pt>
                <c:pt idx="99">
                  <c:v>128.20427020815987</c:v>
                </c:pt>
                <c:pt idx="100">
                  <c:v>102.02791005965439</c:v>
                </c:pt>
                <c:pt idx="101">
                  <c:v>103.82791005965437</c:v>
                </c:pt>
                <c:pt idx="102">
                  <c:v>96.827910059654343</c:v>
                </c:pt>
                <c:pt idx="103">
                  <c:v>111.02791005965437</c:v>
                </c:pt>
                <c:pt idx="104">
                  <c:v>62.662389264106807</c:v>
                </c:pt>
                <c:pt idx="105">
                  <c:v>54.762389264106837</c:v>
                </c:pt>
                <c:pt idx="106">
                  <c:v>46.262389264106844</c:v>
                </c:pt>
                <c:pt idx="107">
                  <c:v>47.162389264106878</c:v>
                </c:pt>
                <c:pt idx="108">
                  <c:v>37.262389264106858</c:v>
                </c:pt>
                <c:pt idx="109">
                  <c:v>-7.8797929261343214</c:v>
                </c:pt>
                <c:pt idx="110">
                  <c:v>0.32020707386566372</c:v>
                </c:pt>
                <c:pt idx="111">
                  <c:v>-4.6797929261343185</c:v>
                </c:pt>
                <c:pt idx="112">
                  <c:v>-0.57979292613437039</c:v>
                </c:pt>
                <c:pt idx="113">
                  <c:v>-13.530200995407693</c:v>
                </c:pt>
                <c:pt idx="114">
                  <c:v>-26.330200995407704</c:v>
                </c:pt>
                <c:pt idx="115">
                  <c:v>-47.230200995407671</c:v>
                </c:pt>
                <c:pt idx="116">
                  <c:v>-88.830200995407708</c:v>
                </c:pt>
                <c:pt idx="117">
                  <c:v>-44.981662024688433</c:v>
                </c:pt>
                <c:pt idx="118">
                  <c:v>-91.981662024688404</c:v>
                </c:pt>
                <c:pt idx="119">
                  <c:v>-81.981662024688433</c:v>
                </c:pt>
                <c:pt idx="120">
                  <c:v>-88.381662024688438</c:v>
                </c:pt>
                <c:pt idx="121">
                  <c:v>-147.62057877894597</c:v>
                </c:pt>
                <c:pt idx="122">
                  <c:v>-147.52057877894583</c:v>
                </c:pt>
                <c:pt idx="123">
                  <c:v>-119.02057877894583</c:v>
                </c:pt>
                <c:pt idx="124">
                  <c:v>-120.8205787789459</c:v>
                </c:pt>
                <c:pt idx="125">
                  <c:v>-103.02057877894599</c:v>
                </c:pt>
                <c:pt idx="126">
                  <c:v>-123.28670936772693</c:v>
                </c:pt>
                <c:pt idx="127">
                  <c:v>-127.38670936772695</c:v>
                </c:pt>
                <c:pt idx="128">
                  <c:v>-123.18670936772698</c:v>
                </c:pt>
                <c:pt idx="129">
                  <c:v>-125.48670936772695</c:v>
                </c:pt>
                <c:pt idx="130">
                  <c:v>-136.11684905933856</c:v>
                </c:pt>
                <c:pt idx="131">
                  <c:v>-157.91684905933857</c:v>
                </c:pt>
                <c:pt idx="132">
                  <c:v>-165.61684905933856</c:v>
                </c:pt>
                <c:pt idx="133">
                  <c:v>-167.51684905933857</c:v>
                </c:pt>
                <c:pt idx="134">
                  <c:v>-155.51684905933865</c:v>
                </c:pt>
                <c:pt idx="135">
                  <c:v>-203.26309053868766</c:v>
                </c:pt>
                <c:pt idx="136">
                  <c:v>-226.46309053868779</c:v>
                </c:pt>
                <c:pt idx="137">
                  <c:v>-255.76309053868772</c:v>
                </c:pt>
                <c:pt idx="138">
                  <c:v>-259.86309053868774</c:v>
                </c:pt>
                <c:pt idx="139">
                  <c:v>-217.51319067519023</c:v>
                </c:pt>
                <c:pt idx="140">
                  <c:v>-230.81319067519016</c:v>
                </c:pt>
                <c:pt idx="141">
                  <c:v>-237.1131906751902</c:v>
                </c:pt>
                <c:pt idx="142">
                  <c:v>-268.21319067519022</c:v>
                </c:pt>
                <c:pt idx="143">
                  <c:v>-253.94854842819382</c:v>
                </c:pt>
                <c:pt idx="144">
                  <c:v>-137.64854842819378</c:v>
                </c:pt>
                <c:pt idx="145">
                  <c:v>-128.34854842819379</c:v>
                </c:pt>
                <c:pt idx="146">
                  <c:v>-117.04854842819384</c:v>
                </c:pt>
                <c:pt idx="147">
                  <c:v>-126.54854842819373</c:v>
                </c:pt>
                <c:pt idx="148">
                  <c:v>74.36023831401144</c:v>
                </c:pt>
                <c:pt idx="149">
                  <c:v>42.260238314011467</c:v>
                </c:pt>
                <c:pt idx="150">
                  <c:v>53.860238314011433</c:v>
                </c:pt>
                <c:pt idx="151">
                  <c:v>21.560238314011393</c:v>
                </c:pt>
                <c:pt idx="152">
                  <c:v>63.423062043212397</c:v>
                </c:pt>
                <c:pt idx="153">
                  <c:v>65.323062043212417</c:v>
                </c:pt>
                <c:pt idx="154">
                  <c:v>62.023062043212462</c:v>
                </c:pt>
                <c:pt idx="155">
                  <c:v>55.723062043212401</c:v>
                </c:pt>
                <c:pt idx="156">
                  <c:v>91.683319607696319</c:v>
                </c:pt>
                <c:pt idx="157">
                  <c:v>103.98331960769625</c:v>
                </c:pt>
                <c:pt idx="158">
                  <c:v>124.78331960769626</c:v>
                </c:pt>
                <c:pt idx="159">
                  <c:v>140.0833196076963</c:v>
                </c:pt>
                <c:pt idx="160">
                  <c:v>125.68331960769629</c:v>
                </c:pt>
                <c:pt idx="161">
                  <c:v>86.441088498099987</c:v>
                </c:pt>
                <c:pt idx="162">
                  <c:v>95.341088498100035</c:v>
                </c:pt>
                <c:pt idx="163">
                  <c:v>84.641088498099919</c:v>
                </c:pt>
                <c:pt idx="164">
                  <c:v>83.741088498099884</c:v>
                </c:pt>
                <c:pt idx="165">
                  <c:v>54.718656521493969</c:v>
                </c:pt>
                <c:pt idx="166">
                  <c:v>51.818656521493978</c:v>
                </c:pt>
                <c:pt idx="167">
                  <c:v>41.718656521494069</c:v>
                </c:pt>
                <c:pt idx="168">
                  <c:v>47.518656521494052</c:v>
                </c:pt>
                <c:pt idx="169">
                  <c:v>25.357461399645587</c:v>
                </c:pt>
                <c:pt idx="170">
                  <c:v>22.257461399645528</c:v>
                </c:pt>
                <c:pt idx="171">
                  <c:v>10.257461399645607</c:v>
                </c:pt>
                <c:pt idx="172">
                  <c:v>-0.9425386003544034</c:v>
                </c:pt>
                <c:pt idx="173">
                  <c:v>0.45746139964553123</c:v>
                </c:pt>
                <c:pt idx="174">
                  <c:v>78.834298865059623</c:v>
                </c:pt>
                <c:pt idx="175">
                  <c:v>77.834298865059637</c:v>
                </c:pt>
                <c:pt idx="176">
                  <c:v>93.934298865059588</c:v>
                </c:pt>
                <c:pt idx="177">
                  <c:v>107.53429886505953</c:v>
                </c:pt>
                <c:pt idx="178">
                  <c:v>39.08107656043871</c:v>
                </c:pt>
                <c:pt idx="179">
                  <c:v>39.181076560438655</c:v>
                </c:pt>
                <c:pt idx="180">
                  <c:v>51.181076560438576</c:v>
                </c:pt>
                <c:pt idx="181">
                  <c:v>25.28107656043872</c:v>
                </c:pt>
                <c:pt idx="182">
                  <c:v>53.498085344595481</c:v>
                </c:pt>
                <c:pt idx="183">
                  <c:v>49.098085344595432</c:v>
                </c:pt>
                <c:pt idx="184">
                  <c:v>48.598085344595354</c:v>
                </c:pt>
                <c:pt idx="185">
                  <c:v>48.598085344595354</c:v>
                </c:pt>
                <c:pt idx="186">
                  <c:v>22.19808534459542</c:v>
                </c:pt>
                <c:pt idx="187">
                  <c:v>79.331210115777395</c:v>
                </c:pt>
                <c:pt idx="188">
                  <c:v>73.931210115777546</c:v>
                </c:pt>
                <c:pt idx="189">
                  <c:v>111.83121011577751</c:v>
                </c:pt>
                <c:pt idx="190">
                  <c:v>120.93121011577743</c:v>
                </c:pt>
                <c:pt idx="191">
                  <c:v>97.328754994805422</c:v>
                </c:pt>
                <c:pt idx="192">
                  <c:v>94.028754994805468</c:v>
                </c:pt>
                <c:pt idx="193">
                  <c:v>96.428754994805388</c:v>
                </c:pt>
                <c:pt idx="194">
                  <c:v>121.12875499480538</c:v>
                </c:pt>
                <c:pt idx="195">
                  <c:v>109.42875499480547</c:v>
                </c:pt>
                <c:pt idx="196">
                  <c:v>94.640463164218147</c:v>
                </c:pt>
                <c:pt idx="197">
                  <c:v>107.44046316421816</c:v>
                </c:pt>
                <c:pt idx="198">
                  <c:v>91.940463164218215</c:v>
                </c:pt>
                <c:pt idx="199">
                  <c:v>86.940463164218158</c:v>
                </c:pt>
                <c:pt idx="200">
                  <c:v>138.66372730265368</c:v>
                </c:pt>
                <c:pt idx="201">
                  <c:v>125.56372730265366</c:v>
                </c:pt>
                <c:pt idx="202">
                  <c:v>126.46372730265369</c:v>
                </c:pt>
                <c:pt idx="203">
                  <c:v>133.86372730265367</c:v>
                </c:pt>
                <c:pt idx="204">
                  <c:v>91.598167149896881</c:v>
                </c:pt>
                <c:pt idx="205">
                  <c:v>103.29816714989678</c:v>
                </c:pt>
                <c:pt idx="206">
                  <c:v>93.998167149896801</c:v>
                </c:pt>
                <c:pt idx="207">
                  <c:v>86.59816714989681</c:v>
                </c:pt>
                <c:pt idx="208">
                  <c:v>101.39816714989678</c:v>
                </c:pt>
                <c:pt idx="209">
                  <c:v>70.504552083827932</c:v>
                </c:pt>
                <c:pt idx="210">
                  <c:v>78.804552083827772</c:v>
                </c:pt>
                <c:pt idx="211">
                  <c:v>73.404552083827923</c:v>
                </c:pt>
                <c:pt idx="212">
                  <c:v>55.704552083827785</c:v>
                </c:pt>
                <c:pt idx="213">
                  <c:v>51.443665456026721</c:v>
                </c:pt>
                <c:pt idx="214">
                  <c:v>33.543665456026694</c:v>
                </c:pt>
                <c:pt idx="215">
                  <c:v>41.543665456026702</c:v>
                </c:pt>
                <c:pt idx="216">
                  <c:v>38.043665456026687</c:v>
                </c:pt>
                <c:pt idx="217">
                  <c:v>27.346047787688654</c:v>
                </c:pt>
                <c:pt idx="218">
                  <c:v>32.44604778768867</c:v>
                </c:pt>
                <c:pt idx="219">
                  <c:v>46.946047787688627</c:v>
                </c:pt>
                <c:pt idx="220">
                  <c:v>47.346047787688583</c:v>
                </c:pt>
                <c:pt idx="221">
                  <c:v>56.346047787688747</c:v>
                </c:pt>
                <c:pt idx="222">
                  <c:v>27.197500575663192</c:v>
                </c:pt>
                <c:pt idx="223">
                  <c:v>36.097500575663055</c:v>
                </c:pt>
                <c:pt idx="224">
                  <c:v>40.897500575663059</c:v>
                </c:pt>
                <c:pt idx="225">
                  <c:v>61.297500575663122</c:v>
                </c:pt>
                <c:pt idx="226">
                  <c:v>45.689930019934266</c:v>
                </c:pt>
                <c:pt idx="227">
                  <c:v>51.889930019934205</c:v>
                </c:pt>
                <c:pt idx="228">
                  <c:v>72.989930019934235</c:v>
                </c:pt>
                <c:pt idx="229">
                  <c:v>102.38993001993428</c:v>
                </c:pt>
                <c:pt idx="230">
                  <c:v>70.337125252518717</c:v>
                </c:pt>
                <c:pt idx="231">
                  <c:v>79.037125252518692</c:v>
                </c:pt>
                <c:pt idx="232">
                  <c:v>95.337125252518717</c:v>
                </c:pt>
                <c:pt idx="233">
                  <c:v>101.43712525251871</c:v>
                </c:pt>
                <c:pt idx="234">
                  <c:v>99.437125252518754</c:v>
                </c:pt>
                <c:pt idx="235">
                  <c:v>67.891148700383923</c:v>
                </c:pt>
                <c:pt idx="236">
                  <c:v>89.291148700383971</c:v>
                </c:pt>
                <c:pt idx="237">
                  <c:v>75.09114870038394</c:v>
                </c:pt>
                <c:pt idx="238">
                  <c:v>66.291148700383928</c:v>
                </c:pt>
                <c:pt idx="239">
                  <c:v>35.899847723575284</c:v>
                </c:pt>
                <c:pt idx="240">
                  <c:v>28.899847723575256</c:v>
                </c:pt>
                <c:pt idx="241">
                  <c:v>34.299847723575283</c:v>
                </c:pt>
                <c:pt idx="242">
                  <c:v>37.199847723575274</c:v>
                </c:pt>
                <c:pt idx="243">
                  <c:v>46.108880181338741</c:v>
                </c:pt>
                <c:pt idx="244">
                  <c:v>33.208880181338607</c:v>
                </c:pt>
                <c:pt idx="245">
                  <c:v>25.608880181338733</c:v>
                </c:pt>
                <c:pt idx="246">
                  <c:v>50.308880181338722</c:v>
                </c:pt>
                <c:pt idx="247">
                  <c:v>70.908880181338674</c:v>
                </c:pt>
                <c:pt idx="248">
                  <c:v>57.868435484556798</c:v>
                </c:pt>
                <c:pt idx="249">
                  <c:v>62.068435484556787</c:v>
                </c:pt>
                <c:pt idx="250">
                  <c:v>58.868435484556784</c:v>
                </c:pt>
                <c:pt idx="251">
                  <c:v>64.368435484556841</c:v>
                </c:pt>
                <c:pt idx="252">
                  <c:v>68.505032734132513</c:v>
                </c:pt>
                <c:pt idx="253">
                  <c:v>76.705032734132487</c:v>
                </c:pt>
                <c:pt idx="254">
                  <c:v>75.405032734132504</c:v>
                </c:pt>
                <c:pt idx="255">
                  <c:v>74.105032734132521</c:v>
                </c:pt>
                <c:pt idx="256">
                  <c:v>49.552556162810561</c:v>
                </c:pt>
                <c:pt idx="257">
                  <c:v>47.752556162810578</c:v>
                </c:pt>
                <c:pt idx="258">
                  <c:v>36.05255616281049</c:v>
                </c:pt>
                <c:pt idx="259">
                  <c:v>31.152556162810541</c:v>
                </c:pt>
                <c:pt idx="260">
                  <c:v>19.952556162810531</c:v>
                </c:pt>
                <c:pt idx="261">
                  <c:v>32.361544264563236</c:v>
                </c:pt>
                <c:pt idx="262">
                  <c:v>9.1615442645631262</c:v>
                </c:pt>
                <c:pt idx="263">
                  <c:v>6.1615442645631902</c:v>
                </c:pt>
                <c:pt idx="264">
                  <c:v>26.561544264563253</c:v>
                </c:pt>
                <c:pt idx="265">
                  <c:v>38.371076845410101</c:v>
                </c:pt>
                <c:pt idx="266">
                  <c:v>25.971076845410046</c:v>
                </c:pt>
                <c:pt idx="267">
                  <c:v>25.07107684541019</c:v>
                </c:pt>
                <c:pt idx="268">
                  <c:v>16.571076845410104</c:v>
                </c:pt>
                <c:pt idx="269">
                  <c:v>7.168110603661404</c:v>
                </c:pt>
                <c:pt idx="270">
                  <c:v>11.668110603661397</c:v>
                </c:pt>
                <c:pt idx="271">
                  <c:v>0.96811060366146506</c:v>
                </c:pt>
                <c:pt idx="272">
                  <c:v>8.5681106036615162</c:v>
                </c:pt>
                <c:pt idx="273">
                  <c:v>2.3681106036613997</c:v>
                </c:pt>
                <c:pt idx="274">
                  <c:v>-41.884371219220817</c:v>
                </c:pt>
                <c:pt idx="275">
                  <c:v>-51.58437121922077</c:v>
                </c:pt>
                <c:pt idx="276">
                  <c:v>-30.884371219220874</c:v>
                </c:pt>
                <c:pt idx="277">
                  <c:v>-11.884371219220746</c:v>
                </c:pt>
                <c:pt idx="278">
                  <c:v>-51.751469810279715</c:v>
                </c:pt>
                <c:pt idx="279">
                  <c:v>-46.551469810279755</c:v>
                </c:pt>
                <c:pt idx="280">
                  <c:v>-22.851469810279745</c:v>
                </c:pt>
                <c:pt idx="281">
                  <c:v>-24.651469810279636</c:v>
                </c:pt>
                <c:pt idx="282">
                  <c:v>-41.869338948290391</c:v>
                </c:pt>
                <c:pt idx="283">
                  <c:v>-46.669338948290395</c:v>
                </c:pt>
                <c:pt idx="284">
                  <c:v>-38.069338948290543</c:v>
                </c:pt>
                <c:pt idx="285">
                  <c:v>-48.169338948290452</c:v>
                </c:pt>
                <c:pt idx="286">
                  <c:v>-40.469338948290456</c:v>
                </c:pt>
                <c:pt idx="287">
                  <c:v>-39.917689570103398</c:v>
                </c:pt>
                <c:pt idx="288">
                  <c:v>-34.517689570103371</c:v>
                </c:pt>
                <c:pt idx="289">
                  <c:v>-37.217689570103296</c:v>
                </c:pt>
                <c:pt idx="290">
                  <c:v>-58.617689570103337</c:v>
                </c:pt>
                <c:pt idx="291">
                  <c:v>-11.368586233912481</c:v>
                </c:pt>
                <c:pt idx="292">
                  <c:v>-35.968586233912525</c:v>
                </c:pt>
                <c:pt idx="293">
                  <c:v>-16.968586233912575</c:v>
                </c:pt>
                <c:pt idx="294">
                  <c:v>-11.268586233912536</c:v>
                </c:pt>
                <c:pt idx="295">
                  <c:v>-19.168586233912599</c:v>
                </c:pt>
                <c:pt idx="296">
                  <c:v>29.124566316669664</c:v>
                </c:pt>
                <c:pt idx="297">
                  <c:v>47.324566316669703</c:v>
                </c:pt>
                <c:pt idx="298">
                  <c:v>62.62456631666975</c:v>
                </c:pt>
                <c:pt idx="299">
                  <c:v>46.124566316669657</c:v>
                </c:pt>
                <c:pt idx="300">
                  <c:v>111.89935523834845</c:v>
                </c:pt>
                <c:pt idx="301">
                  <c:v>110.4993552383485</c:v>
                </c:pt>
                <c:pt idx="302">
                  <c:v>116.89935523834851</c:v>
                </c:pt>
                <c:pt idx="303">
                  <c:v>126.39935523834839</c:v>
                </c:pt>
                <c:pt idx="304">
                  <c:v>61.040608274246466</c:v>
                </c:pt>
                <c:pt idx="305">
                  <c:v>62.340608274246456</c:v>
                </c:pt>
                <c:pt idx="306">
                  <c:v>65.540608274246466</c:v>
                </c:pt>
                <c:pt idx="307">
                  <c:v>88.540608274246495</c:v>
                </c:pt>
                <c:pt idx="308">
                  <c:v>87.740608274246597</c:v>
                </c:pt>
                <c:pt idx="309">
                  <c:v>42.778548502628055</c:v>
                </c:pt>
                <c:pt idx="310">
                  <c:v>40.578548502628031</c:v>
                </c:pt>
                <c:pt idx="311">
                  <c:v>52.078548502628053</c:v>
                </c:pt>
                <c:pt idx="312">
                  <c:v>36.37854850262805</c:v>
                </c:pt>
                <c:pt idx="313">
                  <c:v>81.813996787457029</c:v>
                </c:pt>
                <c:pt idx="314">
                  <c:v>79.813996787456887</c:v>
                </c:pt>
                <c:pt idx="315">
                  <c:v>92.613996787456983</c:v>
                </c:pt>
                <c:pt idx="316">
                  <c:v>106.31399678745694</c:v>
                </c:pt>
                <c:pt idx="317">
                  <c:v>-28.744137500207234</c:v>
                </c:pt>
                <c:pt idx="318">
                  <c:v>-40.144137500207222</c:v>
                </c:pt>
                <c:pt idx="319">
                  <c:v>-62.344137500207175</c:v>
                </c:pt>
                <c:pt idx="320">
                  <c:v>-63.244137500207209</c:v>
                </c:pt>
                <c:pt idx="321">
                  <c:v>-77.233532341206242</c:v>
                </c:pt>
                <c:pt idx="322">
                  <c:v>-80.133532341206234</c:v>
                </c:pt>
                <c:pt idx="323">
                  <c:v>-73.933532341206302</c:v>
                </c:pt>
                <c:pt idx="324">
                  <c:v>-66.033532341206325</c:v>
                </c:pt>
                <c:pt idx="325">
                  <c:v>-64.633532341206305</c:v>
                </c:pt>
                <c:pt idx="326">
                  <c:v>-114.30955324332447</c:v>
                </c:pt>
                <c:pt idx="327">
                  <c:v>-108.70955324332439</c:v>
                </c:pt>
                <c:pt idx="328">
                  <c:v>-108.20955324332448</c:v>
                </c:pt>
                <c:pt idx="329">
                  <c:v>-114.20955324332454</c:v>
                </c:pt>
                <c:pt idx="330">
                  <c:v>-69.808543738842133</c:v>
                </c:pt>
                <c:pt idx="331">
                  <c:v>-70.008543738842206</c:v>
                </c:pt>
                <c:pt idx="332">
                  <c:v>-67.408543738842042</c:v>
                </c:pt>
                <c:pt idx="333">
                  <c:v>-89.408543738842098</c:v>
                </c:pt>
                <c:pt idx="334">
                  <c:v>-88.408543738842127</c:v>
                </c:pt>
                <c:pt idx="335">
                  <c:v>-106.50179577408316</c:v>
                </c:pt>
                <c:pt idx="336">
                  <c:v>-97.501795774083178</c:v>
                </c:pt>
                <c:pt idx="337">
                  <c:v>-108.20179577408311</c:v>
                </c:pt>
                <c:pt idx="338">
                  <c:v>-100.60179577408306</c:v>
                </c:pt>
                <c:pt idx="339">
                  <c:v>-112.2732796096936</c:v>
                </c:pt>
                <c:pt idx="340">
                  <c:v>-103.97327960969358</c:v>
                </c:pt>
                <c:pt idx="341">
                  <c:v>-89.573279609693742</c:v>
                </c:pt>
                <c:pt idx="342">
                  <c:v>-81.573279609693657</c:v>
                </c:pt>
                <c:pt idx="343">
                  <c:v>-79.322555842379842</c:v>
                </c:pt>
                <c:pt idx="344">
                  <c:v>-83.922555842379865</c:v>
                </c:pt>
                <c:pt idx="345">
                  <c:v>-78.52255584237983</c:v>
                </c:pt>
                <c:pt idx="346">
                  <c:v>-72.422555842379836</c:v>
                </c:pt>
                <c:pt idx="347">
                  <c:v>-61.022555842379859</c:v>
                </c:pt>
                <c:pt idx="348">
                  <c:v>-42.47752024409337</c:v>
                </c:pt>
                <c:pt idx="349">
                  <c:v>-33.477520244093384</c:v>
                </c:pt>
                <c:pt idx="350">
                  <c:v>-23.877520244093375</c:v>
                </c:pt>
                <c:pt idx="351">
                  <c:v>-30.377520244093414</c:v>
                </c:pt>
                <c:pt idx="352">
                  <c:v>-42.934208494695</c:v>
                </c:pt>
                <c:pt idx="353">
                  <c:v>-59.534208494694951</c:v>
                </c:pt>
                <c:pt idx="354">
                  <c:v>-39.634208494694967</c:v>
                </c:pt>
                <c:pt idx="355">
                  <c:v>-34.034208494694965</c:v>
                </c:pt>
                <c:pt idx="356">
                  <c:v>-30.35964417632977</c:v>
                </c:pt>
                <c:pt idx="357">
                  <c:v>-44.259644176329793</c:v>
                </c:pt>
                <c:pt idx="358">
                  <c:v>-37.359644176329795</c:v>
                </c:pt>
                <c:pt idx="359">
                  <c:v>-22.859644176329752</c:v>
                </c:pt>
                <c:pt idx="360">
                  <c:v>-20.359644176329805</c:v>
                </c:pt>
                <c:pt idx="361">
                  <c:v>26.496103110134417</c:v>
                </c:pt>
                <c:pt idx="362">
                  <c:v>40.496103110134385</c:v>
                </c:pt>
                <c:pt idx="363">
                  <c:v>39.09610311013445</c:v>
                </c:pt>
                <c:pt idx="364">
                  <c:v>37.596103110134393</c:v>
                </c:pt>
                <c:pt idx="365">
                  <c:v>-56.319577075110416</c:v>
                </c:pt>
                <c:pt idx="366">
                  <c:v>-71.519577075110334</c:v>
                </c:pt>
                <c:pt idx="367">
                  <c:v>-75.119577075110385</c:v>
                </c:pt>
                <c:pt idx="368">
                  <c:v>-65.41957707511034</c:v>
                </c:pt>
                <c:pt idx="369">
                  <c:v>-86.319577075110402</c:v>
                </c:pt>
                <c:pt idx="370">
                  <c:v>-72.803660156213738</c:v>
                </c:pt>
                <c:pt idx="371">
                  <c:v>-53.303660156213709</c:v>
                </c:pt>
                <c:pt idx="372">
                  <c:v>-75.703660156213729</c:v>
                </c:pt>
                <c:pt idx="373">
                  <c:v>-98.203660156213687</c:v>
                </c:pt>
                <c:pt idx="374">
                  <c:v>-87.56919970692519</c:v>
                </c:pt>
                <c:pt idx="375">
                  <c:v>-76.669199706925184</c:v>
                </c:pt>
                <c:pt idx="376">
                  <c:v>-64.269199706925221</c:v>
                </c:pt>
                <c:pt idx="377">
                  <c:v>-60.169199706925184</c:v>
                </c:pt>
                <c:pt idx="378">
                  <c:v>-66.076243545234448</c:v>
                </c:pt>
                <c:pt idx="379">
                  <c:v>-72.876243545234416</c:v>
                </c:pt>
                <c:pt idx="380">
                  <c:v>-75.876243545234431</c:v>
                </c:pt>
                <c:pt idx="381">
                  <c:v>-61.676243545234485</c:v>
                </c:pt>
                <c:pt idx="382">
                  <c:v>-45.240969793391542</c:v>
                </c:pt>
                <c:pt idx="383">
                  <c:v>-50.740969793391514</c:v>
                </c:pt>
                <c:pt idx="384">
                  <c:v>-48.040969793391497</c:v>
                </c:pt>
                <c:pt idx="385">
                  <c:v>-46.640969793391562</c:v>
                </c:pt>
                <c:pt idx="386">
                  <c:v>-44.040969793391582</c:v>
                </c:pt>
                <c:pt idx="387">
                  <c:v>-6.4941268584249201</c:v>
                </c:pt>
                <c:pt idx="388">
                  <c:v>2.4058731415751211</c:v>
                </c:pt>
                <c:pt idx="389">
                  <c:v>24.605873141575074</c:v>
                </c:pt>
                <c:pt idx="390">
                  <c:v>25.205873141575097</c:v>
                </c:pt>
                <c:pt idx="391">
                  <c:v>9.0041622301984425</c:v>
                </c:pt>
                <c:pt idx="392">
                  <c:v>25.204162230198435</c:v>
                </c:pt>
                <c:pt idx="393">
                  <c:v>27.804162230198504</c:v>
                </c:pt>
                <c:pt idx="394">
                  <c:v>43.204162230198492</c:v>
                </c:pt>
                <c:pt idx="395">
                  <c:v>47.004162230198432</c:v>
                </c:pt>
                <c:pt idx="396">
                  <c:v>46.000404114385596</c:v>
                </c:pt>
                <c:pt idx="397">
                  <c:v>34.900404114385623</c:v>
                </c:pt>
                <c:pt idx="398">
                  <c:v>58.10040411438564</c:v>
                </c:pt>
                <c:pt idx="399">
                  <c:v>62.00040411438561</c:v>
                </c:pt>
                <c:pt idx="400">
                  <c:v>58.667024570753497</c:v>
                </c:pt>
                <c:pt idx="401">
                  <c:v>58.667024570753497</c:v>
                </c:pt>
                <c:pt idx="402">
                  <c:v>74.767024570753463</c:v>
                </c:pt>
                <c:pt idx="403">
                  <c:v>47.96702457075348</c:v>
                </c:pt>
                <c:pt idx="404">
                  <c:v>60.307281805698132</c:v>
                </c:pt>
                <c:pt idx="405">
                  <c:v>37.907281805698112</c:v>
                </c:pt>
                <c:pt idx="406">
                  <c:v>40.107281805698136</c:v>
                </c:pt>
                <c:pt idx="407">
                  <c:v>22.307281805698143</c:v>
                </c:pt>
                <c:pt idx="408">
                  <c:v>37.307281805698089</c:v>
                </c:pt>
                <c:pt idx="409">
                  <c:v>7.8874929406983263</c:v>
                </c:pt>
                <c:pt idx="410">
                  <c:v>-0.41250705930169218</c:v>
                </c:pt>
                <c:pt idx="411">
                  <c:v>9.087492940698283</c:v>
                </c:pt>
                <c:pt idx="412">
                  <c:v>11.787492940698296</c:v>
                </c:pt>
                <c:pt idx="413">
                  <c:v>7.265861930388251</c:v>
                </c:pt>
                <c:pt idx="414">
                  <c:v>13.765861930388201</c:v>
                </c:pt>
                <c:pt idx="415">
                  <c:v>12.765861930388223</c:v>
                </c:pt>
                <c:pt idx="416">
                  <c:v>8.2658619303882297</c:v>
                </c:pt>
                <c:pt idx="417">
                  <c:v>23.626808707425351</c:v>
                </c:pt>
                <c:pt idx="418">
                  <c:v>28.226808707425377</c:v>
                </c:pt>
                <c:pt idx="419">
                  <c:v>46.226808707425349</c:v>
                </c:pt>
                <c:pt idx="420">
                  <c:v>51.526808707425346</c:v>
                </c:pt>
                <c:pt idx="421">
                  <c:v>49.026808707425303</c:v>
                </c:pt>
                <c:pt idx="422">
                  <c:v>66.804401881674551</c:v>
                </c:pt>
                <c:pt idx="423">
                  <c:v>80.00440188167461</c:v>
                </c:pt>
                <c:pt idx="424">
                  <c:v>95.804401881674565</c:v>
                </c:pt>
                <c:pt idx="425">
                  <c:v>70.704401881674528</c:v>
                </c:pt>
                <c:pt idx="426">
                  <c:v>68.366059654641461</c:v>
                </c:pt>
                <c:pt idx="427">
                  <c:v>55.46605965464142</c:v>
                </c:pt>
                <c:pt idx="428">
                  <c:v>49.066059654641414</c:v>
                </c:pt>
                <c:pt idx="429">
                  <c:v>68.166059654641401</c:v>
                </c:pt>
                <c:pt idx="430">
                  <c:v>75.77162525504724</c:v>
                </c:pt>
                <c:pt idx="431">
                  <c:v>75.371625255047277</c:v>
                </c:pt>
                <c:pt idx="432">
                  <c:v>63.27162525504724</c:v>
                </c:pt>
                <c:pt idx="433">
                  <c:v>74.471625255047243</c:v>
                </c:pt>
                <c:pt idx="434">
                  <c:v>62.671625255047303</c:v>
                </c:pt>
                <c:pt idx="435">
                  <c:v>56.001404092553301</c:v>
                </c:pt>
                <c:pt idx="436">
                  <c:v>54.901404092553285</c:v>
                </c:pt>
                <c:pt idx="437">
                  <c:v>60.90140409255325</c:v>
                </c:pt>
                <c:pt idx="438">
                  <c:v>73.501404092553287</c:v>
                </c:pt>
                <c:pt idx="439">
                  <c:v>89.318918902889436</c:v>
                </c:pt>
                <c:pt idx="440">
                  <c:v>102.01891890288941</c:v>
                </c:pt>
                <c:pt idx="441">
                  <c:v>108.61891890288948</c:v>
                </c:pt>
                <c:pt idx="442">
                  <c:v>109.31891890288945</c:v>
                </c:pt>
                <c:pt idx="443">
                  <c:v>113.70610251623994</c:v>
                </c:pt>
                <c:pt idx="444">
                  <c:v>89.30610251623996</c:v>
                </c:pt>
                <c:pt idx="445">
                  <c:v>101.70610251623992</c:v>
                </c:pt>
                <c:pt idx="446">
                  <c:v>99.006102516240006</c:v>
                </c:pt>
                <c:pt idx="447">
                  <c:v>111.10610251623996</c:v>
                </c:pt>
                <c:pt idx="448">
                  <c:v>115.37678601684487</c:v>
                </c:pt>
                <c:pt idx="449">
                  <c:v>128.07678601684484</c:v>
                </c:pt>
                <c:pt idx="450">
                  <c:v>147.47678601684484</c:v>
                </c:pt>
                <c:pt idx="451">
                  <c:v>148.9767860168449</c:v>
                </c:pt>
                <c:pt idx="452">
                  <c:v>137.83209582460296</c:v>
                </c:pt>
                <c:pt idx="453">
                  <c:v>136.23209582460296</c:v>
                </c:pt>
                <c:pt idx="454">
                  <c:v>141.43209582460292</c:v>
                </c:pt>
                <c:pt idx="455">
                  <c:v>149.73209582460294</c:v>
                </c:pt>
                <c:pt idx="456">
                  <c:v>166.03206569459283</c:v>
                </c:pt>
                <c:pt idx="457">
                  <c:v>142.73206569459288</c:v>
                </c:pt>
                <c:pt idx="458">
                  <c:v>139.83206569459287</c:v>
                </c:pt>
                <c:pt idx="459">
                  <c:v>109.83206569459281</c:v>
                </c:pt>
                <c:pt idx="460">
                  <c:v>117.5320656945928</c:v>
                </c:pt>
                <c:pt idx="461">
                  <c:v>99.2217404386043</c:v>
                </c:pt>
                <c:pt idx="462">
                  <c:v>108.62174043860423</c:v>
                </c:pt>
                <c:pt idx="463">
                  <c:v>107.32174043860425</c:v>
                </c:pt>
                <c:pt idx="464">
                  <c:v>109.02174043860428</c:v>
                </c:pt>
                <c:pt idx="465">
                  <c:v>114.62620411593889</c:v>
                </c:pt>
                <c:pt idx="466">
                  <c:v>121.92620411593893</c:v>
                </c:pt>
                <c:pt idx="467">
                  <c:v>111.62620411593886</c:v>
                </c:pt>
                <c:pt idx="468">
                  <c:v>125.92620411593893</c:v>
                </c:pt>
                <c:pt idx="469">
                  <c:v>118.42620411593892</c:v>
                </c:pt>
                <c:pt idx="470">
                  <c:v>111.41927968993981</c:v>
                </c:pt>
                <c:pt idx="471">
                  <c:v>116.11927968993979</c:v>
                </c:pt>
                <c:pt idx="472">
                  <c:v>92.419279689939771</c:v>
                </c:pt>
                <c:pt idx="473">
                  <c:v>91.619279689939859</c:v>
                </c:pt>
                <c:pt idx="474">
                  <c:v>81.505601137020449</c:v>
                </c:pt>
                <c:pt idx="475">
                  <c:v>70.605601137020457</c:v>
                </c:pt>
                <c:pt idx="476">
                  <c:v>53.605601137020464</c:v>
                </c:pt>
                <c:pt idx="477">
                  <c:v>44.90560113702049</c:v>
                </c:pt>
                <c:pt idx="478">
                  <c:v>52.39544437393846</c:v>
                </c:pt>
                <c:pt idx="479">
                  <c:v>38.695444373938415</c:v>
                </c:pt>
                <c:pt idx="480">
                  <c:v>8.0954443739384985</c:v>
                </c:pt>
                <c:pt idx="481">
                  <c:v>9.7954443739384445</c:v>
                </c:pt>
                <c:pt idx="482">
                  <c:v>51.166861965955768</c:v>
                </c:pt>
                <c:pt idx="483">
                  <c:v>53.566861965955766</c:v>
                </c:pt>
                <c:pt idx="484">
                  <c:v>42.666861965955775</c:v>
                </c:pt>
                <c:pt idx="485">
                  <c:v>12.066861965955766</c:v>
                </c:pt>
                <c:pt idx="486">
                  <c:v>18.966861965955761</c:v>
                </c:pt>
                <c:pt idx="487">
                  <c:v>46.901646657351925</c:v>
                </c:pt>
                <c:pt idx="488">
                  <c:v>37.501646657351898</c:v>
                </c:pt>
                <c:pt idx="489">
                  <c:v>50.101646657351928</c:v>
                </c:pt>
                <c:pt idx="490">
                  <c:v>47.301646657351881</c:v>
                </c:pt>
                <c:pt idx="491">
                  <c:v>31.426307662492814</c:v>
                </c:pt>
                <c:pt idx="492">
                  <c:v>23.22630766249274</c:v>
                </c:pt>
                <c:pt idx="493">
                  <c:v>11.626307662492774</c:v>
                </c:pt>
                <c:pt idx="494">
                  <c:v>2.326307662492777</c:v>
                </c:pt>
                <c:pt idx="495">
                  <c:v>46.975814202207559</c:v>
                </c:pt>
                <c:pt idx="496">
                  <c:v>44.075814202207567</c:v>
                </c:pt>
                <c:pt idx="497">
                  <c:v>60.675814202207604</c:v>
                </c:pt>
                <c:pt idx="498">
                  <c:v>44.575814202207553</c:v>
                </c:pt>
                <c:pt idx="499">
                  <c:v>42.77581420220757</c:v>
                </c:pt>
                <c:pt idx="500">
                  <c:v>34.768247220797299</c:v>
                </c:pt>
                <c:pt idx="501">
                  <c:v>37.668247220797291</c:v>
                </c:pt>
                <c:pt idx="502">
                  <c:v>40.568247220797282</c:v>
                </c:pt>
                <c:pt idx="503">
                  <c:v>17.268247220797317</c:v>
                </c:pt>
                <c:pt idx="504">
                  <c:v>15.107348345767768</c:v>
                </c:pt>
                <c:pt idx="505">
                  <c:v>8.8073483457677071</c:v>
                </c:pt>
                <c:pt idx="506">
                  <c:v>4.707348345767759</c:v>
                </c:pt>
                <c:pt idx="507">
                  <c:v>-3.9926516542322155</c:v>
                </c:pt>
                <c:pt idx="508">
                  <c:v>5.3073483457677817</c:v>
                </c:pt>
                <c:pt idx="509">
                  <c:v>-0.43846679635848318</c:v>
                </c:pt>
                <c:pt idx="510">
                  <c:v>-1.2384667963584839</c:v>
                </c:pt>
                <c:pt idx="511">
                  <c:v>-24.238466796358438</c:v>
                </c:pt>
                <c:pt idx="512">
                  <c:v>-20.93846679635849</c:v>
                </c:pt>
                <c:pt idx="513">
                  <c:v>-1.3442090998305289</c:v>
                </c:pt>
                <c:pt idx="514">
                  <c:v>20.255790900169401</c:v>
                </c:pt>
                <c:pt idx="515">
                  <c:v>19.155790900169389</c:v>
                </c:pt>
                <c:pt idx="516">
                  <c:v>20.555790900169413</c:v>
                </c:pt>
                <c:pt idx="517">
                  <c:v>48.036968115654766</c:v>
                </c:pt>
                <c:pt idx="518">
                  <c:v>45.336968115654756</c:v>
                </c:pt>
                <c:pt idx="519">
                  <c:v>46.036968115654716</c:v>
                </c:pt>
                <c:pt idx="520">
                  <c:v>42.436968115654764</c:v>
                </c:pt>
                <c:pt idx="521">
                  <c:v>60.736968115654747</c:v>
                </c:pt>
                <c:pt idx="522">
                  <c:v>32.53673741079588</c:v>
                </c:pt>
                <c:pt idx="523">
                  <c:v>51.936737410795963</c:v>
                </c:pt>
                <c:pt idx="524">
                  <c:v>63.536737410795929</c:v>
                </c:pt>
                <c:pt idx="525">
                  <c:v>52.236737410795882</c:v>
                </c:pt>
                <c:pt idx="526">
                  <c:v>57.47671607734857</c:v>
                </c:pt>
                <c:pt idx="527">
                  <c:v>68.876716077348561</c:v>
                </c:pt>
                <c:pt idx="528">
                  <c:v>65.376716077348632</c:v>
                </c:pt>
                <c:pt idx="529">
                  <c:v>77.576716077348621</c:v>
                </c:pt>
                <c:pt idx="530">
                  <c:v>86.232591809061347</c:v>
                </c:pt>
                <c:pt idx="531">
                  <c:v>89.132591809061353</c:v>
                </c:pt>
                <c:pt idx="532">
                  <c:v>77.332591809061398</c:v>
                </c:pt>
                <c:pt idx="533">
                  <c:v>86.632591809061395</c:v>
                </c:pt>
                <c:pt idx="534">
                  <c:v>95.232591809061347</c:v>
                </c:pt>
                <c:pt idx="535">
                  <c:v>88.697174289434869</c:v>
                </c:pt>
                <c:pt idx="536">
                  <c:v>83.097174289434861</c:v>
                </c:pt>
                <c:pt idx="537">
                  <c:v>120.49717428943482</c:v>
                </c:pt>
                <c:pt idx="538">
                  <c:v>122.19717428943486</c:v>
                </c:pt>
                <c:pt idx="539">
                  <c:v>108.37046867308757</c:v>
                </c:pt>
                <c:pt idx="540">
                  <c:v>131.67046867308753</c:v>
                </c:pt>
                <c:pt idx="541">
                  <c:v>161.37046867308752</c:v>
                </c:pt>
                <c:pt idx="542">
                  <c:v>131.67046867308753</c:v>
                </c:pt>
                <c:pt idx="543">
                  <c:v>139.8381035996488</c:v>
                </c:pt>
                <c:pt idx="544">
                  <c:v>154.53810359964874</c:v>
                </c:pt>
                <c:pt idx="545">
                  <c:v>139.13810359964876</c:v>
                </c:pt>
                <c:pt idx="546">
                  <c:v>154.9381035996488</c:v>
                </c:pt>
                <c:pt idx="547">
                  <c:v>143.63810359964876</c:v>
                </c:pt>
                <c:pt idx="548">
                  <c:v>94.206844369495883</c:v>
                </c:pt>
                <c:pt idx="549">
                  <c:v>99.906844369495929</c:v>
                </c:pt>
                <c:pt idx="550">
                  <c:v>98.206844369495897</c:v>
                </c:pt>
                <c:pt idx="551">
                  <c:v>85.906844369495872</c:v>
                </c:pt>
                <c:pt idx="552">
                  <c:v>89.120605970109338</c:v>
                </c:pt>
                <c:pt idx="553">
                  <c:v>109.5206059701093</c:v>
                </c:pt>
                <c:pt idx="554">
                  <c:v>121.62060597010935</c:v>
                </c:pt>
                <c:pt idx="555">
                  <c:v>122.5206059701093</c:v>
                </c:pt>
                <c:pt idx="556">
                  <c:v>116.78550796453368</c:v>
                </c:pt>
                <c:pt idx="557">
                  <c:v>105.68550796453363</c:v>
                </c:pt>
                <c:pt idx="558">
                  <c:v>111.48550796453361</c:v>
                </c:pt>
                <c:pt idx="559">
                  <c:v>123.28550796453364</c:v>
                </c:pt>
                <c:pt idx="560">
                  <c:v>133.78550796453368</c:v>
                </c:pt>
                <c:pt idx="561">
                  <c:v>121.06142091687211</c:v>
                </c:pt>
                <c:pt idx="562">
                  <c:v>120.96142091687207</c:v>
                </c:pt>
                <c:pt idx="563">
                  <c:v>131.66142091687209</c:v>
                </c:pt>
                <c:pt idx="564">
                  <c:v>125.46142091687207</c:v>
                </c:pt>
                <c:pt idx="565">
                  <c:v>131.86047108820159</c:v>
                </c:pt>
                <c:pt idx="566">
                  <c:v>131.56047108820158</c:v>
                </c:pt>
                <c:pt idx="567">
                  <c:v>151.76047108820168</c:v>
                </c:pt>
                <c:pt idx="568">
                  <c:v>150.16047108820169</c:v>
                </c:pt>
                <c:pt idx="569">
                  <c:v>123.69824361235003</c:v>
                </c:pt>
                <c:pt idx="570">
                  <c:v>128.6982436123501</c:v>
                </c:pt>
                <c:pt idx="571">
                  <c:v>142.39824361235006</c:v>
                </c:pt>
                <c:pt idx="572">
                  <c:v>132.29824361235006</c:v>
                </c:pt>
                <c:pt idx="573">
                  <c:v>125.89824361235004</c:v>
                </c:pt>
                <c:pt idx="574">
                  <c:v>158.61510341951242</c:v>
                </c:pt>
                <c:pt idx="575">
                  <c:v>148.01510341951243</c:v>
                </c:pt>
                <c:pt idx="576">
                  <c:v>144.71510341951247</c:v>
                </c:pt>
                <c:pt idx="577">
                  <c:v>145.41510341951243</c:v>
                </c:pt>
                <c:pt idx="578">
                  <c:v>82.358296372190679</c:v>
                </c:pt>
                <c:pt idx="579">
                  <c:v>64.358296372190708</c:v>
                </c:pt>
                <c:pt idx="580">
                  <c:v>64.358296372190708</c:v>
                </c:pt>
                <c:pt idx="581">
                  <c:v>19.558296372190664</c:v>
                </c:pt>
                <c:pt idx="582">
                  <c:v>33.620670857553577</c:v>
                </c:pt>
                <c:pt idx="583">
                  <c:v>46.02067085755364</c:v>
                </c:pt>
                <c:pt idx="584">
                  <c:v>46.220670857553614</c:v>
                </c:pt>
                <c:pt idx="585">
                  <c:v>23.820670857553594</c:v>
                </c:pt>
                <c:pt idx="586">
                  <c:v>28.92067085755361</c:v>
                </c:pt>
                <c:pt idx="587">
                  <c:v>26.500114110495776</c:v>
                </c:pt>
                <c:pt idx="588">
                  <c:v>25.700114110495775</c:v>
                </c:pt>
                <c:pt idx="589">
                  <c:v>-11.299885889504147</c:v>
                </c:pt>
                <c:pt idx="590">
                  <c:v>3.5001141104958222</c:v>
                </c:pt>
                <c:pt idx="591">
                  <c:v>-3.7886406141528717</c:v>
                </c:pt>
                <c:pt idx="592">
                  <c:v>-3.6886406141528383</c:v>
                </c:pt>
                <c:pt idx="593">
                  <c:v>-23.788640614152889</c:v>
                </c:pt>
                <c:pt idx="594">
                  <c:v>-28.588640614152894</c:v>
                </c:pt>
                <c:pt idx="595">
                  <c:v>-31.688640614152863</c:v>
                </c:pt>
                <c:pt idx="596">
                  <c:v>-22.893491094869045</c:v>
                </c:pt>
                <c:pt idx="597">
                  <c:v>0.60650890513089806</c:v>
                </c:pt>
                <c:pt idx="598">
                  <c:v>-29.79349109486904</c:v>
                </c:pt>
                <c:pt idx="599">
                  <c:v>-13.893491094869059</c:v>
                </c:pt>
                <c:pt idx="600">
                  <c:v>23.197306898325998</c:v>
                </c:pt>
                <c:pt idx="601">
                  <c:v>17.597306898326082</c:v>
                </c:pt>
                <c:pt idx="602">
                  <c:v>51.697306898326012</c:v>
                </c:pt>
                <c:pt idx="603">
                  <c:v>54.497306898326059</c:v>
                </c:pt>
                <c:pt idx="604">
                  <c:v>21.504942967337737</c:v>
                </c:pt>
                <c:pt idx="605">
                  <c:v>1.8049429673377304</c:v>
                </c:pt>
                <c:pt idx="606">
                  <c:v>-17.395057032662198</c:v>
                </c:pt>
                <c:pt idx="607">
                  <c:v>-15.39505703266224</c:v>
                </c:pt>
                <c:pt idx="608">
                  <c:v>4.6049429673377773</c:v>
                </c:pt>
                <c:pt idx="609">
                  <c:v>-20.273287019900188</c:v>
                </c:pt>
                <c:pt idx="610">
                  <c:v>-4.073287019900107</c:v>
                </c:pt>
                <c:pt idx="611">
                  <c:v>15.826712980099877</c:v>
                </c:pt>
                <c:pt idx="612">
                  <c:v>8.2267129800998262</c:v>
                </c:pt>
                <c:pt idx="613">
                  <c:v>-3.1639973355353845</c:v>
                </c:pt>
                <c:pt idx="614">
                  <c:v>-6.3639973355353874</c:v>
                </c:pt>
                <c:pt idx="615">
                  <c:v>9.5360026644645934</c:v>
                </c:pt>
                <c:pt idx="616">
                  <c:v>22.336002664464605</c:v>
                </c:pt>
                <c:pt idx="617">
                  <c:v>9.979782163480877</c:v>
                </c:pt>
                <c:pt idx="618">
                  <c:v>14.379782163480836</c:v>
                </c:pt>
                <c:pt idx="619">
                  <c:v>23.8797821634809</c:v>
                </c:pt>
                <c:pt idx="620">
                  <c:v>3.9797821634808273</c:v>
                </c:pt>
                <c:pt idx="621">
                  <c:v>-3.0202178365191124</c:v>
                </c:pt>
                <c:pt idx="622">
                  <c:v>2.503870766235039E-2</c:v>
                </c:pt>
                <c:pt idx="623">
                  <c:v>6.9250387076623454</c:v>
                </c:pt>
                <c:pt idx="624">
                  <c:v>-13.77496129233764</c:v>
                </c:pt>
                <c:pt idx="625">
                  <c:v>-24.774961292337583</c:v>
                </c:pt>
                <c:pt idx="626">
                  <c:v>-41.43484064847307</c:v>
                </c:pt>
                <c:pt idx="627">
                  <c:v>-49.434840648473077</c:v>
                </c:pt>
                <c:pt idx="628">
                  <c:v>-36.634840648473066</c:v>
                </c:pt>
                <c:pt idx="629">
                  <c:v>-27.034840648473057</c:v>
                </c:pt>
                <c:pt idx="630">
                  <c:v>-13.734840648473057</c:v>
                </c:pt>
                <c:pt idx="631">
                  <c:v>-51.710675736168632</c:v>
                </c:pt>
                <c:pt idx="632">
                  <c:v>-70.11067573616856</c:v>
                </c:pt>
                <c:pt idx="633">
                  <c:v>-68.810675736168577</c:v>
                </c:pt>
                <c:pt idx="634">
                  <c:v>-84.110675736168616</c:v>
                </c:pt>
                <c:pt idx="635">
                  <c:v>-66.634298497214402</c:v>
                </c:pt>
                <c:pt idx="636">
                  <c:v>-82.234298497214382</c:v>
                </c:pt>
                <c:pt idx="637">
                  <c:v>-82.134298497214346</c:v>
                </c:pt>
                <c:pt idx="638">
                  <c:v>-88.334298497214377</c:v>
                </c:pt>
                <c:pt idx="639">
                  <c:v>-48.846919882171669</c:v>
                </c:pt>
                <c:pt idx="640">
                  <c:v>-60.146919882171623</c:v>
                </c:pt>
                <c:pt idx="641">
                  <c:v>-30.746919882171664</c:v>
                </c:pt>
                <c:pt idx="642">
                  <c:v>-33.246919882171696</c:v>
                </c:pt>
                <c:pt idx="643">
                  <c:v>-86.775158526946058</c:v>
                </c:pt>
                <c:pt idx="644">
                  <c:v>-88.875158526946052</c:v>
                </c:pt>
                <c:pt idx="645">
                  <c:v>-80.775158526946015</c:v>
                </c:pt>
                <c:pt idx="646">
                  <c:v>-63.475158526946004</c:v>
                </c:pt>
                <c:pt idx="647">
                  <c:v>-57.475158526946046</c:v>
                </c:pt>
                <c:pt idx="648">
                  <c:v>-83.655736583715338</c:v>
                </c:pt>
                <c:pt idx="649">
                  <c:v>-91.355736583715341</c:v>
                </c:pt>
                <c:pt idx="650">
                  <c:v>-76.955736583715421</c:v>
                </c:pt>
                <c:pt idx="651">
                  <c:v>-68.255736583715361</c:v>
                </c:pt>
                <c:pt idx="652">
                  <c:v>-93.43115466558433</c:v>
                </c:pt>
                <c:pt idx="653">
                  <c:v>-87.031154665584324</c:v>
                </c:pt>
                <c:pt idx="654">
                  <c:v>-87.131154665584276</c:v>
                </c:pt>
                <c:pt idx="655">
                  <c:v>-105.83115466558431</c:v>
                </c:pt>
                <c:pt idx="656">
                  <c:v>-77.965425873804065</c:v>
                </c:pt>
                <c:pt idx="657">
                  <c:v>-90.165425873804054</c:v>
                </c:pt>
                <c:pt idx="658">
                  <c:v>-88.265425873804134</c:v>
                </c:pt>
                <c:pt idx="659">
                  <c:v>-89.365425873804043</c:v>
                </c:pt>
                <c:pt idx="660">
                  <c:v>-82.665425873804125</c:v>
                </c:pt>
                <c:pt idx="661">
                  <c:v>-72.924653449619385</c:v>
                </c:pt>
                <c:pt idx="662">
                  <c:v>-71.824653449619461</c:v>
                </c:pt>
                <c:pt idx="663">
                  <c:v>-62.524653449619372</c:v>
                </c:pt>
                <c:pt idx="664">
                  <c:v>-78.024653449619393</c:v>
                </c:pt>
                <c:pt idx="665">
                  <c:v>-86.189648979169846</c:v>
                </c:pt>
                <c:pt idx="666">
                  <c:v>-68.4896489791698</c:v>
                </c:pt>
                <c:pt idx="667">
                  <c:v>-53.489648979169772</c:v>
                </c:pt>
                <c:pt idx="668">
                  <c:v>-60.58964897916983</c:v>
                </c:pt>
                <c:pt idx="669">
                  <c:v>-58.289648979169769</c:v>
                </c:pt>
                <c:pt idx="670">
                  <c:v>-37.966272724889727</c:v>
                </c:pt>
                <c:pt idx="671">
                  <c:v>-44.266272724889703</c:v>
                </c:pt>
                <c:pt idx="672">
                  <c:v>-48.266272724889703</c:v>
                </c:pt>
                <c:pt idx="673">
                  <c:v>-29.666272724889708</c:v>
                </c:pt>
                <c:pt idx="674">
                  <c:v>-40.049494659178109</c:v>
                </c:pt>
                <c:pt idx="675">
                  <c:v>-40.249494659178083</c:v>
                </c:pt>
                <c:pt idx="676">
                  <c:v>-31.149494659178156</c:v>
                </c:pt>
                <c:pt idx="677">
                  <c:v>-7.7494946591781577</c:v>
                </c:pt>
                <c:pt idx="678">
                  <c:v>-25.229832946434883</c:v>
                </c:pt>
                <c:pt idx="679">
                  <c:v>-40.729832946434911</c:v>
                </c:pt>
                <c:pt idx="680">
                  <c:v>-22.529832946434869</c:v>
                </c:pt>
                <c:pt idx="681">
                  <c:v>-33.729832946434883</c:v>
                </c:pt>
                <c:pt idx="682">
                  <c:v>-20.429832946434878</c:v>
                </c:pt>
                <c:pt idx="683">
                  <c:v>-50.264937382880333</c:v>
                </c:pt>
                <c:pt idx="684">
                  <c:v>-58.164937382880311</c:v>
                </c:pt>
                <c:pt idx="685">
                  <c:v>-67.364937382880356</c:v>
                </c:pt>
                <c:pt idx="686">
                  <c:v>-53.964937382880329</c:v>
                </c:pt>
                <c:pt idx="687">
                  <c:v>-77.584010860658907</c:v>
                </c:pt>
                <c:pt idx="688">
                  <c:v>-89.484010860658884</c:v>
                </c:pt>
                <c:pt idx="689">
                  <c:v>-69.184010860658958</c:v>
                </c:pt>
                <c:pt idx="690">
                  <c:v>-79.38401086065889</c:v>
                </c:pt>
                <c:pt idx="691">
                  <c:v>-93.204319936864266</c:v>
                </c:pt>
                <c:pt idx="692">
                  <c:v>-100.50431993686431</c:v>
                </c:pt>
                <c:pt idx="693">
                  <c:v>-100.10431993686426</c:v>
                </c:pt>
                <c:pt idx="694">
                  <c:v>-105.10431993686424</c:v>
                </c:pt>
                <c:pt idx="695">
                  <c:v>-98.294612733598981</c:v>
                </c:pt>
                <c:pt idx="696">
                  <c:v>-93.494612733598984</c:v>
                </c:pt>
                <c:pt idx="697">
                  <c:v>-85.194612733598959</c:v>
                </c:pt>
                <c:pt idx="698">
                  <c:v>-87.494612733599013</c:v>
                </c:pt>
                <c:pt idx="699">
                  <c:v>-72.694612733598959</c:v>
                </c:pt>
                <c:pt idx="700">
                  <c:v>-69.739742752851001</c:v>
                </c:pt>
                <c:pt idx="701">
                  <c:v>-68.439742752851004</c:v>
                </c:pt>
                <c:pt idx="702">
                  <c:v>-64.539742752850941</c:v>
                </c:pt>
                <c:pt idx="703">
                  <c:v>-64.73974275285093</c:v>
                </c:pt>
                <c:pt idx="704">
                  <c:v>-100.4724331007357</c:v>
                </c:pt>
                <c:pt idx="705">
                  <c:v>-95.572433100735751</c:v>
                </c:pt>
                <c:pt idx="706">
                  <c:v>-99.172433100735716</c:v>
                </c:pt>
                <c:pt idx="707">
                  <c:v>-89.672433100735731</c:v>
                </c:pt>
                <c:pt idx="708">
                  <c:v>-88.672433100735759</c:v>
                </c:pt>
                <c:pt idx="709">
                  <c:v>-44.460269369689613</c:v>
                </c:pt>
                <c:pt idx="710">
                  <c:v>-21.860269369689611</c:v>
                </c:pt>
                <c:pt idx="711">
                  <c:v>-16.960269369689573</c:v>
                </c:pt>
                <c:pt idx="712">
                  <c:v>1.3397306303104095</c:v>
                </c:pt>
                <c:pt idx="713">
                  <c:v>43.669621101769529</c:v>
                </c:pt>
                <c:pt idx="714">
                  <c:v>57.169621101769508</c:v>
                </c:pt>
                <c:pt idx="715">
                  <c:v>85.169621101769536</c:v>
                </c:pt>
                <c:pt idx="716">
                  <c:v>34.769621101769573</c:v>
                </c:pt>
                <c:pt idx="717">
                  <c:v>83.992816606394172</c:v>
                </c:pt>
                <c:pt idx="718">
                  <c:v>58.092816606394138</c:v>
                </c:pt>
                <c:pt idx="719">
                  <c:v>67.892816606394121</c:v>
                </c:pt>
                <c:pt idx="720">
                  <c:v>34.39281660639422</c:v>
                </c:pt>
                <c:pt idx="721">
                  <c:v>47.392816606394121</c:v>
                </c:pt>
                <c:pt idx="722">
                  <c:v>-17.942362987494409</c:v>
                </c:pt>
                <c:pt idx="723">
                  <c:v>-17.342362987494386</c:v>
                </c:pt>
                <c:pt idx="724">
                  <c:v>0.75763701250561866</c:v>
                </c:pt>
                <c:pt idx="725">
                  <c:v>1.9576370125055753</c:v>
                </c:pt>
                <c:pt idx="726">
                  <c:v>-1.1130986307628099</c:v>
                </c:pt>
                <c:pt idx="727">
                  <c:v>-29.713098630762769</c:v>
                </c:pt>
                <c:pt idx="728">
                  <c:v>-10.313098630762774</c:v>
                </c:pt>
                <c:pt idx="729">
                  <c:v>-31.913098630762793</c:v>
                </c:pt>
                <c:pt idx="730">
                  <c:v>-47.195272678565118</c:v>
                </c:pt>
                <c:pt idx="731">
                  <c:v>-40.995272678565087</c:v>
                </c:pt>
                <c:pt idx="732">
                  <c:v>-43.795272678565041</c:v>
                </c:pt>
                <c:pt idx="733">
                  <c:v>-72.795272678565055</c:v>
                </c:pt>
                <c:pt idx="734">
                  <c:v>-83.995272678565058</c:v>
                </c:pt>
                <c:pt idx="735">
                  <c:v>-71.104542921806853</c:v>
                </c:pt>
                <c:pt idx="736">
                  <c:v>-92.404542921806865</c:v>
                </c:pt>
                <c:pt idx="737">
                  <c:v>-95.104542921806882</c:v>
                </c:pt>
                <c:pt idx="738">
                  <c:v>-78.404542921806893</c:v>
                </c:pt>
                <c:pt idx="739">
                  <c:v>-102.47539979376592</c:v>
                </c:pt>
                <c:pt idx="740">
                  <c:v>-103.97539979376589</c:v>
                </c:pt>
                <c:pt idx="741">
                  <c:v>-102.77539979376593</c:v>
                </c:pt>
                <c:pt idx="742">
                  <c:v>-89.375399793765894</c:v>
                </c:pt>
                <c:pt idx="743">
                  <c:v>-104.4092353616354</c:v>
                </c:pt>
                <c:pt idx="744">
                  <c:v>-107.50923536163538</c:v>
                </c:pt>
                <c:pt idx="745">
                  <c:v>-117.10923536163537</c:v>
                </c:pt>
                <c:pt idx="746">
                  <c:v>-136.50923536163538</c:v>
                </c:pt>
                <c:pt idx="747">
                  <c:v>-145.1092353616354</c:v>
                </c:pt>
                <c:pt idx="748">
                  <c:v>-135.22823438796615</c:v>
                </c:pt>
                <c:pt idx="749">
                  <c:v>-146.82823438796621</c:v>
                </c:pt>
                <c:pt idx="750">
                  <c:v>-165.52823438796622</c:v>
                </c:pt>
                <c:pt idx="751">
                  <c:v>-188.12823438796622</c:v>
                </c:pt>
                <c:pt idx="752">
                  <c:v>-157.98359893550113</c:v>
                </c:pt>
                <c:pt idx="753">
                  <c:v>-176.68359893550115</c:v>
                </c:pt>
                <c:pt idx="754">
                  <c:v>-158.08359893550116</c:v>
                </c:pt>
                <c:pt idx="755">
                  <c:v>-157.88359893550111</c:v>
                </c:pt>
                <c:pt idx="756">
                  <c:v>-158.37392991145921</c:v>
                </c:pt>
                <c:pt idx="757">
                  <c:v>-175.17392991145923</c:v>
                </c:pt>
                <c:pt idx="758">
                  <c:v>-181.97392991145929</c:v>
                </c:pt>
                <c:pt idx="759">
                  <c:v>-195.47392991145927</c:v>
                </c:pt>
                <c:pt idx="760">
                  <c:v>-189.57392991145926</c:v>
                </c:pt>
                <c:pt idx="761">
                  <c:v>-152.52877736704019</c:v>
                </c:pt>
                <c:pt idx="762">
                  <c:v>-151.32877736704015</c:v>
                </c:pt>
                <c:pt idx="763">
                  <c:v>-153.72877736704015</c:v>
                </c:pt>
                <c:pt idx="764">
                  <c:v>-154.72877736704015</c:v>
                </c:pt>
                <c:pt idx="765">
                  <c:v>-143.39374268245092</c:v>
                </c:pt>
                <c:pt idx="766">
                  <c:v>-133.59374268245085</c:v>
                </c:pt>
                <c:pt idx="767">
                  <c:v>-153.6937426824509</c:v>
                </c:pt>
                <c:pt idx="768">
                  <c:v>-159.59374268245091</c:v>
                </c:pt>
                <c:pt idx="769">
                  <c:v>-147.55048464070529</c:v>
                </c:pt>
                <c:pt idx="770">
                  <c:v>-160.25048464070525</c:v>
                </c:pt>
                <c:pt idx="771">
                  <c:v>-143.25048464070528</c:v>
                </c:pt>
                <c:pt idx="772">
                  <c:v>-133.45048464070527</c:v>
                </c:pt>
                <c:pt idx="773">
                  <c:v>-133.65048464070526</c:v>
                </c:pt>
                <c:pt idx="774">
                  <c:v>-184.55535114881218</c:v>
                </c:pt>
                <c:pt idx="775">
                  <c:v>-190.55535114881215</c:v>
                </c:pt>
                <c:pt idx="776">
                  <c:v>-194.9553511488121</c:v>
                </c:pt>
                <c:pt idx="777">
                  <c:v>-186.05535114881215</c:v>
                </c:pt>
                <c:pt idx="778">
                  <c:v>-209.46958297090745</c:v>
                </c:pt>
                <c:pt idx="779">
                  <c:v>-221.96958297090745</c:v>
                </c:pt>
                <c:pt idx="780">
                  <c:v>-225.36958297090743</c:v>
                </c:pt>
                <c:pt idx="781">
                  <c:v>-232.66958297090738</c:v>
                </c:pt>
                <c:pt idx="782">
                  <c:v>-249.06958297090745</c:v>
                </c:pt>
                <c:pt idx="783">
                  <c:v>-265.88369910446158</c:v>
                </c:pt>
                <c:pt idx="784">
                  <c:v>-255.18369910446168</c:v>
                </c:pt>
                <c:pt idx="785">
                  <c:v>-244.28369910446168</c:v>
                </c:pt>
                <c:pt idx="786">
                  <c:v>-249.78369910446165</c:v>
                </c:pt>
                <c:pt idx="787">
                  <c:v>-208.34581497720902</c:v>
                </c:pt>
                <c:pt idx="788">
                  <c:v>-192.04581497720898</c:v>
                </c:pt>
                <c:pt idx="789">
                  <c:v>-198.24581497720902</c:v>
                </c:pt>
                <c:pt idx="790">
                  <c:v>-197.74581497720902</c:v>
                </c:pt>
                <c:pt idx="791">
                  <c:v>-176.0506471968495</c:v>
                </c:pt>
                <c:pt idx="792">
                  <c:v>-175.75064719684948</c:v>
                </c:pt>
                <c:pt idx="793">
                  <c:v>-157.05064719684944</c:v>
                </c:pt>
                <c:pt idx="794">
                  <c:v>-141.95064719684947</c:v>
                </c:pt>
                <c:pt idx="795">
                  <c:v>-141.65064719684946</c:v>
                </c:pt>
                <c:pt idx="796">
                  <c:v>-163.5817216756717</c:v>
                </c:pt>
                <c:pt idx="797">
                  <c:v>-186.08172167567164</c:v>
                </c:pt>
                <c:pt idx="798">
                  <c:v>-215.38172167567166</c:v>
                </c:pt>
                <c:pt idx="799">
                  <c:v>-216.08172167567173</c:v>
                </c:pt>
                <c:pt idx="800">
                  <c:v>-207.470135150077</c:v>
                </c:pt>
                <c:pt idx="801">
                  <c:v>-191.17013515007704</c:v>
                </c:pt>
                <c:pt idx="802">
                  <c:v>-173.27013515007704</c:v>
                </c:pt>
                <c:pt idx="803">
                  <c:v>-170.67013515007704</c:v>
                </c:pt>
                <c:pt idx="804">
                  <c:v>-164.66495254626849</c:v>
                </c:pt>
                <c:pt idx="805">
                  <c:v>-186.06495254626844</c:v>
                </c:pt>
                <c:pt idx="806">
                  <c:v>-170.66495254626847</c:v>
                </c:pt>
                <c:pt idx="807">
                  <c:v>-167.66495254626852</c:v>
                </c:pt>
                <c:pt idx="808">
                  <c:v>-177.16495254626849</c:v>
                </c:pt>
                <c:pt idx="809">
                  <c:v>-170.71508467900748</c:v>
                </c:pt>
                <c:pt idx="810">
                  <c:v>-174.31508467900744</c:v>
                </c:pt>
                <c:pt idx="811">
                  <c:v>-161.01508467900746</c:v>
                </c:pt>
                <c:pt idx="812">
                  <c:v>-149.91508467900746</c:v>
                </c:pt>
                <c:pt idx="813">
                  <c:v>-144.23146141233056</c:v>
                </c:pt>
                <c:pt idx="814">
                  <c:v>-139.83146141233061</c:v>
                </c:pt>
                <c:pt idx="815">
                  <c:v>-134.83146141233061</c:v>
                </c:pt>
                <c:pt idx="816">
                  <c:v>-140.83146141233058</c:v>
                </c:pt>
                <c:pt idx="817">
                  <c:v>-149.59115540947838</c:v>
                </c:pt>
                <c:pt idx="818">
                  <c:v>-150.39115540947839</c:v>
                </c:pt>
                <c:pt idx="819">
                  <c:v>-145.79115540947836</c:v>
                </c:pt>
                <c:pt idx="820">
                  <c:v>-146.79115540947842</c:v>
                </c:pt>
                <c:pt idx="821">
                  <c:v>-137.99115540947841</c:v>
                </c:pt>
                <c:pt idx="822">
                  <c:v>-84.006930412905945</c:v>
                </c:pt>
                <c:pt idx="823">
                  <c:v>-92.106930412905982</c:v>
                </c:pt>
                <c:pt idx="824">
                  <c:v>-103.50693041290597</c:v>
                </c:pt>
                <c:pt idx="825">
                  <c:v>-99.10693041290601</c:v>
                </c:pt>
                <c:pt idx="826">
                  <c:v>-112.29115571915145</c:v>
                </c:pt>
                <c:pt idx="827">
                  <c:v>-104.29115571915145</c:v>
                </c:pt>
                <c:pt idx="828">
                  <c:v>-92.191155719151482</c:v>
                </c:pt>
                <c:pt idx="829">
                  <c:v>-71.791155719151504</c:v>
                </c:pt>
                <c:pt idx="830">
                  <c:v>-61.769830168466825</c:v>
                </c:pt>
                <c:pt idx="831">
                  <c:v>-44.369830168466876</c:v>
                </c:pt>
                <c:pt idx="832">
                  <c:v>-54.969830168466856</c:v>
                </c:pt>
                <c:pt idx="833">
                  <c:v>-36.869830168466855</c:v>
                </c:pt>
                <c:pt idx="834">
                  <c:v>-68.769830168466854</c:v>
                </c:pt>
                <c:pt idx="835">
                  <c:v>-58.345442911076532</c:v>
                </c:pt>
                <c:pt idx="836">
                  <c:v>-68.345442911076489</c:v>
                </c:pt>
                <c:pt idx="837">
                  <c:v>-56.345442911076482</c:v>
                </c:pt>
                <c:pt idx="838">
                  <c:v>-44.545442911076535</c:v>
                </c:pt>
                <c:pt idx="839">
                  <c:v>-49.389443964335378</c:v>
                </c:pt>
                <c:pt idx="840">
                  <c:v>-48.189443964335425</c:v>
                </c:pt>
                <c:pt idx="841">
                  <c:v>-33.189443964335382</c:v>
                </c:pt>
                <c:pt idx="842">
                  <c:v>-31.389443964335406</c:v>
                </c:pt>
                <c:pt idx="843">
                  <c:v>35.957398103743103</c:v>
                </c:pt>
                <c:pt idx="844">
                  <c:v>31.457398103743106</c:v>
                </c:pt>
                <c:pt idx="845">
                  <c:v>21.257398103743075</c:v>
                </c:pt>
                <c:pt idx="846">
                  <c:v>23.957398103743088</c:v>
                </c:pt>
                <c:pt idx="847">
                  <c:v>-3.3426018962569692</c:v>
                </c:pt>
                <c:pt idx="848">
                  <c:v>-56.640968160695238</c:v>
                </c:pt>
                <c:pt idx="849">
                  <c:v>-60.640968160695238</c:v>
                </c:pt>
                <c:pt idx="850">
                  <c:v>-48.340968160695219</c:v>
                </c:pt>
                <c:pt idx="851">
                  <c:v>-72.540968160695215</c:v>
                </c:pt>
                <c:pt idx="852">
                  <c:v>-87.787385016716087</c:v>
                </c:pt>
                <c:pt idx="853">
                  <c:v>-98.387385016716067</c:v>
                </c:pt>
                <c:pt idx="854">
                  <c:v>-83.687385016716036</c:v>
                </c:pt>
                <c:pt idx="855">
                  <c:v>-82.887385016716038</c:v>
                </c:pt>
                <c:pt idx="856">
                  <c:v>-55.130352269069505</c:v>
                </c:pt>
                <c:pt idx="857">
                  <c:v>-43.430352269069502</c:v>
                </c:pt>
                <c:pt idx="858">
                  <c:v>-73.130352269069476</c:v>
                </c:pt>
                <c:pt idx="859">
                  <c:v>-67.830352269069479</c:v>
                </c:pt>
                <c:pt idx="860">
                  <c:v>-53.630352269069448</c:v>
                </c:pt>
                <c:pt idx="861">
                  <c:v>-41.835168880469453</c:v>
                </c:pt>
                <c:pt idx="862">
                  <c:v>-38.735168880469487</c:v>
                </c:pt>
                <c:pt idx="863">
                  <c:v>-44.6351688804695</c:v>
                </c:pt>
                <c:pt idx="864">
                  <c:v>-26.93516888046954</c:v>
                </c:pt>
                <c:pt idx="865">
                  <c:v>-3.6925100065827721</c:v>
                </c:pt>
                <c:pt idx="866">
                  <c:v>-11.992510006582702</c:v>
                </c:pt>
                <c:pt idx="867">
                  <c:v>-2.9925100065827159</c:v>
                </c:pt>
                <c:pt idx="868">
                  <c:v>1.2074899934172656</c:v>
                </c:pt>
                <c:pt idx="869">
                  <c:v>24.907489993417276</c:v>
                </c:pt>
                <c:pt idx="870">
                  <c:v>79.171737124111189</c:v>
                </c:pt>
                <c:pt idx="871">
                  <c:v>89.471737124111158</c:v>
                </c:pt>
                <c:pt idx="872">
                  <c:v>97.871737124111206</c:v>
                </c:pt>
                <c:pt idx="873">
                  <c:v>81.371737124111121</c:v>
                </c:pt>
                <c:pt idx="874">
                  <c:v>34.788213717833386</c:v>
                </c:pt>
                <c:pt idx="875">
                  <c:v>43.988213717833432</c:v>
                </c:pt>
                <c:pt idx="876">
                  <c:v>61.088213717833462</c:v>
                </c:pt>
                <c:pt idx="877">
                  <c:v>66.58821371783344</c:v>
                </c:pt>
                <c:pt idx="878">
                  <c:v>-21.004732107174728</c:v>
                </c:pt>
                <c:pt idx="879">
                  <c:v>-35.404732107174738</c:v>
                </c:pt>
                <c:pt idx="880">
                  <c:v>-11.904732107174709</c:v>
                </c:pt>
                <c:pt idx="881">
                  <c:v>-53.404732107174709</c:v>
                </c:pt>
                <c:pt idx="882">
                  <c:v>-55.504732107174704</c:v>
                </c:pt>
                <c:pt idx="883">
                  <c:v>-46.811069073364919</c:v>
                </c:pt>
                <c:pt idx="884">
                  <c:v>-49.711069073364996</c:v>
                </c:pt>
                <c:pt idx="885">
                  <c:v>-51.211069073364968</c:v>
                </c:pt>
                <c:pt idx="886">
                  <c:v>-25.011069073364922</c:v>
                </c:pt>
                <c:pt idx="887">
                  <c:v>-12.54975224694137</c:v>
                </c:pt>
                <c:pt idx="888">
                  <c:v>-30.24975224694133</c:v>
                </c:pt>
                <c:pt idx="889">
                  <c:v>-21.649752246941389</c:v>
                </c:pt>
                <c:pt idx="890">
                  <c:v>-11.049752246941313</c:v>
                </c:pt>
                <c:pt idx="891">
                  <c:v>-0.93510336552915518</c:v>
                </c:pt>
                <c:pt idx="892">
                  <c:v>3.4648966344708931</c:v>
                </c:pt>
                <c:pt idx="893">
                  <c:v>-11.535103365529142</c:v>
                </c:pt>
                <c:pt idx="894">
                  <c:v>-45.935103365529173</c:v>
                </c:pt>
                <c:pt idx="895">
                  <c:v>-52.496741130940983</c:v>
                </c:pt>
                <c:pt idx="896">
                  <c:v>-60.196741130940978</c:v>
                </c:pt>
                <c:pt idx="897">
                  <c:v>-59.396741130940981</c:v>
                </c:pt>
                <c:pt idx="898">
                  <c:v>-40.396741130941024</c:v>
                </c:pt>
                <c:pt idx="899">
                  <c:v>-35.396741130940953</c:v>
                </c:pt>
                <c:pt idx="900">
                  <c:v>-24.210940985678153</c:v>
                </c:pt>
                <c:pt idx="901">
                  <c:v>-9.9609409856781461</c:v>
                </c:pt>
                <c:pt idx="902">
                  <c:v>-9.990940985678165</c:v>
                </c:pt>
                <c:pt idx="903">
                  <c:v>-16.220940985678123</c:v>
                </c:pt>
                <c:pt idx="904">
                  <c:v>-8.2700541389721494</c:v>
                </c:pt>
                <c:pt idx="905">
                  <c:v>2.3599458610278568</c:v>
                </c:pt>
                <c:pt idx="906">
                  <c:v>12.519945861027892</c:v>
                </c:pt>
                <c:pt idx="907">
                  <c:v>10.209945861027858</c:v>
                </c:pt>
                <c:pt idx="908">
                  <c:v>37.119945861027936</c:v>
                </c:pt>
                <c:pt idx="909">
                  <c:v>80.475436878403713</c:v>
                </c:pt>
                <c:pt idx="910">
                  <c:v>77.435436878403692</c:v>
                </c:pt>
                <c:pt idx="911">
                  <c:v>71.485436878403704</c:v>
                </c:pt>
                <c:pt idx="912">
                  <c:v>99.905436878403719</c:v>
                </c:pt>
                <c:pt idx="913">
                  <c:v>175.76600880435055</c:v>
                </c:pt>
                <c:pt idx="914">
                  <c:v>189.5360088043505</c:v>
                </c:pt>
                <c:pt idx="915">
                  <c:v>198.66600880435055</c:v>
                </c:pt>
                <c:pt idx="916">
                  <c:v>202.20600880435055</c:v>
                </c:pt>
                <c:pt idx="917">
                  <c:v>180.22847847604399</c:v>
                </c:pt>
                <c:pt idx="918">
                  <c:v>189.32847847604401</c:v>
                </c:pt>
                <c:pt idx="919">
                  <c:v>198.57847847604395</c:v>
                </c:pt>
                <c:pt idx="920">
                  <c:v>211.53847847604393</c:v>
                </c:pt>
                <c:pt idx="921">
                  <c:v>222.148478476044</c:v>
                </c:pt>
                <c:pt idx="922">
                  <c:v>269.02111801784167</c:v>
                </c:pt>
                <c:pt idx="923">
                  <c:v>281.6811180178417</c:v>
                </c:pt>
                <c:pt idx="924">
                  <c:v>281.06111801784169</c:v>
                </c:pt>
                <c:pt idx="925">
                  <c:v>269.70111801784168</c:v>
                </c:pt>
                <c:pt idx="926">
                  <c:v>229.47423905793167</c:v>
                </c:pt>
                <c:pt idx="927">
                  <c:v>230.86423905793163</c:v>
                </c:pt>
                <c:pt idx="928">
                  <c:v>239.55423905793162</c:v>
                </c:pt>
                <c:pt idx="929">
                  <c:v>254.42423905793166</c:v>
                </c:pt>
                <c:pt idx="930">
                  <c:v>223.76263885483132</c:v>
                </c:pt>
                <c:pt idx="931">
                  <c:v>208.87263885483128</c:v>
                </c:pt>
                <c:pt idx="932">
                  <c:v>206.11263885483135</c:v>
                </c:pt>
                <c:pt idx="933">
                  <c:v>218.36263885483129</c:v>
                </c:pt>
                <c:pt idx="934">
                  <c:v>219.91263885483133</c:v>
                </c:pt>
                <c:pt idx="935">
                  <c:v>220.83572703301621</c:v>
                </c:pt>
                <c:pt idx="936">
                  <c:v>235.73572703301622</c:v>
                </c:pt>
                <c:pt idx="937">
                  <c:v>214.87572703301626</c:v>
                </c:pt>
                <c:pt idx="938">
                  <c:v>203.36572703301624</c:v>
                </c:pt>
                <c:pt idx="939">
                  <c:v>198.92330815427454</c:v>
                </c:pt>
                <c:pt idx="940">
                  <c:v>207.05330815427456</c:v>
                </c:pt>
                <c:pt idx="941">
                  <c:v>203.58330815427456</c:v>
                </c:pt>
                <c:pt idx="942">
                  <c:v>206.89330815427454</c:v>
                </c:pt>
                <c:pt idx="943">
                  <c:v>203.73330815427457</c:v>
                </c:pt>
                <c:pt idx="944">
                  <c:v>260.7015056501856</c:v>
                </c:pt>
                <c:pt idx="945">
                  <c:v>280.55150565018556</c:v>
                </c:pt>
                <c:pt idx="946">
                  <c:v>285.46150565018553</c:v>
                </c:pt>
                <c:pt idx="947">
                  <c:v>279.50150565018555</c:v>
                </c:pt>
                <c:pt idx="948">
                  <c:v>225.27352473934653</c:v>
                </c:pt>
                <c:pt idx="949">
                  <c:v>245.8235247393466</c:v>
                </c:pt>
                <c:pt idx="950">
                  <c:v>240.4135247393466</c:v>
                </c:pt>
                <c:pt idx="951">
                  <c:v>238.46352473934655</c:v>
                </c:pt>
                <c:pt idx="952">
                  <c:v>239.29631517540057</c:v>
                </c:pt>
                <c:pt idx="953">
                  <c:v>246.07631517540059</c:v>
                </c:pt>
                <c:pt idx="954">
                  <c:v>242.97631517540057</c:v>
                </c:pt>
                <c:pt idx="955">
                  <c:v>266.9163151754006</c:v>
                </c:pt>
                <c:pt idx="956">
                  <c:v>259.21530396236381</c:v>
                </c:pt>
                <c:pt idx="957">
                  <c:v>267.52530396236381</c:v>
                </c:pt>
                <c:pt idx="958">
                  <c:v>264.07530396236382</c:v>
                </c:pt>
                <c:pt idx="959">
                  <c:v>265.96530396236381</c:v>
                </c:pt>
                <c:pt idx="960">
                  <c:v>289.85530396236385</c:v>
                </c:pt>
                <c:pt idx="961">
                  <c:v>228.82493016667951</c:v>
                </c:pt>
                <c:pt idx="962">
                  <c:v>211.15493016667949</c:v>
                </c:pt>
                <c:pt idx="963">
                  <c:v>200.56493016667946</c:v>
                </c:pt>
                <c:pt idx="964">
                  <c:v>202.65493016667949</c:v>
                </c:pt>
                <c:pt idx="965">
                  <c:v>182.04947215006752</c:v>
                </c:pt>
                <c:pt idx="966">
                  <c:v>164.43947215006753</c:v>
                </c:pt>
                <c:pt idx="967">
                  <c:v>143.59947215006753</c:v>
                </c:pt>
                <c:pt idx="968">
                  <c:v>154.9994721500675</c:v>
                </c:pt>
                <c:pt idx="969">
                  <c:v>142.46231145574751</c:v>
                </c:pt>
                <c:pt idx="970">
                  <c:v>147.99231145574748</c:v>
                </c:pt>
                <c:pt idx="971">
                  <c:v>148.95231145574758</c:v>
                </c:pt>
                <c:pt idx="972">
                  <c:v>160.5723114557475</c:v>
                </c:pt>
                <c:pt idx="973">
                  <c:v>170.15231145574754</c:v>
                </c:pt>
                <c:pt idx="974">
                  <c:v>162.5291282965236</c:v>
                </c:pt>
                <c:pt idx="975">
                  <c:v>178.49912829652359</c:v>
                </c:pt>
                <c:pt idx="976">
                  <c:v>158.6791282965236</c:v>
                </c:pt>
                <c:pt idx="977">
                  <c:v>151.64912829652354</c:v>
                </c:pt>
                <c:pt idx="978">
                  <c:v>135.202391437383</c:v>
                </c:pt>
                <c:pt idx="979">
                  <c:v>150.99239143738296</c:v>
                </c:pt>
                <c:pt idx="980">
                  <c:v>144.69239143738298</c:v>
                </c:pt>
                <c:pt idx="981">
                  <c:v>130.13239143738301</c:v>
                </c:pt>
                <c:pt idx="982">
                  <c:v>152.25239143738295</c:v>
                </c:pt>
                <c:pt idx="983">
                  <c:v>166.64073150476514</c:v>
                </c:pt>
                <c:pt idx="984">
                  <c:v>149.40073150476519</c:v>
                </c:pt>
                <c:pt idx="985">
                  <c:v>159.53073150476519</c:v>
                </c:pt>
                <c:pt idx="986">
                  <c:v>158.77073150476519</c:v>
                </c:pt>
                <c:pt idx="987">
                  <c:v>157.7876327019344</c:v>
                </c:pt>
                <c:pt idx="988">
                  <c:v>156.07763270193448</c:v>
                </c:pt>
                <c:pt idx="989">
                  <c:v>133.16763270193439</c:v>
                </c:pt>
                <c:pt idx="990">
                  <c:v>163.07763270193442</c:v>
                </c:pt>
                <c:pt idx="991">
                  <c:v>147.42362497746308</c:v>
                </c:pt>
                <c:pt idx="992">
                  <c:v>143.21362497746301</c:v>
                </c:pt>
                <c:pt idx="993">
                  <c:v>137.22362497746303</c:v>
                </c:pt>
                <c:pt idx="994">
                  <c:v>142.69362497746297</c:v>
                </c:pt>
                <c:pt idx="995">
                  <c:v>146.39362497746308</c:v>
                </c:pt>
                <c:pt idx="996">
                  <c:v>142.8901571894711</c:v>
                </c:pt>
                <c:pt idx="997">
                  <c:v>155.3901571894711</c:v>
                </c:pt>
                <c:pt idx="998">
                  <c:v>167.59015718947109</c:v>
                </c:pt>
                <c:pt idx="999">
                  <c:v>174.80015718947107</c:v>
                </c:pt>
                <c:pt idx="1000">
                  <c:v>197.16328318022374</c:v>
                </c:pt>
                <c:pt idx="1001">
                  <c:v>191.34328318022372</c:v>
                </c:pt>
                <c:pt idx="1002">
                  <c:v>159.91328318022369</c:v>
                </c:pt>
                <c:pt idx="1003">
                  <c:v>155.17328318022373</c:v>
                </c:pt>
                <c:pt idx="1004">
                  <c:v>150.01993149842531</c:v>
                </c:pt>
                <c:pt idx="1005">
                  <c:v>138.06993149842538</c:v>
                </c:pt>
                <c:pt idx="1006">
                  <c:v>133.31993149842535</c:v>
                </c:pt>
                <c:pt idx="1007">
                  <c:v>106.75993149842533</c:v>
                </c:pt>
                <c:pt idx="1008">
                  <c:v>107.06993149842532</c:v>
                </c:pt>
                <c:pt idx="1009">
                  <c:v>148.95849123787545</c:v>
                </c:pt>
                <c:pt idx="1010">
                  <c:v>159.85849123787546</c:v>
                </c:pt>
                <c:pt idx="1011">
                  <c:v>147.38849123787548</c:v>
                </c:pt>
                <c:pt idx="1012">
                  <c:v>144.58849123787542</c:v>
                </c:pt>
                <c:pt idx="1013">
                  <c:v>137.64446160079791</c:v>
                </c:pt>
                <c:pt idx="1014">
                  <c:v>144.01446160079789</c:v>
                </c:pt>
                <c:pt idx="1015">
                  <c:v>162.71446160079793</c:v>
                </c:pt>
                <c:pt idx="1016">
                  <c:v>162.95446160079788</c:v>
                </c:pt>
                <c:pt idx="1017">
                  <c:v>192.13806709099021</c:v>
                </c:pt>
                <c:pt idx="1018">
                  <c:v>184.03806709099015</c:v>
                </c:pt>
                <c:pt idx="1019">
                  <c:v>179.57806709099015</c:v>
                </c:pt>
                <c:pt idx="1020">
                  <c:v>205.08806709099022</c:v>
                </c:pt>
                <c:pt idx="1021">
                  <c:v>204.36806709099019</c:v>
                </c:pt>
                <c:pt idx="1022">
                  <c:v>221.88242543400722</c:v>
                </c:pt>
                <c:pt idx="1023">
                  <c:v>222.48242543400724</c:v>
                </c:pt>
                <c:pt idx="1024">
                  <c:v>215.6824254340072</c:v>
                </c:pt>
                <c:pt idx="1025">
                  <c:v>226.57242543400722</c:v>
                </c:pt>
                <c:pt idx="1026">
                  <c:v>224.5035646877719</c:v>
                </c:pt>
                <c:pt idx="1027">
                  <c:v>232.41356468777187</c:v>
                </c:pt>
                <c:pt idx="1028">
                  <c:v>216.43356468777188</c:v>
                </c:pt>
                <c:pt idx="1029">
                  <c:v>222.28356468777193</c:v>
                </c:pt>
                <c:pt idx="1030">
                  <c:v>240.79368488417981</c:v>
                </c:pt>
                <c:pt idx="1031">
                  <c:v>248.70368488417975</c:v>
                </c:pt>
                <c:pt idx="1032">
                  <c:v>243.75368488417973</c:v>
                </c:pt>
                <c:pt idx="1033">
                  <c:v>228.83368488417977</c:v>
                </c:pt>
                <c:pt idx="1034">
                  <c:v>228.24368488417974</c:v>
                </c:pt>
                <c:pt idx="1035">
                  <c:v>197.99636885764329</c:v>
                </c:pt>
                <c:pt idx="1036">
                  <c:v>193.75636885764331</c:v>
                </c:pt>
                <c:pt idx="1037">
                  <c:v>193.37636885764331</c:v>
                </c:pt>
                <c:pt idx="1038">
                  <c:v>203.45636885764327</c:v>
                </c:pt>
                <c:pt idx="1039">
                  <c:v>191.18395040976495</c:v>
                </c:pt>
                <c:pt idx="1040">
                  <c:v>189.6439504097649</c:v>
                </c:pt>
                <c:pt idx="1041">
                  <c:v>189.2639504097649</c:v>
                </c:pt>
                <c:pt idx="1042">
                  <c:v>184.18395040976492</c:v>
                </c:pt>
                <c:pt idx="1043">
                  <c:v>190.28395040976491</c:v>
                </c:pt>
                <c:pt idx="1044">
                  <c:v>211.03154289828944</c:v>
                </c:pt>
                <c:pt idx="1045">
                  <c:v>211.0515428982894</c:v>
                </c:pt>
                <c:pt idx="1046">
                  <c:v>217.4915428982894</c:v>
                </c:pt>
                <c:pt idx="1047">
                  <c:v>216.58154289828948</c:v>
                </c:pt>
                <c:pt idx="1048">
                  <c:v>188.54706840275918</c:v>
                </c:pt>
                <c:pt idx="1049">
                  <c:v>188.71706840275922</c:v>
                </c:pt>
                <c:pt idx="1050">
                  <c:v>184.3370684027592</c:v>
                </c:pt>
                <c:pt idx="1051">
                  <c:v>160.8670684027592</c:v>
                </c:pt>
                <c:pt idx="1052">
                  <c:v>187.56640320686591</c:v>
                </c:pt>
                <c:pt idx="1053">
                  <c:v>178.93640320686589</c:v>
                </c:pt>
                <c:pt idx="1054">
                  <c:v>193.47640320686591</c:v>
                </c:pt>
                <c:pt idx="1055">
                  <c:v>191.3964032068659</c:v>
                </c:pt>
                <c:pt idx="1056">
                  <c:v>228.54702554744532</c:v>
                </c:pt>
                <c:pt idx="1057">
                  <c:v>228.11702554744525</c:v>
                </c:pt>
                <c:pt idx="1058">
                  <c:v>232.84702554744536</c:v>
                </c:pt>
                <c:pt idx="1059">
                  <c:v>226.8470255474453</c:v>
                </c:pt>
                <c:pt idx="1060">
                  <c:v>240.87702554744527</c:v>
                </c:pt>
                <c:pt idx="1061">
                  <c:v>243.68333452958711</c:v>
                </c:pt>
                <c:pt idx="1062">
                  <c:v>248.69333452958716</c:v>
                </c:pt>
                <c:pt idx="1063">
                  <c:v>258.46333452958714</c:v>
                </c:pt>
                <c:pt idx="1064">
                  <c:v>250.64333452958715</c:v>
                </c:pt>
                <c:pt idx="1065">
                  <c:v>243.31786434136939</c:v>
                </c:pt>
                <c:pt idx="1066">
                  <c:v>258.66786434136941</c:v>
                </c:pt>
                <c:pt idx="1067">
                  <c:v>245.47786434136941</c:v>
                </c:pt>
                <c:pt idx="1068">
                  <c:v>241.22786434136935</c:v>
                </c:pt>
                <c:pt idx="1069">
                  <c:v>234.41686376144082</c:v>
                </c:pt>
                <c:pt idx="1070">
                  <c:v>228.91686376144085</c:v>
                </c:pt>
                <c:pt idx="1071">
                  <c:v>223.16686376144082</c:v>
                </c:pt>
                <c:pt idx="1072">
                  <c:v>212.15686376144083</c:v>
                </c:pt>
                <c:pt idx="1073">
                  <c:v>226.5368637614408</c:v>
                </c:pt>
                <c:pt idx="1074">
                  <c:v>245.32556669869027</c:v>
                </c:pt>
                <c:pt idx="1075">
                  <c:v>247.26556669869026</c:v>
                </c:pt>
                <c:pt idx="1076">
                  <c:v>262.24556669869025</c:v>
                </c:pt>
                <c:pt idx="1077">
                  <c:v>254.05556669869026</c:v>
                </c:pt>
                <c:pt idx="1078">
                  <c:v>247.81112849042862</c:v>
                </c:pt>
                <c:pt idx="1079">
                  <c:v>250.35112849042864</c:v>
                </c:pt>
                <c:pt idx="1080">
                  <c:v>242.51112849042863</c:v>
                </c:pt>
                <c:pt idx="1081">
                  <c:v>239.5111284904286</c:v>
                </c:pt>
                <c:pt idx="1082">
                  <c:v>226.98112849042857</c:v>
                </c:pt>
                <c:pt idx="1083">
                  <c:v>269.38679766714529</c:v>
                </c:pt>
                <c:pt idx="1084">
                  <c:v>251.27679766714533</c:v>
                </c:pt>
                <c:pt idx="1085">
                  <c:v>241.85679766714534</c:v>
                </c:pt>
                <c:pt idx="1086">
                  <c:v>254.42679766714537</c:v>
                </c:pt>
                <c:pt idx="1087">
                  <c:v>243.35635736293034</c:v>
                </c:pt>
                <c:pt idx="1088">
                  <c:v>249.42635736293033</c:v>
                </c:pt>
                <c:pt idx="1089">
                  <c:v>241.01635736293039</c:v>
                </c:pt>
                <c:pt idx="1090">
                  <c:v>239.83635736293039</c:v>
                </c:pt>
                <c:pt idx="1091">
                  <c:v>230.31512498785514</c:v>
                </c:pt>
                <c:pt idx="1092">
                  <c:v>236.38512498785511</c:v>
                </c:pt>
                <c:pt idx="1093">
                  <c:v>234.47512498785511</c:v>
                </c:pt>
                <c:pt idx="1094">
                  <c:v>236.25512498785505</c:v>
                </c:pt>
                <c:pt idx="1095">
                  <c:v>238.24512498785512</c:v>
                </c:pt>
                <c:pt idx="1096">
                  <c:v>239.62517434666637</c:v>
                </c:pt>
                <c:pt idx="1097">
                  <c:v>229.84403481779739</c:v>
                </c:pt>
                <c:pt idx="1098">
                  <c:v>224.48280443926762</c:v>
                </c:pt>
                <c:pt idx="1099">
                  <c:v>228.23902177434184</c:v>
                </c:pt>
                <c:pt idx="1100">
                  <c:v>225.18057260400627</c:v>
                </c:pt>
                <c:pt idx="1101">
                  <c:v>214.65522239624724</c:v>
                </c:pt>
                <c:pt idx="1102">
                  <c:v>210.54068932262089</c:v>
                </c:pt>
                <c:pt idx="1103">
                  <c:v>208.74837336179331</c:v>
                </c:pt>
                <c:pt idx="1104">
                  <c:v>205.61338315217395</c:v>
                </c:pt>
                <c:pt idx="1105">
                  <c:v>204.73540597216814</c:v>
                </c:pt>
                <c:pt idx="1106">
                  <c:v>193.86693166887915</c:v>
                </c:pt>
                <c:pt idx="1107">
                  <c:v>172.72776907221353</c:v>
                </c:pt>
                <c:pt idx="1108">
                  <c:v>178.87905889854574</c:v>
                </c:pt>
                <c:pt idx="1109">
                  <c:v>173.39452228353994</c:v>
                </c:pt>
                <c:pt idx="1110">
                  <c:v>181.4012931996391</c:v>
                </c:pt>
                <c:pt idx="1111">
                  <c:v>173.82420207724039</c:v>
                </c:pt>
                <c:pt idx="1112">
                  <c:v>156.97084730363989</c:v>
                </c:pt>
                <c:pt idx="1113">
                  <c:v>198.80463764696907</c:v>
                </c:pt>
                <c:pt idx="1114">
                  <c:v>208.25138223066625</c:v>
                </c:pt>
                <c:pt idx="1115">
                  <c:v>213.61341503293528</c:v>
                </c:pt>
                <c:pt idx="1116">
                  <c:v>224.71142690601616</c:v>
                </c:pt>
                <c:pt idx="1117">
                  <c:v>224.61301805765999</c:v>
                </c:pt>
                <c:pt idx="1118">
                  <c:v>202.00757083345496</c:v>
                </c:pt>
                <c:pt idx="1119">
                  <c:v>221.66496958871286</c:v>
                </c:pt>
                <c:pt idx="1120">
                  <c:v>208.33558018502566</c:v>
                </c:pt>
                <c:pt idx="1121">
                  <c:v>221.03529269126562</c:v>
                </c:pt>
                <c:pt idx="1122">
                  <c:v>222.87821038739582</c:v>
                </c:pt>
                <c:pt idx="1123">
                  <c:v>225.75353827914304</c:v>
                </c:pt>
                <c:pt idx="1124">
                  <c:v>236.23138216789999</c:v>
                </c:pt>
                <c:pt idx="1125">
                  <c:v>235.96562552865424</c:v>
                </c:pt>
                <c:pt idx="1126">
                  <c:v>232.04323702683976</c:v>
                </c:pt>
                <c:pt idx="1127">
                  <c:v>239.36872275093464</c:v>
                </c:pt>
                <c:pt idx="1128">
                  <c:v>244.7656700173911</c:v>
                </c:pt>
                <c:pt idx="1129">
                  <c:v>241.26801119645478</c:v>
                </c:pt>
                <c:pt idx="1130">
                  <c:v>229.55574125320464</c:v>
                </c:pt>
                <c:pt idx="1131">
                  <c:v>245.47423007104658</c:v>
                </c:pt>
                <c:pt idx="1132">
                  <c:v>239.20759848211208</c:v>
                </c:pt>
                <c:pt idx="1133">
                  <c:v>225.29879524759809</c:v>
                </c:pt>
                <c:pt idx="1134">
                  <c:v>214.11229832417646</c:v>
                </c:pt>
                <c:pt idx="1135">
                  <c:v>206.78190079918767</c:v>
                </c:pt>
                <c:pt idx="1136">
                  <c:v>210.49877851806986</c:v>
                </c:pt>
                <c:pt idx="1137">
                  <c:v>219.06764719820507</c:v>
                </c:pt>
                <c:pt idx="1138">
                  <c:v>222.24158519355751</c:v>
                </c:pt>
                <c:pt idx="1139">
                  <c:v>215.72637201224626</c:v>
                </c:pt>
                <c:pt idx="1140">
                  <c:v>216.83058217338493</c:v>
                </c:pt>
                <c:pt idx="1141">
                  <c:v>233.63837167665861</c:v>
                </c:pt>
                <c:pt idx="1142">
                  <c:v>216.55159590084168</c:v>
                </c:pt>
                <c:pt idx="1143">
                  <c:v>211.23025984059075</c:v>
                </c:pt>
                <c:pt idx="1144">
                  <c:v>203.12193315300416</c:v>
                </c:pt>
                <c:pt idx="1145">
                  <c:v>193.16035317985251</c:v>
                </c:pt>
                <c:pt idx="1146">
                  <c:v>209.49983717172989</c:v>
                </c:pt>
                <c:pt idx="1147">
                  <c:v>195.31740255284865</c:v>
                </c:pt>
                <c:pt idx="1148">
                  <c:v>186.55633726779755</c:v>
                </c:pt>
                <c:pt idx="1149">
                  <c:v>170.51475994263825</c:v>
                </c:pt>
                <c:pt idx="1150">
                  <c:v>181.08036482350914</c:v>
                </c:pt>
                <c:pt idx="1151">
                  <c:v>179.13057740630106</c:v>
                </c:pt>
                <c:pt idx="1152">
                  <c:v>186.27808892998007</c:v>
                </c:pt>
                <c:pt idx="1153">
                  <c:v>187.38372182308939</c:v>
                </c:pt>
                <c:pt idx="1154">
                  <c:v>233.44726087345686</c:v>
                </c:pt>
                <c:pt idx="1155">
                  <c:v>231.70221361832847</c:v>
                </c:pt>
                <c:pt idx="1156">
                  <c:v>238.64516210092947</c:v>
                </c:pt>
                <c:pt idx="1157">
                  <c:v>207.08889680172041</c:v>
                </c:pt>
                <c:pt idx="1158">
                  <c:v>217.83375126174658</c:v>
                </c:pt>
                <c:pt idx="1159">
                  <c:v>196.30284452480859</c:v>
                </c:pt>
                <c:pt idx="1160">
                  <c:v>195.40507767386711</c:v>
                </c:pt>
                <c:pt idx="1161">
                  <c:v>190.88529969305316</c:v>
                </c:pt>
                <c:pt idx="1162">
                  <c:v>179.73406994916371</c:v>
                </c:pt>
                <c:pt idx="1163">
                  <c:v>193.25015271670526</c:v>
                </c:pt>
                <c:pt idx="1164">
                  <c:v>182.22509881001949</c:v>
                </c:pt>
                <c:pt idx="1165">
                  <c:v>169.23482593280221</c:v>
                </c:pt>
                <c:pt idx="1166">
                  <c:v>161.10774882998422</c:v>
                </c:pt>
                <c:pt idx="1167">
                  <c:v>155.36815133472652</c:v>
                </c:pt>
                <c:pt idx="1168">
                  <c:v>147.79648670798932</c:v>
                </c:pt>
                <c:pt idx="1169">
                  <c:v>142.43034460839931</c:v>
                </c:pt>
                <c:pt idx="1170">
                  <c:v>147.03548149627306</c:v>
                </c:pt>
                <c:pt idx="1171">
                  <c:v>160.92763887309439</c:v>
                </c:pt>
                <c:pt idx="1172">
                  <c:v>145.33642717975849</c:v>
                </c:pt>
                <c:pt idx="1173">
                  <c:v>157.06011422532794</c:v>
                </c:pt>
                <c:pt idx="1174">
                  <c:v>159.05681015971621</c:v>
                </c:pt>
                <c:pt idx="1175">
                  <c:v>192.77113725833851</c:v>
                </c:pt>
                <c:pt idx="1176">
                  <c:v>231.65893327753116</c:v>
                </c:pt>
                <c:pt idx="1177">
                  <c:v>204.38766985347519</c:v>
                </c:pt>
                <c:pt idx="1178">
                  <c:v>259.77518123306902</c:v>
                </c:pt>
                <c:pt idx="1179">
                  <c:v>238.0522330826083</c:v>
                </c:pt>
                <c:pt idx="1180">
                  <c:v>252.53349193379765</c:v>
                </c:pt>
                <c:pt idx="1181">
                  <c:v>262.61101362662959</c:v>
                </c:pt>
                <c:pt idx="1182">
                  <c:v>254.73434879880276</c:v>
                </c:pt>
                <c:pt idx="1183">
                  <c:v>211.25652585063025</c:v>
                </c:pt>
                <c:pt idx="1184">
                  <c:v>222.20566776623861</c:v>
                </c:pt>
                <c:pt idx="1185">
                  <c:v>210.48643713077411</c:v>
                </c:pt>
                <c:pt idx="1186">
                  <c:v>194.92245869629753</c:v>
                </c:pt>
                <c:pt idx="1187">
                  <c:v>232.3094288410216</c:v>
                </c:pt>
                <c:pt idx="1188">
                  <c:v>240.94563950752413</c:v>
                </c:pt>
                <c:pt idx="1189">
                  <c:v>240.07717756921423</c:v>
                </c:pt>
                <c:pt idx="1190">
                  <c:v>280.77841605870969</c:v>
                </c:pt>
                <c:pt idx="1191">
                  <c:v>286.7323291103715</c:v>
                </c:pt>
                <c:pt idx="1192">
                  <c:v>327.06848004576631</c:v>
                </c:pt>
                <c:pt idx="1193">
                  <c:v>312.46838383619593</c:v>
                </c:pt>
                <c:pt idx="1194">
                  <c:v>285.76737339093887</c:v>
                </c:pt>
                <c:pt idx="1195">
                  <c:v>267.97345428853691</c:v>
                </c:pt>
                <c:pt idx="1196">
                  <c:v>287.88482805944693</c:v>
                </c:pt>
                <c:pt idx="1197">
                  <c:v>274.16480000488042</c:v>
                </c:pt>
                <c:pt idx="1198">
                  <c:v>325.34461349904626</c:v>
                </c:pt>
                <c:pt idx="1199">
                  <c:v>351.46221494595221</c:v>
                </c:pt>
                <c:pt idx="1200">
                  <c:v>379.04602310548114</c:v>
                </c:pt>
                <c:pt idx="1201">
                  <c:v>401.21949079289652</c:v>
                </c:pt>
                <c:pt idx="1202">
                  <c:v>383.20575688993966</c:v>
                </c:pt>
                <c:pt idx="1203">
                  <c:v>398.04571883442696</c:v>
                </c:pt>
                <c:pt idx="1204">
                  <c:v>360.08510212905821</c:v>
                </c:pt>
                <c:pt idx="1205">
                  <c:v>360.29493334902747</c:v>
                </c:pt>
                <c:pt idx="1206">
                  <c:v>385.30464105362705</c:v>
                </c:pt>
                <c:pt idx="1207">
                  <c:v>401.55933073818585</c:v>
                </c:pt>
                <c:pt idx="1208">
                  <c:v>415.8421427355434</c:v>
                </c:pt>
                <c:pt idx="1209">
                  <c:v>434.93278455193342</c:v>
                </c:pt>
                <c:pt idx="1210">
                  <c:v>397.01833346909268</c:v>
                </c:pt>
                <c:pt idx="1211">
                  <c:v>393.15461890360399</c:v>
                </c:pt>
                <c:pt idx="1212">
                  <c:v>397.00194551928945</c:v>
                </c:pt>
                <c:pt idx="1213">
                  <c:v>364.59619227598796</c:v>
                </c:pt>
                <c:pt idx="1214">
                  <c:v>334.38167742988207</c:v>
                </c:pt>
                <c:pt idx="1215">
                  <c:v>340.17618207364768</c:v>
                </c:pt>
                <c:pt idx="1216">
                  <c:v>345.34310365025055</c:v>
                </c:pt>
                <c:pt idx="1217">
                  <c:v>328.92526294303275</c:v>
                </c:pt>
                <c:pt idx="1218">
                  <c:v>330.75198574392743</c:v>
                </c:pt>
                <c:pt idx="1219">
                  <c:v>307.62511925331307</c:v>
                </c:pt>
                <c:pt idx="1220">
                  <c:v>338.79540977927019</c:v>
                </c:pt>
                <c:pt idx="1221">
                  <c:v>328.49524402315745</c:v>
                </c:pt>
                <c:pt idx="1222">
                  <c:v>334.78285052492282</c:v>
                </c:pt>
                <c:pt idx="1223">
                  <c:v>358.41014859433221</c:v>
                </c:pt>
                <c:pt idx="1224">
                  <c:v>405.79564059742597</c:v>
                </c:pt>
                <c:pt idx="1225">
                  <c:v>417.68339971046186</c:v>
                </c:pt>
                <c:pt idx="1226">
                  <c:v>400.38023943840039</c:v>
                </c:pt>
                <c:pt idx="1227">
                  <c:v>368.92629532261412</c:v>
                </c:pt>
                <c:pt idx="1228">
                  <c:v>377.50429918578197</c:v>
                </c:pt>
                <c:pt idx="1229">
                  <c:v>384.70283463080409</c:v>
                </c:pt>
                <c:pt idx="1230">
                  <c:v>387.93259175233067</c:v>
                </c:pt>
                <c:pt idx="1231">
                  <c:v>387.40809199381403</c:v>
                </c:pt>
                <c:pt idx="1232">
                  <c:v>386.78905715695458</c:v>
                </c:pt>
                <c:pt idx="1233">
                  <c:v>415.53331092859855</c:v>
                </c:pt>
                <c:pt idx="1234">
                  <c:v>437.7838361051426</c:v>
                </c:pt>
                <c:pt idx="1235">
                  <c:v>477.53646818875711</c:v>
                </c:pt>
                <c:pt idx="1236">
                  <c:v>444.03387820478616</c:v>
                </c:pt>
                <c:pt idx="1237">
                  <c:v>489.53126764489025</c:v>
                </c:pt>
                <c:pt idx="1238">
                  <c:v>595.42061240141834</c:v>
                </c:pt>
                <c:pt idx="1239">
                  <c:v>644.15447454917501</c:v>
                </c:pt>
                <c:pt idx="1240">
                  <c:v>649.12946969530117</c:v>
                </c:pt>
                <c:pt idx="1241">
                  <c:v>563.70018106413988</c:v>
                </c:pt>
                <c:pt idx="1242">
                  <c:v>544.3444466154865</c:v>
                </c:pt>
                <c:pt idx="1243">
                  <c:v>637.79831059218088</c:v>
                </c:pt>
                <c:pt idx="1244">
                  <c:v>730.47910827410703</c:v>
                </c:pt>
                <c:pt idx="1245">
                  <c:v>641.23685314457987</c:v>
                </c:pt>
                <c:pt idx="1246">
                  <c:v>675.28278675300248</c:v>
                </c:pt>
                <c:pt idx="1247">
                  <c:v>639.54788247771694</c:v>
                </c:pt>
                <c:pt idx="1248">
                  <c:v>656.24389630987753</c:v>
                </c:pt>
                <c:pt idx="1249">
                  <c:v>674.92046598789466</c:v>
                </c:pt>
                <c:pt idx="1250">
                  <c:v>624.55122455068943</c:v>
                </c:pt>
                <c:pt idx="1251">
                  <c:v>607.76460594056232</c:v>
                </c:pt>
                <c:pt idx="1252">
                  <c:v>659.95273657610107</c:v>
                </c:pt>
                <c:pt idx="1253">
                  <c:v>593.46681917628598</c:v>
                </c:pt>
                <c:pt idx="1254">
                  <c:v>504.73506030829867</c:v>
                </c:pt>
                <c:pt idx="1255">
                  <c:v>517.7514818555544</c:v>
                </c:pt>
                <c:pt idx="1256">
                  <c:v>509.94453513984365</c:v>
                </c:pt>
                <c:pt idx="1257">
                  <c:v>558.48155885424319</c:v>
                </c:pt>
                <c:pt idx="1258">
                  <c:v>553.20333636759665</c:v>
                </c:pt>
                <c:pt idx="1259">
                  <c:v>641.58074096195503</c:v>
                </c:pt>
                <c:pt idx="1260">
                  <c:v>617.0643148280277</c:v>
                </c:pt>
                <c:pt idx="1261">
                  <c:v>547.34942111278622</c:v>
                </c:pt>
                <c:pt idx="1262">
                  <c:v>508.62925670218465</c:v>
                </c:pt>
                <c:pt idx="1263">
                  <c:v>504.07284896402274</c:v>
                </c:pt>
                <c:pt idx="1264">
                  <c:v>478.35164490809092</c:v>
                </c:pt>
                <c:pt idx="1265">
                  <c:v>448.4069569603933</c:v>
                </c:pt>
                <c:pt idx="1266">
                  <c:v>449.54516127512977</c:v>
                </c:pt>
                <c:pt idx="1267">
                  <c:v>400.82388761519428</c:v>
                </c:pt>
                <c:pt idx="1268">
                  <c:v>360.69107186657283</c:v>
                </c:pt>
                <c:pt idx="1269">
                  <c:v>401.97746597741587</c:v>
                </c:pt>
                <c:pt idx="1270">
                  <c:v>354.12025965851649</c:v>
                </c:pt>
                <c:pt idx="1271">
                  <c:v>361.70143017440205</c:v>
                </c:pt>
                <c:pt idx="1272">
                  <c:v>325.96891555405915</c:v>
                </c:pt>
                <c:pt idx="1273">
                  <c:v>324.80695912660684</c:v>
                </c:pt>
                <c:pt idx="1274">
                  <c:v>349.14782954710529</c:v>
                </c:pt>
                <c:pt idx="1275">
                  <c:v>379.65406490434282</c:v>
                </c:pt>
                <c:pt idx="1276">
                  <c:v>380.87184794262532</c:v>
                </c:pt>
                <c:pt idx="1277">
                  <c:v>438.11421520013579</c:v>
                </c:pt>
                <c:pt idx="1278">
                  <c:v>359.93665582217915</c:v>
                </c:pt>
                <c:pt idx="1279">
                  <c:v>345.53941083194212</c:v>
                </c:pt>
                <c:pt idx="1280">
                  <c:v>349.97556046372222</c:v>
                </c:pt>
                <c:pt idx="1281">
                  <c:v>306.24035360958749</c:v>
                </c:pt>
                <c:pt idx="1282">
                  <c:v>331.5810133078308</c:v>
                </c:pt>
                <c:pt idx="1283">
                  <c:v>339.74046258218681</c:v>
                </c:pt>
                <c:pt idx="1284">
                  <c:v>330.90335574335177</c:v>
                </c:pt>
                <c:pt idx="1285">
                  <c:v>367.17219324510182</c:v>
                </c:pt>
                <c:pt idx="1286">
                  <c:v>350.73713373629914</c:v>
                </c:pt>
                <c:pt idx="1287">
                  <c:v>316.71433927254992</c:v>
                </c:pt>
                <c:pt idx="1288">
                  <c:v>336.41357482053445</c:v>
                </c:pt>
                <c:pt idx="1289">
                  <c:v>362.6785399568119</c:v>
                </c:pt>
                <c:pt idx="1290">
                  <c:v>346.08666852506559</c:v>
                </c:pt>
                <c:pt idx="1291">
                  <c:v>322.99134160115085</c:v>
                </c:pt>
                <c:pt idx="1292">
                  <c:v>326.96268341632486</c:v>
                </c:pt>
                <c:pt idx="1293">
                  <c:v>367.96230319078842</c:v>
                </c:pt>
                <c:pt idx="1294">
                  <c:v>370.25276276237003</c:v>
                </c:pt>
                <c:pt idx="1295">
                  <c:v>346.69298286762296</c:v>
                </c:pt>
                <c:pt idx="1296">
                  <c:v>345.76612969504504</c:v>
                </c:pt>
                <c:pt idx="1297">
                  <c:v>361.94619637583401</c:v>
                </c:pt>
                <c:pt idx="1298">
                  <c:v>347.70446088239123</c:v>
                </c:pt>
                <c:pt idx="1299">
                  <c:v>348.58664768490786</c:v>
                </c:pt>
                <c:pt idx="1300">
                  <c:v>341.06674210961245</c:v>
                </c:pt>
                <c:pt idx="1301">
                  <c:v>306.8033495655597</c:v>
                </c:pt>
                <c:pt idx="1302">
                  <c:v>300.64967473078843</c:v>
                </c:pt>
                <c:pt idx="1303">
                  <c:v>308.22844861533758</c:v>
                </c:pt>
                <c:pt idx="1304">
                  <c:v>318.81364314028383</c:v>
                </c:pt>
                <c:pt idx="1305">
                  <c:v>332.05889977001266</c:v>
                </c:pt>
                <c:pt idx="1306">
                  <c:v>365.5463136269986</c:v>
                </c:pt>
                <c:pt idx="1307">
                  <c:v>383.73461855116102</c:v>
                </c:pt>
                <c:pt idx="1308">
                  <c:v>391.07730686290824</c:v>
                </c:pt>
                <c:pt idx="1309">
                  <c:v>358.48687543933994</c:v>
                </c:pt>
                <c:pt idx="1310">
                  <c:v>371.39436947928203</c:v>
                </c:pt>
                <c:pt idx="1311">
                  <c:v>366.84761630112473</c:v>
                </c:pt>
                <c:pt idx="1312">
                  <c:v>347.18555856450712</c:v>
                </c:pt>
                <c:pt idx="1313">
                  <c:v>335.5465298257372</c:v>
                </c:pt>
                <c:pt idx="1314">
                  <c:v>319.28314554904966</c:v>
                </c:pt>
                <c:pt idx="1315">
                  <c:v>319.34266128006476</c:v>
                </c:pt>
                <c:pt idx="1316">
                  <c:v>317.48206473062521</c:v>
                </c:pt>
                <c:pt idx="1317">
                  <c:v>316.3376474122818</c:v>
                </c:pt>
                <c:pt idx="1318">
                  <c:v>322.51006823911462</c:v>
                </c:pt>
                <c:pt idx="1319">
                  <c:v>353.85430611689941</c:v>
                </c:pt>
                <c:pt idx="1320">
                  <c:v>406.15625900675684</c:v>
                </c:pt>
                <c:pt idx="1321">
                  <c:v>401.79954264840933</c:v>
                </c:pt>
                <c:pt idx="1322">
                  <c:v>462.17264800358492</c:v>
                </c:pt>
                <c:pt idx="1323">
                  <c:v>491.22811202821464</c:v>
                </c:pt>
                <c:pt idx="1324">
                  <c:v>488.50650170795944</c:v>
                </c:pt>
                <c:pt idx="1325">
                  <c:v>517.73553758693754</c:v>
                </c:pt>
                <c:pt idx="1326">
                  <c:v>474.05758566674751</c:v>
                </c:pt>
                <c:pt idx="1327">
                  <c:v>500.51105677178896</c:v>
                </c:pt>
                <c:pt idx="1328">
                  <c:v>574.02274392645438</c:v>
                </c:pt>
                <c:pt idx="1329">
                  <c:v>541.66195717626488</c:v>
                </c:pt>
                <c:pt idx="1330">
                  <c:v>526.86684135533608</c:v>
                </c:pt>
                <c:pt idx="1331">
                  <c:v>539.49845379598048</c:v>
                </c:pt>
                <c:pt idx="1332">
                  <c:v>522.93866156879494</c:v>
                </c:pt>
                <c:pt idx="1333">
                  <c:v>527.74998499006369</c:v>
                </c:pt>
                <c:pt idx="1334">
                  <c:v>570.34058474891617</c:v>
                </c:pt>
                <c:pt idx="1335">
                  <c:v>573.5712096090848</c:v>
                </c:pt>
                <c:pt idx="1336">
                  <c:v>601.07837371866049</c:v>
                </c:pt>
                <c:pt idx="1337">
                  <c:v>584.67500211014681</c:v>
                </c:pt>
                <c:pt idx="1338">
                  <c:v>559.95030416893292</c:v>
                </c:pt>
                <c:pt idx="1339">
                  <c:v>543.42585294830883</c:v>
                </c:pt>
                <c:pt idx="1340">
                  <c:v>547.75167637318259</c:v>
                </c:pt>
                <c:pt idx="1341">
                  <c:v>550.00011984515163</c:v>
                </c:pt>
                <c:pt idx="1342">
                  <c:v>559.8110523832446</c:v>
                </c:pt>
                <c:pt idx="1343">
                  <c:v>530.3132281955659</c:v>
                </c:pt>
                <c:pt idx="1344">
                  <c:v>533.08530800616279</c:v>
                </c:pt>
                <c:pt idx="1345">
                  <c:v>526.90409948798447</c:v>
                </c:pt>
                <c:pt idx="1346">
                  <c:v>531.53175421108597</c:v>
                </c:pt>
                <c:pt idx="1347">
                  <c:v>492.36240759139349</c:v>
                </c:pt>
                <c:pt idx="1348">
                  <c:v>510.55678326372521</c:v>
                </c:pt>
                <c:pt idx="1349">
                  <c:v>498.67189865899559</c:v>
                </c:pt>
                <c:pt idx="1350">
                  <c:v>486.69802660429758</c:v>
                </c:pt>
                <c:pt idx="1351">
                  <c:v>442.31577286840189</c:v>
                </c:pt>
                <c:pt idx="1352">
                  <c:v>439.09738749968847</c:v>
                </c:pt>
                <c:pt idx="1353">
                  <c:v>417.93609731862978</c:v>
                </c:pt>
                <c:pt idx="1354">
                  <c:v>427.19752438391401</c:v>
                </c:pt>
                <c:pt idx="1355">
                  <c:v>424.39372799103018</c:v>
                </c:pt>
                <c:pt idx="1356">
                  <c:v>420.67725999404882</c:v>
                </c:pt>
                <c:pt idx="1357">
                  <c:v>420.8077233841488</c:v>
                </c:pt>
                <c:pt idx="1358">
                  <c:v>420.93164542312013</c:v>
                </c:pt>
                <c:pt idx="1359">
                  <c:v>393.58836870906578</c:v>
                </c:pt>
                <c:pt idx="1360">
                  <c:v>384.22128207157317</c:v>
                </c:pt>
                <c:pt idx="1361">
                  <c:v>381.49532662977299</c:v>
                </c:pt>
                <c:pt idx="1362">
                  <c:v>414.47120788522636</c:v>
                </c:pt>
                <c:pt idx="1363">
                  <c:v>416.55049773740467</c:v>
                </c:pt>
                <c:pt idx="1364">
                  <c:v>420.469918891742</c:v>
                </c:pt>
                <c:pt idx="1365">
                  <c:v>474.72683855425896</c:v>
                </c:pt>
                <c:pt idx="1366">
                  <c:v>432.03328078034724</c:v>
                </c:pt>
                <c:pt idx="1367">
                  <c:v>413.54256066730937</c:v>
                </c:pt>
                <c:pt idx="1368">
                  <c:v>406.04484986461989</c:v>
                </c:pt>
                <c:pt idx="1369">
                  <c:v>438.59229777207764</c:v>
                </c:pt>
                <c:pt idx="1370">
                  <c:v>433.70889538910353</c:v>
                </c:pt>
                <c:pt idx="1371">
                  <c:v>431.55873641553137</c:v>
                </c:pt>
                <c:pt idx="1372">
                  <c:v>461.44569121170724</c:v>
                </c:pt>
                <c:pt idx="1373">
                  <c:v>463.25196073299503</c:v>
                </c:pt>
                <c:pt idx="1374">
                  <c:v>466.7271816022577</c:v>
                </c:pt>
                <c:pt idx="1375">
                  <c:v>486.70320384443045</c:v>
                </c:pt>
                <c:pt idx="1376">
                  <c:v>507.54622462050179</c:v>
                </c:pt>
                <c:pt idx="1377">
                  <c:v>531.56371698377427</c:v>
                </c:pt>
                <c:pt idx="1378">
                  <c:v>541.7752764214564</c:v>
                </c:pt>
                <c:pt idx="1379">
                  <c:v>534.67481376973251</c:v>
                </c:pt>
                <c:pt idx="1380">
                  <c:v>486.4530083574856</c:v>
                </c:pt>
                <c:pt idx="1381">
                  <c:v>488.61354051455663</c:v>
                </c:pt>
                <c:pt idx="1382">
                  <c:v>513.29513105184265</c:v>
                </c:pt>
                <c:pt idx="1383">
                  <c:v>506.83382945058162</c:v>
                </c:pt>
                <c:pt idx="1384">
                  <c:v>538.70748599634101</c:v>
                </c:pt>
                <c:pt idx="1385">
                  <c:v>602.27088214362129</c:v>
                </c:pt>
                <c:pt idx="1386">
                  <c:v>737.6236534944976</c:v>
                </c:pt>
                <c:pt idx="1387">
                  <c:v>695.14265189116509</c:v>
                </c:pt>
                <c:pt idx="1388">
                  <c:v>703.69553110691288</c:v>
                </c:pt>
                <c:pt idx="1389">
                  <c:v>690.35773345423218</c:v>
                </c:pt>
                <c:pt idx="1390">
                  <c:v>709.88040256868055</c:v>
                </c:pt>
                <c:pt idx="1391">
                  <c:v>700.35934460613851</c:v>
                </c:pt>
                <c:pt idx="1392">
                  <c:v>736.41279296410744</c:v>
                </c:pt>
                <c:pt idx="1393">
                  <c:v>737.83201282710263</c:v>
                </c:pt>
                <c:pt idx="1394">
                  <c:v>733.80487609720694</c:v>
                </c:pt>
                <c:pt idx="1395">
                  <c:v>660.02634661491049</c:v>
                </c:pt>
                <c:pt idx="1396">
                  <c:v>656.26716283406972</c:v>
                </c:pt>
                <c:pt idx="1397">
                  <c:v>620.36343818981118</c:v>
                </c:pt>
                <c:pt idx="1398">
                  <c:v>658.63676160264197</c:v>
                </c:pt>
                <c:pt idx="1399">
                  <c:v>662.47861080235668</c:v>
                </c:pt>
                <c:pt idx="1400">
                  <c:v>661.81299620868742</c:v>
                </c:pt>
                <c:pt idx="1401">
                  <c:v>720.14845559113928</c:v>
                </c:pt>
                <c:pt idx="1402">
                  <c:v>655.71248664159884</c:v>
                </c:pt>
                <c:pt idx="1403">
                  <c:v>642.91479985537717</c:v>
                </c:pt>
                <c:pt idx="1404">
                  <c:v>697.12768730056268</c:v>
                </c:pt>
                <c:pt idx="1405">
                  <c:v>653.58067446104917</c:v>
                </c:pt>
                <c:pt idx="1406">
                  <c:v>664.3732711792826</c:v>
                </c:pt>
                <c:pt idx="1407">
                  <c:v>645.17992066800048</c:v>
                </c:pt>
                <c:pt idx="1408">
                  <c:v>641.77721393384888</c:v>
                </c:pt>
                <c:pt idx="1409">
                  <c:v>612.71816202526918</c:v>
                </c:pt>
                <c:pt idx="1410">
                  <c:v>614.90165792163157</c:v>
                </c:pt>
                <c:pt idx="1411">
                  <c:v>618.74874227146006</c:v>
                </c:pt>
                <c:pt idx="1412">
                  <c:v>595.70024099917384</c:v>
                </c:pt>
                <c:pt idx="1413">
                  <c:v>597.37020204421788</c:v>
                </c:pt>
                <c:pt idx="1414">
                  <c:v>591.49549171061335</c:v>
                </c:pt>
                <c:pt idx="1415">
                  <c:v>595.06815113904418</c:v>
                </c:pt>
                <c:pt idx="1416">
                  <c:v>598.01666048134075</c:v>
                </c:pt>
                <c:pt idx="1417">
                  <c:v>546.9743570323335</c:v>
                </c:pt>
                <c:pt idx="1418">
                  <c:v>549.07876291516573</c:v>
                </c:pt>
                <c:pt idx="1419">
                  <c:v>549.83620777378576</c:v>
                </c:pt>
                <c:pt idx="1420">
                  <c:v>577.53263269928902</c:v>
                </c:pt>
                <c:pt idx="1421">
                  <c:v>603.05694492897487</c:v>
                </c:pt>
                <c:pt idx="1422">
                  <c:v>597.61361364685376</c:v>
                </c:pt>
                <c:pt idx="1423">
                  <c:v>598.9537703399709</c:v>
                </c:pt>
                <c:pt idx="1424">
                  <c:v>603.65293561977774</c:v>
                </c:pt>
                <c:pt idx="1425">
                  <c:v>635.27522413943166</c:v>
                </c:pt>
                <c:pt idx="1426">
                  <c:v>665.12139813186866</c:v>
                </c:pt>
                <c:pt idx="1427">
                  <c:v>666.4522643973545</c:v>
                </c:pt>
                <c:pt idx="1428">
                  <c:v>697.42478375548376</c:v>
                </c:pt>
                <c:pt idx="1429">
                  <c:v>683.63823166604482</c:v>
                </c:pt>
                <c:pt idx="1430">
                  <c:v>687.49687825440117</c:v>
                </c:pt>
                <c:pt idx="1431">
                  <c:v>651.22672221005962</c:v>
                </c:pt>
                <c:pt idx="1432">
                  <c:v>666.64740919288511</c:v>
                </c:pt>
                <c:pt idx="1433">
                  <c:v>659.05417348293179</c:v>
                </c:pt>
                <c:pt idx="1434">
                  <c:v>679.28374711307788</c:v>
                </c:pt>
                <c:pt idx="1435">
                  <c:v>659.98264661676046</c:v>
                </c:pt>
                <c:pt idx="1436">
                  <c:v>667.05166392794001</c:v>
                </c:pt>
                <c:pt idx="1437">
                  <c:v>650.33114443973511</c:v>
                </c:pt>
                <c:pt idx="1438">
                  <c:v>624.41704729071921</c:v>
                </c:pt>
                <c:pt idx="1439">
                  <c:v>605.90443452584714</c:v>
                </c:pt>
                <c:pt idx="1440">
                  <c:v>614.36307593283323</c:v>
                </c:pt>
                <c:pt idx="1441">
                  <c:v>630.37631992613785</c:v>
                </c:pt>
                <c:pt idx="1442">
                  <c:v>629.54541364801162</c:v>
                </c:pt>
                <c:pt idx="1443">
                  <c:v>590.97736156037536</c:v>
                </c:pt>
                <c:pt idx="1444">
                  <c:v>589.05629117891044</c:v>
                </c:pt>
                <c:pt idx="1445">
                  <c:v>614.91826072099252</c:v>
                </c:pt>
                <c:pt idx="1446">
                  <c:v>600.84160646209352</c:v>
                </c:pt>
                <c:pt idx="1447">
                  <c:v>619.37922096494231</c:v>
                </c:pt>
                <c:pt idx="1448">
                  <c:v>592.4793364159575</c:v>
                </c:pt>
                <c:pt idx="1449">
                  <c:v>618.25102757711386</c:v>
                </c:pt>
                <c:pt idx="1450">
                  <c:v>622.41243077439333</c:v>
                </c:pt>
                <c:pt idx="1451">
                  <c:v>641.45070272638247</c:v>
                </c:pt>
                <c:pt idx="1452">
                  <c:v>666.37365335782818</c:v>
                </c:pt>
                <c:pt idx="1453">
                  <c:v>631.66276460279448</c:v>
                </c:pt>
                <c:pt idx="1454">
                  <c:v>629.27756262256582</c:v>
                </c:pt>
                <c:pt idx="1455">
                  <c:v>634.34876313053451</c:v>
                </c:pt>
                <c:pt idx="1456">
                  <c:v>615.9694383767511</c:v>
                </c:pt>
                <c:pt idx="1457">
                  <c:v>604.40441607635171</c:v>
                </c:pt>
                <c:pt idx="1458">
                  <c:v>618.35560706457557</c:v>
                </c:pt>
                <c:pt idx="1459">
                  <c:v>583.31588141277598</c:v>
                </c:pt>
                <c:pt idx="1460">
                  <c:v>587.36898025682308</c:v>
                </c:pt>
                <c:pt idx="1461">
                  <c:v>583.96479127708233</c:v>
                </c:pt>
                <c:pt idx="1462">
                  <c:v>556.74366221520199</c:v>
                </c:pt>
                <c:pt idx="1463">
                  <c:v>548.64388196977688</c:v>
                </c:pt>
                <c:pt idx="1464">
                  <c:v>555.27592161471921</c:v>
                </c:pt>
                <c:pt idx="1465">
                  <c:v>545.86852677543516</c:v>
                </c:pt>
                <c:pt idx="1466">
                  <c:v>553.68594639694027</c:v>
                </c:pt>
                <c:pt idx="1467">
                  <c:v>562.87438420044089</c:v>
                </c:pt>
                <c:pt idx="1468">
                  <c:v>537.537419555101</c:v>
                </c:pt>
                <c:pt idx="1469">
                  <c:v>536.33579851051286</c:v>
                </c:pt>
                <c:pt idx="1470">
                  <c:v>540.4321629756389</c:v>
                </c:pt>
                <c:pt idx="1471">
                  <c:v>546.08144180566467</c:v>
                </c:pt>
                <c:pt idx="1472">
                  <c:v>570.95147583985158</c:v>
                </c:pt>
                <c:pt idx="1473">
                  <c:v>553.76307513213521</c:v>
                </c:pt>
                <c:pt idx="1474">
                  <c:v>572.04345267690485</c:v>
                </c:pt>
                <c:pt idx="1475">
                  <c:v>559.60344170343512</c:v>
                </c:pt>
                <c:pt idx="1476">
                  <c:v>555.78121203405146</c:v>
                </c:pt>
                <c:pt idx="1477">
                  <c:v>518.25411175642989</c:v>
                </c:pt>
                <c:pt idx="1478">
                  <c:v>501.26149137135343</c:v>
                </c:pt>
                <c:pt idx="1479">
                  <c:v>495.52293609687047</c:v>
                </c:pt>
                <c:pt idx="1480">
                  <c:v>486.70103713462379</c:v>
                </c:pt>
                <c:pt idx="1481">
                  <c:v>505.74532622680942</c:v>
                </c:pt>
                <c:pt idx="1482">
                  <c:v>509.5520686152347</c:v>
                </c:pt>
                <c:pt idx="1483">
                  <c:v>462.06154831117061</c:v>
                </c:pt>
                <c:pt idx="1484">
                  <c:v>477.04547562040511</c:v>
                </c:pt>
                <c:pt idx="1485">
                  <c:v>452.14556887131357</c:v>
                </c:pt>
                <c:pt idx="1486">
                  <c:v>452.7818192719522</c:v>
                </c:pt>
                <c:pt idx="1487">
                  <c:v>450.16013907266171</c:v>
                </c:pt>
                <c:pt idx="1488">
                  <c:v>438.26218166331398</c:v>
                </c:pt>
                <c:pt idx="1489">
                  <c:v>440.50178662309474</c:v>
                </c:pt>
                <c:pt idx="1490">
                  <c:v>440.15020239525188</c:v>
                </c:pt>
                <c:pt idx="1491">
                  <c:v>417.35105360758149</c:v>
                </c:pt>
                <c:pt idx="1492">
                  <c:v>436.2286082525946</c:v>
                </c:pt>
                <c:pt idx="1493">
                  <c:v>442.23921391767698</c:v>
                </c:pt>
                <c:pt idx="1494">
                  <c:v>425.22058713781252</c:v>
                </c:pt>
                <c:pt idx="1495">
                  <c:v>415.23778915746379</c:v>
                </c:pt>
                <c:pt idx="1496">
                  <c:v>415.52445566520504</c:v>
                </c:pt>
                <c:pt idx="1497">
                  <c:v>437.64488027124673</c:v>
                </c:pt>
                <c:pt idx="1498">
                  <c:v>439.51989375692398</c:v>
                </c:pt>
                <c:pt idx="1499">
                  <c:v>451.07238941982104</c:v>
                </c:pt>
                <c:pt idx="1500">
                  <c:v>433.21455319763248</c:v>
                </c:pt>
                <c:pt idx="1501">
                  <c:v>429.85457150211295</c:v>
                </c:pt>
                <c:pt idx="1502">
                  <c:v>412.41653386273089</c:v>
                </c:pt>
                <c:pt idx="1503">
                  <c:v>403.08330856774478</c:v>
                </c:pt>
                <c:pt idx="1504">
                  <c:v>402.08386958403537</c:v>
                </c:pt>
                <c:pt idx="1505">
                  <c:v>397.25587805460185</c:v>
                </c:pt>
                <c:pt idx="1506">
                  <c:v>387.07282312770235</c:v>
                </c:pt>
                <c:pt idx="1507">
                  <c:v>387.64428288723718</c:v>
                </c:pt>
                <c:pt idx="1508">
                  <c:v>389.96880518158827</c:v>
                </c:pt>
                <c:pt idx="1509">
                  <c:v>375.69606000728152</c:v>
                </c:pt>
                <c:pt idx="1510">
                  <c:v>353.01263520516335</c:v>
                </c:pt>
                <c:pt idx="1511">
                  <c:v>354.34812409514211</c:v>
                </c:pt>
                <c:pt idx="1512">
                  <c:v>371.38309019837692</c:v>
                </c:pt>
                <c:pt idx="1513">
                  <c:v>370.56925050370114</c:v>
                </c:pt>
                <c:pt idx="1514">
                  <c:v>380.5535141786707</c:v>
                </c:pt>
                <c:pt idx="1515">
                  <c:v>411.72509929995493</c:v>
                </c:pt>
                <c:pt idx="1516">
                  <c:v>421.69160919835775</c:v>
                </c:pt>
                <c:pt idx="1517">
                  <c:v>389.07538584467682</c:v>
                </c:pt>
                <c:pt idx="1518">
                  <c:v>385.66363957486658</c:v>
                </c:pt>
                <c:pt idx="1519">
                  <c:v>388.69888857954635</c:v>
                </c:pt>
                <c:pt idx="1520">
                  <c:v>369.83005731825511</c:v>
                </c:pt>
                <c:pt idx="1521">
                  <c:v>384.95226979143899</c:v>
                </c:pt>
                <c:pt idx="1522">
                  <c:v>377.67490232286741</c:v>
                </c:pt>
                <c:pt idx="1523">
                  <c:v>382.2046462663389</c:v>
                </c:pt>
                <c:pt idx="1524">
                  <c:v>373.64960128475434</c:v>
                </c:pt>
                <c:pt idx="1525">
                  <c:v>389.56101287731519</c:v>
                </c:pt>
                <c:pt idx="1526">
                  <c:v>382.47963354664512</c:v>
                </c:pt>
                <c:pt idx="1527">
                  <c:v>387.19358238160362</c:v>
                </c:pt>
                <c:pt idx="1528">
                  <c:v>398.32502554714193</c:v>
                </c:pt>
                <c:pt idx="1529">
                  <c:v>396.95670513983043</c:v>
                </c:pt>
                <c:pt idx="1530">
                  <c:v>403.74124808297086</c:v>
                </c:pt>
                <c:pt idx="1531">
                  <c:v>402.97047550797845</c:v>
                </c:pt>
                <c:pt idx="1532">
                  <c:v>401.09944088750893</c:v>
                </c:pt>
                <c:pt idx="1533">
                  <c:v>389.53972113342752</c:v>
                </c:pt>
                <c:pt idx="1534">
                  <c:v>382.86575757505483</c:v>
                </c:pt>
                <c:pt idx="1535">
                  <c:v>378.64624474899057</c:v>
                </c:pt>
                <c:pt idx="1536">
                  <c:v>384.05298226759817</c:v>
                </c:pt>
                <c:pt idx="1537">
                  <c:v>374.72321606203553</c:v>
                </c:pt>
                <c:pt idx="1538">
                  <c:v>387.58904705941524</c:v>
                </c:pt>
                <c:pt idx="1539">
                  <c:v>388.69117467548892</c:v>
                </c:pt>
                <c:pt idx="1540">
                  <c:v>389.5284407213349</c:v>
                </c:pt>
                <c:pt idx="1541">
                  <c:v>392.23905233173195</c:v>
                </c:pt>
                <c:pt idx="1542">
                  <c:v>422.65527775925864</c:v>
                </c:pt>
                <c:pt idx="1543">
                  <c:v>420.9776691073838</c:v>
                </c:pt>
                <c:pt idx="1544">
                  <c:v>401.09352393655638</c:v>
                </c:pt>
                <c:pt idx="1545">
                  <c:v>402.41010690310259</c:v>
                </c:pt>
                <c:pt idx="1546">
                  <c:v>396.02398210960115</c:v>
                </c:pt>
                <c:pt idx="1547">
                  <c:v>382.27667477143211</c:v>
                </c:pt>
                <c:pt idx="1548">
                  <c:v>384.0025270369473</c:v>
                </c:pt>
                <c:pt idx="1549">
                  <c:v>388.57950656434315</c:v>
                </c:pt>
                <c:pt idx="1550">
                  <c:v>421.14717455352775</c:v>
                </c:pt>
                <c:pt idx="1551">
                  <c:v>427.16475328231434</c:v>
                </c:pt>
                <c:pt idx="1552">
                  <c:v>469.78276022484982</c:v>
                </c:pt>
                <c:pt idx="1553">
                  <c:v>434.80681036147877</c:v>
                </c:pt>
                <c:pt idx="1554">
                  <c:v>407.72592169033823</c:v>
                </c:pt>
                <c:pt idx="1555">
                  <c:v>402.69213028210345</c:v>
                </c:pt>
                <c:pt idx="1556">
                  <c:v>394.94026301545676</c:v>
                </c:pt>
                <c:pt idx="1557">
                  <c:v>392.41067591362508</c:v>
                </c:pt>
                <c:pt idx="1558">
                  <c:v>398.82747654572506</c:v>
                </c:pt>
                <c:pt idx="1559">
                  <c:v>384.57457611851316</c:v>
                </c:pt>
                <c:pt idx="1560">
                  <c:v>418.88602239334443</c:v>
                </c:pt>
                <c:pt idx="1561">
                  <c:v>409.29612198815875</c:v>
                </c:pt>
                <c:pt idx="1562">
                  <c:v>377.37271525913911</c:v>
                </c:pt>
                <c:pt idx="1563">
                  <c:v>404.08524889797093</c:v>
                </c:pt>
                <c:pt idx="1564">
                  <c:v>427.68723872239389</c:v>
                </c:pt>
                <c:pt idx="1565">
                  <c:v>435.73687763333623</c:v>
                </c:pt>
                <c:pt idx="1566">
                  <c:v>428.35340413476644</c:v>
                </c:pt>
                <c:pt idx="1567">
                  <c:v>447.32343956960659</c:v>
                </c:pt>
                <c:pt idx="1568">
                  <c:v>404.90699302776943</c:v>
                </c:pt>
                <c:pt idx="1569">
                  <c:v>385.64827642007248</c:v>
                </c:pt>
                <c:pt idx="1570">
                  <c:v>369.75861135346628</c:v>
                </c:pt>
                <c:pt idx="1571">
                  <c:v>376.51246510190907</c:v>
                </c:pt>
                <c:pt idx="1572">
                  <c:v>361.09069509697639</c:v>
                </c:pt>
                <c:pt idx="1573">
                  <c:v>389.86282829282447</c:v>
                </c:pt>
                <c:pt idx="1574">
                  <c:v>390.74694875659463</c:v>
                </c:pt>
                <c:pt idx="1575">
                  <c:v>399.41529510883163</c:v>
                </c:pt>
                <c:pt idx="1576">
                  <c:v>417.18319138800314</c:v>
                </c:pt>
                <c:pt idx="1577">
                  <c:v>399.95083130177466</c:v>
                </c:pt>
                <c:pt idx="1578">
                  <c:v>398.45040540576952</c:v>
                </c:pt>
                <c:pt idx="1579">
                  <c:v>391.26174408429756</c:v>
                </c:pt>
                <c:pt idx="1580">
                  <c:v>371.62826261459543</c:v>
                </c:pt>
                <c:pt idx="1581">
                  <c:v>382.69922919657222</c:v>
                </c:pt>
                <c:pt idx="1582">
                  <c:v>378.20055481632511</c:v>
                </c:pt>
                <c:pt idx="1583">
                  <c:v>363.46742915365809</c:v>
                </c:pt>
                <c:pt idx="1584">
                  <c:v>372.87025591117538</c:v>
                </c:pt>
                <c:pt idx="1585">
                  <c:v>352.44026612018763</c:v>
                </c:pt>
                <c:pt idx="1586">
                  <c:v>356.40429044774072</c:v>
                </c:pt>
                <c:pt idx="1587">
                  <c:v>370.41458376642299</c:v>
                </c:pt>
                <c:pt idx="1588">
                  <c:v>345.66812398471683</c:v>
                </c:pt>
                <c:pt idx="1589">
                  <c:v>369.26753349080457</c:v>
                </c:pt>
                <c:pt idx="1590">
                  <c:v>376.46173243095961</c:v>
                </c:pt>
                <c:pt idx="1591">
                  <c:v>363.37318013326512</c:v>
                </c:pt>
                <c:pt idx="1592">
                  <c:v>368.14204298523242</c:v>
                </c:pt>
                <c:pt idx="1593">
                  <c:v>378.5885001099461</c:v>
                </c:pt>
                <c:pt idx="1594">
                  <c:v>386.22047472684784</c:v>
                </c:pt>
                <c:pt idx="1595">
                  <c:v>386.095118258345</c:v>
                </c:pt>
                <c:pt idx="1596">
                  <c:v>403.62765037136876</c:v>
                </c:pt>
                <c:pt idx="1597">
                  <c:v>431.83675522194136</c:v>
                </c:pt>
                <c:pt idx="1598">
                  <c:v>439.51062371906778</c:v>
                </c:pt>
                <c:pt idx="1599">
                  <c:v>434.39458270106218</c:v>
                </c:pt>
                <c:pt idx="1600">
                  <c:v>420.77513317004235</c:v>
                </c:pt>
                <c:pt idx="1601">
                  <c:v>434.1761425179314</c:v>
                </c:pt>
                <c:pt idx="1602">
                  <c:v>461.22078945515045</c:v>
                </c:pt>
                <c:pt idx="1603">
                  <c:v>423.83761130385125</c:v>
                </c:pt>
                <c:pt idx="1604">
                  <c:v>426.93663771073534</c:v>
                </c:pt>
                <c:pt idx="1605">
                  <c:v>411.40794303583885</c:v>
                </c:pt>
                <c:pt idx="1606">
                  <c:v>384.96111936857523</c:v>
                </c:pt>
                <c:pt idx="1607">
                  <c:v>364.87497872082508</c:v>
                </c:pt>
                <c:pt idx="1608">
                  <c:v>378.52983757902837</c:v>
                </c:pt>
                <c:pt idx="1609">
                  <c:v>377.86473161537674</c:v>
                </c:pt>
                <c:pt idx="1610">
                  <c:v>379.20436277445464</c:v>
                </c:pt>
                <c:pt idx="1611">
                  <c:v>381.00738171371017</c:v>
                </c:pt>
                <c:pt idx="1612">
                  <c:v>403.9382062513921</c:v>
                </c:pt>
                <c:pt idx="1613">
                  <c:v>386.32138012075399</c:v>
                </c:pt>
                <c:pt idx="1614">
                  <c:v>383.57257580440307</c:v>
                </c:pt>
                <c:pt idx="1615">
                  <c:v>380.63851140017954</c:v>
                </c:pt>
                <c:pt idx="1616">
                  <c:v>423.83086484226561</c:v>
                </c:pt>
                <c:pt idx="1617">
                  <c:v>459.91297502462771</c:v>
                </c:pt>
                <c:pt idx="1618">
                  <c:v>464.3100552357339</c:v>
                </c:pt>
                <c:pt idx="1619">
                  <c:v>462.06206876068325</c:v>
                </c:pt>
                <c:pt idx="1620">
                  <c:v>464.76832020495573</c:v>
                </c:pt>
                <c:pt idx="1621">
                  <c:v>491.43350850930159</c:v>
                </c:pt>
                <c:pt idx="1622">
                  <c:v>464.67964278306101</c:v>
                </c:pt>
                <c:pt idx="1623">
                  <c:v>459.66005350174424</c:v>
                </c:pt>
                <c:pt idx="1624">
                  <c:v>434.75405036939509</c:v>
                </c:pt>
                <c:pt idx="1625">
                  <c:v>421.35814147459752</c:v>
                </c:pt>
                <c:pt idx="1626">
                  <c:v>420.08464626011983</c:v>
                </c:pt>
                <c:pt idx="1627">
                  <c:v>413.12126676434121</c:v>
                </c:pt>
                <c:pt idx="1628">
                  <c:v>417.25374612290898</c:v>
                </c:pt>
                <c:pt idx="1629">
                  <c:v>427.35670703471254</c:v>
                </c:pt>
                <c:pt idx="1630">
                  <c:v>418.11081500675311</c:v>
                </c:pt>
                <c:pt idx="1631">
                  <c:v>398.00655348461925</c:v>
                </c:pt>
                <c:pt idx="1632">
                  <c:v>403.14687573352666</c:v>
                </c:pt>
                <c:pt idx="1633">
                  <c:v>428.60152078927263</c:v>
                </c:pt>
                <c:pt idx="1634">
                  <c:v>432.27030041771508</c:v>
                </c:pt>
                <c:pt idx="1635">
                  <c:v>424.19594357491206</c:v>
                </c:pt>
                <c:pt idx="1636">
                  <c:v>410.30487962414736</c:v>
                </c:pt>
                <c:pt idx="1637">
                  <c:v>429.18203465670956</c:v>
                </c:pt>
                <c:pt idx="1638">
                  <c:v>429.71949180342096</c:v>
                </c:pt>
                <c:pt idx="1639">
                  <c:v>446.36519574928553</c:v>
                </c:pt>
                <c:pt idx="1640">
                  <c:v>445.94638953191651</c:v>
                </c:pt>
                <c:pt idx="1641">
                  <c:v>460.88924273449135</c:v>
                </c:pt>
                <c:pt idx="1642">
                  <c:v>466.72529085628798</c:v>
                </c:pt>
                <c:pt idx="1643">
                  <c:v>431.66026605084051</c:v>
                </c:pt>
                <c:pt idx="1644">
                  <c:v>424.71591714606427</c:v>
                </c:pt>
                <c:pt idx="1645">
                  <c:v>437.9303162863618</c:v>
                </c:pt>
                <c:pt idx="1646">
                  <c:v>429.73861900613832</c:v>
                </c:pt>
                <c:pt idx="1647">
                  <c:v>433.34937531914085</c:v>
                </c:pt>
                <c:pt idx="1648">
                  <c:v>424.95496269068747</c:v>
                </c:pt>
                <c:pt idx="1649">
                  <c:v>421.72518402726632</c:v>
                </c:pt>
                <c:pt idx="1650">
                  <c:v>431.635366712951</c:v>
                </c:pt>
                <c:pt idx="1651">
                  <c:v>430.18314625859631</c:v>
                </c:pt>
                <c:pt idx="1652">
                  <c:v>442.79350107464859</c:v>
                </c:pt>
                <c:pt idx="1653">
                  <c:v>428.49406329260091</c:v>
                </c:pt>
                <c:pt idx="1654">
                  <c:v>428.90854686947597</c:v>
                </c:pt>
                <c:pt idx="1655">
                  <c:v>426.00535515872167</c:v>
                </c:pt>
                <c:pt idx="1656">
                  <c:v>422.68962532910541</c:v>
                </c:pt>
                <c:pt idx="1657">
                  <c:v>427.71400503886997</c:v>
                </c:pt>
                <c:pt idx="1658">
                  <c:v>417.99335130632124</c:v>
                </c:pt>
                <c:pt idx="1659">
                  <c:v>441.55814115496844</c:v>
                </c:pt>
                <c:pt idx="1660">
                  <c:v>384.89843313693524</c:v>
                </c:pt>
                <c:pt idx="1661">
                  <c:v>360.38424381657387</c:v>
                </c:pt>
                <c:pt idx="1662">
                  <c:v>352.72162807906483</c:v>
                </c:pt>
                <c:pt idx="1663">
                  <c:v>357.26903583193615</c:v>
                </c:pt>
                <c:pt idx="1664">
                  <c:v>337.20027952282379</c:v>
                </c:pt>
                <c:pt idx="1665">
                  <c:v>322.4068396718377</c:v>
                </c:pt>
                <c:pt idx="1666">
                  <c:v>324.27974836788371</c:v>
                </c:pt>
                <c:pt idx="1667">
                  <c:v>337.54530341875267</c:v>
                </c:pt>
                <c:pt idx="1668">
                  <c:v>340.14678514547097</c:v>
                </c:pt>
                <c:pt idx="1669">
                  <c:v>341.45597990975727</c:v>
                </c:pt>
                <c:pt idx="1670">
                  <c:v>335.96045038627398</c:v>
                </c:pt>
                <c:pt idx="1671">
                  <c:v>326.60700139109053</c:v>
                </c:pt>
                <c:pt idx="1672">
                  <c:v>335.79514723419777</c:v>
                </c:pt>
                <c:pt idx="1673">
                  <c:v>335.95565401057445</c:v>
                </c:pt>
                <c:pt idx="1674">
                  <c:v>321.24433476861356</c:v>
                </c:pt>
                <c:pt idx="1675">
                  <c:v>328.22642187980506</c:v>
                </c:pt>
                <c:pt idx="1676">
                  <c:v>308.02409791879944</c:v>
                </c:pt>
                <c:pt idx="1677">
                  <c:v>305.69212307737661</c:v>
                </c:pt>
                <c:pt idx="1678">
                  <c:v>307.85356937276174</c:v>
                </c:pt>
                <c:pt idx="1679">
                  <c:v>324.58651651815444</c:v>
                </c:pt>
                <c:pt idx="1680">
                  <c:v>324.45854750443544</c:v>
                </c:pt>
                <c:pt idx="1681">
                  <c:v>332.07484182732429</c:v>
                </c:pt>
                <c:pt idx="1682">
                  <c:v>348.98202174663851</c:v>
                </c:pt>
                <c:pt idx="1683">
                  <c:v>350.01611445438414</c:v>
                </c:pt>
                <c:pt idx="1684">
                  <c:v>335.61912833486775</c:v>
                </c:pt>
                <c:pt idx="1685">
                  <c:v>334.44632988635942</c:v>
                </c:pt>
                <c:pt idx="1686">
                  <c:v>334.14949010190981</c:v>
                </c:pt>
                <c:pt idx="1687">
                  <c:v>353.36173837702705</c:v>
                </c:pt>
                <c:pt idx="1688">
                  <c:v>341.25100679505584</c:v>
                </c:pt>
                <c:pt idx="1689">
                  <c:v>353.44223320608177</c:v>
                </c:pt>
                <c:pt idx="1690">
                  <c:v>344.26254203680162</c:v>
                </c:pt>
                <c:pt idx="1691">
                  <c:v>347.83688619612144</c:v>
                </c:pt>
                <c:pt idx="1692">
                  <c:v>349.42324342156286</c:v>
                </c:pt>
                <c:pt idx="1693">
                  <c:v>331.99281089428422</c:v>
                </c:pt>
                <c:pt idx="1694">
                  <c:v>330.85841931811365</c:v>
                </c:pt>
                <c:pt idx="1695">
                  <c:v>332.74256355183053</c:v>
                </c:pt>
                <c:pt idx="1696">
                  <c:v>334.20671872355729</c:v>
                </c:pt>
                <c:pt idx="1697">
                  <c:v>328.28095243163517</c:v>
                </c:pt>
                <c:pt idx="1698">
                  <c:v>336.60662190269488</c:v>
                </c:pt>
                <c:pt idx="1699">
                  <c:v>344.47110551997918</c:v>
                </c:pt>
                <c:pt idx="1700">
                  <c:v>345.08978724963697</c:v>
                </c:pt>
                <c:pt idx="1701">
                  <c:v>353.05677713804909</c:v>
                </c:pt>
                <c:pt idx="1702">
                  <c:v>349.8707600719988</c:v>
                </c:pt>
                <c:pt idx="1703">
                  <c:v>363.64900871721755</c:v>
                </c:pt>
                <c:pt idx="1704">
                  <c:v>340.87649673951449</c:v>
                </c:pt>
                <c:pt idx="1705">
                  <c:v>332.64544415413849</c:v>
                </c:pt>
                <c:pt idx="1706">
                  <c:v>325.17667275122284</c:v>
                </c:pt>
                <c:pt idx="1707">
                  <c:v>320.18620765468899</c:v>
                </c:pt>
                <c:pt idx="1708">
                  <c:v>324.76616625929819</c:v>
                </c:pt>
                <c:pt idx="1709">
                  <c:v>313.48174791243002</c:v>
                </c:pt>
                <c:pt idx="1710">
                  <c:v>311.72261375691295</c:v>
                </c:pt>
                <c:pt idx="1711">
                  <c:v>319.84549239296655</c:v>
                </c:pt>
                <c:pt idx="1712">
                  <c:v>310.49968949098286</c:v>
                </c:pt>
                <c:pt idx="1713">
                  <c:v>322.51503320257257</c:v>
                </c:pt>
                <c:pt idx="1714">
                  <c:v>316.26348885080881</c:v>
                </c:pt>
                <c:pt idx="1715">
                  <c:v>308.20341676533843</c:v>
                </c:pt>
                <c:pt idx="1716">
                  <c:v>310.63316333910421</c:v>
                </c:pt>
                <c:pt idx="1717">
                  <c:v>306.34180320758338</c:v>
                </c:pt>
                <c:pt idx="1718">
                  <c:v>292.31290510890221</c:v>
                </c:pt>
                <c:pt idx="1719">
                  <c:v>300.63196827413822</c:v>
                </c:pt>
                <c:pt idx="1720">
                  <c:v>295.75026502858339</c:v>
                </c:pt>
                <c:pt idx="1721">
                  <c:v>289.54976041395844</c:v>
                </c:pt>
                <c:pt idx="1722">
                  <c:v>273.51124055961475</c:v>
                </c:pt>
                <c:pt idx="1723">
                  <c:v>272.16776764552179</c:v>
                </c:pt>
                <c:pt idx="1724">
                  <c:v>269.08604252100173</c:v>
                </c:pt>
                <c:pt idx="1725">
                  <c:v>301.5624190198746</c:v>
                </c:pt>
                <c:pt idx="1726">
                  <c:v>297.80456566032677</c:v>
                </c:pt>
                <c:pt idx="1727">
                  <c:v>299.59859969050916</c:v>
                </c:pt>
                <c:pt idx="1728">
                  <c:v>302.52056193183148</c:v>
                </c:pt>
                <c:pt idx="1729">
                  <c:v>297.07713251295212</c:v>
                </c:pt>
                <c:pt idx="1730">
                  <c:v>297.34425263924658</c:v>
                </c:pt>
                <c:pt idx="1731">
                  <c:v>307.00806427882139</c:v>
                </c:pt>
                <c:pt idx="1732">
                  <c:v>339.28140886289697</c:v>
                </c:pt>
                <c:pt idx="1733">
                  <c:v>331.59798334969639</c:v>
                </c:pt>
                <c:pt idx="1734">
                  <c:v>327.00113223412808</c:v>
                </c:pt>
                <c:pt idx="1735">
                  <c:v>299.61758607545374</c:v>
                </c:pt>
                <c:pt idx="1736">
                  <c:v>318.50593876632752</c:v>
                </c:pt>
                <c:pt idx="1737">
                  <c:v>328.18016884723875</c:v>
                </c:pt>
                <c:pt idx="1738">
                  <c:v>312.74071752420929</c:v>
                </c:pt>
                <c:pt idx="1739">
                  <c:v>299.68062174508634</c:v>
                </c:pt>
                <c:pt idx="1740">
                  <c:v>310.95210221224045</c:v>
                </c:pt>
                <c:pt idx="1741">
                  <c:v>316.31362534374745</c:v>
                </c:pt>
                <c:pt idx="1742">
                  <c:v>306.00478263556516</c:v>
                </c:pt>
                <c:pt idx="1743">
                  <c:v>308.0298731843975</c:v>
                </c:pt>
                <c:pt idx="1744">
                  <c:v>312.30083858148527</c:v>
                </c:pt>
                <c:pt idx="1745">
                  <c:v>331.13940383183547</c:v>
                </c:pt>
                <c:pt idx="1746">
                  <c:v>337.23730287221707</c:v>
                </c:pt>
                <c:pt idx="1747">
                  <c:v>323.14950579538913</c:v>
                </c:pt>
                <c:pt idx="1748">
                  <c:v>308.19910192266974</c:v>
                </c:pt>
                <c:pt idx="1749">
                  <c:v>296.92378977762257</c:v>
                </c:pt>
                <c:pt idx="1750">
                  <c:v>311.4114585003976</c:v>
                </c:pt>
                <c:pt idx="1751">
                  <c:v>309.81721276530737</c:v>
                </c:pt>
                <c:pt idx="1752">
                  <c:v>319.66247786218139</c:v>
                </c:pt>
                <c:pt idx="1753">
                  <c:v>315.58763245012653</c:v>
                </c:pt>
                <c:pt idx="1754">
                  <c:v>300.07179681840802</c:v>
                </c:pt>
                <c:pt idx="1755">
                  <c:v>302.4799755709634</c:v>
                </c:pt>
                <c:pt idx="1756">
                  <c:v>297.07178583065809</c:v>
                </c:pt>
                <c:pt idx="1757">
                  <c:v>286.54689381354171</c:v>
                </c:pt>
                <c:pt idx="1758">
                  <c:v>285.57965440382208</c:v>
                </c:pt>
                <c:pt idx="1759">
                  <c:v>269.06447860926272</c:v>
                </c:pt>
                <c:pt idx="1760">
                  <c:v>305.93209524765814</c:v>
                </c:pt>
                <c:pt idx="1761">
                  <c:v>297.37549054294988</c:v>
                </c:pt>
                <c:pt idx="1762">
                  <c:v>344.39715160988993</c:v>
                </c:pt>
                <c:pt idx="1763">
                  <c:v>320.85986931938362</c:v>
                </c:pt>
                <c:pt idx="1764">
                  <c:v>299.36260734655724</c:v>
                </c:pt>
                <c:pt idx="1765">
                  <c:v>336.14273016790219</c:v>
                </c:pt>
                <c:pt idx="1766">
                  <c:v>348.99089402317577</c:v>
                </c:pt>
                <c:pt idx="1767">
                  <c:v>331.06218833618425</c:v>
                </c:pt>
                <c:pt idx="1768">
                  <c:v>360.02155384809129</c:v>
                </c:pt>
                <c:pt idx="1769">
                  <c:v>365.228237751037</c:v>
                </c:pt>
                <c:pt idx="1770">
                  <c:v>409.30963948339655</c:v>
                </c:pt>
                <c:pt idx="1771">
                  <c:v>426.00819111225121</c:v>
                </c:pt>
                <c:pt idx="1772">
                  <c:v>422.82829004665922</c:v>
                </c:pt>
                <c:pt idx="1773">
                  <c:v>393.49756597286085</c:v>
                </c:pt>
                <c:pt idx="1774">
                  <c:v>375.17720011567502</c:v>
                </c:pt>
                <c:pt idx="1775">
                  <c:v>369.19216410198084</c:v>
                </c:pt>
                <c:pt idx="1776">
                  <c:v>363.55538025321493</c:v>
                </c:pt>
                <c:pt idx="1777">
                  <c:v>360.59743464261709</c:v>
                </c:pt>
                <c:pt idx="1778">
                  <c:v>352.26752122938819</c:v>
                </c:pt>
                <c:pt idx="1779">
                  <c:v>344.8998331892335</c:v>
                </c:pt>
                <c:pt idx="1780">
                  <c:v>332.31276183091643</c:v>
                </c:pt>
                <c:pt idx="1781">
                  <c:v>354.22359176490909</c:v>
                </c:pt>
                <c:pt idx="1782">
                  <c:v>349.73842108205139</c:v>
                </c:pt>
                <c:pt idx="1783">
                  <c:v>359.90984919276121</c:v>
                </c:pt>
                <c:pt idx="1784">
                  <c:v>366.88669667267072</c:v>
                </c:pt>
                <c:pt idx="1785">
                  <c:v>348.18422633156041</c:v>
                </c:pt>
                <c:pt idx="1786">
                  <c:v>336.82515712734948</c:v>
                </c:pt>
                <c:pt idx="1787">
                  <c:v>336.06529393020168</c:v>
                </c:pt>
                <c:pt idx="1788">
                  <c:v>337.48299292100779</c:v>
                </c:pt>
                <c:pt idx="1789">
                  <c:v>340.26668315297582</c:v>
                </c:pt>
                <c:pt idx="1790">
                  <c:v>354.98393547999916</c:v>
                </c:pt>
                <c:pt idx="1791">
                  <c:v>368.51254004493825</c:v>
                </c:pt>
                <c:pt idx="1792">
                  <c:v>373.9818336088228</c:v>
                </c:pt>
                <c:pt idx="1793">
                  <c:v>409.22827338303216</c:v>
                </c:pt>
                <c:pt idx="1794">
                  <c:v>408.87461934991285</c:v>
                </c:pt>
                <c:pt idx="1795">
                  <c:v>397.01412570487821</c:v>
                </c:pt>
                <c:pt idx="1796">
                  <c:v>388.9953080815751</c:v>
                </c:pt>
                <c:pt idx="1797">
                  <c:v>394.358674366868</c:v>
                </c:pt>
                <c:pt idx="1798">
                  <c:v>379.60851129367569</c:v>
                </c:pt>
                <c:pt idx="1799">
                  <c:v>371.16994702831693</c:v>
                </c:pt>
                <c:pt idx="1800">
                  <c:v>378.04690444414371</c:v>
                </c:pt>
                <c:pt idx="1801">
                  <c:v>368.37318943337539</c:v>
                </c:pt>
                <c:pt idx="1802">
                  <c:v>402.58186568098529</c:v>
                </c:pt>
                <c:pt idx="1803">
                  <c:v>430.64989285107424</c:v>
                </c:pt>
                <c:pt idx="1804">
                  <c:v>458.84744145284253</c:v>
                </c:pt>
                <c:pt idx="1805">
                  <c:v>442.24616827406658</c:v>
                </c:pt>
                <c:pt idx="1806">
                  <c:v>453.65163421377537</c:v>
                </c:pt>
                <c:pt idx="1807">
                  <c:v>441.93347603781046</c:v>
                </c:pt>
                <c:pt idx="1808">
                  <c:v>395.70227640022415</c:v>
                </c:pt>
                <c:pt idx="1809">
                  <c:v>411.86317455282489</c:v>
                </c:pt>
                <c:pt idx="1810">
                  <c:v>418.23161968411887</c:v>
                </c:pt>
                <c:pt idx="1811">
                  <c:v>457.33427516920244</c:v>
                </c:pt>
                <c:pt idx="1812">
                  <c:v>429.38655581085487</c:v>
                </c:pt>
                <c:pt idx="1813">
                  <c:v>410.48356762365739</c:v>
                </c:pt>
                <c:pt idx="1814">
                  <c:v>402.85044458821</c:v>
                </c:pt>
                <c:pt idx="1815">
                  <c:v>401.50528419857648</c:v>
                </c:pt>
                <c:pt idx="1816">
                  <c:v>376.82135828853552</c:v>
                </c:pt>
                <c:pt idx="1817">
                  <c:v>383.58023140475279</c:v>
                </c:pt>
                <c:pt idx="1818">
                  <c:v>385.24945403310483</c:v>
                </c:pt>
                <c:pt idx="1819">
                  <c:v>376.31431621765239</c:v>
                </c:pt>
                <c:pt idx="1820">
                  <c:v>381.77440781194292</c:v>
                </c:pt>
                <c:pt idx="1821">
                  <c:v>377.74038296568631</c:v>
                </c:pt>
                <c:pt idx="1822">
                  <c:v>359.13629171386083</c:v>
                </c:pt>
                <c:pt idx="1823">
                  <c:v>356.21078237102836</c:v>
                </c:pt>
                <c:pt idx="1824">
                  <c:v>368.4497652738516</c:v>
                </c:pt>
                <c:pt idx="1825">
                  <c:v>360.84154342001028</c:v>
                </c:pt>
                <c:pt idx="1826">
                  <c:v>354.68819040055979</c:v>
                </c:pt>
                <c:pt idx="1827">
                  <c:v>362.8285538706732</c:v>
                </c:pt>
                <c:pt idx="1828">
                  <c:v>388.75426258382583</c:v>
                </c:pt>
                <c:pt idx="1829">
                  <c:v>373.4608628110206</c:v>
                </c:pt>
                <c:pt idx="1830">
                  <c:v>365.52027873020523</c:v>
                </c:pt>
                <c:pt idx="1831">
                  <c:v>375.34718891198116</c:v>
                </c:pt>
                <c:pt idx="1832">
                  <c:v>451.61081478978724</c:v>
                </c:pt>
                <c:pt idx="1833">
                  <c:v>490.20292134562584</c:v>
                </c:pt>
                <c:pt idx="1834">
                  <c:v>544.35428166090992</c:v>
                </c:pt>
                <c:pt idx="1835">
                  <c:v>631.27556063658528</c:v>
                </c:pt>
                <c:pt idx="1836">
                  <c:v>604.46436250458271</c:v>
                </c:pt>
                <c:pt idx="1837">
                  <c:v>596.78933524392835</c:v>
                </c:pt>
                <c:pt idx="1838">
                  <c:v>493.81063637430299</c:v>
                </c:pt>
                <c:pt idx="1839">
                  <c:v>472.24655891767105</c:v>
                </c:pt>
                <c:pt idx="1840">
                  <c:v>456.57701623643572</c:v>
                </c:pt>
                <c:pt idx="1841">
                  <c:v>419.8313798709296</c:v>
                </c:pt>
                <c:pt idx="1842">
                  <c:v>429.75074140846613</c:v>
                </c:pt>
                <c:pt idx="1843">
                  <c:v>433.09494002967199</c:v>
                </c:pt>
                <c:pt idx="1844">
                  <c:v>404.99036138065173</c:v>
                </c:pt>
                <c:pt idx="1845">
                  <c:v>394.50118403726378</c:v>
                </c:pt>
                <c:pt idx="1846">
                  <c:v>367.26023360057303</c:v>
                </c:pt>
                <c:pt idx="1847">
                  <c:v>376.31305554161571</c:v>
                </c:pt>
                <c:pt idx="1848">
                  <c:v>387.87707773972909</c:v>
                </c:pt>
                <c:pt idx="1849">
                  <c:v>401.39865928463945</c:v>
                </c:pt>
                <c:pt idx="1850">
                  <c:v>398.64531858813604</c:v>
                </c:pt>
                <c:pt idx="1851">
                  <c:v>392.87056333233335</c:v>
                </c:pt>
                <c:pt idx="1852">
                  <c:v>386.45558100615017</c:v>
                </c:pt>
                <c:pt idx="1853">
                  <c:v>386.81274556399228</c:v>
                </c:pt>
                <c:pt idx="1854">
                  <c:v>397.53446114591225</c:v>
                </c:pt>
                <c:pt idx="1855">
                  <c:v>398.51216991691956</c:v>
                </c:pt>
                <c:pt idx="1856">
                  <c:v>376.69383772044421</c:v>
                </c:pt>
                <c:pt idx="1857">
                  <c:v>386.5789319444404</c:v>
                </c:pt>
                <c:pt idx="1858">
                  <c:v>364.75095634604787</c:v>
                </c:pt>
                <c:pt idx="1859">
                  <c:v>360.77050428909683</c:v>
                </c:pt>
                <c:pt idx="1860">
                  <c:v>388.98144233754624</c:v>
                </c:pt>
                <c:pt idx="1861">
                  <c:v>388.88552298562951</c:v>
                </c:pt>
                <c:pt idx="1862">
                  <c:v>413.3650593628426</c:v>
                </c:pt>
                <c:pt idx="1863">
                  <c:v>398.61475720410454</c:v>
                </c:pt>
                <c:pt idx="1864">
                  <c:v>383.67061513666931</c:v>
                </c:pt>
                <c:pt idx="1865">
                  <c:v>376.07814293270877</c:v>
                </c:pt>
                <c:pt idx="1866">
                  <c:v>376.56378326878047</c:v>
                </c:pt>
                <c:pt idx="1867">
                  <c:v>398.97919955941012</c:v>
                </c:pt>
                <c:pt idx="1868">
                  <c:v>390.82910233888828</c:v>
                </c:pt>
                <c:pt idx="1869">
                  <c:v>367.21754626679382</c:v>
                </c:pt>
                <c:pt idx="1870">
                  <c:v>375.77484938976892</c:v>
                </c:pt>
                <c:pt idx="1871">
                  <c:v>367.31844790760732</c:v>
                </c:pt>
                <c:pt idx="1872">
                  <c:v>356.68084380575016</c:v>
                </c:pt>
                <c:pt idx="1873">
                  <c:v>364.20769008519915</c:v>
                </c:pt>
                <c:pt idx="1874">
                  <c:v>356.72368675979732</c:v>
                </c:pt>
                <c:pt idx="1875">
                  <c:v>353.96236935486047</c:v>
                </c:pt>
                <c:pt idx="1876">
                  <c:v>350.1097305300375</c:v>
                </c:pt>
                <c:pt idx="1877">
                  <c:v>335.66539757550851</c:v>
                </c:pt>
                <c:pt idx="1878">
                  <c:v>333.61414254181864</c:v>
                </c:pt>
                <c:pt idx="1879">
                  <c:v>331.88708543190228</c:v>
                </c:pt>
                <c:pt idx="1880">
                  <c:v>351.27236487564966</c:v>
                </c:pt>
                <c:pt idx="1881">
                  <c:v>341.69334759352336</c:v>
                </c:pt>
                <c:pt idx="1882">
                  <c:v>329.24345681692364</c:v>
                </c:pt>
                <c:pt idx="1883">
                  <c:v>314.11667301617922</c:v>
                </c:pt>
                <c:pt idx="1884">
                  <c:v>309.26219624342906</c:v>
                </c:pt>
                <c:pt idx="1885">
                  <c:v>312.17295718202911</c:v>
                </c:pt>
                <c:pt idx="1886">
                  <c:v>298.43595248006329</c:v>
                </c:pt>
                <c:pt idx="1887">
                  <c:v>294.36536915576062</c:v>
                </c:pt>
              </c:numCache>
            </c:numRef>
          </c:val>
          <c:smooth val="0"/>
          <c:extLst>
            <c:ext xmlns:c16="http://schemas.microsoft.com/office/drawing/2014/chart" uri="{C3380CC4-5D6E-409C-BE32-E72D297353CC}">
              <c16:uniqueId val="{00000000-57CF-490D-8736-B4BC521039DB}"/>
            </c:ext>
          </c:extLst>
        </c:ser>
        <c:ser>
          <c:idx val="1"/>
          <c:order val="1"/>
          <c:tx>
            <c:strRef>
              <c:f>'12m'!$AC$1</c:f>
              <c:strCache>
                <c:ptCount val="1"/>
                <c:pt idx="0">
                  <c:v>Average</c:v>
                </c:pt>
              </c:strCache>
            </c:strRef>
          </c:tx>
          <c:spPr>
            <a:ln>
              <a:solidFill>
                <a:srgbClr val="CFBD9B"/>
              </a:solidFill>
            </a:ln>
          </c:spPr>
          <c:marker>
            <c:symbol val="none"/>
          </c:marker>
          <c:cat>
            <c:numRef>
              <c:f>'12m'!$AB$9:$AB$1896</c:f>
              <c:numCache>
                <c:formatCode>m/d/yyyy</c:formatCode>
                <c:ptCount val="1888"/>
                <c:pt idx="0">
                  <c:v>31065</c:v>
                </c:pt>
                <c:pt idx="1">
                  <c:v>31072</c:v>
                </c:pt>
                <c:pt idx="2">
                  <c:v>31079</c:v>
                </c:pt>
                <c:pt idx="3">
                  <c:v>31086</c:v>
                </c:pt>
                <c:pt idx="4">
                  <c:v>31093</c:v>
                </c:pt>
                <c:pt idx="5">
                  <c:v>31100</c:v>
                </c:pt>
                <c:pt idx="6">
                  <c:v>31107</c:v>
                </c:pt>
                <c:pt idx="7">
                  <c:v>31114</c:v>
                </c:pt>
                <c:pt idx="8">
                  <c:v>31121</c:v>
                </c:pt>
                <c:pt idx="9">
                  <c:v>31128</c:v>
                </c:pt>
                <c:pt idx="10">
                  <c:v>31135</c:v>
                </c:pt>
                <c:pt idx="11">
                  <c:v>31142</c:v>
                </c:pt>
                <c:pt idx="12">
                  <c:v>31149</c:v>
                </c:pt>
                <c:pt idx="13">
                  <c:v>31156</c:v>
                </c:pt>
                <c:pt idx="14">
                  <c:v>31163</c:v>
                </c:pt>
                <c:pt idx="15">
                  <c:v>31170</c:v>
                </c:pt>
                <c:pt idx="16">
                  <c:v>31177</c:v>
                </c:pt>
                <c:pt idx="17">
                  <c:v>31184</c:v>
                </c:pt>
                <c:pt idx="18">
                  <c:v>31191</c:v>
                </c:pt>
                <c:pt idx="19">
                  <c:v>31198</c:v>
                </c:pt>
                <c:pt idx="20">
                  <c:v>31205</c:v>
                </c:pt>
                <c:pt idx="21">
                  <c:v>31212</c:v>
                </c:pt>
                <c:pt idx="22">
                  <c:v>31219</c:v>
                </c:pt>
                <c:pt idx="23">
                  <c:v>31226</c:v>
                </c:pt>
                <c:pt idx="24">
                  <c:v>31233</c:v>
                </c:pt>
                <c:pt idx="25">
                  <c:v>31240</c:v>
                </c:pt>
                <c:pt idx="26">
                  <c:v>31247</c:v>
                </c:pt>
                <c:pt idx="27">
                  <c:v>31254</c:v>
                </c:pt>
                <c:pt idx="28">
                  <c:v>31261</c:v>
                </c:pt>
                <c:pt idx="29">
                  <c:v>31268</c:v>
                </c:pt>
                <c:pt idx="30">
                  <c:v>31275</c:v>
                </c:pt>
                <c:pt idx="31">
                  <c:v>31282</c:v>
                </c:pt>
                <c:pt idx="32">
                  <c:v>31289</c:v>
                </c:pt>
                <c:pt idx="33">
                  <c:v>31296</c:v>
                </c:pt>
                <c:pt idx="34">
                  <c:v>31303</c:v>
                </c:pt>
                <c:pt idx="35">
                  <c:v>31310</c:v>
                </c:pt>
                <c:pt idx="36">
                  <c:v>31317</c:v>
                </c:pt>
                <c:pt idx="37">
                  <c:v>31324</c:v>
                </c:pt>
                <c:pt idx="38">
                  <c:v>31331</c:v>
                </c:pt>
                <c:pt idx="39">
                  <c:v>31338</c:v>
                </c:pt>
                <c:pt idx="40">
                  <c:v>31345</c:v>
                </c:pt>
                <c:pt idx="41">
                  <c:v>31352</c:v>
                </c:pt>
                <c:pt idx="42">
                  <c:v>31359</c:v>
                </c:pt>
                <c:pt idx="43">
                  <c:v>31366</c:v>
                </c:pt>
                <c:pt idx="44">
                  <c:v>31373</c:v>
                </c:pt>
                <c:pt idx="45">
                  <c:v>31380</c:v>
                </c:pt>
                <c:pt idx="46">
                  <c:v>31387</c:v>
                </c:pt>
                <c:pt idx="47">
                  <c:v>31394</c:v>
                </c:pt>
                <c:pt idx="48">
                  <c:v>31401</c:v>
                </c:pt>
                <c:pt idx="49">
                  <c:v>31408</c:v>
                </c:pt>
                <c:pt idx="50">
                  <c:v>31415</c:v>
                </c:pt>
                <c:pt idx="51">
                  <c:v>31422</c:v>
                </c:pt>
                <c:pt idx="52">
                  <c:v>31429</c:v>
                </c:pt>
                <c:pt idx="53">
                  <c:v>31436</c:v>
                </c:pt>
                <c:pt idx="54">
                  <c:v>31443</c:v>
                </c:pt>
                <c:pt idx="55">
                  <c:v>31450</c:v>
                </c:pt>
                <c:pt idx="56">
                  <c:v>31457</c:v>
                </c:pt>
                <c:pt idx="57">
                  <c:v>31464</c:v>
                </c:pt>
                <c:pt idx="58">
                  <c:v>31471</c:v>
                </c:pt>
                <c:pt idx="59">
                  <c:v>31478</c:v>
                </c:pt>
                <c:pt idx="60">
                  <c:v>31485</c:v>
                </c:pt>
                <c:pt idx="61">
                  <c:v>31492</c:v>
                </c:pt>
                <c:pt idx="62">
                  <c:v>31499</c:v>
                </c:pt>
                <c:pt idx="63">
                  <c:v>31506</c:v>
                </c:pt>
                <c:pt idx="64">
                  <c:v>31513</c:v>
                </c:pt>
                <c:pt idx="65">
                  <c:v>31520</c:v>
                </c:pt>
                <c:pt idx="66">
                  <c:v>31527</c:v>
                </c:pt>
                <c:pt idx="67">
                  <c:v>31534</c:v>
                </c:pt>
                <c:pt idx="68">
                  <c:v>31541</c:v>
                </c:pt>
                <c:pt idx="69">
                  <c:v>31548</c:v>
                </c:pt>
                <c:pt idx="70">
                  <c:v>31555</c:v>
                </c:pt>
                <c:pt idx="71">
                  <c:v>31562</c:v>
                </c:pt>
                <c:pt idx="72">
                  <c:v>31569</c:v>
                </c:pt>
                <c:pt idx="73">
                  <c:v>31576</c:v>
                </c:pt>
                <c:pt idx="74">
                  <c:v>31583</c:v>
                </c:pt>
                <c:pt idx="75">
                  <c:v>31590</c:v>
                </c:pt>
                <c:pt idx="76">
                  <c:v>31597</c:v>
                </c:pt>
                <c:pt idx="77">
                  <c:v>31604</c:v>
                </c:pt>
                <c:pt idx="78">
                  <c:v>31611</c:v>
                </c:pt>
                <c:pt idx="79">
                  <c:v>31618</c:v>
                </c:pt>
                <c:pt idx="80">
                  <c:v>31625</c:v>
                </c:pt>
                <c:pt idx="81">
                  <c:v>31632</c:v>
                </c:pt>
                <c:pt idx="82">
                  <c:v>31639</c:v>
                </c:pt>
                <c:pt idx="83">
                  <c:v>31646</c:v>
                </c:pt>
                <c:pt idx="84">
                  <c:v>31653</c:v>
                </c:pt>
                <c:pt idx="85">
                  <c:v>31660</c:v>
                </c:pt>
                <c:pt idx="86">
                  <c:v>31667</c:v>
                </c:pt>
                <c:pt idx="87">
                  <c:v>31674</c:v>
                </c:pt>
                <c:pt idx="88">
                  <c:v>31681</c:v>
                </c:pt>
                <c:pt idx="89">
                  <c:v>31688</c:v>
                </c:pt>
                <c:pt idx="90">
                  <c:v>31695</c:v>
                </c:pt>
                <c:pt idx="91">
                  <c:v>31702</c:v>
                </c:pt>
                <c:pt idx="92">
                  <c:v>31709</c:v>
                </c:pt>
                <c:pt idx="93">
                  <c:v>31716</c:v>
                </c:pt>
                <c:pt idx="94">
                  <c:v>31723</c:v>
                </c:pt>
                <c:pt idx="95">
                  <c:v>31730</c:v>
                </c:pt>
                <c:pt idx="96">
                  <c:v>31737</c:v>
                </c:pt>
                <c:pt idx="97">
                  <c:v>31744</c:v>
                </c:pt>
                <c:pt idx="98">
                  <c:v>31751</c:v>
                </c:pt>
                <c:pt idx="99">
                  <c:v>31758</c:v>
                </c:pt>
                <c:pt idx="100">
                  <c:v>31765</c:v>
                </c:pt>
                <c:pt idx="101">
                  <c:v>31772</c:v>
                </c:pt>
                <c:pt idx="102">
                  <c:v>31779</c:v>
                </c:pt>
                <c:pt idx="103">
                  <c:v>31786</c:v>
                </c:pt>
                <c:pt idx="104">
                  <c:v>31793</c:v>
                </c:pt>
                <c:pt idx="105">
                  <c:v>31800</c:v>
                </c:pt>
                <c:pt idx="106">
                  <c:v>31807</c:v>
                </c:pt>
                <c:pt idx="107">
                  <c:v>31814</c:v>
                </c:pt>
                <c:pt idx="108">
                  <c:v>31821</c:v>
                </c:pt>
                <c:pt idx="109">
                  <c:v>31828</c:v>
                </c:pt>
                <c:pt idx="110">
                  <c:v>31835</c:v>
                </c:pt>
                <c:pt idx="111">
                  <c:v>31842</c:v>
                </c:pt>
                <c:pt idx="112">
                  <c:v>31849</c:v>
                </c:pt>
                <c:pt idx="113">
                  <c:v>31856</c:v>
                </c:pt>
                <c:pt idx="114">
                  <c:v>31863</c:v>
                </c:pt>
                <c:pt idx="115">
                  <c:v>31870</c:v>
                </c:pt>
                <c:pt idx="116">
                  <c:v>31877</c:v>
                </c:pt>
                <c:pt idx="117">
                  <c:v>31884</c:v>
                </c:pt>
                <c:pt idx="118">
                  <c:v>31891</c:v>
                </c:pt>
                <c:pt idx="119">
                  <c:v>31898</c:v>
                </c:pt>
                <c:pt idx="120">
                  <c:v>31905</c:v>
                </c:pt>
                <c:pt idx="121">
                  <c:v>31912</c:v>
                </c:pt>
                <c:pt idx="122">
                  <c:v>31919</c:v>
                </c:pt>
                <c:pt idx="123">
                  <c:v>31926</c:v>
                </c:pt>
                <c:pt idx="124">
                  <c:v>31933</c:v>
                </c:pt>
                <c:pt idx="125">
                  <c:v>31940</c:v>
                </c:pt>
                <c:pt idx="126">
                  <c:v>31947</c:v>
                </c:pt>
                <c:pt idx="127">
                  <c:v>31954</c:v>
                </c:pt>
                <c:pt idx="128">
                  <c:v>31961</c:v>
                </c:pt>
                <c:pt idx="129">
                  <c:v>31968</c:v>
                </c:pt>
                <c:pt idx="130">
                  <c:v>31975</c:v>
                </c:pt>
                <c:pt idx="131">
                  <c:v>31982</c:v>
                </c:pt>
                <c:pt idx="132">
                  <c:v>31989</c:v>
                </c:pt>
                <c:pt idx="133">
                  <c:v>31996</c:v>
                </c:pt>
                <c:pt idx="134">
                  <c:v>32003</c:v>
                </c:pt>
                <c:pt idx="135">
                  <c:v>32010</c:v>
                </c:pt>
                <c:pt idx="136">
                  <c:v>32017</c:v>
                </c:pt>
                <c:pt idx="137">
                  <c:v>32024</c:v>
                </c:pt>
                <c:pt idx="138">
                  <c:v>32031</c:v>
                </c:pt>
                <c:pt idx="139">
                  <c:v>32038</c:v>
                </c:pt>
                <c:pt idx="140">
                  <c:v>32045</c:v>
                </c:pt>
                <c:pt idx="141">
                  <c:v>32052</c:v>
                </c:pt>
                <c:pt idx="142">
                  <c:v>32059</c:v>
                </c:pt>
                <c:pt idx="143">
                  <c:v>32066</c:v>
                </c:pt>
                <c:pt idx="144">
                  <c:v>32073</c:v>
                </c:pt>
                <c:pt idx="145">
                  <c:v>32080</c:v>
                </c:pt>
                <c:pt idx="146">
                  <c:v>32087</c:v>
                </c:pt>
                <c:pt idx="147">
                  <c:v>32094</c:v>
                </c:pt>
                <c:pt idx="148">
                  <c:v>32101</c:v>
                </c:pt>
                <c:pt idx="149">
                  <c:v>32108</c:v>
                </c:pt>
                <c:pt idx="150">
                  <c:v>32115</c:v>
                </c:pt>
                <c:pt idx="151">
                  <c:v>32122</c:v>
                </c:pt>
                <c:pt idx="152">
                  <c:v>32129</c:v>
                </c:pt>
                <c:pt idx="153">
                  <c:v>32136</c:v>
                </c:pt>
                <c:pt idx="154">
                  <c:v>32143</c:v>
                </c:pt>
                <c:pt idx="155">
                  <c:v>32150</c:v>
                </c:pt>
                <c:pt idx="156">
                  <c:v>32157</c:v>
                </c:pt>
                <c:pt idx="157">
                  <c:v>32164</c:v>
                </c:pt>
                <c:pt idx="158">
                  <c:v>32171</c:v>
                </c:pt>
                <c:pt idx="159">
                  <c:v>32178</c:v>
                </c:pt>
                <c:pt idx="160">
                  <c:v>32185</c:v>
                </c:pt>
                <c:pt idx="161">
                  <c:v>32192</c:v>
                </c:pt>
                <c:pt idx="162">
                  <c:v>32199</c:v>
                </c:pt>
                <c:pt idx="163">
                  <c:v>32206</c:v>
                </c:pt>
                <c:pt idx="164">
                  <c:v>32213</c:v>
                </c:pt>
                <c:pt idx="165">
                  <c:v>32220</c:v>
                </c:pt>
                <c:pt idx="166">
                  <c:v>32227</c:v>
                </c:pt>
                <c:pt idx="167">
                  <c:v>32234</c:v>
                </c:pt>
                <c:pt idx="168">
                  <c:v>32241</c:v>
                </c:pt>
                <c:pt idx="169">
                  <c:v>32248</c:v>
                </c:pt>
                <c:pt idx="170">
                  <c:v>32255</c:v>
                </c:pt>
                <c:pt idx="171">
                  <c:v>32262</c:v>
                </c:pt>
                <c:pt idx="172">
                  <c:v>32269</c:v>
                </c:pt>
                <c:pt idx="173">
                  <c:v>32276</c:v>
                </c:pt>
                <c:pt idx="174">
                  <c:v>32283</c:v>
                </c:pt>
                <c:pt idx="175">
                  <c:v>32290</c:v>
                </c:pt>
                <c:pt idx="176">
                  <c:v>32297</c:v>
                </c:pt>
                <c:pt idx="177">
                  <c:v>32304</c:v>
                </c:pt>
                <c:pt idx="178">
                  <c:v>32311</c:v>
                </c:pt>
                <c:pt idx="179">
                  <c:v>32318</c:v>
                </c:pt>
                <c:pt idx="180">
                  <c:v>32325</c:v>
                </c:pt>
                <c:pt idx="181">
                  <c:v>32332</c:v>
                </c:pt>
                <c:pt idx="182">
                  <c:v>32339</c:v>
                </c:pt>
                <c:pt idx="183">
                  <c:v>32346</c:v>
                </c:pt>
                <c:pt idx="184">
                  <c:v>32353</c:v>
                </c:pt>
                <c:pt idx="185">
                  <c:v>32360</c:v>
                </c:pt>
                <c:pt idx="186">
                  <c:v>32367</c:v>
                </c:pt>
                <c:pt idx="187">
                  <c:v>32374</c:v>
                </c:pt>
                <c:pt idx="188">
                  <c:v>32381</c:v>
                </c:pt>
                <c:pt idx="189">
                  <c:v>32388</c:v>
                </c:pt>
                <c:pt idx="190">
                  <c:v>32395</c:v>
                </c:pt>
                <c:pt idx="191">
                  <c:v>32402</c:v>
                </c:pt>
                <c:pt idx="192">
                  <c:v>32409</c:v>
                </c:pt>
                <c:pt idx="193">
                  <c:v>32416</c:v>
                </c:pt>
                <c:pt idx="194">
                  <c:v>32423</c:v>
                </c:pt>
                <c:pt idx="195">
                  <c:v>32430</c:v>
                </c:pt>
                <c:pt idx="196">
                  <c:v>32437</c:v>
                </c:pt>
                <c:pt idx="197">
                  <c:v>32444</c:v>
                </c:pt>
                <c:pt idx="198">
                  <c:v>32451</c:v>
                </c:pt>
                <c:pt idx="199">
                  <c:v>32458</c:v>
                </c:pt>
                <c:pt idx="200">
                  <c:v>32465</c:v>
                </c:pt>
                <c:pt idx="201">
                  <c:v>32472</c:v>
                </c:pt>
                <c:pt idx="202">
                  <c:v>32479</c:v>
                </c:pt>
                <c:pt idx="203">
                  <c:v>32486</c:v>
                </c:pt>
                <c:pt idx="204">
                  <c:v>32493</c:v>
                </c:pt>
                <c:pt idx="205">
                  <c:v>32500</c:v>
                </c:pt>
                <c:pt idx="206">
                  <c:v>32507</c:v>
                </c:pt>
                <c:pt idx="207">
                  <c:v>32514</c:v>
                </c:pt>
                <c:pt idx="208">
                  <c:v>32521</c:v>
                </c:pt>
                <c:pt idx="209">
                  <c:v>32528</c:v>
                </c:pt>
                <c:pt idx="210">
                  <c:v>32535</c:v>
                </c:pt>
                <c:pt idx="211">
                  <c:v>32542</c:v>
                </c:pt>
                <c:pt idx="212">
                  <c:v>32549</c:v>
                </c:pt>
                <c:pt idx="213">
                  <c:v>32556</c:v>
                </c:pt>
                <c:pt idx="214">
                  <c:v>32563</c:v>
                </c:pt>
                <c:pt idx="215">
                  <c:v>32570</c:v>
                </c:pt>
                <c:pt idx="216">
                  <c:v>32577</c:v>
                </c:pt>
                <c:pt idx="217">
                  <c:v>32584</c:v>
                </c:pt>
                <c:pt idx="218">
                  <c:v>32591</c:v>
                </c:pt>
                <c:pt idx="219">
                  <c:v>32598</c:v>
                </c:pt>
                <c:pt idx="220">
                  <c:v>32605</c:v>
                </c:pt>
                <c:pt idx="221">
                  <c:v>32612</c:v>
                </c:pt>
                <c:pt idx="222">
                  <c:v>32619</c:v>
                </c:pt>
                <c:pt idx="223">
                  <c:v>32626</c:v>
                </c:pt>
                <c:pt idx="224">
                  <c:v>32633</c:v>
                </c:pt>
                <c:pt idx="225">
                  <c:v>32640</c:v>
                </c:pt>
                <c:pt idx="226">
                  <c:v>32647</c:v>
                </c:pt>
                <c:pt idx="227">
                  <c:v>32654</c:v>
                </c:pt>
                <c:pt idx="228">
                  <c:v>32661</c:v>
                </c:pt>
                <c:pt idx="229">
                  <c:v>32668</c:v>
                </c:pt>
                <c:pt idx="230">
                  <c:v>32675</c:v>
                </c:pt>
                <c:pt idx="231">
                  <c:v>32682</c:v>
                </c:pt>
                <c:pt idx="232">
                  <c:v>32689</c:v>
                </c:pt>
                <c:pt idx="233">
                  <c:v>32696</c:v>
                </c:pt>
                <c:pt idx="234">
                  <c:v>32703</c:v>
                </c:pt>
                <c:pt idx="235">
                  <c:v>32710</c:v>
                </c:pt>
                <c:pt idx="236">
                  <c:v>32717</c:v>
                </c:pt>
                <c:pt idx="237">
                  <c:v>32724</c:v>
                </c:pt>
                <c:pt idx="238">
                  <c:v>32731</c:v>
                </c:pt>
                <c:pt idx="239">
                  <c:v>32738</c:v>
                </c:pt>
                <c:pt idx="240">
                  <c:v>32745</c:v>
                </c:pt>
                <c:pt idx="241">
                  <c:v>32752</c:v>
                </c:pt>
                <c:pt idx="242">
                  <c:v>32759</c:v>
                </c:pt>
                <c:pt idx="243">
                  <c:v>32766</c:v>
                </c:pt>
                <c:pt idx="244">
                  <c:v>32773</c:v>
                </c:pt>
                <c:pt idx="245">
                  <c:v>32780</c:v>
                </c:pt>
                <c:pt idx="246">
                  <c:v>32787</c:v>
                </c:pt>
                <c:pt idx="247">
                  <c:v>32794</c:v>
                </c:pt>
                <c:pt idx="248">
                  <c:v>32801</c:v>
                </c:pt>
                <c:pt idx="249">
                  <c:v>32808</c:v>
                </c:pt>
                <c:pt idx="250">
                  <c:v>32815</c:v>
                </c:pt>
                <c:pt idx="251">
                  <c:v>32822</c:v>
                </c:pt>
                <c:pt idx="252">
                  <c:v>32829</c:v>
                </c:pt>
                <c:pt idx="253">
                  <c:v>32836</c:v>
                </c:pt>
                <c:pt idx="254">
                  <c:v>32843</c:v>
                </c:pt>
                <c:pt idx="255">
                  <c:v>32850</c:v>
                </c:pt>
                <c:pt idx="256">
                  <c:v>32857</c:v>
                </c:pt>
                <c:pt idx="257">
                  <c:v>32864</c:v>
                </c:pt>
                <c:pt idx="258">
                  <c:v>32871</c:v>
                </c:pt>
                <c:pt idx="259">
                  <c:v>32878</c:v>
                </c:pt>
                <c:pt idx="260">
                  <c:v>32885</c:v>
                </c:pt>
                <c:pt idx="261">
                  <c:v>32892</c:v>
                </c:pt>
                <c:pt idx="262">
                  <c:v>32899</c:v>
                </c:pt>
                <c:pt idx="263">
                  <c:v>32906</c:v>
                </c:pt>
                <c:pt idx="264">
                  <c:v>32913</c:v>
                </c:pt>
                <c:pt idx="265">
                  <c:v>32920</c:v>
                </c:pt>
                <c:pt idx="266">
                  <c:v>32927</c:v>
                </c:pt>
                <c:pt idx="267">
                  <c:v>32934</c:v>
                </c:pt>
                <c:pt idx="268">
                  <c:v>32941</c:v>
                </c:pt>
                <c:pt idx="269">
                  <c:v>32948</c:v>
                </c:pt>
                <c:pt idx="270">
                  <c:v>32955</c:v>
                </c:pt>
                <c:pt idx="271">
                  <c:v>32962</c:v>
                </c:pt>
                <c:pt idx="272">
                  <c:v>32969</c:v>
                </c:pt>
                <c:pt idx="273">
                  <c:v>32976</c:v>
                </c:pt>
                <c:pt idx="274">
                  <c:v>32983</c:v>
                </c:pt>
                <c:pt idx="275">
                  <c:v>32990</c:v>
                </c:pt>
                <c:pt idx="276">
                  <c:v>32997</c:v>
                </c:pt>
                <c:pt idx="277">
                  <c:v>33004</c:v>
                </c:pt>
                <c:pt idx="278">
                  <c:v>33011</c:v>
                </c:pt>
                <c:pt idx="279">
                  <c:v>33018</c:v>
                </c:pt>
                <c:pt idx="280">
                  <c:v>33025</c:v>
                </c:pt>
                <c:pt idx="281">
                  <c:v>33032</c:v>
                </c:pt>
                <c:pt idx="282">
                  <c:v>33039</c:v>
                </c:pt>
                <c:pt idx="283">
                  <c:v>33046</c:v>
                </c:pt>
                <c:pt idx="284">
                  <c:v>33053</c:v>
                </c:pt>
                <c:pt idx="285">
                  <c:v>33060</c:v>
                </c:pt>
                <c:pt idx="286">
                  <c:v>33067</c:v>
                </c:pt>
                <c:pt idx="287">
                  <c:v>33074</c:v>
                </c:pt>
                <c:pt idx="288">
                  <c:v>33081</c:v>
                </c:pt>
                <c:pt idx="289">
                  <c:v>33088</c:v>
                </c:pt>
                <c:pt idx="290">
                  <c:v>33095</c:v>
                </c:pt>
                <c:pt idx="291">
                  <c:v>33102</c:v>
                </c:pt>
                <c:pt idx="292">
                  <c:v>33109</c:v>
                </c:pt>
                <c:pt idx="293">
                  <c:v>33116</c:v>
                </c:pt>
                <c:pt idx="294">
                  <c:v>33123</c:v>
                </c:pt>
                <c:pt idx="295">
                  <c:v>33130</c:v>
                </c:pt>
                <c:pt idx="296">
                  <c:v>33137</c:v>
                </c:pt>
                <c:pt idx="297">
                  <c:v>33144</c:v>
                </c:pt>
                <c:pt idx="298">
                  <c:v>33151</c:v>
                </c:pt>
                <c:pt idx="299">
                  <c:v>33158</c:v>
                </c:pt>
                <c:pt idx="300">
                  <c:v>33165</c:v>
                </c:pt>
                <c:pt idx="301">
                  <c:v>33172</c:v>
                </c:pt>
                <c:pt idx="302">
                  <c:v>33179</c:v>
                </c:pt>
                <c:pt idx="303">
                  <c:v>33186</c:v>
                </c:pt>
                <c:pt idx="304">
                  <c:v>33193</c:v>
                </c:pt>
                <c:pt idx="305">
                  <c:v>33200</c:v>
                </c:pt>
                <c:pt idx="306">
                  <c:v>33207</c:v>
                </c:pt>
                <c:pt idx="307">
                  <c:v>33214</c:v>
                </c:pt>
                <c:pt idx="308">
                  <c:v>33221</c:v>
                </c:pt>
                <c:pt idx="309">
                  <c:v>33228</c:v>
                </c:pt>
                <c:pt idx="310">
                  <c:v>33235</c:v>
                </c:pt>
                <c:pt idx="311">
                  <c:v>33242</c:v>
                </c:pt>
                <c:pt idx="312">
                  <c:v>33249</c:v>
                </c:pt>
                <c:pt idx="313">
                  <c:v>33256</c:v>
                </c:pt>
                <c:pt idx="314">
                  <c:v>33263</c:v>
                </c:pt>
                <c:pt idx="315">
                  <c:v>33270</c:v>
                </c:pt>
                <c:pt idx="316">
                  <c:v>33277</c:v>
                </c:pt>
                <c:pt idx="317">
                  <c:v>33284</c:v>
                </c:pt>
                <c:pt idx="318">
                  <c:v>33291</c:v>
                </c:pt>
                <c:pt idx="319">
                  <c:v>33298</c:v>
                </c:pt>
                <c:pt idx="320">
                  <c:v>33305</c:v>
                </c:pt>
                <c:pt idx="321">
                  <c:v>33312</c:v>
                </c:pt>
                <c:pt idx="322">
                  <c:v>33319</c:v>
                </c:pt>
                <c:pt idx="323">
                  <c:v>33326</c:v>
                </c:pt>
                <c:pt idx="324">
                  <c:v>33333</c:v>
                </c:pt>
                <c:pt idx="325">
                  <c:v>33340</c:v>
                </c:pt>
                <c:pt idx="326">
                  <c:v>33347</c:v>
                </c:pt>
                <c:pt idx="327">
                  <c:v>33354</c:v>
                </c:pt>
                <c:pt idx="328">
                  <c:v>33361</c:v>
                </c:pt>
                <c:pt idx="329">
                  <c:v>33368</c:v>
                </c:pt>
                <c:pt idx="330">
                  <c:v>33375</c:v>
                </c:pt>
                <c:pt idx="331">
                  <c:v>33382</c:v>
                </c:pt>
                <c:pt idx="332">
                  <c:v>33389</c:v>
                </c:pt>
                <c:pt idx="333">
                  <c:v>33396</c:v>
                </c:pt>
                <c:pt idx="334">
                  <c:v>33403</c:v>
                </c:pt>
                <c:pt idx="335">
                  <c:v>33410</c:v>
                </c:pt>
                <c:pt idx="336">
                  <c:v>33417</c:v>
                </c:pt>
                <c:pt idx="337">
                  <c:v>33424</c:v>
                </c:pt>
                <c:pt idx="338">
                  <c:v>33431</c:v>
                </c:pt>
                <c:pt idx="339">
                  <c:v>33438</c:v>
                </c:pt>
                <c:pt idx="340">
                  <c:v>33445</c:v>
                </c:pt>
                <c:pt idx="341">
                  <c:v>33452</c:v>
                </c:pt>
                <c:pt idx="342">
                  <c:v>33459</c:v>
                </c:pt>
                <c:pt idx="343">
                  <c:v>33466</c:v>
                </c:pt>
                <c:pt idx="344">
                  <c:v>33473</c:v>
                </c:pt>
                <c:pt idx="345">
                  <c:v>33480</c:v>
                </c:pt>
                <c:pt idx="346">
                  <c:v>33487</c:v>
                </c:pt>
                <c:pt idx="347">
                  <c:v>33494</c:v>
                </c:pt>
                <c:pt idx="348">
                  <c:v>33501</c:v>
                </c:pt>
                <c:pt idx="349">
                  <c:v>33508</c:v>
                </c:pt>
                <c:pt idx="350">
                  <c:v>33515</c:v>
                </c:pt>
                <c:pt idx="351">
                  <c:v>33522</c:v>
                </c:pt>
                <c:pt idx="352">
                  <c:v>33529</c:v>
                </c:pt>
                <c:pt idx="353">
                  <c:v>33536</c:v>
                </c:pt>
                <c:pt idx="354">
                  <c:v>33543</c:v>
                </c:pt>
                <c:pt idx="355">
                  <c:v>33550</c:v>
                </c:pt>
                <c:pt idx="356">
                  <c:v>33557</c:v>
                </c:pt>
                <c:pt idx="357">
                  <c:v>33564</c:v>
                </c:pt>
                <c:pt idx="358">
                  <c:v>33571</c:v>
                </c:pt>
                <c:pt idx="359">
                  <c:v>33578</c:v>
                </c:pt>
                <c:pt idx="360">
                  <c:v>33585</c:v>
                </c:pt>
                <c:pt idx="361">
                  <c:v>33592</c:v>
                </c:pt>
                <c:pt idx="362">
                  <c:v>33599</c:v>
                </c:pt>
                <c:pt idx="363">
                  <c:v>33606</c:v>
                </c:pt>
                <c:pt idx="364">
                  <c:v>33613</c:v>
                </c:pt>
                <c:pt idx="365">
                  <c:v>33620</c:v>
                </c:pt>
                <c:pt idx="366">
                  <c:v>33627</c:v>
                </c:pt>
                <c:pt idx="367">
                  <c:v>33634</c:v>
                </c:pt>
                <c:pt idx="368">
                  <c:v>33641</c:v>
                </c:pt>
                <c:pt idx="369">
                  <c:v>33648</c:v>
                </c:pt>
                <c:pt idx="370">
                  <c:v>33655</c:v>
                </c:pt>
                <c:pt idx="371">
                  <c:v>33662</c:v>
                </c:pt>
                <c:pt idx="372">
                  <c:v>33669</c:v>
                </c:pt>
                <c:pt idx="373">
                  <c:v>33676</c:v>
                </c:pt>
                <c:pt idx="374">
                  <c:v>33683</c:v>
                </c:pt>
                <c:pt idx="375">
                  <c:v>33690</c:v>
                </c:pt>
                <c:pt idx="376">
                  <c:v>33697</c:v>
                </c:pt>
                <c:pt idx="377">
                  <c:v>33704</c:v>
                </c:pt>
                <c:pt idx="378">
                  <c:v>33711</c:v>
                </c:pt>
                <c:pt idx="379">
                  <c:v>33718</c:v>
                </c:pt>
                <c:pt idx="380">
                  <c:v>33725</c:v>
                </c:pt>
                <c:pt idx="381">
                  <c:v>33732</c:v>
                </c:pt>
                <c:pt idx="382">
                  <c:v>33739</c:v>
                </c:pt>
                <c:pt idx="383">
                  <c:v>33746</c:v>
                </c:pt>
                <c:pt idx="384">
                  <c:v>33753</c:v>
                </c:pt>
                <c:pt idx="385">
                  <c:v>33760</c:v>
                </c:pt>
                <c:pt idx="386">
                  <c:v>33767</c:v>
                </c:pt>
                <c:pt idx="387">
                  <c:v>33774</c:v>
                </c:pt>
                <c:pt idx="388">
                  <c:v>33781</c:v>
                </c:pt>
                <c:pt idx="389">
                  <c:v>33788</c:v>
                </c:pt>
                <c:pt idx="390">
                  <c:v>33795</c:v>
                </c:pt>
                <c:pt idx="391">
                  <c:v>33802</c:v>
                </c:pt>
                <c:pt idx="392">
                  <c:v>33809</c:v>
                </c:pt>
                <c:pt idx="393">
                  <c:v>33816</c:v>
                </c:pt>
                <c:pt idx="394">
                  <c:v>33823</c:v>
                </c:pt>
                <c:pt idx="395">
                  <c:v>33830</c:v>
                </c:pt>
                <c:pt idx="396">
                  <c:v>33837</c:v>
                </c:pt>
                <c:pt idx="397">
                  <c:v>33844</c:v>
                </c:pt>
                <c:pt idx="398">
                  <c:v>33851</c:v>
                </c:pt>
                <c:pt idx="399">
                  <c:v>33858</c:v>
                </c:pt>
                <c:pt idx="400">
                  <c:v>33865</c:v>
                </c:pt>
                <c:pt idx="401">
                  <c:v>33872</c:v>
                </c:pt>
                <c:pt idx="402">
                  <c:v>33879</c:v>
                </c:pt>
                <c:pt idx="403">
                  <c:v>33886</c:v>
                </c:pt>
                <c:pt idx="404">
                  <c:v>33893</c:v>
                </c:pt>
                <c:pt idx="405">
                  <c:v>33900</c:v>
                </c:pt>
                <c:pt idx="406">
                  <c:v>33907</c:v>
                </c:pt>
                <c:pt idx="407">
                  <c:v>33914</c:v>
                </c:pt>
                <c:pt idx="408">
                  <c:v>33921</c:v>
                </c:pt>
                <c:pt idx="409">
                  <c:v>33928</c:v>
                </c:pt>
                <c:pt idx="410">
                  <c:v>33935</c:v>
                </c:pt>
                <c:pt idx="411">
                  <c:v>33942</c:v>
                </c:pt>
                <c:pt idx="412">
                  <c:v>33949</c:v>
                </c:pt>
                <c:pt idx="413">
                  <c:v>33956</c:v>
                </c:pt>
                <c:pt idx="414">
                  <c:v>33963</c:v>
                </c:pt>
                <c:pt idx="415">
                  <c:v>33970</c:v>
                </c:pt>
                <c:pt idx="416">
                  <c:v>33977</c:v>
                </c:pt>
                <c:pt idx="417">
                  <c:v>33984</c:v>
                </c:pt>
                <c:pt idx="418">
                  <c:v>33991</c:v>
                </c:pt>
                <c:pt idx="419">
                  <c:v>33998</c:v>
                </c:pt>
                <c:pt idx="420">
                  <c:v>34005</c:v>
                </c:pt>
                <c:pt idx="421">
                  <c:v>34012</c:v>
                </c:pt>
                <c:pt idx="422">
                  <c:v>34019</c:v>
                </c:pt>
                <c:pt idx="423">
                  <c:v>34026</c:v>
                </c:pt>
                <c:pt idx="424">
                  <c:v>34033</c:v>
                </c:pt>
                <c:pt idx="425">
                  <c:v>34040</c:v>
                </c:pt>
                <c:pt idx="426">
                  <c:v>34047</c:v>
                </c:pt>
                <c:pt idx="427">
                  <c:v>34054</c:v>
                </c:pt>
                <c:pt idx="428">
                  <c:v>34061</c:v>
                </c:pt>
                <c:pt idx="429">
                  <c:v>34068</c:v>
                </c:pt>
                <c:pt idx="430">
                  <c:v>34075</c:v>
                </c:pt>
                <c:pt idx="431">
                  <c:v>34082</c:v>
                </c:pt>
                <c:pt idx="432">
                  <c:v>34089</c:v>
                </c:pt>
                <c:pt idx="433">
                  <c:v>34096</c:v>
                </c:pt>
                <c:pt idx="434">
                  <c:v>34103</c:v>
                </c:pt>
                <c:pt idx="435">
                  <c:v>34110</c:v>
                </c:pt>
                <c:pt idx="436">
                  <c:v>34117</c:v>
                </c:pt>
                <c:pt idx="437">
                  <c:v>34124</c:v>
                </c:pt>
                <c:pt idx="438">
                  <c:v>34131</c:v>
                </c:pt>
                <c:pt idx="439">
                  <c:v>34138</c:v>
                </c:pt>
                <c:pt idx="440">
                  <c:v>34145</c:v>
                </c:pt>
                <c:pt idx="441">
                  <c:v>34152</c:v>
                </c:pt>
                <c:pt idx="442">
                  <c:v>34159</c:v>
                </c:pt>
                <c:pt idx="443">
                  <c:v>34166</c:v>
                </c:pt>
                <c:pt idx="444">
                  <c:v>34173</c:v>
                </c:pt>
                <c:pt idx="445">
                  <c:v>34180</c:v>
                </c:pt>
                <c:pt idx="446">
                  <c:v>34187</c:v>
                </c:pt>
                <c:pt idx="447">
                  <c:v>34194</c:v>
                </c:pt>
                <c:pt idx="448">
                  <c:v>34201</c:v>
                </c:pt>
                <c:pt idx="449">
                  <c:v>34208</c:v>
                </c:pt>
                <c:pt idx="450">
                  <c:v>34215</c:v>
                </c:pt>
                <c:pt idx="451">
                  <c:v>34222</c:v>
                </c:pt>
                <c:pt idx="452">
                  <c:v>34229</c:v>
                </c:pt>
                <c:pt idx="453">
                  <c:v>34236</c:v>
                </c:pt>
                <c:pt idx="454">
                  <c:v>34243</c:v>
                </c:pt>
                <c:pt idx="455">
                  <c:v>34250</c:v>
                </c:pt>
                <c:pt idx="456">
                  <c:v>34257</c:v>
                </c:pt>
                <c:pt idx="457">
                  <c:v>34264</c:v>
                </c:pt>
                <c:pt idx="458">
                  <c:v>34271</c:v>
                </c:pt>
                <c:pt idx="459">
                  <c:v>34278</c:v>
                </c:pt>
                <c:pt idx="460">
                  <c:v>34285</c:v>
                </c:pt>
                <c:pt idx="461">
                  <c:v>34292</c:v>
                </c:pt>
                <c:pt idx="462">
                  <c:v>34299</c:v>
                </c:pt>
                <c:pt idx="463">
                  <c:v>34306</c:v>
                </c:pt>
                <c:pt idx="464">
                  <c:v>34313</c:v>
                </c:pt>
                <c:pt idx="465">
                  <c:v>34320</c:v>
                </c:pt>
                <c:pt idx="466">
                  <c:v>34327</c:v>
                </c:pt>
                <c:pt idx="467">
                  <c:v>34334</c:v>
                </c:pt>
                <c:pt idx="468">
                  <c:v>34341</c:v>
                </c:pt>
                <c:pt idx="469">
                  <c:v>34348</c:v>
                </c:pt>
                <c:pt idx="470">
                  <c:v>34355</c:v>
                </c:pt>
                <c:pt idx="471">
                  <c:v>34362</c:v>
                </c:pt>
                <c:pt idx="472">
                  <c:v>34369</c:v>
                </c:pt>
                <c:pt idx="473">
                  <c:v>34376</c:v>
                </c:pt>
                <c:pt idx="474">
                  <c:v>34383</c:v>
                </c:pt>
                <c:pt idx="475">
                  <c:v>34390</c:v>
                </c:pt>
                <c:pt idx="476">
                  <c:v>34397</c:v>
                </c:pt>
                <c:pt idx="477">
                  <c:v>34404</c:v>
                </c:pt>
                <c:pt idx="478">
                  <c:v>34411</c:v>
                </c:pt>
                <c:pt idx="479">
                  <c:v>34418</c:v>
                </c:pt>
                <c:pt idx="480">
                  <c:v>34425</c:v>
                </c:pt>
                <c:pt idx="481">
                  <c:v>34432</c:v>
                </c:pt>
                <c:pt idx="482">
                  <c:v>34439</c:v>
                </c:pt>
                <c:pt idx="483">
                  <c:v>34446</c:v>
                </c:pt>
                <c:pt idx="484">
                  <c:v>34453</c:v>
                </c:pt>
                <c:pt idx="485">
                  <c:v>34460</c:v>
                </c:pt>
                <c:pt idx="486">
                  <c:v>34467</c:v>
                </c:pt>
                <c:pt idx="487">
                  <c:v>34474</c:v>
                </c:pt>
                <c:pt idx="488">
                  <c:v>34481</c:v>
                </c:pt>
                <c:pt idx="489">
                  <c:v>34488</c:v>
                </c:pt>
                <c:pt idx="490">
                  <c:v>34495</c:v>
                </c:pt>
                <c:pt idx="491">
                  <c:v>34502</c:v>
                </c:pt>
                <c:pt idx="492">
                  <c:v>34509</c:v>
                </c:pt>
                <c:pt idx="493">
                  <c:v>34516</c:v>
                </c:pt>
                <c:pt idx="494">
                  <c:v>34523</c:v>
                </c:pt>
                <c:pt idx="495">
                  <c:v>34530</c:v>
                </c:pt>
                <c:pt idx="496">
                  <c:v>34537</c:v>
                </c:pt>
                <c:pt idx="497">
                  <c:v>34544</c:v>
                </c:pt>
                <c:pt idx="498">
                  <c:v>34551</c:v>
                </c:pt>
                <c:pt idx="499">
                  <c:v>34558</c:v>
                </c:pt>
                <c:pt idx="500">
                  <c:v>34565</c:v>
                </c:pt>
                <c:pt idx="501">
                  <c:v>34572</c:v>
                </c:pt>
                <c:pt idx="502">
                  <c:v>34579</c:v>
                </c:pt>
                <c:pt idx="503">
                  <c:v>34586</c:v>
                </c:pt>
                <c:pt idx="504">
                  <c:v>34593</c:v>
                </c:pt>
                <c:pt idx="505">
                  <c:v>34600</c:v>
                </c:pt>
                <c:pt idx="506">
                  <c:v>34607</c:v>
                </c:pt>
                <c:pt idx="507">
                  <c:v>34614</c:v>
                </c:pt>
                <c:pt idx="508">
                  <c:v>34621</c:v>
                </c:pt>
                <c:pt idx="509">
                  <c:v>34628</c:v>
                </c:pt>
                <c:pt idx="510">
                  <c:v>34635</c:v>
                </c:pt>
                <c:pt idx="511">
                  <c:v>34642</c:v>
                </c:pt>
                <c:pt idx="512">
                  <c:v>34649</c:v>
                </c:pt>
                <c:pt idx="513">
                  <c:v>34656</c:v>
                </c:pt>
                <c:pt idx="514">
                  <c:v>34663</c:v>
                </c:pt>
                <c:pt idx="515">
                  <c:v>34670</c:v>
                </c:pt>
                <c:pt idx="516">
                  <c:v>34677</c:v>
                </c:pt>
                <c:pt idx="517">
                  <c:v>34684</c:v>
                </c:pt>
                <c:pt idx="518">
                  <c:v>34691</c:v>
                </c:pt>
                <c:pt idx="519">
                  <c:v>34698</c:v>
                </c:pt>
                <c:pt idx="520">
                  <c:v>34705</c:v>
                </c:pt>
                <c:pt idx="521">
                  <c:v>34712</c:v>
                </c:pt>
                <c:pt idx="522">
                  <c:v>34719</c:v>
                </c:pt>
                <c:pt idx="523">
                  <c:v>34726</c:v>
                </c:pt>
                <c:pt idx="524">
                  <c:v>34733</c:v>
                </c:pt>
                <c:pt idx="525">
                  <c:v>34740</c:v>
                </c:pt>
                <c:pt idx="526">
                  <c:v>34747</c:v>
                </c:pt>
                <c:pt idx="527">
                  <c:v>34754</c:v>
                </c:pt>
                <c:pt idx="528">
                  <c:v>34761</c:v>
                </c:pt>
                <c:pt idx="529">
                  <c:v>34768</c:v>
                </c:pt>
                <c:pt idx="530">
                  <c:v>34775</c:v>
                </c:pt>
                <c:pt idx="531">
                  <c:v>34782</c:v>
                </c:pt>
                <c:pt idx="532">
                  <c:v>34789</c:v>
                </c:pt>
                <c:pt idx="533">
                  <c:v>34796</c:v>
                </c:pt>
                <c:pt idx="534">
                  <c:v>34803</c:v>
                </c:pt>
                <c:pt idx="535">
                  <c:v>34810</c:v>
                </c:pt>
                <c:pt idx="536">
                  <c:v>34817</c:v>
                </c:pt>
                <c:pt idx="537">
                  <c:v>34824</c:v>
                </c:pt>
                <c:pt idx="538">
                  <c:v>34831</c:v>
                </c:pt>
                <c:pt idx="539">
                  <c:v>34838</c:v>
                </c:pt>
                <c:pt idx="540">
                  <c:v>34845</c:v>
                </c:pt>
                <c:pt idx="541">
                  <c:v>34852</c:v>
                </c:pt>
                <c:pt idx="542">
                  <c:v>34859</c:v>
                </c:pt>
                <c:pt idx="543">
                  <c:v>34866</c:v>
                </c:pt>
                <c:pt idx="544">
                  <c:v>34873</c:v>
                </c:pt>
                <c:pt idx="545">
                  <c:v>34880</c:v>
                </c:pt>
                <c:pt idx="546">
                  <c:v>34887</c:v>
                </c:pt>
                <c:pt idx="547">
                  <c:v>34894</c:v>
                </c:pt>
                <c:pt idx="548">
                  <c:v>34901</c:v>
                </c:pt>
                <c:pt idx="549">
                  <c:v>34908</c:v>
                </c:pt>
                <c:pt idx="550">
                  <c:v>34915</c:v>
                </c:pt>
                <c:pt idx="551">
                  <c:v>34922</c:v>
                </c:pt>
                <c:pt idx="552">
                  <c:v>34929</c:v>
                </c:pt>
                <c:pt idx="553">
                  <c:v>34936</c:v>
                </c:pt>
                <c:pt idx="554">
                  <c:v>34943</c:v>
                </c:pt>
                <c:pt idx="555">
                  <c:v>34950</c:v>
                </c:pt>
                <c:pt idx="556">
                  <c:v>34957</c:v>
                </c:pt>
                <c:pt idx="557">
                  <c:v>34964</c:v>
                </c:pt>
                <c:pt idx="558">
                  <c:v>34971</c:v>
                </c:pt>
                <c:pt idx="559">
                  <c:v>34978</c:v>
                </c:pt>
                <c:pt idx="560">
                  <c:v>34985</c:v>
                </c:pt>
                <c:pt idx="561">
                  <c:v>34992</c:v>
                </c:pt>
                <c:pt idx="562">
                  <c:v>34999</c:v>
                </c:pt>
                <c:pt idx="563">
                  <c:v>35006</c:v>
                </c:pt>
                <c:pt idx="564">
                  <c:v>35013</c:v>
                </c:pt>
                <c:pt idx="565">
                  <c:v>35020</c:v>
                </c:pt>
                <c:pt idx="566">
                  <c:v>35027</c:v>
                </c:pt>
                <c:pt idx="567">
                  <c:v>35034</c:v>
                </c:pt>
                <c:pt idx="568">
                  <c:v>35041</c:v>
                </c:pt>
                <c:pt idx="569">
                  <c:v>35048</c:v>
                </c:pt>
                <c:pt idx="570">
                  <c:v>35055</c:v>
                </c:pt>
                <c:pt idx="571">
                  <c:v>35062</c:v>
                </c:pt>
                <c:pt idx="572">
                  <c:v>35069</c:v>
                </c:pt>
                <c:pt idx="573">
                  <c:v>35076</c:v>
                </c:pt>
                <c:pt idx="574">
                  <c:v>35083</c:v>
                </c:pt>
                <c:pt idx="575">
                  <c:v>35090</c:v>
                </c:pt>
                <c:pt idx="576">
                  <c:v>35097</c:v>
                </c:pt>
                <c:pt idx="577">
                  <c:v>35104</c:v>
                </c:pt>
                <c:pt idx="578">
                  <c:v>35111</c:v>
                </c:pt>
                <c:pt idx="579">
                  <c:v>35118</c:v>
                </c:pt>
                <c:pt idx="580">
                  <c:v>35125</c:v>
                </c:pt>
                <c:pt idx="581">
                  <c:v>35132</c:v>
                </c:pt>
                <c:pt idx="582">
                  <c:v>35139</c:v>
                </c:pt>
                <c:pt idx="583">
                  <c:v>35146</c:v>
                </c:pt>
                <c:pt idx="584">
                  <c:v>35153</c:v>
                </c:pt>
                <c:pt idx="585">
                  <c:v>35160</c:v>
                </c:pt>
                <c:pt idx="586">
                  <c:v>35167</c:v>
                </c:pt>
                <c:pt idx="587">
                  <c:v>35174</c:v>
                </c:pt>
                <c:pt idx="588">
                  <c:v>35181</c:v>
                </c:pt>
                <c:pt idx="589">
                  <c:v>35188</c:v>
                </c:pt>
                <c:pt idx="590">
                  <c:v>35195</c:v>
                </c:pt>
                <c:pt idx="591">
                  <c:v>35202</c:v>
                </c:pt>
                <c:pt idx="592">
                  <c:v>35209</c:v>
                </c:pt>
                <c:pt idx="593">
                  <c:v>35216</c:v>
                </c:pt>
                <c:pt idx="594">
                  <c:v>35223</c:v>
                </c:pt>
                <c:pt idx="595">
                  <c:v>35230</c:v>
                </c:pt>
                <c:pt idx="596">
                  <c:v>35237</c:v>
                </c:pt>
                <c:pt idx="597">
                  <c:v>35244</c:v>
                </c:pt>
                <c:pt idx="598">
                  <c:v>35251</c:v>
                </c:pt>
                <c:pt idx="599">
                  <c:v>35258</c:v>
                </c:pt>
                <c:pt idx="600">
                  <c:v>35265</c:v>
                </c:pt>
                <c:pt idx="601">
                  <c:v>35272</c:v>
                </c:pt>
                <c:pt idx="602">
                  <c:v>35279</c:v>
                </c:pt>
                <c:pt idx="603">
                  <c:v>35286</c:v>
                </c:pt>
                <c:pt idx="604">
                  <c:v>35293</c:v>
                </c:pt>
                <c:pt idx="605">
                  <c:v>35300</c:v>
                </c:pt>
                <c:pt idx="606">
                  <c:v>35307</c:v>
                </c:pt>
                <c:pt idx="607">
                  <c:v>35314</c:v>
                </c:pt>
                <c:pt idx="608">
                  <c:v>35321</c:v>
                </c:pt>
                <c:pt idx="609">
                  <c:v>35328</c:v>
                </c:pt>
                <c:pt idx="610">
                  <c:v>35335</c:v>
                </c:pt>
                <c:pt idx="611">
                  <c:v>35342</c:v>
                </c:pt>
                <c:pt idx="612">
                  <c:v>35349</c:v>
                </c:pt>
                <c:pt idx="613">
                  <c:v>35356</c:v>
                </c:pt>
                <c:pt idx="614">
                  <c:v>35363</c:v>
                </c:pt>
                <c:pt idx="615">
                  <c:v>35370</c:v>
                </c:pt>
                <c:pt idx="616">
                  <c:v>35377</c:v>
                </c:pt>
                <c:pt idx="617">
                  <c:v>35384</c:v>
                </c:pt>
                <c:pt idx="618">
                  <c:v>35391</c:v>
                </c:pt>
                <c:pt idx="619">
                  <c:v>35398</c:v>
                </c:pt>
                <c:pt idx="620">
                  <c:v>35405</c:v>
                </c:pt>
                <c:pt idx="621">
                  <c:v>35412</c:v>
                </c:pt>
                <c:pt idx="622">
                  <c:v>35419</c:v>
                </c:pt>
                <c:pt idx="623">
                  <c:v>35426</c:v>
                </c:pt>
                <c:pt idx="624">
                  <c:v>35433</c:v>
                </c:pt>
                <c:pt idx="625">
                  <c:v>35440</c:v>
                </c:pt>
                <c:pt idx="626">
                  <c:v>35447</c:v>
                </c:pt>
                <c:pt idx="627">
                  <c:v>35454</c:v>
                </c:pt>
                <c:pt idx="628">
                  <c:v>35461</c:v>
                </c:pt>
                <c:pt idx="629">
                  <c:v>35468</c:v>
                </c:pt>
                <c:pt idx="630">
                  <c:v>35475</c:v>
                </c:pt>
                <c:pt idx="631">
                  <c:v>35482</c:v>
                </c:pt>
                <c:pt idx="632">
                  <c:v>35489</c:v>
                </c:pt>
                <c:pt idx="633">
                  <c:v>35496</c:v>
                </c:pt>
                <c:pt idx="634">
                  <c:v>35503</c:v>
                </c:pt>
                <c:pt idx="635">
                  <c:v>35510</c:v>
                </c:pt>
                <c:pt idx="636">
                  <c:v>35517</c:v>
                </c:pt>
                <c:pt idx="637">
                  <c:v>35524</c:v>
                </c:pt>
                <c:pt idx="638">
                  <c:v>35531</c:v>
                </c:pt>
                <c:pt idx="639">
                  <c:v>35538</c:v>
                </c:pt>
                <c:pt idx="640">
                  <c:v>35545</c:v>
                </c:pt>
                <c:pt idx="641">
                  <c:v>35552</c:v>
                </c:pt>
                <c:pt idx="642">
                  <c:v>35559</c:v>
                </c:pt>
                <c:pt idx="643">
                  <c:v>35566</c:v>
                </c:pt>
                <c:pt idx="644">
                  <c:v>35573</c:v>
                </c:pt>
                <c:pt idx="645">
                  <c:v>35580</c:v>
                </c:pt>
                <c:pt idx="646">
                  <c:v>35587</c:v>
                </c:pt>
                <c:pt idx="647">
                  <c:v>35594</c:v>
                </c:pt>
                <c:pt idx="648">
                  <c:v>35601</c:v>
                </c:pt>
                <c:pt idx="649">
                  <c:v>35608</c:v>
                </c:pt>
                <c:pt idx="650">
                  <c:v>35615</c:v>
                </c:pt>
                <c:pt idx="651">
                  <c:v>35622</c:v>
                </c:pt>
                <c:pt idx="652">
                  <c:v>35629</c:v>
                </c:pt>
                <c:pt idx="653">
                  <c:v>35636</c:v>
                </c:pt>
                <c:pt idx="654">
                  <c:v>35643</c:v>
                </c:pt>
                <c:pt idx="655">
                  <c:v>35650</c:v>
                </c:pt>
                <c:pt idx="656">
                  <c:v>35657</c:v>
                </c:pt>
                <c:pt idx="657">
                  <c:v>35664</c:v>
                </c:pt>
                <c:pt idx="658">
                  <c:v>35671</c:v>
                </c:pt>
                <c:pt idx="659">
                  <c:v>35678</c:v>
                </c:pt>
                <c:pt idx="660">
                  <c:v>35685</c:v>
                </c:pt>
                <c:pt idx="661">
                  <c:v>35692</c:v>
                </c:pt>
                <c:pt idx="662">
                  <c:v>35699</c:v>
                </c:pt>
                <c:pt idx="663">
                  <c:v>35706</c:v>
                </c:pt>
                <c:pt idx="664">
                  <c:v>35713</c:v>
                </c:pt>
                <c:pt idx="665">
                  <c:v>35720</c:v>
                </c:pt>
                <c:pt idx="666">
                  <c:v>35727</c:v>
                </c:pt>
                <c:pt idx="667">
                  <c:v>35734</c:v>
                </c:pt>
                <c:pt idx="668">
                  <c:v>35741</c:v>
                </c:pt>
                <c:pt idx="669">
                  <c:v>35748</c:v>
                </c:pt>
                <c:pt idx="670">
                  <c:v>35755</c:v>
                </c:pt>
                <c:pt idx="671">
                  <c:v>35762</c:v>
                </c:pt>
                <c:pt idx="672">
                  <c:v>35769</c:v>
                </c:pt>
                <c:pt idx="673">
                  <c:v>35776</c:v>
                </c:pt>
                <c:pt idx="674">
                  <c:v>35783</c:v>
                </c:pt>
                <c:pt idx="675">
                  <c:v>35790</c:v>
                </c:pt>
                <c:pt idx="676">
                  <c:v>35797</c:v>
                </c:pt>
                <c:pt idx="677">
                  <c:v>35804</c:v>
                </c:pt>
                <c:pt idx="678">
                  <c:v>35811</c:v>
                </c:pt>
                <c:pt idx="679">
                  <c:v>35818</c:v>
                </c:pt>
                <c:pt idx="680">
                  <c:v>35825</c:v>
                </c:pt>
                <c:pt idx="681">
                  <c:v>35832</c:v>
                </c:pt>
                <c:pt idx="682">
                  <c:v>35839</c:v>
                </c:pt>
                <c:pt idx="683">
                  <c:v>35846</c:v>
                </c:pt>
                <c:pt idx="684">
                  <c:v>35853</c:v>
                </c:pt>
                <c:pt idx="685">
                  <c:v>35860</c:v>
                </c:pt>
                <c:pt idx="686">
                  <c:v>35867</c:v>
                </c:pt>
                <c:pt idx="687">
                  <c:v>35874</c:v>
                </c:pt>
                <c:pt idx="688">
                  <c:v>35881</c:v>
                </c:pt>
                <c:pt idx="689">
                  <c:v>35888</c:v>
                </c:pt>
                <c:pt idx="690">
                  <c:v>35895</c:v>
                </c:pt>
                <c:pt idx="691">
                  <c:v>35902</c:v>
                </c:pt>
                <c:pt idx="692">
                  <c:v>35909</c:v>
                </c:pt>
                <c:pt idx="693">
                  <c:v>35916</c:v>
                </c:pt>
                <c:pt idx="694">
                  <c:v>35923</c:v>
                </c:pt>
                <c:pt idx="695">
                  <c:v>35930</c:v>
                </c:pt>
                <c:pt idx="696">
                  <c:v>35937</c:v>
                </c:pt>
                <c:pt idx="697">
                  <c:v>35944</c:v>
                </c:pt>
                <c:pt idx="698">
                  <c:v>35951</c:v>
                </c:pt>
                <c:pt idx="699">
                  <c:v>35958</c:v>
                </c:pt>
                <c:pt idx="700">
                  <c:v>35965</c:v>
                </c:pt>
                <c:pt idx="701">
                  <c:v>35972</c:v>
                </c:pt>
                <c:pt idx="702">
                  <c:v>35979</c:v>
                </c:pt>
                <c:pt idx="703">
                  <c:v>35986</c:v>
                </c:pt>
                <c:pt idx="704">
                  <c:v>35993</c:v>
                </c:pt>
                <c:pt idx="705">
                  <c:v>36000</c:v>
                </c:pt>
                <c:pt idx="706">
                  <c:v>36007</c:v>
                </c:pt>
                <c:pt idx="707">
                  <c:v>36014</c:v>
                </c:pt>
                <c:pt idx="708">
                  <c:v>36021</c:v>
                </c:pt>
                <c:pt idx="709">
                  <c:v>36028</c:v>
                </c:pt>
                <c:pt idx="710">
                  <c:v>36035</c:v>
                </c:pt>
                <c:pt idx="711">
                  <c:v>36042</c:v>
                </c:pt>
                <c:pt idx="712">
                  <c:v>36049</c:v>
                </c:pt>
                <c:pt idx="713">
                  <c:v>36056</c:v>
                </c:pt>
                <c:pt idx="714">
                  <c:v>36063</c:v>
                </c:pt>
                <c:pt idx="715">
                  <c:v>36070</c:v>
                </c:pt>
                <c:pt idx="716">
                  <c:v>36077</c:v>
                </c:pt>
                <c:pt idx="717">
                  <c:v>36084</c:v>
                </c:pt>
                <c:pt idx="718">
                  <c:v>36091</c:v>
                </c:pt>
                <c:pt idx="719">
                  <c:v>36098</c:v>
                </c:pt>
                <c:pt idx="720">
                  <c:v>36105</c:v>
                </c:pt>
                <c:pt idx="721">
                  <c:v>36112</c:v>
                </c:pt>
                <c:pt idx="722">
                  <c:v>36119</c:v>
                </c:pt>
                <c:pt idx="723">
                  <c:v>36126</c:v>
                </c:pt>
                <c:pt idx="724">
                  <c:v>36133</c:v>
                </c:pt>
                <c:pt idx="725">
                  <c:v>36140</c:v>
                </c:pt>
                <c:pt idx="726">
                  <c:v>36147</c:v>
                </c:pt>
                <c:pt idx="727">
                  <c:v>36154</c:v>
                </c:pt>
                <c:pt idx="728">
                  <c:v>36161</c:v>
                </c:pt>
                <c:pt idx="729">
                  <c:v>36168</c:v>
                </c:pt>
                <c:pt idx="730">
                  <c:v>36175</c:v>
                </c:pt>
                <c:pt idx="731">
                  <c:v>36182</c:v>
                </c:pt>
                <c:pt idx="732">
                  <c:v>36189</c:v>
                </c:pt>
                <c:pt idx="733">
                  <c:v>36196</c:v>
                </c:pt>
                <c:pt idx="734">
                  <c:v>36203</c:v>
                </c:pt>
                <c:pt idx="735">
                  <c:v>36210</c:v>
                </c:pt>
                <c:pt idx="736">
                  <c:v>36217</c:v>
                </c:pt>
                <c:pt idx="737">
                  <c:v>36224</c:v>
                </c:pt>
                <c:pt idx="738">
                  <c:v>36231</c:v>
                </c:pt>
                <c:pt idx="739">
                  <c:v>36238</c:v>
                </c:pt>
                <c:pt idx="740">
                  <c:v>36245</c:v>
                </c:pt>
                <c:pt idx="741">
                  <c:v>36252</c:v>
                </c:pt>
                <c:pt idx="742">
                  <c:v>36259</c:v>
                </c:pt>
                <c:pt idx="743">
                  <c:v>36266</c:v>
                </c:pt>
                <c:pt idx="744">
                  <c:v>36273</c:v>
                </c:pt>
                <c:pt idx="745">
                  <c:v>36280</c:v>
                </c:pt>
                <c:pt idx="746">
                  <c:v>36287</c:v>
                </c:pt>
                <c:pt idx="747">
                  <c:v>36294</c:v>
                </c:pt>
                <c:pt idx="748">
                  <c:v>36301</c:v>
                </c:pt>
                <c:pt idx="749">
                  <c:v>36308</c:v>
                </c:pt>
                <c:pt idx="750">
                  <c:v>36315</c:v>
                </c:pt>
                <c:pt idx="751">
                  <c:v>36322</c:v>
                </c:pt>
                <c:pt idx="752">
                  <c:v>36329</c:v>
                </c:pt>
                <c:pt idx="753">
                  <c:v>36336</c:v>
                </c:pt>
                <c:pt idx="754">
                  <c:v>36343</c:v>
                </c:pt>
                <c:pt idx="755">
                  <c:v>36350</c:v>
                </c:pt>
                <c:pt idx="756">
                  <c:v>36357</c:v>
                </c:pt>
                <c:pt idx="757">
                  <c:v>36364</c:v>
                </c:pt>
                <c:pt idx="758">
                  <c:v>36371</c:v>
                </c:pt>
                <c:pt idx="759">
                  <c:v>36378</c:v>
                </c:pt>
                <c:pt idx="760">
                  <c:v>36385</c:v>
                </c:pt>
                <c:pt idx="761">
                  <c:v>36392</c:v>
                </c:pt>
                <c:pt idx="762">
                  <c:v>36399</c:v>
                </c:pt>
                <c:pt idx="763">
                  <c:v>36406</c:v>
                </c:pt>
                <c:pt idx="764">
                  <c:v>36413</c:v>
                </c:pt>
                <c:pt idx="765">
                  <c:v>36420</c:v>
                </c:pt>
                <c:pt idx="766">
                  <c:v>36427</c:v>
                </c:pt>
                <c:pt idx="767">
                  <c:v>36434</c:v>
                </c:pt>
                <c:pt idx="768">
                  <c:v>36441</c:v>
                </c:pt>
                <c:pt idx="769">
                  <c:v>36448</c:v>
                </c:pt>
                <c:pt idx="770">
                  <c:v>36455</c:v>
                </c:pt>
                <c:pt idx="771">
                  <c:v>36462</c:v>
                </c:pt>
                <c:pt idx="772">
                  <c:v>36469</c:v>
                </c:pt>
                <c:pt idx="773">
                  <c:v>36476</c:v>
                </c:pt>
                <c:pt idx="774">
                  <c:v>36483</c:v>
                </c:pt>
                <c:pt idx="775">
                  <c:v>36490</c:v>
                </c:pt>
                <c:pt idx="776">
                  <c:v>36497</c:v>
                </c:pt>
                <c:pt idx="777">
                  <c:v>36504</c:v>
                </c:pt>
                <c:pt idx="778">
                  <c:v>36511</c:v>
                </c:pt>
                <c:pt idx="779">
                  <c:v>36518</c:v>
                </c:pt>
                <c:pt idx="780">
                  <c:v>36525</c:v>
                </c:pt>
                <c:pt idx="781">
                  <c:v>36532</c:v>
                </c:pt>
                <c:pt idx="782">
                  <c:v>36539</c:v>
                </c:pt>
                <c:pt idx="783">
                  <c:v>36546</c:v>
                </c:pt>
                <c:pt idx="784">
                  <c:v>36553</c:v>
                </c:pt>
                <c:pt idx="785">
                  <c:v>36560</c:v>
                </c:pt>
                <c:pt idx="786">
                  <c:v>36567</c:v>
                </c:pt>
                <c:pt idx="787">
                  <c:v>36574</c:v>
                </c:pt>
                <c:pt idx="788">
                  <c:v>36581</c:v>
                </c:pt>
                <c:pt idx="789">
                  <c:v>36588</c:v>
                </c:pt>
                <c:pt idx="790">
                  <c:v>36595</c:v>
                </c:pt>
                <c:pt idx="791">
                  <c:v>36602</c:v>
                </c:pt>
                <c:pt idx="792">
                  <c:v>36609</c:v>
                </c:pt>
                <c:pt idx="793">
                  <c:v>36616</c:v>
                </c:pt>
                <c:pt idx="794">
                  <c:v>36623</c:v>
                </c:pt>
                <c:pt idx="795">
                  <c:v>36630</c:v>
                </c:pt>
                <c:pt idx="796">
                  <c:v>36637</c:v>
                </c:pt>
                <c:pt idx="797">
                  <c:v>36644</c:v>
                </c:pt>
                <c:pt idx="798">
                  <c:v>36651</c:v>
                </c:pt>
                <c:pt idx="799">
                  <c:v>36658</c:v>
                </c:pt>
                <c:pt idx="800">
                  <c:v>36665</c:v>
                </c:pt>
                <c:pt idx="801">
                  <c:v>36672</c:v>
                </c:pt>
                <c:pt idx="802">
                  <c:v>36679</c:v>
                </c:pt>
                <c:pt idx="803">
                  <c:v>36686</c:v>
                </c:pt>
                <c:pt idx="804">
                  <c:v>36693</c:v>
                </c:pt>
                <c:pt idx="805">
                  <c:v>36700</c:v>
                </c:pt>
                <c:pt idx="806">
                  <c:v>36707</c:v>
                </c:pt>
                <c:pt idx="807">
                  <c:v>36714</c:v>
                </c:pt>
                <c:pt idx="808">
                  <c:v>36721</c:v>
                </c:pt>
                <c:pt idx="809">
                  <c:v>36728</c:v>
                </c:pt>
                <c:pt idx="810">
                  <c:v>36735</c:v>
                </c:pt>
                <c:pt idx="811">
                  <c:v>36742</c:v>
                </c:pt>
                <c:pt idx="812">
                  <c:v>36749</c:v>
                </c:pt>
                <c:pt idx="813">
                  <c:v>36756</c:v>
                </c:pt>
                <c:pt idx="814">
                  <c:v>36763</c:v>
                </c:pt>
                <c:pt idx="815">
                  <c:v>36770</c:v>
                </c:pt>
                <c:pt idx="816">
                  <c:v>36777</c:v>
                </c:pt>
                <c:pt idx="817">
                  <c:v>36784</c:v>
                </c:pt>
                <c:pt idx="818">
                  <c:v>36791</c:v>
                </c:pt>
                <c:pt idx="819">
                  <c:v>36798</c:v>
                </c:pt>
                <c:pt idx="820">
                  <c:v>36805</c:v>
                </c:pt>
                <c:pt idx="821">
                  <c:v>36812</c:v>
                </c:pt>
                <c:pt idx="822">
                  <c:v>36819</c:v>
                </c:pt>
                <c:pt idx="823">
                  <c:v>36826</c:v>
                </c:pt>
                <c:pt idx="824">
                  <c:v>36833</c:v>
                </c:pt>
                <c:pt idx="825">
                  <c:v>36840</c:v>
                </c:pt>
                <c:pt idx="826">
                  <c:v>36847</c:v>
                </c:pt>
                <c:pt idx="827">
                  <c:v>36854</c:v>
                </c:pt>
                <c:pt idx="828">
                  <c:v>36861</c:v>
                </c:pt>
                <c:pt idx="829">
                  <c:v>36868</c:v>
                </c:pt>
                <c:pt idx="830">
                  <c:v>36875</c:v>
                </c:pt>
                <c:pt idx="831">
                  <c:v>36882</c:v>
                </c:pt>
                <c:pt idx="832">
                  <c:v>36889</c:v>
                </c:pt>
                <c:pt idx="833">
                  <c:v>36896</c:v>
                </c:pt>
                <c:pt idx="834">
                  <c:v>36903</c:v>
                </c:pt>
                <c:pt idx="835">
                  <c:v>36910</c:v>
                </c:pt>
                <c:pt idx="836">
                  <c:v>36917</c:v>
                </c:pt>
                <c:pt idx="837">
                  <c:v>36924</c:v>
                </c:pt>
                <c:pt idx="838">
                  <c:v>36931</c:v>
                </c:pt>
                <c:pt idx="839">
                  <c:v>36938</c:v>
                </c:pt>
                <c:pt idx="840">
                  <c:v>36945</c:v>
                </c:pt>
                <c:pt idx="841">
                  <c:v>36952</c:v>
                </c:pt>
                <c:pt idx="842">
                  <c:v>36959</c:v>
                </c:pt>
                <c:pt idx="843">
                  <c:v>36966</c:v>
                </c:pt>
                <c:pt idx="844">
                  <c:v>36973</c:v>
                </c:pt>
                <c:pt idx="845">
                  <c:v>36980</c:v>
                </c:pt>
                <c:pt idx="846">
                  <c:v>36987</c:v>
                </c:pt>
                <c:pt idx="847">
                  <c:v>36994</c:v>
                </c:pt>
                <c:pt idx="848">
                  <c:v>37001</c:v>
                </c:pt>
                <c:pt idx="849">
                  <c:v>37008</c:v>
                </c:pt>
                <c:pt idx="850">
                  <c:v>37015</c:v>
                </c:pt>
                <c:pt idx="851">
                  <c:v>37022</c:v>
                </c:pt>
                <c:pt idx="852">
                  <c:v>37029</c:v>
                </c:pt>
                <c:pt idx="853">
                  <c:v>37036</c:v>
                </c:pt>
                <c:pt idx="854">
                  <c:v>37043</c:v>
                </c:pt>
                <c:pt idx="855">
                  <c:v>37050</c:v>
                </c:pt>
                <c:pt idx="856">
                  <c:v>37057</c:v>
                </c:pt>
                <c:pt idx="857">
                  <c:v>37064</c:v>
                </c:pt>
                <c:pt idx="858">
                  <c:v>37071</c:v>
                </c:pt>
                <c:pt idx="859">
                  <c:v>37078</c:v>
                </c:pt>
                <c:pt idx="860">
                  <c:v>37085</c:v>
                </c:pt>
                <c:pt idx="861">
                  <c:v>37092</c:v>
                </c:pt>
                <c:pt idx="862">
                  <c:v>37099</c:v>
                </c:pt>
                <c:pt idx="863">
                  <c:v>37106</c:v>
                </c:pt>
                <c:pt idx="864">
                  <c:v>37113</c:v>
                </c:pt>
                <c:pt idx="865">
                  <c:v>37120</c:v>
                </c:pt>
                <c:pt idx="866">
                  <c:v>37127</c:v>
                </c:pt>
                <c:pt idx="867">
                  <c:v>37134</c:v>
                </c:pt>
                <c:pt idx="868">
                  <c:v>37141</c:v>
                </c:pt>
                <c:pt idx="869">
                  <c:v>37148</c:v>
                </c:pt>
                <c:pt idx="870">
                  <c:v>37155</c:v>
                </c:pt>
                <c:pt idx="871">
                  <c:v>37162</c:v>
                </c:pt>
                <c:pt idx="872">
                  <c:v>37169</c:v>
                </c:pt>
                <c:pt idx="873">
                  <c:v>37176</c:v>
                </c:pt>
                <c:pt idx="874">
                  <c:v>37183</c:v>
                </c:pt>
                <c:pt idx="875">
                  <c:v>37190</c:v>
                </c:pt>
                <c:pt idx="876">
                  <c:v>37197</c:v>
                </c:pt>
                <c:pt idx="877">
                  <c:v>37204</c:v>
                </c:pt>
                <c:pt idx="878">
                  <c:v>37211</c:v>
                </c:pt>
                <c:pt idx="879">
                  <c:v>37218</c:v>
                </c:pt>
                <c:pt idx="880">
                  <c:v>37225</c:v>
                </c:pt>
                <c:pt idx="881">
                  <c:v>37232</c:v>
                </c:pt>
                <c:pt idx="882">
                  <c:v>37239</c:v>
                </c:pt>
                <c:pt idx="883">
                  <c:v>37246</c:v>
                </c:pt>
                <c:pt idx="884">
                  <c:v>37253</c:v>
                </c:pt>
                <c:pt idx="885">
                  <c:v>37260</c:v>
                </c:pt>
                <c:pt idx="886">
                  <c:v>37267</c:v>
                </c:pt>
                <c:pt idx="887">
                  <c:v>37274</c:v>
                </c:pt>
                <c:pt idx="888">
                  <c:v>37281</c:v>
                </c:pt>
                <c:pt idx="889">
                  <c:v>37288</c:v>
                </c:pt>
                <c:pt idx="890">
                  <c:v>37295</c:v>
                </c:pt>
                <c:pt idx="891">
                  <c:v>37302</c:v>
                </c:pt>
                <c:pt idx="892">
                  <c:v>37309</c:v>
                </c:pt>
                <c:pt idx="893">
                  <c:v>37316</c:v>
                </c:pt>
                <c:pt idx="894">
                  <c:v>37323</c:v>
                </c:pt>
                <c:pt idx="895">
                  <c:v>37330</c:v>
                </c:pt>
                <c:pt idx="896">
                  <c:v>37337</c:v>
                </c:pt>
                <c:pt idx="897">
                  <c:v>37344</c:v>
                </c:pt>
                <c:pt idx="898">
                  <c:v>37351</c:v>
                </c:pt>
                <c:pt idx="899">
                  <c:v>37358</c:v>
                </c:pt>
                <c:pt idx="900">
                  <c:v>37365</c:v>
                </c:pt>
                <c:pt idx="901">
                  <c:v>37372</c:v>
                </c:pt>
                <c:pt idx="902">
                  <c:v>37379</c:v>
                </c:pt>
                <c:pt idx="903">
                  <c:v>37386</c:v>
                </c:pt>
                <c:pt idx="904">
                  <c:v>37393</c:v>
                </c:pt>
                <c:pt idx="905">
                  <c:v>37400</c:v>
                </c:pt>
                <c:pt idx="906">
                  <c:v>37407</c:v>
                </c:pt>
                <c:pt idx="907">
                  <c:v>37414</c:v>
                </c:pt>
                <c:pt idx="908">
                  <c:v>37421</c:v>
                </c:pt>
                <c:pt idx="909">
                  <c:v>37428</c:v>
                </c:pt>
                <c:pt idx="910">
                  <c:v>37435</c:v>
                </c:pt>
                <c:pt idx="911">
                  <c:v>37442</c:v>
                </c:pt>
                <c:pt idx="912">
                  <c:v>37449</c:v>
                </c:pt>
                <c:pt idx="913">
                  <c:v>37456</c:v>
                </c:pt>
                <c:pt idx="914">
                  <c:v>37463</c:v>
                </c:pt>
                <c:pt idx="915">
                  <c:v>37470</c:v>
                </c:pt>
                <c:pt idx="916">
                  <c:v>37477</c:v>
                </c:pt>
                <c:pt idx="917">
                  <c:v>37484</c:v>
                </c:pt>
                <c:pt idx="918">
                  <c:v>37491</c:v>
                </c:pt>
                <c:pt idx="919">
                  <c:v>37498</c:v>
                </c:pt>
                <c:pt idx="920">
                  <c:v>37505</c:v>
                </c:pt>
                <c:pt idx="921">
                  <c:v>37512</c:v>
                </c:pt>
                <c:pt idx="922">
                  <c:v>37519</c:v>
                </c:pt>
                <c:pt idx="923">
                  <c:v>37526</c:v>
                </c:pt>
                <c:pt idx="924">
                  <c:v>37533</c:v>
                </c:pt>
                <c:pt idx="925">
                  <c:v>37540</c:v>
                </c:pt>
                <c:pt idx="926">
                  <c:v>37547</c:v>
                </c:pt>
                <c:pt idx="927">
                  <c:v>37554</c:v>
                </c:pt>
                <c:pt idx="928">
                  <c:v>37561</c:v>
                </c:pt>
                <c:pt idx="929">
                  <c:v>37568</c:v>
                </c:pt>
                <c:pt idx="930">
                  <c:v>37575</c:v>
                </c:pt>
                <c:pt idx="931">
                  <c:v>37582</c:v>
                </c:pt>
                <c:pt idx="932">
                  <c:v>37589</c:v>
                </c:pt>
                <c:pt idx="933">
                  <c:v>37596</c:v>
                </c:pt>
                <c:pt idx="934">
                  <c:v>37603</c:v>
                </c:pt>
                <c:pt idx="935">
                  <c:v>37610</c:v>
                </c:pt>
                <c:pt idx="936">
                  <c:v>37617</c:v>
                </c:pt>
                <c:pt idx="937">
                  <c:v>37624</c:v>
                </c:pt>
                <c:pt idx="938">
                  <c:v>37631</c:v>
                </c:pt>
                <c:pt idx="939">
                  <c:v>37638</c:v>
                </c:pt>
                <c:pt idx="940">
                  <c:v>37645</c:v>
                </c:pt>
                <c:pt idx="941">
                  <c:v>37652</c:v>
                </c:pt>
                <c:pt idx="942">
                  <c:v>37659</c:v>
                </c:pt>
                <c:pt idx="943">
                  <c:v>37666</c:v>
                </c:pt>
                <c:pt idx="944">
                  <c:v>37673</c:v>
                </c:pt>
                <c:pt idx="945">
                  <c:v>37680</c:v>
                </c:pt>
                <c:pt idx="946">
                  <c:v>37687</c:v>
                </c:pt>
                <c:pt idx="947">
                  <c:v>37694</c:v>
                </c:pt>
                <c:pt idx="948">
                  <c:v>37701</c:v>
                </c:pt>
                <c:pt idx="949">
                  <c:v>37708</c:v>
                </c:pt>
                <c:pt idx="950">
                  <c:v>37715</c:v>
                </c:pt>
                <c:pt idx="951">
                  <c:v>37722</c:v>
                </c:pt>
                <c:pt idx="952">
                  <c:v>37729</c:v>
                </c:pt>
                <c:pt idx="953">
                  <c:v>37736</c:v>
                </c:pt>
                <c:pt idx="954">
                  <c:v>37743</c:v>
                </c:pt>
                <c:pt idx="955">
                  <c:v>37750</c:v>
                </c:pt>
                <c:pt idx="956">
                  <c:v>37757</c:v>
                </c:pt>
                <c:pt idx="957">
                  <c:v>37764</c:v>
                </c:pt>
                <c:pt idx="958">
                  <c:v>37771</c:v>
                </c:pt>
                <c:pt idx="959">
                  <c:v>37778</c:v>
                </c:pt>
                <c:pt idx="960">
                  <c:v>37785</c:v>
                </c:pt>
                <c:pt idx="961">
                  <c:v>37792</c:v>
                </c:pt>
                <c:pt idx="962">
                  <c:v>37799</c:v>
                </c:pt>
                <c:pt idx="963">
                  <c:v>37806</c:v>
                </c:pt>
                <c:pt idx="964">
                  <c:v>37813</c:v>
                </c:pt>
                <c:pt idx="965">
                  <c:v>37820</c:v>
                </c:pt>
                <c:pt idx="966">
                  <c:v>37827</c:v>
                </c:pt>
                <c:pt idx="967">
                  <c:v>37834</c:v>
                </c:pt>
                <c:pt idx="968">
                  <c:v>37841</c:v>
                </c:pt>
                <c:pt idx="969">
                  <c:v>37848</c:v>
                </c:pt>
                <c:pt idx="970">
                  <c:v>37855</c:v>
                </c:pt>
                <c:pt idx="971">
                  <c:v>37862</c:v>
                </c:pt>
                <c:pt idx="972">
                  <c:v>37869</c:v>
                </c:pt>
                <c:pt idx="973">
                  <c:v>37876</c:v>
                </c:pt>
                <c:pt idx="974">
                  <c:v>37883</c:v>
                </c:pt>
                <c:pt idx="975">
                  <c:v>37890</c:v>
                </c:pt>
                <c:pt idx="976">
                  <c:v>37897</c:v>
                </c:pt>
                <c:pt idx="977">
                  <c:v>37904</c:v>
                </c:pt>
                <c:pt idx="978">
                  <c:v>37911</c:v>
                </c:pt>
                <c:pt idx="979">
                  <c:v>37918</c:v>
                </c:pt>
                <c:pt idx="980">
                  <c:v>37925</c:v>
                </c:pt>
                <c:pt idx="981">
                  <c:v>37932</c:v>
                </c:pt>
                <c:pt idx="982">
                  <c:v>37939</c:v>
                </c:pt>
                <c:pt idx="983">
                  <c:v>37946</c:v>
                </c:pt>
                <c:pt idx="984">
                  <c:v>37953</c:v>
                </c:pt>
                <c:pt idx="985">
                  <c:v>37960</c:v>
                </c:pt>
                <c:pt idx="986">
                  <c:v>37967</c:v>
                </c:pt>
                <c:pt idx="987">
                  <c:v>37974</c:v>
                </c:pt>
                <c:pt idx="988">
                  <c:v>37981</c:v>
                </c:pt>
                <c:pt idx="989">
                  <c:v>37988</c:v>
                </c:pt>
                <c:pt idx="990">
                  <c:v>37995</c:v>
                </c:pt>
                <c:pt idx="991">
                  <c:v>38002</c:v>
                </c:pt>
                <c:pt idx="992">
                  <c:v>38009</c:v>
                </c:pt>
                <c:pt idx="993">
                  <c:v>38016</c:v>
                </c:pt>
                <c:pt idx="994">
                  <c:v>38023</c:v>
                </c:pt>
                <c:pt idx="995">
                  <c:v>38030</c:v>
                </c:pt>
                <c:pt idx="996">
                  <c:v>38037</c:v>
                </c:pt>
                <c:pt idx="997">
                  <c:v>38044</c:v>
                </c:pt>
                <c:pt idx="998">
                  <c:v>38051</c:v>
                </c:pt>
                <c:pt idx="999">
                  <c:v>38058</c:v>
                </c:pt>
                <c:pt idx="1000">
                  <c:v>38065</c:v>
                </c:pt>
                <c:pt idx="1001">
                  <c:v>38072</c:v>
                </c:pt>
                <c:pt idx="1002">
                  <c:v>38079</c:v>
                </c:pt>
                <c:pt idx="1003">
                  <c:v>38086</c:v>
                </c:pt>
                <c:pt idx="1004">
                  <c:v>38093</c:v>
                </c:pt>
                <c:pt idx="1005">
                  <c:v>38100</c:v>
                </c:pt>
                <c:pt idx="1006">
                  <c:v>38107</c:v>
                </c:pt>
                <c:pt idx="1007">
                  <c:v>38114</c:v>
                </c:pt>
                <c:pt idx="1008">
                  <c:v>38121</c:v>
                </c:pt>
                <c:pt idx="1009">
                  <c:v>38128</c:v>
                </c:pt>
                <c:pt idx="1010">
                  <c:v>38135</c:v>
                </c:pt>
                <c:pt idx="1011">
                  <c:v>38142</c:v>
                </c:pt>
                <c:pt idx="1012">
                  <c:v>38149</c:v>
                </c:pt>
                <c:pt idx="1013">
                  <c:v>38156</c:v>
                </c:pt>
                <c:pt idx="1014">
                  <c:v>38163</c:v>
                </c:pt>
                <c:pt idx="1015">
                  <c:v>38170</c:v>
                </c:pt>
                <c:pt idx="1016">
                  <c:v>38177</c:v>
                </c:pt>
                <c:pt idx="1017">
                  <c:v>38184</c:v>
                </c:pt>
                <c:pt idx="1018">
                  <c:v>38191</c:v>
                </c:pt>
                <c:pt idx="1019">
                  <c:v>38198</c:v>
                </c:pt>
                <c:pt idx="1020">
                  <c:v>38205</c:v>
                </c:pt>
                <c:pt idx="1021">
                  <c:v>38212</c:v>
                </c:pt>
                <c:pt idx="1022">
                  <c:v>38219</c:v>
                </c:pt>
                <c:pt idx="1023">
                  <c:v>38226</c:v>
                </c:pt>
                <c:pt idx="1024">
                  <c:v>38233</c:v>
                </c:pt>
                <c:pt idx="1025">
                  <c:v>38240</c:v>
                </c:pt>
                <c:pt idx="1026">
                  <c:v>38247</c:v>
                </c:pt>
                <c:pt idx="1027">
                  <c:v>38254</c:v>
                </c:pt>
                <c:pt idx="1028">
                  <c:v>38261</c:v>
                </c:pt>
                <c:pt idx="1029">
                  <c:v>38268</c:v>
                </c:pt>
                <c:pt idx="1030">
                  <c:v>38275</c:v>
                </c:pt>
                <c:pt idx="1031">
                  <c:v>38282</c:v>
                </c:pt>
                <c:pt idx="1032">
                  <c:v>38289</c:v>
                </c:pt>
                <c:pt idx="1033">
                  <c:v>38296</c:v>
                </c:pt>
                <c:pt idx="1034">
                  <c:v>38303</c:v>
                </c:pt>
                <c:pt idx="1035">
                  <c:v>38310</c:v>
                </c:pt>
                <c:pt idx="1036">
                  <c:v>38317</c:v>
                </c:pt>
                <c:pt idx="1037">
                  <c:v>38324</c:v>
                </c:pt>
                <c:pt idx="1038">
                  <c:v>38331</c:v>
                </c:pt>
                <c:pt idx="1039">
                  <c:v>38338</c:v>
                </c:pt>
                <c:pt idx="1040">
                  <c:v>38345</c:v>
                </c:pt>
                <c:pt idx="1041">
                  <c:v>38352</c:v>
                </c:pt>
                <c:pt idx="1042">
                  <c:v>38359</c:v>
                </c:pt>
                <c:pt idx="1043">
                  <c:v>38366</c:v>
                </c:pt>
                <c:pt idx="1044">
                  <c:v>38373</c:v>
                </c:pt>
                <c:pt idx="1045">
                  <c:v>38380</c:v>
                </c:pt>
                <c:pt idx="1046">
                  <c:v>38387</c:v>
                </c:pt>
                <c:pt idx="1047">
                  <c:v>38394</c:v>
                </c:pt>
                <c:pt idx="1048">
                  <c:v>38401</c:v>
                </c:pt>
                <c:pt idx="1049">
                  <c:v>38408</c:v>
                </c:pt>
                <c:pt idx="1050">
                  <c:v>38415</c:v>
                </c:pt>
                <c:pt idx="1051">
                  <c:v>38422</c:v>
                </c:pt>
                <c:pt idx="1052">
                  <c:v>38429</c:v>
                </c:pt>
                <c:pt idx="1053">
                  <c:v>38436</c:v>
                </c:pt>
                <c:pt idx="1054">
                  <c:v>38443</c:v>
                </c:pt>
                <c:pt idx="1055">
                  <c:v>38450</c:v>
                </c:pt>
                <c:pt idx="1056">
                  <c:v>38457</c:v>
                </c:pt>
                <c:pt idx="1057">
                  <c:v>38464</c:v>
                </c:pt>
                <c:pt idx="1058">
                  <c:v>38471</c:v>
                </c:pt>
                <c:pt idx="1059">
                  <c:v>38478</c:v>
                </c:pt>
                <c:pt idx="1060">
                  <c:v>38485</c:v>
                </c:pt>
                <c:pt idx="1061">
                  <c:v>38492</c:v>
                </c:pt>
                <c:pt idx="1062">
                  <c:v>38499</c:v>
                </c:pt>
                <c:pt idx="1063">
                  <c:v>38506</c:v>
                </c:pt>
                <c:pt idx="1064">
                  <c:v>38513</c:v>
                </c:pt>
                <c:pt idx="1065">
                  <c:v>38520</c:v>
                </c:pt>
                <c:pt idx="1066">
                  <c:v>38527</c:v>
                </c:pt>
                <c:pt idx="1067">
                  <c:v>38534</c:v>
                </c:pt>
                <c:pt idx="1068">
                  <c:v>38541</c:v>
                </c:pt>
                <c:pt idx="1069">
                  <c:v>38548</c:v>
                </c:pt>
                <c:pt idx="1070">
                  <c:v>38555</c:v>
                </c:pt>
                <c:pt idx="1071">
                  <c:v>38562</c:v>
                </c:pt>
                <c:pt idx="1072">
                  <c:v>38569</c:v>
                </c:pt>
                <c:pt idx="1073">
                  <c:v>38576</c:v>
                </c:pt>
                <c:pt idx="1074">
                  <c:v>38583</c:v>
                </c:pt>
                <c:pt idx="1075">
                  <c:v>38590</c:v>
                </c:pt>
                <c:pt idx="1076">
                  <c:v>38597</c:v>
                </c:pt>
                <c:pt idx="1077">
                  <c:v>38604</c:v>
                </c:pt>
                <c:pt idx="1078">
                  <c:v>38611</c:v>
                </c:pt>
                <c:pt idx="1079">
                  <c:v>38618</c:v>
                </c:pt>
                <c:pt idx="1080">
                  <c:v>38625</c:v>
                </c:pt>
                <c:pt idx="1081">
                  <c:v>38632</c:v>
                </c:pt>
                <c:pt idx="1082">
                  <c:v>38639</c:v>
                </c:pt>
                <c:pt idx="1083">
                  <c:v>38646</c:v>
                </c:pt>
                <c:pt idx="1084">
                  <c:v>38653</c:v>
                </c:pt>
                <c:pt idx="1085">
                  <c:v>38660</c:v>
                </c:pt>
                <c:pt idx="1086">
                  <c:v>38667</c:v>
                </c:pt>
                <c:pt idx="1087">
                  <c:v>38674</c:v>
                </c:pt>
                <c:pt idx="1088">
                  <c:v>38681</c:v>
                </c:pt>
                <c:pt idx="1089">
                  <c:v>38688</c:v>
                </c:pt>
                <c:pt idx="1090">
                  <c:v>38695</c:v>
                </c:pt>
                <c:pt idx="1091">
                  <c:v>38702</c:v>
                </c:pt>
                <c:pt idx="1092">
                  <c:v>38709</c:v>
                </c:pt>
                <c:pt idx="1093">
                  <c:v>38716</c:v>
                </c:pt>
                <c:pt idx="1094">
                  <c:v>38723</c:v>
                </c:pt>
                <c:pt idx="1095">
                  <c:v>38730</c:v>
                </c:pt>
                <c:pt idx="1096">
                  <c:v>38737</c:v>
                </c:pt>
                <c:pt idx="1097">
                  <c:v>38744</c:v>
                </c:pt>
                <c:pt idx="1098">
                  <c:v>38751</c:v>
                </c:pt>
                <c:pt idx="1099">
                  <c:v>38758</c:v>
                </c:pt>
                <c:pt idx="1100">
                  <c:v>38765</c:v>
                </c:pt>
                <c:pt idx="1101">
                  <c:v>38772</c:v>
                </c:pt>
                <c:pt idx="1102">
                  <c:v>38779</c:v>
                </c:pt>
                <c:pt idx="1103">
                  <c:v>38786</c:v>
                </c:pt>
                <c:pt idx="1104">
                  <c:v>38793</c:v>
                </c:pt>
                <c:pt idx="1105">
                  <c:v>38800</c:v>
                </c:pt>
                <c:pt idx="1106">
                  <c:v>38807</c:v>
                </c:pt>
                <c:pt idx="1107">
                  <c:v>38814</c:v>
                </c:pt>
                <c:pt idx="1108">
                  <c:v>38821</c:v>
                </c:pt>
                <c:pt idx="1109">
                  <c:v>38828</c:v>
                </c:pt>
                <c:pt idx="1110">
                  <c:v>38835</c:v>
                </c:pt>
                <c:pt idx="1111">
                  <c:v>38842</c:v>
                </c:pt>
                <c:pt idx="1112">
                  <c:v>38849</c:v>
                </c:pt>
                <c:pt idx="1113">
                  <c:v>38856</c:v>
                </c:pt>
                <c:pt idx="1114">
                  <c:v>38863</c:v>
                </c:pt>
                <c:pt idx="1115">
                  <c:v>38870</c:v>
                </c:pt>
                <c:pt idx="1116">
                  <c:v>38877</c:v>
                </c:pt>
                <c:pt idx="1117">
                  <c:v>38884</c:v>
                </c:pt>
                <c:pt idx="1118">
                  <c:v>38891</c:v>
                </c:pt>
                <c:pt idx="1119">
                  <c:v>38898</c:v>
                </c:pt>
                <c:pt idx="1120">
                  <c:v>38905</c:v>
                </c:pt>
                <c:pt idx="1121">
                  <c:v>38912</c:v>
                </c:pt>
                <c:pt idx="1122">
                  <c:v>38919</c:v>
                </c:pt>
                <c:pt idx="1123">
                  <c:v>38926</c:v>
                </c:pt>
                <c:pt idx="1124">
                  <c:v>38933</c:v>
                </c:pt>
                <c:pt idx="1125">
                  <c:v>38940</c:v>
                </c:pt>
                <c:pt idx="1126">
                  <c:v>38947</c:v>
                </c:pt>
                <c:pt idx="1127">
                  <c:v>38954</c:v>
                </c:pt>
                <c:pt idx="1128">
                  <c:v>38961</c:v>
                </c:pt>
                <c:pt idx="1129">
                  <c:v>38968</c:v>
                </c:pt>
                <c:pt idx="1130">
                  <c:v>38975</c:v>
                </c:pt>
                <c:pt idx="1131">
                  <c:v>38982</c:v>
                </c:pt>
                <c:pt idx="1132">
                  <c:v>38989</c:v>
                </c:pt>
                <c:pt idx="1133">
                  <c:v>38996</c:v>
                </c:pt>
                <c:pt idx="1134">
                  <c:v>39003</c:v>
                </c:pt>
                <c:pt idx="1135">
                  <c:v>39010</c:v>
                </c:pt>
                <c:pt idx="1136">
                  <c:v>39017</c:v>
                </c:pt>
                <c:pt idx="1137">
                  <c:v>39024</c:v>
                </c:pt>
                <c:pt idx="1138">
                  <c:v>39031</c:v>
                </c:pt>
                <c:pt idx="1139">
                  <c:v>39038</c:v>
                </c:pt>
                <c:pt idx="1140">
                  <c:v>39045</c:v>
                </c:pt>
                <c:pt idx="1141">
                  <c:v>39052</c:v>
                </c:pt>
                <c:pt idx="1142">
                  <c:v>39059</c:v>
                </c:pt>
                <c:pt idx="1143">
                  <c:v>39066</c:v>
                </c:pt>
                <c:pt idx="1144">
                  <c:v>39073</c:v>
                </c:pt>
                <c:pt idx="1145">
                  <c:v>39080</c:v>
                </c:pt>
                <c:pt idx="1146">
                  <c:v>39087</c:v>
                </c:pt>
                <c:pt idx="1147">
                  <c:v>39094</c:v>
                </c:pt>
                <c:pt idx="1148">
                  <c:v>39101</c:v>
                </c:pt>
                <c:pt idx="1149">
                  <c:v>39108</c:v>
                </c:pt>
                <c:pt idx="1150">
                  <c:v>39115</c:v>
                </c:pt>
                <c:pt idx="1151">
                  <c:v>39122</c:v>
                </c:pt>
                <c:pt idx="1152">
                  <c:v>39129</c:v>
                </c:pt>
                <c:pt idx="1153">
                  <c:v>39136</c:v>
                </c:pt>
                <c:pt idx="1154">
                  <c:v>39143</c:v>
                </c:pt>
                <c:pt idx="1155">
                  <c:v>39150</c:v>
                </c:pt>
                <c:pt idx="1156">
                  <c:v>39157</c:v>
                </c:pt>
                <c:pt idx="1157">
                  <c:v>39164</c:v>
                </c:pt>
                <c:pt idx="1158">
                  <c:v>39171</c:v>
                </c:pt>
                <c:pt idx="1159">
                  <c:v>39178</c:v>
                </c:pt>
                <c:pt idx="1160">
                  <c:v>39185</c:v>
                </c:pt>
                <c:pt idx="1161">
                  <c:v>39192</c:v>
                </c:pt>
                <c:pt idx="1162">
                  <c:v>39199</c:v>
                </c:pt>
                <c:pt idx="1163">
                  <c:v>39206</c:v>
                </c:pt>
                <c:pt idx="1164">
                  <c:v>39213</c:v>
                </c:pt>
                <c:pt idx="1165">
                  <c:v>39220</c:v>
                </c:pt>
                <c:pt idx="1166">
                  <c:v>39227</c:v>
                </c:pt>
                <c:pt idx="1167">
                  <c:v>39234</c:v>
                </c:pt>
                <c:pt idx="1168">
                  <c:v>39241</c:v>
                </c:pt>
                <c:pt idx="1169">
                  <c:v>39248</c:v>
                </c:pt>
                <c:pt idx="1170">
                  <c:v>39255</c:v>
                </c:pt>
                <c:pt idx="1171">
                  <c:v>39262</c:v>
                </c:pt>
                <c:pt idx="1172">
                  <c:v>39269</c:v>
                </c:pt>
                <c:pt idx="1173">
                  <c:v>39276</c:v>
                </c:pt>
                <c:pt idx="1174">
                  <c:v>39283</c:v>
                </c:pt>
                <c:pt idx="1175">
                  <c:v>39290</c:v>
                </c:pt>
                <c:pt idx="1176">
                  <c:v>39297</c:v>
                </c:pt>
                <c:pt idx="1177">
                  <c:v>39304</c:v>
                </c:pt>
                <c:pt idx="1178">
                  <c:v>39311</c:v>
                </c:pt>
                <c:pt idx="1179">
                  <c:v>39318</c:v>
                </c:pt>
                <c:pt idx="1180">
                  <c:v>39325</c:v>
                </c:pt>
                <c:pt idx="1181">
                  <c:v>39332</c:v>
                </c:pt>
                <c:pt idx="1182">
                  <c:v>39339</c:v>
                </c:pt>
                <c:pt idx="1183">
                  <c:v>39346</c:v>
                </c:pt>
                <c:pt idx="1184">
                  <c:v>39353</c:v>
                </c:pt>
                <c:pt idx="1185">
                  <c:v>39360</c:v>
                </c:pt>
                <c:pt idx="1186">
                  <c:v>39367</c:v>
                </c:pt>
                <c:pt idx="1187">
                  <c:v>39374</c:v>
                </c:pt>
                <c:pt idx="1188">
                  <c:v>39381</c:v>
                </c:pt>
                <c:pt idx="1189">
                  <c:v>39388</c:v>
                </c:pt>
                <c:pt idx="1190">
                  <c:v>39395</c:v>
                </c:pt>
                <c:pt idx="1191">
                  <c:v>39402</c:v>
                </c:pt>
                <c:pt idx="1192">
                  <c:v>39409</c:v>
                </c:pt>
                <c:pt idx="1193">
                  <c:v>39416</c:v>
                </c:pt>
                <c:pt idx="1194">
                  <c:v>39423</c:v>
                </c:pt>
                <c:pt idx="1195">
                  <c:v>39430</c:v>
                </c:pt>
                <c:pt idx="1196">
                  <c:v>39437</c:v>
                </c:pt>
                <c:pt idx="1197">
                  <c:v>39444</c:v>
                </c:pt>
                <c:pt idx="1198">
                  <c:v>39451</c:v>
                </c:pt>
                <c:pt idx="1199">
                  <c:v>39458</c:v>
                </c:pt>
                <c:pt idx="1200">
                  <c:v>39465</c:v>
                </c:pt>
                <c:pt idx="1201">
                  <c:v>39472</c:v>
                </c:pt>
                <c:pt idx="1202">
                  <c:v>39479</c:v>
                </c:pt>
                <c:pt idx="1203">
                  <c:v>39486</c:v>
                </c:pt>
                <c:pt idx="1204">
                  <c:v>39493</c:v>
                </c:pt>
                <c:pt idx="1205">
                  <c:v>39500</c:v>
                </c:pt>
                <c:pt idx="1206">
                  <c:v>39507</c:v>
                </c:pt>
                <c:pt idx="1207">
                  <c:v>39514</c:v>
                </c:pt>
                <c:pt idx="1208">
                  <c:v>39521</c:v>
                </c:pt>
                <c:pt idx="1209">
                  <c:v>39528</c:v>
                </c:pt>
                <c:pt idx="1210">
                  <c:v>39535</c:v>
                </c:pt>
                <c:pt idx="1211">
                  <c:v>39542</c:v>
                </c:pt>
                <c:pt idx="1212">
                  <c:v>39549</c:v>
                </c:pt>
                <c:pt idx="1213">
                  <c:v>39556</c:v>
                </c:pt>
                <c:pt idx="1214">
                  <c:v>39563</c:v>
                </c:pt>
                <c:pt idx="1215">
                  <c:v>39570</c:v>
                </c:pt>
                <c:pt idx="1216">
                  <c:v>39577</c:v>
                </c:pt>
                <c:pt idx="1217">
                  <c:v>39584</c:v>
                </c:pt>
                <c:pt idx="1218">
                  <c:v>39591</c:v>
                </c:pt>
                <c:pt idx="1219">
                  <c:v>39598</c:v>
                </c:pt>
                <c:pt idx="1220">
                  <c:v>39605</c:v>
                </c:pt>
                <c:pt idx="1221">
                  <c:v>39612</c:v>
                </c:pt>
                <c:pt idx="1222">
                  <c:v>39619</c:v>
                </c:pt>
                <c:pt idx="1223">
                  <c:v>39626</c:v>
                </c:pt>
                <c:pt idx="1224">
                  <c:v>39633</c:v>
                </c:pt>
                <c:pt idx="1225">
                  <c:v>39640</c:v>
                </c:pt>
                <c:pt idx="1226">
                  <c:v>39647</c:v>
                </c:pt>
                <c:pt idx="1227">
                  <c:v>39654</c:v>
                </c:pt>
                <c:pt idx="1228">
                  <c:v>39661</c:v>
                </c:pt>
                <c:pt idx="1229">
                  <c:v>39668</c:v>
                </c:pt>
                <c:pt idx="1230">
                  <c:v>39675</c:v>
                </c:pt>
                <c:pt idx="1231">
                  <c:v>39682</c:v>
                </c:pt>
                <c:pt idx="1232">
                  <c:v>39689</c:v>
                </c:pt>
                <c:pt idx="1233">
                  <c:v>39696</c:v>
                </c:pt>
                <c:pt idx="1234">
                  <c:v>39703</c:v>
                </c:pt>
                <c:pt idx="1235">
                  <c:v>39710</c:v>
                </c:pt>
                <c:pt idx="1236">
                  <c:v>39717</c:v>
                </c:pt>
                <c:pt idx="1237">
                  <c:v>39724</c:v>
                </c:pt>
                <c:pt idx="1238">
                  <c:v>39731</c:v>
                </c:pt>
                <c:pt idx="1239">
                  <c:v>39738</c:v>
                </c:pt>
                <c:pt idx="1240">
                  <c:v>39745</c:v>
                </c:pt>
                <c:pt idx="1241">
                  <c:v>39752</c:v>
                </c:pt>
                <c:pt idx="1242">
                  <c:v>39759</c:v>
                </c:pt>
                <c:pt idx="1243">
                  <c:v>39766</c:v>
                </c:pt>
                <c:pt idx="1244">
                  <c:v>39773</c:v>
                </c:pt>
                <c:pt idx="1245">
                  <c:v>39780</c:v>
                </c:pt>
                <c:pt idx="1246">
                  <c:v>39787</c:v>
                </c:pt>
                <c:pt idx="1247">
                  <c:v>39794</c:v>
                </c:pt>
                <c:pt idx="1248">
                  <c:v>39801</c:v>
                </c:pt>
                <c:pt idx="1249">
                  <c:v>39808</c:v>
                </c:pt>
                <c:pt idx="1250">
                  <c:v>39815</c:v>
                </c:pt>
                <c:pt idx="1251">
                  <c:v>39822</c:v>
                </c:pt>
                <c:pt idx="1252">
                  <c:v>39829</c:v>
                </c:pt>
                <c:pt idx="1253">
                  <c:v>39836</c:v>
                </c:pt>
                <c:pt idx="1254">
                  <c:v>39843</c:v>
                </c:pt>
                <c:pt idx="1255">
                  <c:v>39850</c:v>
                </c:pt>
                <c:pt idx="1256">
                  <c:v>39857</c:v>
                </c:pt>
                <c:pt idx="1257">
                  <c:v>39864</c:v>
                </c:pt>
                <c:pt idx="1258">
                  <c:v>39871</c:v>
                </c:pt>
                <c:pt idx="1259">
                  <c:v>39878</c:v>
                </c:pt>
                <c:pt idx="1260">
                  <c:v>39885</c:v>
                </c:pt>
                <c:pt idx="1261">
                  <c:v>39892</c:v>
                </c:pt>
                <c:pt idx="1262">
                  <c:v>39899</c:v>
                </c:pt>
                <c:pt idx="1263">
                  <c:v>39906</c:v>
                </c:pt>
                <c:pt idx="1264">
                  <c:v>39913</c:v>
                </c:pt>
                <c:pt idx="1265">
                  <c:v>39920</c:v>
                </c:pt>
                <c:pt idx="1266">
                  <c:v>39927</c:v>
                </c:pt>
                <c:pt idx="1267">
                  <c:v>39934</c:v>
                </c:pt>
                <c:pt idx="1268">
                  <c:v>39941</c:v>
                </c:pt>
                <c:pt idx="1269">
                  <c:v>39948</c:v>
                </c:pt>
                <c:pt idx="1270">
                  <c:v>39955</c:v>
                </c:pt>
                <c:pt idx="1271">
                  <c:v>39962</c:v>
                </c:pt>
                <c:pt idx="1272">
                  <c:v>39969</c:v>
                </c:pt>
                <c:pt idx="1273">
                  <c:v>39976</c:v>
                </c:pt>
                <c:pt idx="1274">
                  <c:v>39983</c:v>
                </c:pt>
                <c:pt idx="1275">
                  <c:v>39990</c:v>
                </c:pt>
                <c:pt idx="1276">
                  <c:v>39997</c:v>
                </c:pt>
                <c:pt idx="1277">
                  <c:v>40004</c:v>
                </c:pt>
                <c:pt idx="1278">
                  <c:v>40011</c:v>
                </c:pt>
                <c:pt idx="1279">
                  <c:v>40018</c:v>
                </c:pt>
                <c:pt idx="1280">
                  <c:v>40025</c:v>
                </c:pt>
                <c:pt idx="1281">
                  <c:v>40032</c:v>
                </c:pt>
                <c:pt idx="1282">
                  <c:v>40039</c:v>
                </c:pt>
                <c:pt idx="1283">
                  <c:v>40046</c:v>
                </c:pt>
                <c:pt idx="1284">
                  <c:v>40053</c:v>
                </c:pt>
                <c:pt idx="1285">
                  <c:v>40060</c:v>
                </c:pt>
                <c:pt idx="1286">
                  <c:v>40067</c:v>
                </c:pt>
                <c:pt idx="1287">
                  <c:v>40074</c:v>
                </c:pt>
                <c:pt idx="1288">
                  <c:v>40081</c:v>
                </c:pt>
                <c:pt idx="1289">
                  <c:v>40088</c:v>
                </c:pt>
                <c:pt idx="1290">
                  <c:v>40095</c:v>
                </c:pt>
                <c:pt idx="1291">
                  <c:v>40102</c:v>
                </c:pt>
                <c:pt idx="1292">
                  <c:v>40109</c:v>
                </c:pt>
                <c:pt idx="1293">
                  <c:v>40116</c:v>
                </c:pt>
                <c:pt idx="1294">
                  <c:v>40123</c:v>
                </c:pt>
                <c:pt idx="1295">
                  <c:v>40130</c:v>
                </c:pt>
                <c:pt idx="1296">
                  <c:v>40137</c:v>
                </c:pt>
                <c:pt idx="1297">
                  <c:v>40144</c:v>
                </c:pt>
                <c:pt idx="1298">
                  <c:v>40151</c:v>
                </c:pt>
                <c:pt idx="1299">
                  <c:v>40158</c:v>
                </c:pt>
                <c:pt idx="1300">
                  <c:v>40165</c:v>
                </c:pt>
                <c:pt idx="1301">
                  <c:v>40172</c:v>
                </c:pt>
                <c:pt idx="1302">
                  <c:v>40179</c:v>
                </c:pt>
                <c:pt idx="1303">
                  <c:v>40186</c:v>
                </c:pt>
                <c:pt idx="1304">
                  <c:v>40193</c:v>
                </c:pt>
                <c:pt idx="1305">
                  <c:v>40200</c:v>
                </c:pt>
                <c:pt idx="1306">
                  <c:v>40207</c:v>
                </c:pt>
                <c:pt idx="1307">
                  <c:v>40214</c:v>
                </c:pt>
                <c:pt idx="1308">
                  <c:v>40221</c:v>
                </c:pt>
                <c:pt idx="1309">
                  <c:v>40228</c:v>
                </c:pt>
                <c:pt idx="1310">
                  <c:v>40235</c:v>
                </c:pt>
                <c:pt idx="1311">
                  <c:v>40242</c:v>
                </c:pt>
                <c:pt idx="1312">
                  <c:v>40249</c:v>
                </c:pt>
                <c:pt idx="1313">
                  <c:v>40256</c:v>
                </c:pt>
                <c:pt idx="1314">
                  <c:v>40263</c:v>
                </c:pt>
                <c:pt idx="1315">
                  <c:v>40270</c:v>
                </c:pt>
                <c:pt idx="1316">
                  <c:v>40277</c:v>
                </c:pt>
                <c:pt idx="1317">
                  <c:v>40284</c:v>
                </c:pt>
                <c:pt idx="1318">
                  <c:v>40291</c:v>
                </c:pt>
                <c:pt idx="1319">
                  <c:v>40298</c:v>
                </c:pt>
                <c:pt idx="1320">
                  <c:v>40305</c:v>
                </c:pt>
                <c:pt idx="1321">
                  <c:v>40312</c:v>
                </c:pt>
                <c:pt idx="1322">
                  <c:v>40319</c:v>
                </c:pt>
                <c:pt idx="1323">
                  <c:v>40326</c:v>
                </c:pt>
                <c:pt idx="1324">
                  <c:v>40333</c:v>
                </c:pt>
                <c:pt idx="1325">
                  <c:v>40340</c:v>
                </c:pt>
                <c:pt idx="1326">
                  <c:v>40347</c:v>
                </c:pt>
                <c:pt idx="1327">
                  <c:v>40354</c:v>
                </c:pt>
                <c:pt idx="1328">
                  <c:v>40361</c:v>
                </c:pt>
                <c:pt idx="1329">
                  <c:v>40368</c:v>
                </c:pt>
                <c:pt idx="1330">
                  <c:v>40375</c:v>
                </c:pt>
                <c:pt idx="1331">
                  <c:v>40382</c:v>
                </c:pt>
                <c:pt idx="1332">
                  <c:v>40389</c:v>
                </c:pt>
                <c:pt idx="1333">
                  <c:v>40396</c:v>
                </c:pt>
                <c:pt idx="1334">
                  <c:v>40403</c:v>
                </c:pt>
                <c:pt idx="1335">
                  <c:v>40410</c:v>
                </c:pt>
                <c:pt idx="1336">
                  <c:v>40417</c:v>
                </c:pt>
                <c:pt idx="1337">
                  <c:v>40424</c:v>
                </c:pt>
                <c:pt idx="1338">
                  <c:v>40431</c:v>
                </c:pt>
                <c:pt idx="1339">
                  <c:v>40438</c:v>
                </c:pt>
                <c:pt idx="1340">
                  <c:v>40445</c:v>
                </c:pt>
                <c:pt idx="1341">
                  <c:v>40452</c:v>
                </c:pt>
                <c:pt idx="1342">
                  <c:v>40459</c:v>
                </c:pt>
                <c:pt idx="1343">
                  <c:v>40466</c:v>
                </c:pt>
                <c:pt idx="1344">
                  <c:v>40473</c:v>
                </c:pt>
                <c:pt idx="1345">
                  <c:v>40480</c:v>
                </c:pt>
                <c:pt idx="1346">
                  <c:v>40487</c:v>
                </c:pt>
                <c:pt idx="1347">
                  <c:v>40494</c:v>
                </c:pt>
                <c:pt idx="1348">
                  <c:v>40501</c:v>
                </c:pt>
                <c:pt idx="1349">
                  <c:v>40508</c:v>
                </c:pt>
                <c:pt idx="1350">
                  <c:v>40515</c:v>
                </c:pt>
                <c:pt idx="1351">
                  <c:v>40522</c:v>
                </c:pt>
                <c:pt idx="1352">
                  <c:v>40529</c:v>
                </c:pt>
                <c:pt idx="1353">
                  <c:v>40536</c:v>
                </c:pt>
                <c:pt idx="1354">
                  <c:v>40543</c:v>
                </c:pt>
                <c:pt idx="1355">
                  <c:v>40550</c:v>
                </c:pt>
                <c:pt idx="1356">
                  <c:v>40557</c:v>
                </c:pt>
                <c:pt idx="1357">
                  <c:v>40564</c:v>
                </c:pt>
                <c:pt idx="1358">
                  <c:v>40571</c:v>
                </c:pt>
                <c:pt idx="1359">
                  <c:v>40578</c:v>
                </c:pt>
                <c:pt idx="1360">
                  <c:v>40585</c:v>
                </c:pt>
                <c:pt idx="1361">
                  <c:v>40592</c:v>
                </c:pt>
                <c:pt idx="1362">
                  <c:v>40599</c:v>
                </c:pt>
                <c:pt idx="1363">
                  <c:v>40606</c:v>
                </c:pt>
                <c:pt idx="1364">
                  <c:v>40613</c:v>
                </c:pt>
                <c:pt idx="1365">
                  <c:v>40620</c:v>
                </c:pt>
                <c:pt idx="1366">
                  <c:v>40627</c:v>
                </c:pt>
                <c:pt idx="1367">
                  <c:v>40634</c:v>
                </c:pt>
                <c:pt idx="1368">
                  <c:v>40641</c:v>
                </c:pt>
                <c:pt idx="1369">
                  <c:v>40648</c:v>
                </c:pt>
                <c:pt idx="1370">
                  <c:v>40655</c:v>
                </c:pt>
                <c:pt idx="1371">
                  <c:v>40662</c:v>
                </c:pt>
                <c:pt idx="1372">
                  <c:v>40669</c:v>
                </c:pt>
                <c:pt idx="1373">
                  <c:v>40676</c:v>
                </c:pt>
                <c:pt idx="1374">
                  <c:v>40683</c:v>
                </c:pt>
                <c:pt idx="1375">
                  <c:v>40690</c:v>
                </c:pt>
                <c:pt idx="1376">
                  <c:v>40697</c:v>
                </c:pt>
                <c:pt idx="1377">
                  <c:v>40704</c:v>
                </c:pt>
                <c:pt idx="1378">
                  <c:v>40711</c:v>
                </c:pt>
                <c:pt idx="1379">
                  <c:v>40718</c:v>
                </c:pt>
                <c:pt idx="1380">
                  <c:v>40725</c:v>
                </c:pt>
                <c:pt idx="1381">
                  <c:v>40732</c:v>
                </c:pt>
                <c:pt idx="1382">
                  <c:v>40739</c:v>
                </c:pt>
                <c:pt idx="1383">
                  <c:v>40746</c:v>
                </c:pt>
                <c:pt idx="1384">
                  <c:v>40753</c:v>
                </c:pt>
                <c:pt idx="1385">
                  <c:v>40760</c:v>
                </c:pt>
                <c:pt idx="1386">
                  <c:v>40767</c:v>
                </c:pt>
                <c:pt idx="1387">
                  <c:v>40774</c:v>
                </c:pt>
                <c:pt idx="1388">
                  <c:v>40781</c:v>
                </c:pt>
                <c:pt idx="1389">
                  <c:v>40788</c:v>
                </c:pt>
                <c:pt idx="1390">
                  <c:v>40795</c:v>
                </c:pt>
                <c:pt idx="1391">
                  <c:v>40802</c:v>
                </c:pt>
                <c:pt idx="1392">
                  <c:v>40809</c:v>
                </c:pt>
                <c:pt idx="1393">
                  <c:v>40816</c:v>
                </c:pt>
                <c:pt idx="1394">
                  <c:v>40823</c:v>
                </c:pt>
                <c:pt idx="1395">
                  <c:v>40830</c:v>
                </c:pt>
                <c:pt idx="1396">
                  <c:v>40837</c:v>
                </c:pt>
                <c:pt idx="1397">
                  <c:v>40844</c:v>
                </c:pt>
                <c:pt idx="1398">
                  <c:v>40851</c:v>
                </c:pt>
                <c:pt idx="1399">
                  <c:v>40858</c:v>
                </c:pt>
                <c:pt idx="1400">
                  <c:v>40865</c:v>
                </c:pt>
                <c:pt idx="1401">
                  <c:v>40872</c:v>
                </c:pt>
                <c:pt idx="1402">
                  <c:v>40879</c:v>
                </c:pt>
                <c:pt idx="1403">
                  <c:v>40886</c:v>
                </c:pt>
                <c:pt idx="1404">
                  <c:v>40893</c:v>
                </c:pt>
                <c:pt idx="1405">
                  <c:v>40900</c:v>
                </c:pt>
                <c:pt idx="1406">
                  <c:v>40907</c:v>
                </c:pt>
                <c:pt idx="1407">
                  <c:v>40914</c:v>
                </c:pt>
                <c:pt idx="1408">
                  <c:v>40921</c:v>
                </c:pt>
                <c:pt idx="1409">
                  <c:v>40928</c:v>
                </c:pt>
                <c:pt idx="1410">
                  <c:v>40935</c:v>
                </c:pt>
                <c:pt idx="1411">
                  <c:v>40942</c:v>
                </c:pt>
                <c:pt idx="1412">
                  <c:v>40949</c:v>
                </c:pt>
                <c:pt idx="1413">
                  <c:v>40956</c:v>
                </c:pt>
                <c:pt idx="1414">
                  <c:v>40963</c:v>
                </c:pt>
                <c:pt idx="1415">
                  <c:v>40970</c:v>
                </c:pt>
                <c:pt idx="1416">
                  <c:v>40977</c:v>
                </c:pt>
                <c:pt idx="1417">
                  <c:v>40984</c:v>
                </c:pt>
                <c:pt idx="1418">
                  <c:v>40991</c:v>
                </c:pt>
                <c:pt idx="1419">
                  <c:v>40998</c:v>
                </c:pt>
                <c:pt idx="1420">
                  <c:v>41005</c:v>
                </c:pt>
                <c:pt idx="1421">
                  <c:v>41012</c:v>
                </c:pt>
                <c:pt idx="1422">
                  <c:v>41019</c:v>
                </c:pt>
                <c:pt idx="1423">
                  <c:v>41026</c:v>
                </c:pt>
                <c:pt idx="1424">
                  <c:v>41033</c:v>
                </c:pt>
                <c:pt idx="1425">
                  <c:v>41040</c:v>
                </c:pt>
                <c:pt idx="1426">
                  <c:v>41047</c:v>
                </c:pt>
                <c:pt idx="1427">
                  <c:v>41054</c:v>
                </c:pt>
                <c:pt idx="1428">
                  <c:v>41061</c:v>
                </c:pt>
                <c:pt idx="1429">
                  <c:v>41068</c:v>
                </c:pt>
                <c:pt idx="1430">
                  <c:v>41075</c:v>
                </c:pt>
                <c:pt idx="1431">
                  <c:v>41082</c:v>
                </c:pt>
                <c:pt idx="1432">
                  <c:v>41089</c:v>
                </c:pt>
                <c:pt idx="1433">
                  <c:v>41096</c:v>
                </c:pt>
                <c:pt idx="1434">
                  <c:v>41103</c:v>
                </c:pt>
                <c:pt idx="1435">
                  <c:v>41110</c:v>
                </c:pt>
                <c:pt idx="1436">
                  <c:v>41117</c:v>
                </c:pt>
                <c:pt idx="1437">
                  <c:v>41124</c:v>
                </c:pt>
                <c:pt idx="1438">
                  <c:v>41131</c:v>
                </c:pt>
                <c:pt idx="1439">
                  <c:v>41138</c:v>
                </c:pt>
                <c:pt idx="1440">
                  <c:v>41145</c:v>
                </c:pt>
                <c:pt idx="1441">
                  <c:v>41152</c:v>
                </c:pt>
                <c:pt idx="1442">
                  <c:v>41159</c:v>
                </c:pt>
                <c:pt idx="1443">
                  <c:v>41166</c:v>
                </c:pt>
                <c:pt idx="1444">
                  <c:v>41173</c:v>
                </c:pt>
                <c:pt idx="1445">
                  <c:v>41180</c:v>
                </c:pt>
                <c:pt idx="1446">
                  <c:v>41187</c:v>
                </c:pt>
                <c:pt idx="1447">
                  <c:v>41194</c:v>
                </c:pt>
                <c:pt idx="1448">
                  <c:v>41201</c:v>
                </c:pt>
                <c:pt idx="1449">
                  <c:v>41208</c:v>
                </c:pt>
                <c:pt idx="1450">
                  <c:v>41215</c:v>
                </c:pt>
                <c:pt idx="1451">
                  <c:v>41222</c:v>
                </c:pt>
                <c:pt idx="1452">
                  <c:v>41229</c:v>
                </c:pt>
                <c:pt idx="1453">
                  <c:v>41236</c:v>
                </c:pt>
                <c:pt idx="1454">
                  <c:v>41243</c:v>
                </c:pt>
                <c:pt idx="1455">
                  <c:v>41250</c:v>
                </c:pt>
                <c:pt idx="1456">
                  <c:v>41257</c:v>
                </c:pt>
                <c:pt idx="1457">
                  <c:v>41264</c:v>
                </c:pt>
                <c:pt idx="1458">
                  <c:v>41271</c:v>
                </c:pt>
                <c:pt idx="1459">
                  <c:v>41278</c:v>
                </c:pt>
                <c:pt idx="1460">
                  <c:v>41285</c:v>
                </c:pt>
                <c:pt idx="1461">
                  <c:v>41292</c:v>
                </c:pt>
                <c:pt idx="1462">
                  <c:v>41299</c:v>
                </c:pt>
                <c:pt idx="1463">
                  <c:v>41306</c:v>
                </c:pt>
                <c:pt idx="1464">
                  <c:v>41313</c:v>
                </c:pt>
                <c:pt idx="1465">
                  <c:v>41320</c:v>
                </c:pt>
                <c:pt idx="1466">
                  <c:v>41327</c:v>
                </c:pt>
                <c:pt idx="1467">
                  <c:v>41334</c:v>
                </c:pt>
                <c:pt idx="1468">
                  <c:v>41341</c:v>
                </c:pt>
                <c:pt idx="1469">
                  <c:v>41348</c:v>
                </c:pt>
                <c:pt idx="1470">
                  <c:v>41355</c:v>
                </c:pt>
                <c:pt idx="1471">
                  <c:v>41362</c:v>
                </c:pt>
                <c:pt idx="1472">
                  <c:v>41369</c:v>
                </c:pt>
                <c:pt idx="1473">
                  <c:v>41376</c:v>
                </c:pt>
                <c:pt idx="1474">
                  <c:v>41383</c:v>
                </c:pt>
                <c:pt idx="1475">
                  <c:v>41390</c:v>
                </c:pt>
                <c:pt idx="1476">
                  <c:v>41397</c:v>
                </c:pt>
                <c:pt idx="1477">
                  <c:v>41404</c:v>
                </c:pt>
                <c:pt idx="1478">
                  <c:v>41411</c:v>
                </c:pt>
                <c:pt idx="1479">
                  <c:v>41418</c:v>
                </c:pt>
                <c:pt idx="1480">
                  <c:v>41425</c:v>
                </c:pt>
                <c:pt idx="1481">
                  <c:v>41432</c:v>
                </c:pt>
                <c:pt idx="1482">
                  <c:v>41439</c:v>
                </c:pt>
                <c:pt idx="1483">
                  <c:v>41446</c:v>
                </c:pt>
                <c:pt idx="1484">
                  <c:v>41453</c:v>
                </c:pt>
                <c:pt idx="1485">
                  <c:v>41460</c:v>
                </c:pt>
                <c:pt idx="1486">
                  <c:v>41467</c:v>
                </c:pt>
                <c:pt idx="1487">
                  <c:v>41474</c:v>
                </c:pt>
                <c:pt idx="1488">
                  <c:v>41481</c:v>
                </c:pt>
                <c:pt idx="1489">
                  <c:v>41488</c:v>
                </c:pt>
                <c:pt idx="1490">
                  <c:v>41495</c:v>
                </c:pt>
                <c:pt idx="1491">
                  <c:v>41502</c:v>
                </c:pt>
                <c:pt idx="1492">
                  <c:v>41509</c:v>
                </c:pt>
                <c:pt idx="1493">
                  <c:v>41516</c:v>
                </c:pt>
                <c:pt idx="1494">
                  <c:v>41523</c:v>
                </c:pt>
                <c:pt idx="1495">
                  <c:v>41530</c:v>
                </c:pt>
                <c:pt idx="1496">
                  <c:v>41537</c:v>
                </c:pt>
                <c:pt idx="1497">
                  <c:v>41544</c:v>
                </c:pt>
                <c:pt idx="1498">
                  <c:v>41551</c:v>
                </c:pt>
                <c:pt idx="1499">
                  <c:v>41558</c:v>
                </c:pt>
                <c:pt idx="1500">
                  <c:v>41565</c:v>
                </c:pt>
                <c:pt idx="1501">
                  <c:v>41572</c:v>
                </c:pt>
                <c:pt idx="1502">
                  <c:v>41579</c:v>
                </c:pt>
                <c:pt idx="1503">
                  <c:v>41586</c:v>
                </c:pt>
                <c:pt idx="1504">
                  <c:v>41593</c:v>
                </c:pt>
                <c:pt idx="1505">
                  <c:v>41600</c:v>
                </c:pt>
                <c:pt idx="1506">
                  <c:v>41607</c:v>
                </c:pt>
                <c:pt idx="1507">
                  <c:v>41614</c:v>
                </c:pt>
                <c:pt idx="1508">
                  <c:v>41621</c:v>
                </c:pt>
                <c:pt idx="1509">
                  <c:v>41628</c:v>
                </c:pt>
                <c:pt idx="1510">
                  <c:v>41635</c:v>
                </c:pt>
                <c:pt idx="1511">
                  <c:v>41642</c:v>
                </c:pt>
                <c:pt idx="1512">
                  <c:v>41649</c:v>
                </c:pt>
                <c:pt idx="1513">
                  <c:v>41656</c:v>
                </c:pt>
                <c:pt idx="1514">
                  <c:v>41663</c:v>
                </c:pt>
                <c:pt idx="1515">
                  <c:v>41670</c:v>
                </c:pt>
                <c:pt idx="1516">
                  <c:v>41677</c:v>
                </c:pt>
                <c:pt idx="1517">
                  <c:v>41684</c:v>
                </c:pt>
                <c:pt idx="1518">
                  <c:v>41691</c:v>
                </c:pt>
                <c:pt idx="1519">
                  <c:v>41698</c:v>
                </c:pt>
                <c:pt idx="1520">
                  <c:v>41705</c:v>
                </c:pt>
                <c:pt idx="1521">
                  <c:v>41712</c:v>
                </c:pt>
                <c:pt idx="1522">
                  <c:v>41719</c:v>
                </c:pt>
                <c:pt idx="1523">
                  <c:v>41726</c:v>
                </c:pt>
                <c:pt idx="1524">
                  <c:v>41733</c:v>
                </c:pt>
                <c:pt idx="1525">
                  <c:v>41740</c:v>
                </c:pt>
                <c:pt idx="1526">
                  <c:v>41747</c:v>
                </c:pt>
                <c:pt idx="1527">
                  <c:v>41754</c:v>
                </c:pt>
                <c:pt idx="1528">
                  <c:v>41761</c:v>
                </c:pt>
                <c:pt idx="1529">
                  <c:v>41768</c:v>
                </c:pt>
                <c:pt idx="1530">
                  <c:v>41775</c:v>
                </c:pt>
                <c:pt idx="1531">
                  <c:v>41782</c:v>
                </c:pt>
                <c:pt idx="1532">
                  <c:v>41789</c:v>
                </c:pt>
                <c:pt idx="1533">
                  <c:v>41796</c:v>
                </c:pt>
                <c:pt idx="1534">
                  <c:v>41803</c:v>
                </c:pt>
                <c:pt idx="1535">
                  <c:v>41810</c:v>
                </c:pt>
                <c:pt idx="1536">
                  <c:v>41817</c:v>
                </c:pt>
                <c:pt idx="1537">
                  <c:v>41824</c:v>
                </c:pt>
                <c:pt idx="1538">
                  <c:v>41831</c:v>
                </c:pt>
                <c:pt idx="1539">
                  <c:v>41838</c:v>
                </c:pt>
                <c:pt idx="1540">
                  <c:v>41845</c:v>
                </c:pt>
                <c:pt idx="1541">
                  <c:v>41852</c:v>
                </c:pt>
                <c:pt idx="1542">
                  <c:v>41859</c:v>
                </c:pt>
                <c:pt idx="1543">
                  <c:v>41866</c:v>
                </c:pt>
                <c:pt idx="1544">
                  <c:v>41873</c:v>
                </c:pt>
                <c:pt idx="1545">
                  <c:v>41880</c:v>
                </c:pt>
                <c:pt idx="1546">
                  <c:v>41887</c:v>
                </c:pt>
                <c:pt idx="1547">
                  <c:v>41894</c:v>
                </c:pt>
                <c:pt idx="1548">
                  <c:v>41901</c:v>
                </c:pt>
                <c:pt idx="1549">
                  <c:v>41908</c:v>
                </c:pt>
                <c:pt idx="1550">
                  <c:v>41915</c:v>
                </c:pt>
                <c:pt idx="1551">
                  <c:v>41922</c:v>
                </c:pt>
                <c:pt idx="1552">
                  <c:v>41929</c:v>
                </c:pt>
                <c:pt idx="1553">
                  <c:v>41936</c:v>
                </c:pt>
                <c:pt idx="1554">
                  <c:v>41943</c:v>
                </c:pt>
                <c:pt idx="1555">
                  <c:v>41950</c:v>
                </c:pt>
                <c:pt idx="1556">
                  <c:v>41957</c:v>
                </c:pt>
                <c:pt idx="1557">
                  <c:v>41964</c:v>
                </c:pt>
                <c:pt idx="1558">
                  <c:v>41971</c:v>
                </c:pt>
                <c:pt idx="1559">
                  <c:v>41978</c:v>
                </c:pt>
                <c:pt idx="1560">
                  <c:v>41985</c:v>
                </c:pt>
                <c:pt idx="1561">
                  <c:v>41992</c:v>
                </c:pt>
                <c:pt idx="1562">
                  <c:v>41999</c:v>
                </c:pt>
                <c:pt idx="1563">
                  <c:v>42006</c:v>
                </c:pt>
                <c:pt idx="1564">
                  <c:v>42013</c:v>
                </c:pt>
                <c:pt idx="1565">
                  <c:v>42020</c:v>
                </c:pt>
                <c:pt idx="1566">
                  <c:v>42027</c:v>
                </c:pt>
                <c:pt idx="1567">
                  <c:v>42034</c:v>
                </c:pt>
                <c:pt idx="1568">
                  <c:v>42041</c:v>
                </c:pt>
                <c:pt idx="1569">
                  <c:v>42048</c:v>
                </c:pt>
                <c:pt idx="1570">
                  <c:v>42055</c:v>
                </c:pt>
                <c:pt idx="1571">
                  <c:v>42062</c:v>
                </c:pt>
                <c:pt idx="1572">
                  <c:v>42069</c:v>
                </c:pt>
                <c:pt idx="1573">
                  <c:v>42076</c:v>
                </c:pt>
                <c:pt idx="1574">
                  <c:v>42083</c:v>
                </c:pt>
                <c:pt idx="1575">
                  <c:v>42090</c:v>
                </c:pt>
                <c:pt idx="1576">
                  <c:v>42097</c:v>
                </c:pt>
                <c:pt idx="1577">
                  <c:v>42104</c:v>
                </c:pt>
                <c:pt idx="1578">
                  <c:v>42111</c:v>
                </c:pt>
                <c:pt idx="1579">
                  <c:v>42118</c:v>
                </c:pt>
                <c:pt idx="1580">
                  <c:v>42125</c:v>
                </c:pt>
                <c:pt idx="1581">
                  <c:v>42132</c:v>
                </c:pt>
                <c:pt idx="1582">
                  <c:v>42139</c:v>
                </c:pt>
                <c:pt idx="1583">
                  <c:v>42146</c:v>
                </c:pt>
                <c:pt idx="1584">
                  <c:v>42153</c:v>
                </c:pt>
                <c:pt idx="1585">
                  <c:v>42160</c:v>
                </c:pt>
                <c:pt idx="1586">
                  <c:v>42167</c:v>
                </c:pt>
                <c:pt idx="1587">
                  <c:v>42174</c:v>
                </c:pt>
                <c:pt idx="1588">
                  <c:v>42181</c:v>
                </c:pt>
                <c:pt idx="1589">
                  <c:v>42188</c:v>
                </c:pt>
                <c:pt idx="1590">
                  <c:v>42195</c:v>
                </c:pt>
                <c:pt idx="1591">
                  <c:v>42202</c:v>
                </c:pt>
                <c:pt idx="1592">
                  <c:v>42209</c:v>
                </c:pt>
                <c:pt idx="1593">
                  <c:v>42216</c:v>
                </c:pt>
                <c:pt idx="1594">
                  <c:v>42223</c:v>
                </c:pt>
                <c:pt idx="1595">
                  <c:v>42230</c:v>
                </c:pt>
                <c:pt idx="1596">
                  <c:v>42237</c:v>
                </c:pt>
                <c:pt idx="1597">
                  <c:v>42244</c:v>
                </c:pt>
                <c:pt idx="1598">
                  <c:v>42251</c:v>
                </c:pt>
                <c:pt idx="1599">
                  <c:v>42258</c:v>
                </c:pt>
                <c:pt idx="1600">
                  <c:v>42265</c:v>
                </c:pt>
                <c:pt idx="1601">
                  <c:v>42272</c:v>
                </c:pt>
                <c:pt idx="1602">
                  <c:v>42279</c:v>
                </c:pt>
                <c:pt idx="1603">
                  <c:v>42286</c:v>
                </c:pt>
                <c:pt idx="1604">
                  <c:v>42293</c:v>
                </c:pt>
                <c:pt idx="1605">
                  <c:v>42300</c:v>
                </c:pt>
                <c:pt idx="1606">
                  <c:v>42307</c:v>
                </c:pt>
                <c:pt idx="1607">
                  <c:v>42314</c:v>
                </c:pt>
                <c:pt idx="1608">
                  <c:v>42321</c:v>
                </c:pt>
                <c:pt idx="1609">
                  <c:v>42328</c:v>
                </c:pt>
                <c:pt idx="1610">
                  <c:v>42335</c:v>
                </c:pt>
                <c:pt idx="1611">
                  <c:v>42342</c:v>
                </c:pt>
                <c:pt idx="1612">
                  <c:v>42349</c:v>
                </c:pt>
                <c:pt idx="1613">
                  <c:v>42356</c:v>
                </c:pt>
                <c:pt idx="1614">
                  <c:v>42363</c:v>
                </c:pt>
                <c:pt idx="1615">
                  <c:v>42370</c:v>
                </c:pt>
                <c:pt idx="1616">
                  <c:v>42377</c:v>
                </c:pt>
                <c:pt idx="1617">
                  <c:v>42384</c:v>
                </c:pt>
                <c:pt idx="1618">
                  <c:v>42391</c:v>
                </c:pt>
                <c:pt idx="1619">
                  <c:v>42398</c:v>
                </c:pt>
                <c:pt idx="1620">
                  <c:v>42405</c:v>
                </c:pt>
                <c:pt idx="1621">
                  <c:v>42412</c:v>
                </c:pt>
                <c:pt idx="1622">
                  <c:v>42419</c:v>
                </c:pt>
                <c:pt idx="1623">
                  <c:v>42426</c:v>
                </c:pt>
                <c:pt idx="1624">
                  <c:v>42433</c:v>
                </c:pt>
                <c:pt idx="1625">
                  <c:v>42440</c:v>
                </c:pt>
                <c:pt idx="1626">
                  <c:v>42447</c:v>
                </c:pt>
                <c:pt idx="1627">
                  <c:v>42454</c:v>
                </c:pt>
                <c:pt idx="1628">
                  <c:v>42461</c:v>
                </c:pt>
                <c:pt idx="1629">
                  <c:v>42468</c:v>
                </c:pt>
                <c:pt idx="1630">
                  <c:v>42475</c:v>
                </c:pt>
                <c:pt idx="1631">
                  <c:v>42482</c:v>
                </c:pt>
                <c:pt idx="1632">
                  <c:v>42489</c:v>
                </c:pt>
                <c:pt idx="1633">
                  <c:v>42496</c:v>
                </c:pt>
                <c:pt idx="1634">
                  <c:v>42503</c:v>
                </c:pt>
                <c:pt idx="1635">
                  <c:v>42510</c:v>
                </c:pt>
                <c:pt idx="1636">
                  <c:v>42517</c:v>
                </c:pt>
                <c:pt idx="1637">
                  <c:v>42524</c:v>
                </c:pt>
                <c:pt idx="1638">
                  <c:v>42531</c:v>
                </c:pt>
                <c:pt idx="1639">
                  <c:v>42538</c:v>
                </c:pt>
                <c:pt idx="1640">
                  <c:v>42545</c:v>
                </c:pt>
                <c:pt idx="1641">
                  <c:v>42552</c:v>
                </c:pt>
                <c:pt idx="1642">
                  <c:v>42559</c:v>
                </c:pt>
                <c:pt idx="1643">
                  <c:v>42566</c:v>
                </c:pt>
                <c:pt idx="1644">
                  <c:v>42573</c:v>
                </c:pt>
                <c:pt idx="1645">
                  <c:v>42580</c:v>
                </c:pt>
                <c:pt idx="1646">
                  <c:v>42587</c:v>
                </c:pt>
                <c:pt idx="1647">
                  <c:v>42594</c:v>
                </c:pt>
                <c:pt idx="1648">
                  <c:v>42601</c:v>
                </c:pt>
                <c:pt idx="1649">
                  <c:v>42608</c:v>
                </c:pt>
                <c:pt idx="1650">
                  <c:v>42615</c:v>
                </c:pt>
                <c:pt idx="1651">
                  <c:v>42622</c:v>
                </c:pt>
                <c:pt idx="1652">
                  <c:v>42629</c:v>
                </c:pt>
                <c:pt idx="1653">
                  <c:v>42636</c:v>
                </c:pt>
                <c:pt idx="1654">
                  <c:v>42643</c:v>
                </c:pt>
                <c:pt idx="1655">
                  <c:v>42650</c:v>
                </c:pt>
                <c:pt idx="1656">
                  <c:v>42657</c:v>
                </c:pt>
                <c:pt idx="1657">
                  <c:v>42664</c:v>
                </c:pt>
                <c:pt idx="1658">
                  <c:v>42671</c:v>
                </c:pt>
                <c:pt idx="1659">
                  <c:v>42678</c:v>
                </c:pt>
                <c:pt idx="1660">
                  <c:v>42685</c:v>
                </c:pt>
                <c:pt idx="1661">
                  <c:v>42692</c:v>
                </c:pt>
                <c:pt idx="1662">
                  <c:v>42699</c:v>
                </c:pt>
                <c:pt idx="1663">
                  <c:v>42706</c:v>
                </c:pt>
                <c:pt idx="1664">
                  <c:v>42713</c:v>
                </c:pt>
                <c:pt idx="1665">
                  <c:v>42720</c:v>
                </c:pt>
                <c:pt idx="1666">
                  <c:v>42727</c:v>
                </c:pt>
                <c:pt idx="1667">
                  <c:v>42734</c:v>
                </c:pt>
                <c:pt idx="1668">
                  <c:v>42741</c:v>
                </c:pt>
                <c:pt idx="1669">
                  <c:v>42748</c:v>
                </c:pt>
                <c:pt idx="1670">
                  <c:v>42755</c:v>
                </c:pt>
                <c:pt idx="1671">
                  <c:v>42762</c:v>
                </c:pt>
                <c:pt idx="1672">
                  <c:v>42769</c:v>
                </c:pt>
                <c:pt idx="1673">
                  <c:v>42776</c:v>
                </c:pt>
                <c:pt idx="1674">
                  <c:v>42783</c:v>
                </c:pt>
                <c:pt idx="1675">
                  <c:v>42790</c:v>
                </c:pt>
                <c:pt idx="1676">
                  <c:v>42797</c:v>
                </c:pt>
                <c:pt idx="1677">
                  <c:v>42804</c:v>
                </c:pt>
                <c:pt idx="1678">
                  <c:v>42811</c:v>
                </c:pt>
                <c:pt idx="1679">
                  <c:v>42818</c:v>
                </c:pt>
                <c:pt idx="1680">
                  <c:v>42825</c:v>
                </c:pt>
                <c:pt idx="1681">
                  <c:v>42832</c:v>
                </c:pt>
                <c:pt idx="1682">
                  <c:v>42839</c:v>
                </c:pt>
                <c:pt idx="1683">
                  <c:v>42846</c:v>
                </c:pt>
                <c:pt idx="1684">
                  <c:v>42853</c:v>
                </c:pt>
                <c:pt idx="1685">
                  <c:v>42860</c:v>
                </c:pt>
                <c:pt idx="1686">
                  <c:v>42867</c:v>
                </c:pt>
                <c:pt idx="1687">
                  <c:v>42874</c:v>
                </c:pt>
                <c:pt idx="1688">
                  <c:v>42881</c:v>
                </c:pt>
                <c:pt idx="1689">
                  <c:v>42888</c:v>
                </c:pt>
                <c:pt idx="1690">
                  <c:v>42895</c:v>
                </c:pt>
                <c:pt idx="1691">
                  <c:v>42902</c:v>
                </c:pt>
                <c:pt idx="1692">
                  <c:v>42909</c:v>
                </c:pt>
                <c:pt idx="1693">
                  <c:v>42916</c:v>
                </c:pt>
                <c:pt idx="1694">
                  <c:v>42923</c:v>
                </c:pt>
                <c:pt idx="1695">
                  <c:v>42930</c:v>
                </c:pt>
                <c:pt idx="1696">
                  <c:v>42937</c:v>
                </c:pt>
                <c:pt idx="1697">
                  <c:v>42944</c:v>
                </c:pt>
                <c:pt idx="1698">
                  <c:v>42951</c:v>
                </c:pt>
                <c:pt idx="1699">
                  <c:v>42958</c:v>
                </c:pt>
                <c:pt idx="1700">
                  <c:v>42965</c:v>
                </c:pt>
                <c:pt idx="1701">
                  <c:v>42972</c:v>
                </c:pt>
                <c:pt idx="1702">
                  <c:v>42979</c:v>
                </c:pt>
                <c:pt idx="1703">
                  <c:v>42986</c:v>
                </c:pt>
                <c:pt idx="1704">
                  <c:v>42993</c:v>
                </c:pt>
                <c:pt idx="1705">
                  <c:v>43000</c:v>
                </c:pt>
                <c:pt idx="1706">
                  <c:v>43007</c:v>
                </c:pt>
                <c:pt idx="1707">
                  <c:v>43014</c:v>
                </c:pt>
                <c:pt idx="1708">
                  <c:v>43021</c:v>
                </c:pt>
                <c:pt idx="1709">
                  <c:v>43028</c:v>
                </c:pt>
                <c:pt idx="1710">
                  <c:v>43035</c:v>
                </c:pt>
                <c:pt idx="1711">
                  <c:v>43042</c:v>
                </c:pt>
                <c:pt idx="1712">
                  <c:v>43049</c:v>
                </c:pt>
                <c:pt idx="1713">
                  <c:v>43056</c:v>
                </c:pt>
                <c:pt idx="1714">
                  <c:v>43063</c:v>
                </c:pt>
                <c:pt idx="1715">
                  <c:v>43070</c:v>
                </c:pt>
                <c:pt idx="1716">
                  <c:v>43077</c:v>
                </c:pt>
                <c:pt idx="1717">
                  <c:v>43084</c:v>
                </c:pt>
                <c:pt idx="1718">
                  <c:v>43091</c:v>
                </c:pt>
                <c:pt idx="1719">
                  <c:v>43098</c:v>
                </c:pt>
                <c:pt idx="1720">
                  <c:v>43105</c:v>
                </c:pt>
                <c:pt idx="1721">
                  <c:v>43112</c:v>
                </c:pt>
                <c:pt idx="1722">
                  <c:v>43119</c:v>
                </c:pt>
                <c:pt idx="1723">
                  <c:v>43126</c:v>
                </c:pt>
                <c:pt idx="1724">
                  <c:v>43133</c:v>
                </c:pt>
                <c:pt idx="1725">
                  <c:v>43140</c:v>
                </c:pt>
                <c:pt idx="1726">
                  <c:v>43147</c:v>
                </c:pt>
                <c:pt idx="1727">
                  <c:v>43154</c:v>
                </c:pt>
                <c:pt idx="1728">
                  <c:v>43161</c:v>
                </c:pt>
                <c:pt idx="1729">
                  <c:v>43168</c:v>
                </c:pt>
                <c:pt idx="1730">
                  <c:v>43175</c:v>
                </c:pt>
                <c:pt idx="1731">
                  <c:v>43182</c:v>
                </c:pt>
                <c:pt idx="1732">
                  <c:v>43189</c:v>
                </c:pt>
                <c:pt idx="1733">
                  <c:v>43196</c:v>
                </c:pt>
                <c:pt idx="1734">
                  <c:v>43203</c:v>
                </c:pt>
                <c:pt idx="1735">
                  <c:v>43210</c:v>
                </c:pt>
                <c:pt idx="1736">
                  <c:v>43217</c:v>
                </c:pt>
                <c:pt idx="1737">
                  <c:v>43224</c:v>
                </c:pt>
                <c:pt idx="1738">
                  <c:v>43231</c:v>
                </c:pt>
                <c:pt idx="1739">
                  <c:v>43238</c:v>
                </c:pt>
                <c:pt idx="1740">
                  <c:v>43245</c:v>
                </c:pt>
                <c:pt idx="1741">
                  <c:v>43252</c:v>
                </c:pt>
                <c:pt idx="1742">
                  <c:v>43259</c:v>
                </c:pt>
                <c:pt idx="1743">
                  <c:v>43266</c:v>
                </c:pt>
                <c:pt idx="1744">
                  <c:v>43273</c:v>
                </c:pt>
                <c:pt idx="1745">
                  <c:v>43280</c:v>
                </c:pt>
                <c:pt idx="1746">
                  <c:v>43287</c:v>
                </c:pt>
                <c:pt idx="1747">
                  <c:v>43294</c:v>
                </c:pt>
                <c:pt idx="1748">
                  <c:v>43301</c:v>
                </c:pt>
                <c:pt idx="1749">
                  <c:v>43308</c:v>
                </c:pt>
                <c:pt idx="1750">
                  <c:v>43315</c:v>
                </c:pt>
                <c:pt idx="1751">
                  <c:v>43322</c:v>
                </c:pt>
                <c:pt idx="1752">
                  <c:v>43329</c:v>
                </c:pt>
                <c:pt idx="1753">
                  <c:v>43336</c:v>
                </c:pt>
                <c:pt idx="1754">
                  <c:v>43343</c:v>
                </c:pt>
                <c:pt idx="1755">
                  <c:v>43350</c:v>
                </c:pt>
                <c:pt idx="1756">
                  <c:v>43357</c:v>
                </c:pt>
                <c:pt idx="1757">
                  <c:v>43364</c:v>
                </c:pt>
                <c:pt idx="1758">
                  <c:v>43371</c:v>
                </c:pt>
                <c:pt idx="1759">
                  <c:v>43378</c:v>
                </c:pt>
                <c:pt idx="1760">
                  <c:v>43385</c:v>
                </c:pt>
                <c:pt idx="1761">
                  <c:v>43392</c:v>
                </c:pt>
                <c:pt idx="1762">
                  <c:v>43399</c:v>
                </c:pt>
                <c:pt idx="1763">
                  <c:v>43406</c:v>
                </c:pt>
                <c:pt idx="1764">
                  <c:v>43413</c:v>
                </c:pt>
                <c:pt idx="1765">
                  <c:v>43420</c:v>
                </c:pt>
                <c:pt idx="1766">
                  <c:v>43427</c:v>
                </c:pt>
                <c:pt idx="1767">
                  <c:v>43434</c:v>
                </c:pt>
                <c:pt idx="1768">
                  <c:v>43441</c:v>
                </c:pt>
                <c:pt idx="1769">
                  <c:v>43448</c:v>
                </c:pt>
                <c:pt idx="1770">
                  <c:v>43455</c:v>
                </c:pt>
                <c:pt idx="1771">
                  <c:v>43462</c:v>
                </c:pt>
                <c:pt idx="1772">
                  <c:v>43469</c:v>
                </c:pt>
                <c:pt idx="1773">
                  <c:v>43476</c:v>
                </c:pt>
                <c:pt idx="1774">
                  <c:v>43483</c:v>
                </c:pt>
                <c:pt idx="1775">
                  <c:v>43490</c:v>
                </c:pt>
                <c:pt idx="1776">
                  <c:v>43497</c:v>
                </c:pt>
                <c:pt idx="1777">
                  <c:v>43504</c:v>
                </c:pt>
                <c:pt idx="1778">
                  <c:v>43511</c:v>
                </c:pt>
                <c:pt idx="1779">
                  <c:v>43518</c:v>
                </c:pt>
                <c:pt idx="1780">
                  <c:v>43525</c:v>
                </c:pt>
                <c:pt idx="1781">
                  <c:v>43532</c:v>
                </c:pt>
                <c:pt idx="1782">
                  <c:v>43539</c:v>
                </c:pt>
                <c:pt idx="1783">
                  <c:v>43546</c:v>
                </c:pt>
                <c:pt idx="1784">
                  <c:v>43553</c:v>
                </c:pt>
                <c:pt idx="1785">
                  <c:v>43560</c:v>
                </c:pt>
                <c:pt idx="1786">
                  <c:v>43567</c:v>
                </c:pt>
                <c:pt idx="1787">
                  <c:v>43574</c:v>
                </c:pt>
                <c:pt idx="1788">
                  <c:v>43581</c:v>
                </c:pt>
                <c:pt idx="1789">
                  <c:v>43588</c:v>
                </c:pt>
                <c:pt idx="1790">
                  <c:v>43595</c:v>
                </c:pt>
                <c:pt idx="1791">
                  <c:v>43602</c:v>
                </c:pt>
                <c:pt idx="1792">
                  <c:v>43609</c:v>
                </c:pt>
                <c:pt idx="1793">
                  <c:v>43616</c:v>
                </c:pt>
                <c:pt idx="1794">
                  <c:v>43623</c:v>
                </c:pt>
                <c:pt idx="1795">
                  <c:v>43630</c:v>
                </c:pt>
                <c:pt idx="1796">
                  <c:v>43637</c:v>
                </c:pt>
                <c:pt idx="1797">
                  <c:v>43644</c:v>
                </c:pt>
                <c:pt idx="1798">
                  <c:v>43651</c:v>
                </c:pt>
                <c:pt idx="1799">
                  <c:v>43658</c:v>
                </c:pt>
                <c:pt idx="1800">
                  <c:v>43665</c:v>
                </c:pt>
                <c:pt idx="1801">
                  <c:v>43672</c:v>
                </c:pt>
                <c:pt idx="1802">
                  <c:v>43679</c:v>
                </c:pt>
                <c:pt idx="1803">
                  <c:v>43686</c:v>
                </c:pt>
                <c:pt idx="1804">
                  <c:v>43693</c:v>
                </c:pt>
                <c:pt idx="1805">
                  <c:v>43700</c:v>
                </c:pt>
                <c:pt idx="1806">
                  <c:v>43707</c:v>
                </c:pt>
                <c:pt idx="1807">
                  <c:v>43714</c:v>
                </c:pt>
                <c:pt idx="1808">
                  <c:v>43721</c:v>
                </c:pt>
                <c:pt idx="1809">
                  <c:v>43728</c:v>
                </c:pt>
                <c:pt idx="1810">
                  <c:v>43735</c:v>
                </c:pt>
                <c:pt idx="1811">
                  <c:v>43742</c:v>
                </c:pt>
                <c:pt idx="1812">
                  <c:v>43749</c:v>
                </c:pt>
                <c:pt idx="1813">
                  <c:v>43756</c:v>
                </c:pt>
                <c:pt idx="1814">
                  <c:v>43763</c:v>
                </c:pt>
                <c:pt idx="1815">
                  <c:v>43770</c:v>
                </c:pt>
                <c:pt idx="1816">
                  <c:v>43777</c:v>
                </c:pt>
                <c:pt idx="1817">
                  <c:v>43784</c:v>
                </c:pt>
                <c:pt idx="1818">
                  <c:v>43791</c:v>
                </c:pt>
                <c:pt idx="1819">
                  <c:v>43798</c:v>
                </c:pt>
                <c:pt idx="1820">
                  <c:v>43805</c:v>
                </c:pt>
                <c:pt idx="1821">
                  <c:v>43812</c:v>
                </c:pt>
                <c:pt idx="1822">
                  <c:v>43819</c:v>
                </c:pt>
                <c:pt idx="1823">
                  <c:v>43826</c:v>
                </c:pt>
                <c:pt idx="1824">
                  <c:v>43833</c:v>
                </c:pt>
                <c:pt idx="1825">
                  <c:v>43840</c:v>
                </c:pt>
                <c:pt idx="1826">
                  <c:v>43847</c:v>
                </c:pt>
                <c:pt idx="1827">
                  <c:v>43854</c:v>
                </c:pt>
                <c:pt idx="1828">
                  <c:v>43861</c:v>
                </c:pt>
                <c:pt idx="1829">
                  <c:v>43868</c:v>
                </c:pt>
                <c:pt idx="1830">
                  <c:v>43875</c:v>
                </c:pt>
                <c:pt idx="1831">
                  <c:v>43882</c:v>
                </c:pt>
                <c:pt idx="1832">
                  <c:v>43889</c:v>
                </c:pt>
                <c:pt idx="1833">
                  <c:v>43896</c:v>
                </c:pt>
                <c:pt idx="1834">
                  <c:v>43903</c:v>
                </c:pt>
                <c:pt idx="1835">
                  <c:v>43910</c:v>
                </c:pt>
                <c:pt idx="1836">
                  <c:v>43917</c:v>
                </c:pt>
                <c:pt idx="1837">
                  <c:v>43924</c:v>
                </c:pt>
                <c:pt idx="1838">
                  <c:v>43931</c:v>
                </c:pt>
                <c:pt idx="1839">
                  <c:v>43938</c:v>
                </c:pt>
                <c:pt idx="1840">
                  <c:v>43945</c:v>
                </c:pt>
                <c:pt idx="1841">
                  <c:v>43952</c:v>
                </c:pt>
                <c:pt idx="1842">
                  <c:v>43959</c:v>
                </c:pt>
                <c:pt idx="1843">
                  <c:v>43966</c:v>
                </c:pt>
                <c:pt idx="1844">
                  <c:v>43973</c:v>
                </c:pt>
                <c:pt idx="1845">
                  <c:v>43980</c:v>
                </c:pt>
                <c:pt idx="1846">
                  <c:v>43987</c:v>
                </c:pt>
                <c:pt idx="1847">
                  <c:v>43994</c:v>
                </c:pt>
                <c:pt idx="1848">
                  <c:v>44001</c:v>
                </c:pt>
                <c:pt idx="1849">
                  <c:v>44008</c:v>
                </c:pt>
                <c:pt idx="1850">
                  <c:v>44015</c:v>
                </c:pt>
                <c:pt idx="1851">
                  <c:v>44022</c:v>
                </c:pt>
                <c:pt idx="1852">
                  <c:v>44029</c:v>
                </c:pt>
                <c:pt idx="1853">
                  <c:v>44036</c:v>
                </c:pt>
                <c:pt idx="1854">
                  <c:v>44043</c:v>
                </c:pt>
                <c:pt idx="1855">
                  <c:v>44050</c:v>
                </c:pt>
                <c:pt idx="1856">
                  <c:v>44057</c:v>
                </c:pt>
                <c:pt idx="1857">
                  <c:v>44064</c:v>
                </c:pt>
                <c:pt idx="1858">
                  <c:v>44071</c:v>
                </c:pt>
                <c:pt idx="1859">
                  <c:v>44078</c:v>
                </c:pt>
                <c:pt idx="1860">
                  <c:v>44085</c:v>
                </c:pt>
                <c:pt idx="1861">
                  <c:v>44092</c:v>
                </c:pt>
                <c:pt idx="1862">
                  <c:v>44099</c:v>
                </c:pt>
                <c:pt idx="1863">
                  <c:v>44106</c:v>
                </c:pt>
                <c:pt idx="1864">
                  <c:v>44113</c:v>
                </c:pt>
                <c:pt idx="1865">
                  <c:v>44120</c:v>
                </c:pt>
                <c:pt idx="1866">
                  <c:v>44127</c:v>
                </c:pt>
                <c:pt idx="1867">
                  <c:v>44134</c:v>
                </c:pt>
                <c:pt idx="1868">
                  <c:v>44141</c:v>
                </c:pt>
                <c:pt idx="1869">
                  <c:v>44148</c:v>
                </c:pt>
                <c:pt idx="1870">
                  <c:v>44155</c:v>
                </c:pt>
                <c:pt idx="1871">
                  <c:v>44162</c:v>
                </c:pt>
                <c:pt idx="1872">
                  <c:v>44169</c:v>
                </c:pt>
                <c:pt idx="1873">
                  <c:v>44176</c:v>
                </c:pt>
                <c:pt idx="1874">
                  <c:v>44183</c:v>
                </c:pt>
                <c:pt idx="1875">
                  <c:v>44190</c:v>
                </c:pt>
                <c:pt idx="1876">
                  <c:v>44197</c:v>
                </c:pt>
                <c:pt idx="1877">
                  <c:v>44204</c:v>
                </c:pt>
                <c:pt idx="1878">
                  <c:v>44211</c:v>
                </c:pt>
                <c:pt idx="1879">
                  <c:v>44218</c:v>
                </c:pt>
                <c:pt idx="1880">
                  <c:v>44225</c:v>
                </c:pt>
                <c:pt idx="1881">
                  <c:v>44232</c:v>
                </c:pt>
                <c:pt idx="1882">
                  <c:v>44239</c:v>
                </c:pt>
                <c:pt idx="1883">
                  <c:v>44246</c:v>
                </c:pt>
                <c:pt idx="1884">
                  <c:v>44253</c:v>
                </c:pt>
                <c:pt idx="1885">
                  <c:v>44260</c:v>
                </c:pt>
                <c:pt idx="1886">
                  <c:v>44267</c:v>
                </c:pt>
                <c:pt idx="1887">
                  <c:v>44274</c:v>
                </c:pt>
              </c:numCache>
            </c:numRef>
          </c:cat>
          <c:val>
            <c:numRef>
              <c:f>'12m'!$AE$9:$AE$1894</c:f>
              <c:numCache>
                <c:formatCode>General</c:formatCode>
                <c:ptCount val="1886"/>
                <c:pt idx="0">
                  <c:v>186.85986012110328</c:v>
                </c:pt>
                <c:pt idx="1">
                  <c:v>186.85986012110328</c:v>
                </c:pt>
                <c:pt idx="2">
                  <c:v>186.85986012110328</c:v>
                </c:pt>
                <c:pt idx="3">
                  <c:v>186.85986012110328</c:v>
                </c:pt>
                <c:pt idx="4">
                  <c:v>186.85986012110328</c:v>
                </c:pt>
                <c:pt idx="5">
                  <c:v>186.85986012110328</c:v>
                </c:pt>
                <c:pt idx="6">
                  <c:v>186.85986012110328</c:v>
                </c:pt>
                <c:pt idx="7">
                  <c:v>186.85986012110328</c:v>
                </c:pt>
                <c:pt idx="8">
                  <c:v>186.85986012110328</c:v>
                </c:pt>
                <c:pt idx="9">
                  <c:v>186.85986012110328</c:v>
                </c:pt>
                <c:pt idx="10">
                  <c:v>186.85986012110328</c:v>
                </c:pt>
                <c:pt idx="11">
                  <c:v>186.85986012110328</c:v>
                </c:pt>
                <c:pt idx="12">
                  <c:v>186.85986012110328</c:v>
                </c:pt>
                <c:pt idx="13">
                  <c:v>186.85986012110328</c:v>
                </c:pt>
                <c:pt idx="14">
                  <c:v>186.85986012110328</c:v>
                </c:pt>
                <c:pt idx="15">
                  <c:v>186.85986012110328</c:v>
                </c:pt>
                <c:pt idx="16">
                  <c:v>186.85986012110328</c:v>
                </c:pt>
                <c:pt idx="17">
                  <c:v>186.85986012110328</c:v>
                </c:pt>
                <c:pt idx="18">
                  <c:v>186.85986012110328</c:v>
                </c:pt>
                <c:pt idx="19">
                  <c:v>186.85986012110328</c:v>
                </c:pt>
                <c:pt idx="20">
                  <c:v>186.85986012110328</c:v>
                </c:pt>
                <c:pt idx="21">
                  <c:v>186.85986012110328</c:v>
                </c:pt>
                <c:pt idx="22">
                  <c:v>186.85986012110328</c:v>
                </c:pt>
                <c:pt idx="23">
                  <c:v>186.85986012110328</c:v>
                </c:pt>
                <c:pt idx="24">
                  <c:v>186.85986012110328</c:v>
                </c:pt>
                <c:pt idx="25">
                  <c:v>186.85986012110328</c:v>
                </c:pt>
                <c:pt idx="26">
                  <c:v>186.85986012110328</c:v>
                </c:pt>
                <c:pt idx="27">
                  <c:v>186.85986012110328</c:v>
                </c:pt>
                <c:pt idx="28">
                  <c:v>186.85986012110328</c:v>
                </c:pt>
                <c:pt idx="29">
                  <c:v>186.85986012110328</c:v>
                </c:pt>
                <c:pt idx="30">
                  <c:v>186.85986012110328</c:v>
                </c:pt>
                <c:pt idx="31">
                  <c:v>186.85986012110328</c:v>
                </c:pt>
                <c:pt idx="32">
                  <c:v>186.85986012110328</c:v>
                </c:pt>
                <c:pt idx="33">
                  <c:v>186.85986012110328</c:v>
                </c:pt>
                <c:pt idx="34">
                  <c:v>186.85986012110328</c:v>
                </c:pt>
                <c:pt idx="35">
                  <c:v>186.85986012110328</c:v>
                </c:pt>
                <c:pt idx="36">
                  <c:v>186.85986012110328</c:v>
                </c:pt>
                <c:pt idx="37">
                  <c:v>186.85986012110328</c:v>
                </c:pt>
                <c:pt idx="38">
                  <c:v>186.85986012110328</c:v>
                </c:pt>
                <c:pt idx="39">
                  <c:v>186.85986012110328</c:v>
                </c:pt>
                <c:pt idx="40">
                  <c:v>186.85986012110328</c:v>
                </c:pt>
                <c:pt idx="41">
                  <c:v>186.85986012110328</c:v>
                </c:pt>
                <c:pt idx="42">
                  <c:v>186.85986012110328</c:v>
                </c:pt>
                <c:pt idx="43">
                  <c:v>186.85986012110328</c:v>
                </c:pt>
                <c:pt idx="44">
                  <c:v>186.85986012110328</c:v>
                </c:pt>
                <c:pt idx="45">
                  <c:v>186.85986012110328</c:v>
                </c:pt>
                <c:pt idx="46">
                  <c:v>186.85986012110328</c:v>
                </c:pt>
                <c:pt idx="47">
                  <c:v>186.85986012110328</c:v>
                </c:pt>
                <c:pt idx="48">
                  <c:v>186.85986012110328</c:v>
                </c:pt>
                <c:pt idx="49">
                  <c:v>186.85986012110328</c:v>
                </c:pt>
                <c:pt idx="50">
                  <c:v>186.85986012110328</c:v>
                </c:pt>
                <c:pt idx="51">
                  <c:v>186.85986012110328</c:v>
                </c:pt>
                <c:pt idx="52">
                  <c:v>186.85986012110328</c:v>
                </c:pt>
                <c:pt idx="53">
                  <c:v>186.85986012110328</c:v>
                </c:pt>
                <c:pt idx="54">
                  <c:v>186.85986012110328</c:v>
                </c:pt>
                <c:pt idx="55">
                  <c:v>186.85986012110328</c:v>
                </c:pt>
                <c:pt idx="56">
                  <c:v>186.85986012110328</c:v>
                </c:pt>
                <c:pt idx="57">
                  <c:v>186.85986012110328</c:v>
                </c:pt>
                <c:pt idx="58">
                  <c:v>186.85986012110328</c:v>
                </c:pt>
                <c:pt idx="59">
                  <c:v>186.85986012110328</c:v>
                </c:pt>
                <c:pt idx="60">
                  <c:v>186.85986012110328</c:v>
                </c:pt>
                <c:pt idx="61">
                  <c:v>186.85986012110328</c:v>
                </c:pt>
                <c:pt idx="62">
                  <c:v>186.85986012110328</c:v>
                </c:pt>
                <c:pt idx="63">
                  <c:v>186.85986012110328</c:v>
                </c:pt>
                <c:pt idx="64">
                  <c:v>186.85986012110328</c:v>
                </c:pt>
                <c:pt idx="65">
                  <c:v>186.85986012110328</c:v>
                </c:pt>
                <c:pt idx="66">
                  <c:v>186.85986012110328</c:v>
                </c:pt>
                <c:pt idx="67">
                  <c:v>186.85986012110328</c:v>
                </c:pt>
                <c:pt idx="68">
                  <c:v>186.85986012110328</c:v>
                </c:pt>
                <c:pt idx="69">
                  <c:v>186.85986012110328</c:v>
                </c:pt>
                <c:pt idx="70">
                  <c:v>186.85986012110328</c:v>
                </c:pt>
                <c:pt idx="71">
                  <c:v>186.85986012110328</c:v>
                </c:pt>
                <c:pt idx="72">
                  <c:v>186.85986012110328</c:v>
                </c:pt>
                <c:pt idx="73">
                  <c:v>186.85986012110328</c:v>
                </c:pt>
                <c:pt idx="74">
                  <c:v>186.85986012110328</c:v>
                </c:pt>
                <c:pt idx="75">
                  <c:v>186.85986012110328</c:v>
                </c:pt>
                <c:pt idx="76">
                  <c:v>186.85986012110328</c:v>
                </c:pt>
                <c:pt idx="77">
                  <c:v>186.85986012110328</c:v>
                </c:pt>
                <c:pt idx="78">
                  <c:v>186.85986012110328</c:v>
                </c:pt>
                <c:pt idx="79">
                  <c:v>186.85986012110328</c:v>
                </c:pt>
                <c:pt idx="80">
                  <c:v>186.85986012110328</c:v>
                </c:pt>
                <c:pt idx="81">
                  <c:v>186.85986012110328</c:v>
                </c:pt>
                <c:pt idx="82">
                  <c:v>186.85986012110328</c:v>
                </c:pt>
                <c:pt idx="83">
                  <c:v>186.85986012110328</c:v>
                </c:pt>
                <c:pt idx="84">
                  <c:v>186.85986012110328</c:v>
                </c:pt>
                <c:pt idx="85">
                  <c:v>186.85986012110328</c:v>
                </c:pt>
                <c:pt idx="86">
                  <c:v>186.85986012110328</c:v>
                </c:pt>
                <c:pt idx="87">
                  <c:v>186.85986012110328</c:v>
                </c:pt>
                <c:pt idx="88">
                  <c:v>186.85986012110328</c:v>
                </c:pt>
                <c:pt idx="89">
                  <c:v>186.85986012110328</c:v>
                </c:pt>
                <c:pt idx="90">
                  <c:v>186.85986012110328</c:v>
                </c:pt>
                <c:pt idx="91">
                  <c:v>186.85986012110328</c:v>
                </c:pt>
                <c:pt idx="92">
                  <c:v>186.85986012110328</c:v>
                </c:pt>
                <c:pt idx="93">
                  <c:v>186.85986012110328</c:v>
                </c:pt>
                <c:pt idx="94">
                  <c:v>186.85986012110328</c:v>
                </c:pt>
                <c:pt idx="95">
                  <c:v>186.85986012110328</c:v>
                </c:pt>
                <c:pt idx="96">
                  <c:v>186.85986012110328</c:v>
                </c:pt>
                <c:pt idx="97">
                  <c:v>186.85986012110328</c:v>
                </c:pt>
                <c:pt idx="98">
                  <c:v>186.85986012110328</c:v>
                </c:pt>
                <c:pt idx="99">
                  <c:v>186.85986012110328</c:v>
                </c:pt>
                <c:pt idx="100">
                  <c:v>186.85986012110328</c:v>
                </c:pt>
                <c:pt idx="101">
                  <c:v>186.85986012110328</c:v>
                </c:pt>
                <c:pt idx="102">
                  <c:v>186.85986012110328</c:v>
                </c:pt>
                <c:pt idx="103">
                  <c:v>186.85986012110328</c:v>
                </c:pt>
                <c:pt idx="104">
                  <c:v>186.85986012110328</c:v>
                </c:pt>
                <c:pt idx="105">
                  <c:v>186.85986012110328</c:v>
                </c:pt>
                <c:pt idx="106">
                  <c:v>186.85986012110328</c:v>
                </c:pt>
                <c:pt idx="107">
                  <c:v>186.85986012110328</c:v>
                </c:pt>
                <c:pt idx="108">
                  <c:v>186.85986012110328</c:v>
                </c:pt>
                <c:pt idx="109">
                  <c:v>186.85986012110328</c:v>
                </c:pt>
                <c:pt idx="110">
                  <c:v>186.85986012110328</c:v>
                </c:pt>
                <c:pt idx="111">
                  <c:v>186.85986012110328</c:v>
                </c:pt>
                <c:pt idx="112">
                  <c:v>186.85986012110328</c:v>
                </c:pt>
                <c:pt idx="113">
                  <c:v>186.85986012110328</c:v>
                </c:pt>
                <c:pt idx="114">
                  <c:v>186.85986012110328</c:v>
                </c:pt>
                <c:pt idx="115">
                  <c:v>186.85986012110328</c:v>
                </c:pt>
                <c:pt idx="116">
                  <c:v>186.85986012110328</c:v>
                </c:pt>
                <c:pt idx="117">
                  <c:v>186.85986012110328</c:v>
                </c:pt>
                <c:pt idx="118">
                  <c:v>186.85986012110328</c:v>
                </c:pt>
                <c:pt idx="119">
                  <c:v>186.85986012110328</c:v>
                </c:pt>
                <c:pt idx="120">
                  <c:v>186.85986012110328</c:v>
                </c:pt>
                <c:pt idx="121">
                  <c:v>186.85986012110328</c:v>
                </c:pt>
                <c:pt idx="122">
                  <c:v>186.85986012110328</c:v>
                </c:pt>
                <c:pt idx="123">
                  <c:v>186.85986012110328</c:v>
                </c:pt>
                <c:pt idx="124">
                  <c:v>186.85986012110328</c:v>
                </c:pt>
                <c:pt idx="125">
                  <c:v>186.85986012110328</c:v>
                </c:pt>
                <c:pt idx="126">
                  <c:v>186.85986012110328</c:v>
                </c:pt>
                <c:pt idx="127">
                  <c:v>186.85986012110328</c:v>
                </c:pt>
                <c:pt idx="128">
                  <c:v>186.85986012110328</c:v>
                </c:pt>
                <c:pt idx="129">
                  <c:v>186.85986012110328</c:v>
                </c:pt>
                <c:pt idx="130">
                  <c:v>186.85986012110328</c:v>
                </c:pt>
                <c:pt idx="131">
                  <c:v>186.85986012110328</c:v>
                </c:pt>
                <c:pt idx="132">
                  <c:v>186.85986012110328</c:v>
                </c:pt>
                <c:pt idx="133">
                  <c:v>186.85986012110328</c:v>
                </c:pt>
                <c:pt idx="134">
                  <c:v>186.85986012110328</c:v>
                </c:pt>
                <c:pt idx="135">
                  <c:v>186.85986012110328</c:v>
                </c:pt>
                <c:pt idx="136">
                  <c:v>186.85986012110328</c:v>
                </c:pt>
                <c:pt idx="137">
                  <c:v>186.85986012110328</c:v>
                </c:pt>
                <c:pt idx="138">
                  <c:v>186.85986012110328</c:v>
                </c:pt>
                <c:pt idx="139">
                  <c:v>186.85986012110328</c:v>
                </c:pt>
                <c:pt idx="140">
                  <c:v>186.85986012110328</c:v>
                </c:pt>
                <c:pt idx="141">
                  <c:v>186.85986012110328</c:v>
                </c:pt>
                <c:pt idx="142">
                  <c:v>186.85986012110328</c:v>
                </c:pt>
                <c:pt idx="143">
                  <c:v>186.85986012110328</c:v>
                </c:pt>
                <c:pt idx="144">
                  <c:v>186.85986012110328</c:v>
                </c:pt>
                <c:pt idx="145">
                  <c:v>186.85986012110328</c:v>
                </c:pt>
                <c:pt idx="146">
                  <c:v>186.85986012110328</c:v>
                </c:pt>
                <c:pt idx="147">
                  <c:v>186.85986012110328</c:v>
                </c:pt>
                <c:pt idx="148">
                  <c:v>186.85986012110328</c:v>
                </c:pt>
                <c:pt idx="149">
                  <c:v>186.85986012110328</c:v>
                </c:pt>
                <c:pt idx="150">
                  <c:v>186.85986012110328</c:v>
                </c:pt>
                <c:pt idx="151">
                  <c:v>186.85986012110328</c:v>
                </c:pt>
                <c:pt idx="152">
                  <c:v>186.85986012110328</c:v>
                </c:pt>
                <c:pt idx="153">
                  <c:v>186.85986012110328</c:v>
                </c:pt>
                <c:pt idx="154">
                  <c:v>186.85986012110328</c:v>
                </c:pt>
                <c:pt idx="155">
                  <c:v>186.85986012110328</c:v>
                </c:pt>
                <c:pt idx="156">
                  <c:v>186.85986012110328</c:v>
                </c:pt>
                <c:pt idx="157">
                  <c:v>186.85986012110328</c:v>
                </c:pt>
                <c:pt idx="158">
                  <c:v>186.85986012110328</c:v>
                </c:pt>
                <c:pt idx="159">
                  <c:v>186.85986012110328</c:v>
                </c:pt>
                <c:pt idx="160">
                  <c:v>186.85986012110328</c:v>
                </c:pt>
                <c:pt idx="161">
                  <c:v>186.85986012110328</c:v>
                </c:pt>
                <c:pt idx="162">
                  <c:v>186.85986012110328</c:v>
                </c:pt>
                <c:pt idx="163">
                  <c:v>186.85986012110328</c:v>
                </c:pt>
                <c:pt idx="164">
                  <c:v>186.85986012110328</c:v>
                </c:pt>
                <c:pt idx="165">
                  <c:v>186.85986012110328</c:v>
                </c:pt>
                <c:pt idx="166">
                  <c:v>186.85986012110328</c:v>
                </c:pt>
                <c:pt idx="167">
                  <c:v>186.85986012110328</c:v>
                </c:pt>
                <c:pt idx="168">
                  <c:v>186.85986012110328</c:v>
                </c:pt>
                <c:pt idx="169">
                  <c:v>186.85986012110328</c:v>
                </c:pt>
                <c:pt idx="170">
                  <c:v>186.85986012110328</c:v>
                </c:pt>
                <c:pt idx="171">
                  <c:v>186.85986012110328</c:v>
                </c:pt>
                <c:pt idx="172">
                  <c:v>186.85986012110328</c:v>
                </c:pt>
                <c:pt idx="173">
                  <c:v>186.85986012110328</c:v>
                </c:pt>
                <c:pt idx="174">
                  <c:v>186.85986012110328</c:v>
                </c:pt>
                <c:pt idx="175">
                  <c:v>186.85986012110328</c:v>
                </c:pt>
                <c:pt idx="176">
                  <c:v>186.85986012110328</c:v>
                </c:pt>
                <c:pt idx="177">
                  <c:v>186.85986012110328</c:v>
                </c:pt>
                <c:pt idx="178">
                  <c:v>186.85986012110328</c:v>
                </c:pt>
                <c:pt idx="179">
                  <c:v>186.85986012110328</c:v>
                </c:pt>
                <c:pt idx="180">
                  <c:v>186.85986012110328</c:v>
                </c:pt>
                <c:pt idx="181">
                  <c:v>186.85986012110328</c:v>
                </c:pt>
                <c:pt idx="182">
                  <c:v>186.85986012110328</c:v>
                </c:pt>
                <c:pt idx="183">
                  <c:v>186.85986012110328</c:v>
                </c:pt>
                <c:pt idx="184">
                  <c:v>186.85986012110328</c:v>
                </c:pt>
                <c:pt idx="185">
                  <c:v>186.85986012110328</c:v>
                </c:pt>
                <c:pt idx="186">
                  <c:v>186.85986012110328</c:v>
                </c:pt>
                <c:pt idx="187">
                  <c:v>186.85986012110328</c:v>
                </c:pt>
                <c:pt idx="188">
                  <c:v>186.85986012110328</c:v>
                </c:pt>
                <c:pt idx="189">
                  <c:v>186.85986012110328</c:v>
                </c:pt>
                <c:pt idx="190">
                  <c:v>186.85986012110328</c:v>
                </c:pt>
                <c:pt idx="191">
                  <c:v>186.85986012110328</c:v>
                </c:pt>
                <c:pt idx="192">
                  <c:v>186.85986012110328</c:v>
                </c:pt>
                <c:pt idx="193">
                  <c:v>186.85986012110328</c:v>
                </c:pt>
                <c:pt idx="194">
                  <c:v>186.85986012110328</c:v>
                </c:pt>
                <c:pt idx="195">
                  <c:v>186.85986012110328</c:v>
                </c:pt>
                <c:pt idx="196">
                  <c:v>186.85986012110328</c:v>
                </c:pt>
                <c:pt idx="197">
                  <c:v>186.85986012110328</c:v>
                </c:pt>
                <c:pt idx="198">
                  <c:v>186.85986012110328</c:v>
                </c:pt>
                <c:pt idx="199">
                  <c:v>186.85986012110328</c:v>
                </c:pt>
                <c:pt idx="200">
                  <c:v>186.85986012110328</c:v>
                </c:pt>
                <c:pt idx="201">
                  <c:v>186.85986012110328</c:v>
                </c:pt>
                <c:pt idx="202">
                  <c:v>186.85986012110328</c:v>
                </c:pt>
                <c:pt idx="203">
                  <c:v>186.85986012110328</c:v>
                </c:pt>
                <c:pt idx="204">
                  <c:v>186.85986012110328</c:v>
                </c:pt>
                <c:pt idx="205">
                  <c:v>186.85986012110328</c:v>
                </c:pt>
                <c:pt idx="206">
                  <c:v>186.85986012110328</c:v>
                </c:pt>
                <c:pt idx="207">
                  <c:v>186.85986012110328</c:v>
                </c:pt>
                <c:pt idx="208">
                  <c:v>186.85986012110328</c:v>
                </c:pt>
                <c:pt idx="209">
                  <c:v>186.85986012110328</c:v>
                </c:pt>
                <c:pt idx="210">
                  <c:v>186.85986012110328</c:v>
                </c:pt>
                <c:pt idx="211">
                  <c:v>186.85986012110328</c:v>
                </c:pt>
                <c:pt idx="212">
                  <c:v>186.85986012110328</c:v>
                </c:pt>
                <c:pt idx="213">
                  <c:v>186.85986012110328</c:v>
                </c:pt>
                <c:pt idx="214">
                  <c:v>186.85986012110328</c:v>
                </c:pt>
                <c:pt idx="215">
                  <c:v>186.85986012110328</c:v>
                </c:pt>
                <c:pt idx="216">
                  <c:v>186.85986012110328</c:v>
                </c:pt>
                <c:pt idx="217">
                  <c:v>186.85986012110328</c:v>
                </c:pt>
                <c:pt idx="218">
                  <c:v>186.85986012110328</c:v>
                </c:pt>
                <c:pt idx="219">
                  <c:v>186.85986012110328</c:v>
                </c:pt>
                <c:pt idx="220">
                  <c:v>186.85986012110328</c:v>
                </c:pt>
                <c:pt idx="221">
                  <c:v>186.85986012110328</c:v>
                </c:pt>
                <c:pt idx="222">
                  <c:v>186.85986012110328</c:v>
                </c:pt>
                <c:pt idx="223">
                  <c:v>186.85986012110328</c:v>
                </c:pt>
                <c:pt idx="224">
                  <c:v>186.85986012110328</c:v>
                </c:pt>
                <c:pt idx="225">
                  <c:v>186.85986012110328</c:v>
                </c:pt>
                <c:pt idx="226">
                  <c:v>186.85986012110328</c:v>
                </c:pt>
                <c:pt idx="227">
                  <c:v>186.85986012110328</c:v>
                </c:pt>
                <c:pt idx="228">
                  <c:v>186.85986012110328</c:v>
                </c:pt>
                <c:pt idx="229">
                  <c:v>186.85986012110328</c:v>
                </c:pt>
                <c:pt idx="230">
                  <c:v>186.85986012110328</c:v>
                </c:pt>
                <c:pt idx="231">
                  <c:v>186.85986012110328</c:v>
                </c:pt>
                <c:pt idx="232">
                  <c:v>186.85986012110328</c:v>
                </c:pt>
                <c:pt idx="233">
                  <c:v>186.85986012110328</c:v>
                </c:pt>
                <c:pt idx="234">
                  <c:v>186.85986012110328</c:v>
                </c:pt>
                <c:pt idx="235">
                  <c:v>186.85986012110328</c:v>
                </c:pt>
                <c:pt idx="236">
                  <c:v>186.85986012110328</c:v>
                </c:pt>
                <c:pt idx="237">
                  <c:v>186.85986012110328</c:v>
                </c:pt>
                <c:pt idx="238">
                  <c:v>186.85986012110328</c:v>
                </c:pt>
                <c:pt idx="239">
                  <c:v>186.85986012110328</c:v>
                </c:pt>
                <c:pt idx="240">
                  <c:v>186.85986012110328</c:v>
                </c:pt>
                <c:pt idx="241">
                  <c:v>186.85986012110328</c:v>
                </c:pt>
                <c:pt idx="242">
                  <c:v>186.85986012110328</c:v>
                </c:pt>
                <c:pt idx="243">
                  <c:v>186.85986012110328</c:v>
                </c:pt>
                <c:pt idx="244">
                  <c:v>186.85986012110328</c:v>
                </c:pt>
                <c:pt idx="245">
                  <c:v>186.85986012110328</c:v>
                </c:pt>
                <c:pt idx="246">
                  <c:v>186.85986012110328</c:v>
                </c:pt>
                <c:pt idx="247">
                  <c:v>186.85986012110328</c:v>
                </c:pt>
                <c:pt idx="248">
                  <c:v>186.85986012110328</c:v>
                </c:pt>
                <c:pt idx="249">
                  <c:v>186.85986012110328</c:v>
                </c:pt>
                <c:pt idx="250">
                  <c:v>186.85986012110328</c:v>
                </c:pt>
                <c:pt idx="251">
                  <c:v>186.85986012110328</c:v>
                </c:pt>
                <c:pt idx="252">
                  <c:v>186.85986012110328</c:v>
                </c:pt>
                <c:pt idx="253">
                  <c:v>186.85986012110328</c:v>
                </c:pt>
                <c:pt idx="254">
                  <c:v>186.85986012110328</c:v>
                </c:pt>
                <c:pt idx="255">
                  <c:v>186.85986012110328</c:v>
                </c:pt>
                <c:pt idx="256">
                  <c:v>186.85986012110328</c:v>
                </c:pt>
                <c:pt idx="257">
                  <c:v>186.85986012110328</c:v>
                </c:pt>
                <c:pt idx="258">
                  <c:v>186.85986012110328</c:v>
                </c:pt>
                <c:pt idx="259">
                  <c:v>186.85986012110328</c:v>
                </c:pt>
                <c:pt idx="260">
                  <c:v>186.85986012110328</c:v>
                </c:pt>
                <c:pt idx="261">
                  <c:v>186.85986012110328</c:v>
                </c:pt>
                <c:pt idx="262">
                  <c:v>186.85986012110328</c:v>
                </c:pt>
                <c:pt idx="263">
                  <c:v>186.85986012110328</c:v>
                </c:pt>
                <c:pt idx="264">
                  <c:v>186.85986012110328</c:v>
                </c:pt>
                <c:pt idx="265">
                  <c:v>186.85986012110328</c:v>
                </c:pt>
                <c:pt idx="266">
                  <c:v>186.85986012110328</c:v>
                </c:pt>
                <c:pt idx="267">
                  <c:v>186.85986012110328</c:v>
                </c:pt>
                <c:pt idx="268">
                  <c:v>186.85986012110328</c:v>
                </c:pt>
                <c:pt idx="269">
                  <c:v>186.85986012110328</c:v>
                </c:pt>
                <c:pt idx="270">
                  <c:v>186.85986012110328</c:v>
                </c:pt>
                <c:pt idx="271">
                  <c:v>186.85986012110328</c:v>
                </c:pt>
                <c:pt idx="272">
                  <c:v>186.85986012110328</c:v>
                </c:pt>
                <c:pt idx="273">
                  <c:v>186.85986012110328</c:v>
                </c:pt>
                <c:pt idx="274">
                  <c:v>186.85986012110328</c:v>
                </c:pt>
                <c:pt idx="275">
                  <c:v>186.85986012110328</c:v>
                </c:pt>
                <c:pt idx="276">
                  <c:v>186.85986012110328</c:v>
                </c:pt>
                <c:pt idx="277">
                  <c:v>186.85986012110328</c:v>
                </c:pt>
                <c:pt idx="278">
                  <c:v>186.85986012110328</c:v>
                </c:pt>
                <c:pt idx="279">
                  <c:v>186.85986012110328</c:v>
                </c:pt>
                <c:pt idx="280">
                  <c:v>186.85986012110328</c:v>
                </c:pt>
                <c:pt idx="281">
                  <c:v>186.85986012110328</c:v>
                </c:pt>
                <c:pt idx="282">
                  <c:v>186.85986012110328</c:v>
                </c:pt>
                <c:pt idx="283">
                  <c:v>186.85986012110328</c:v>
                </c:pt>
                <c:pt idx="284">
                  <c:v>186.85986012110328</c:v>
                </c:pt>
                <c:pt idx="285">
                  <c:v>186.85986012110328</c:v>
                </c:pt>
                <c:pt idx="286">
                  <c:v>186.85986012110328</c:v>
                </c:pt>
                <c:pt idx="287">
                  <c:v>186.85986012110328</c:v>
                </c:pt>
                <c:pt idx="288">
                  <c:v>186.85986012110328</c:v>
                </c:pt>
                <c:pt idx="289">
                  <c:v>186.85986012110328</c:v>
                </c:pt>
                <c:pt idx="290">
                  <c:v>186.85986012110328</c:v>
                </c:pt>
                <c:pt idx="291">
                  <c:v>186.85986012110328</c:v>
                </c:pt>
                <c:pt idx="292">
                  <c:v>186.85986012110328</c:v>
                </c:pt>
                <c:pt idx="293">
                  <c:v>186.85986012110328</c:v>
                </c:pt>
                <c:pt idx="294">
                  <c:v>186.85986012110328</c:v>
                </c:pt>
                <c:pt idx="295">
                  <c:v>186.85986012110328</c:v>
                </c:pt>
                <c:pt idx="296">
                  <c:v>186.85986012110328</c:v>
                </c:pt>
                <c:pt idx="297">
                  <c:v>186.85986012110328</c:v>
                </c:pt>
                <c:pt idx="298">
                  <c:v>186.85986012110328</c:v>
                </c:pt>
                <c:pt idx="299">
                  <c:v>186.85986012110328</c:v>
                </c:pt>
                <c:pt idx="300">
                  <c:v>186.85986012110328</c:v>
                </c:pt>
                <c:pt idx="301">
                  <c:v>186.85986012110328</c:v>
                </c:pt>
                <c:pt idx="302">
                  <c:v>186.85986012110328</c:v>
                </c:pt>
                <c:pt idx="303">
                  <c:v>186.85986012110328</c:v>
                </c:pt>
                <c:pt idx="304">
                  <c:v>186.85986012110328</c:v>
                </c:pt>
                <c:pt idx="305">
                  <c:v>186.85986012110328</c:v>
                </c:pt>
                <c:pt idx="306">
                  <c:v>186.85986012110328</c:v>
                </c:pt>
                <c:pt idx="307">
                  <c:v>186.85986012110328</c:v>
                </c:pt>
                <c:pt idx="308">
                  <c:v>186.85986012110328</c:v>
                </c:pt>
                <c:pt idx="309">
                  <c:v>186.85986012110328</c:v>
                </c:pt>
                <c:pt idx="310">
                  <c:v>186.85986012110328</c:v>
                </c:pt>
                <c:pt idx="311">
                  <c:v>186.85986012110328</c:v>
                </c:pt>
                <c:pt idx="312">
                  <c:v>186.85986012110328</c:v>
                </c:pt>
                <c:pt idx="313">
                  <c:v>186.85986012110328</c:v>
                </c:pt>
                <c:pt idx="314">
                  <c:v>186.85986012110328</c:v>
                </c:pt>
                <c:pt idx="315">
                  <c:v>186.85986012110328</c:v>
                </c:pt>
                <c:pt idx="316">
                  <c:v>186.85986012110328</c:v>
                </c:pt>
                <c:pt idx="317">
                  <c:v>186.85986012110328</c:v>
                </c:pt>
                <c:pt idx="318">
                  <c:v>186.85986012110328</c:v>
                </c:pt>
                <c:pt idx="319">
                  <c:v>186.85986012110328</c:v>
                </c:pt>
                <c:pt idx="320">
                  <c:v>186.85986012110328</c:v>
                </c:pt>
                <c:pt idx="321">
                  <c:v>186.85986012110328</c:v>
                </c:pt>
                <c:pt idx="322">
                  <c:v>186.85986012110328</c:v>
                </c:pt>
                <c:pt idx="323">
                  <c:v>186.85986012110328</c:v>
                </c:pt>
                <c:pt idx="324">
                  <c:v>186.85986012110328</c:v>
                </c:pt>
                <c:pt idx="325">
                  <c:v>186.85986012110328</c:v>
                </c:pt>
                <c:pt idx="326">
                  <c:v>186.85986012110328</c:v>
                </c:pt>
                <c:pt idx="327">
                  <c:v>186.85986012110328</c:v>
                </c:pt>
                <c:pt idx="328">
                  <c:v>186.85986012110328</c:v>
                </c:pt>
                <c:pt idx="329">
                  <c:v>186.85986012110328</c:v>
                </c:pt>
                <c:pt idx="330">
                  <c:v>186.85986012110328</c:v>
                </c:pt>
                <c:pt idx="331">
                  <c:v>186.85986012110328</c:v>
                </c:pt>
                <c:pt idx="332">
                  <c:v>186.85986012110328</c:v>
                </c:pt>
                <c:pt idx="333">
                  <c:v>186.85986012110328</c:v>
                </c:pt>
                <c:pt idx="334">
                  <c:v>186.85986012110328</c:v>
                </c:pt>
                <c:pt idx="335">
                  <c:v>186.85986012110328</c:v>
                </c:pt>
                <c:pt idx="336">
                  <c:v>186.85986012110328</c:v>
                </c:pt>
                <c:pt idx="337">
                  <c:v>186.85986012110328</c:v>
                </c:pt>
                <c:pt idx="338">
                  <c:v>186.85986012110328</c:v>
                </c:pt>
                <c:pt idx="339">
                  <c:v>186.85986012110328</c:v>
                </c:pt>
                <c:pt idx="340">
                  <c:v>186.85986012110328</c:v>
                </c:pt>
                <c:pt idx="341">
                  <c:v>186.85986012110328</c:v>
                </c:pt>
                <c:pt idx="342">
                  <c:v>186.85986012110328</c:v>
                </c:pt>
                <c:pt idx="343">
                  <c:v>186.85986012110328</c:v>
                </c:pt>
                <c:pt idx="344">
                  <c:v>186.85986012110328</c:v>
                </c:pt>
                <c:pt idx="345">
                  <c:v>186.85986012110328</c:v>
                </c:pt>
                <c:pt idx="346">
                  <c:v>186.85986012110328</c:v>
                </c:pt>
                <c:pt idx="347">
                  <c:v>186.85986012110328</c:v>
                </c:pt>
                <c:pt idx="348">
                  <c:v>186.85986012110328</c:v>
                </c:pt>
                <c:pt idx="349">
                  <c:v>186.85986012110328</c:v>
                </c:pt>
                <c:pt idx="350">
                  <c:v>186.85986012110328</c:v>
                </c:pt>
                <c:pt idx="351">
                  <c:v>186.85986012110328</c:v>
                </c:pt>
                <c:pt idx="352">
                  <c:v>186.85986012110328</c:v>
                </c:pt>
                <c:pt idx="353">
                  <c:v>186.85986012110328</c:v>
                </c:pt>
                <c:pt idx="354">
                  <c:v>186.85986012110328</c:v>
                </c:pt>
                <c:pt idx="355">
                  <c:v>186.85986012110328</c:v>
                </c:pt>
                <c:pt idx="356">
                  <c:v>186.85986012110328</c:v>
                </c:pt>
                <c:pt idx="357">
                  <c:v>186.85986012110328</c:v>
                </c:pt>
                <c:pt idx="358">
                  <c:v>186.85986012110328</c:v>
                </c:pt>
                <c:pt idx="359">
                  <c:v>186.85986012110328</c:v>
                </c:pt>
                <c:pt idx="360">
                  <c:v>186.85986012110328</c:v>
                </c:pt>
                <c:pt idx="361">
                  <c:v>186.85986012110328</c:v>
                </c:pt>
                <c:pt idx="362">
                  <c:v>186.85986012110328</c:v>
                </c:pt>
                <c:pt idx="363">
                  <c:v>186.85986012110328</c:v>
                </c:pt>
                <c:pt idx="364">
                  <c:v>186.85986012110328</c:v>
                </c:pt>
                <c:pt idx="365">
                  <c:v>186.85986012110328</c:v>
                </c:pt>
                <c:pt idx="366">
                  <c:v>186.85986012110328</c:v>
                </c:pt>
                <c:pt idx="367">
                  <c:v>186.85986012110328</c:v>
                </c:pt>
                <c:pt idx="368">
                  <c:v>186.85986012110328</c:v>
                </c:pt>
                <c:pt idx="369">
                  <c:v>186.85986012110328</c:v>
                </c:pt>
                <c:pt idx="370">
                  <c:v>186.85986012110328</c:v>
                </c:pt>
                <c:pt idx="371">
                  <c:v>186.85986012110328</c:v>
                </c:pt>
                <c:pt idx="372">
                  <c:v>186.85986012110328</c:v>
                </c:pt>
                <c:pt idx="373">
                  <c:v>186.85986012110328</c:v>
                </c:pt>
                <c:pt idx="374">
                  <c:v>186.85986012110328</c:v>
                </c:pt>
                <c:pt idx="375">
                  <c:v>186.85986012110328</c:v>
                </c:pt>
                <c:pt idx="376">
                  <c:v>186.85986012110328</c:v>
                </c:pt>
                <c:pt idx="377">
                  <c:v>186.85986012110328</c:v>
                </c:pt>
                <c:pt idx="378">
                  <c:v>186.85986012110328</c:v>
                </c:pt>
                <c:pt idx="379">
                  <c:v>186.85986012110328</c:v>
                </c:pt>
                <c:pt idx="380">
                  <c:v>186.85986012110328</c:v>
                </c:pt>
                <c:pt idx="381">
                  <c:v>186.85986012110328</c:v>
                </c:pt>
                <c:pt idx="382">
                  <c:v>186.85986012110328</c:v>
                </c:pt>
                <c:pt idx="383">
                  <c:v>186.85986012110328</c:v>
                </c:pt>
                <c:pt idx="384">
                  <c:v>186.85986012110328</c:v>
                </c:pt>
                <c:pt idx="385">
                  <c:v>186.85986012110328</c:v>
                </c:pt>
                <c:pt idx="386">
                  <c:v>186.85986012110328</c:v>
                </c:pt>
                <c:pt idx="387">
                  <c:v>186.85986012110328</c:v>
                </c:pt>
                <c:pt idx="388">
                  <c:v>186.85986012110328</c:v>
                </c:pt>
                <c:pt idx="389">
                  <c:v>186.85986012110328</c:v>
                </c:pt>
                <c:pt idx="390">
                  <c:v>186.85986012110328</c:v>
                </c:pt>
                <c:pt idx="391">
                  <c:v>186.85986012110328</c:v>
                </c:pt>
                <c:pt idx="392">
                  <c:v>186.85986012110328</c:v>
                </c:pt>
                <c:pt idx="393">
                  <c:v>186.85986012110328</c:v>
                </c:pt>
                <c:pt idx="394">
                  <c:v>186.85986012110328</c:v>
                </c:pt>
                <c:pt idx="395">
                  <c:v>186.85986012110328</c:v>
                </c:pt>
                <c:pt idx="396">
                  <c:v>186.85986012110328</c:v>
                </c:pt>
                <c:pt idx="397">
                  <c:v>186.85986012110328</c:v>
                </c:pt>
                <c:pt idx="398">
                  <c:v>186.85986012110328</c:v>
                </c:pt>
                <c:pt idx="399">
                  <c:v>186.85986012110328</c:v>
                </c:pt>
                <c:pt idx="400">
                  <c:v>186.85986012110328</c:v>
                </c:pt>
                <c:pt idx="401">
                  <c:v>186.85986012110328</c:v>
                </c:pt>
                <c:pt idx="402">
                  <c:v>186.85986012110328</c:v>
                </c:pt>
                <c:pt idx="403">
                  <c:v>186.85986012110328</c:v>
                </c:pt>
                <c:pt idx="404">
                  <c:v>186.85986012110328</c:v>
                </c:pt>
                <c:pt idx="405">
                  <c:v>186.85986012110328</c:v>
                </c:pt>
                <c:pt idx="406">
                  <c:v>186.85986012110328</c:v>
                </c:pt>
                <c:pt idx="407">
                  <c:v>186.85986012110328</c:v>
                </c:pt>
                <c:pt idx="408">
                  <c:v>186.85986012110328</c:v>
                </c:pt>
                <c:pt idx="409">
                  <c:v>186.85986012110328</c:v>
                </c:pt>
                <c:pt idx="410">
                  <c:v>186.85986012110328</c:v>
                </c:pt>
                <c:pt idx="411">
                  <c:v>186.85986012110328</c:v>
                </c:pt>
                <c:pt idx="412">
                  <c:v>186.85986012110328</c:v>
                </c:pt>
                <c:pt idx="413">
                  <c:v>186.85986012110328</c:v>
                </c:pt>
                <c:pt idx="414">
                  <c:v>186.85986012110328</c:v>
                </c:pt>
                <c:pt idx="415">
                  <c:v>186.85986012110328</c:v>
                </c:pt>
                <c:pt idx="416">
                  <c:v>186.85986012110328</c:v>
                </c:pt>
                <c:pt idx="417">
                  <c:v>186.85986012110328</c:v>
                </c:pt>
                <c:pt idx="418">
                  <c:v>186.85986012110328</c:v>
                </c:pt>
                <c:pt idx="419">
                  <c:v>186.85986012110328</c:v>
                </c:pt>
                <c:pt idx="420">
                  <c:v>186.85986012110328</c:v>
                </c:pt>
                <c:pt idx="421">
                  <c:v>186.85986012110328</c:v>
                </c:pt>
                <c:pt idx="422">
                  <c:v>186.85986012110328</c:v>
                </c:pt>
                <c:pt idx="423">
                  <c:v>186.85986012110328</c:v>
                </c:pt>
                <c:pt idx="424">
                  <c:v>186.85986012110328</c:v>
                </c:pt>
                <c:pt idx="425">
                  <c:v>186.85986012110328</c:v>
                </c:pt>
                <c:pt idx="426">
                  <c:v>186.85986012110328</c:v>
                </c:pt>
                <c:pt idx="427">
                  <c:v>186.85986012110328</c:v>
                </c:pt>
                <c:pt idx="428">
                  <c:v>186.85986012110328</c:v>
                </c:pt>
                <c:pt idx="429">
                  <c:v>186.85986012110328</c:v>
                </c:pt>
                <c:pt idx="430">
                  <c:v>186.85986012110328</c:v>
                </c:pt>
                <c:pt idx="431">
                  <c:v>186.85986012110328</c:v>
                </c:pt>
                <c:pt idx="432">
                  <c:v>186.85986012110328</c:v>
                </c:pt>
                <c:pt idx="433">
                  <c:v>186.85986012110328</c:v>
                </c:pt>
                <c:pt idx="434">
                  <c:v>186.85986012110328</c:v>
                </c:pt>
                <c:pt idx="435">
                  <c:v>186.85986012110328</c:v>
                </c:pt>
                <c:pt idx="436">
                  <c:v>186.85986012110328</c:v>
                </c:pt>
                <c:pt idx="437">
                  <c:v>186.85986012110328</c:v>
                </c:pt>
                <c:pt idx="438">
                  <c:v>186.85986012110328</c:v>
                </c:pt>
                <c:pt idx="439">
                  <c:v>186.85986012110328</c:v>
                </c:pt>
                <c:pt idx="440">
                  <c:v>186.85986012110328</c:v>
                </c:pt>
                <c:pt idx="441">
                  <c:v>186.85986012110328</c:v>
                </c:pt>
                <c:pt idx="442">
                  <c:v>186.85986012110328</c:v>
                </c:pt>
                <c:pt idx="443">
                  <c:v>186.85986012110328</c:v>
                </c:pt>
                <c:pt idx="444">
                  <c:v>186.85986012110328</c:v>
                </c:pt>
                <c:pt idx="445">
                  <c:v>186.85986012110328</c:v>
                </c:pt>
                <c:pt idx="446">
                  <c:v>186.85986012110328</c:v>
                </c:pt>
                <c:pt idx="447">
                  <c:v>186.85986012110328</c:v>
                </c:pt>
                <c:pt idx="448">
                  <c:v>186.85986012110328</c:v>
                </c:pt>
                <c:pt idx="449">
                  <c:v>186.85986012110328</c:v>
                </c:pt>
                <c:pt idx="450">
                  <c:v>186.85986012110328</c:v>
                </c:pt>
                <c:pt idx="451">
                  <c:v>186.85986012110328</c:v>
                </c:pt>
                <c:pt idx="452">
                  <c:v>186.85986012110328</c:v>
                </c:pt>
                <c:pt idx="453">
                  <c:v>186.85986012110328</c:v>
                </c:pt>
                <c:pt idx="454">
                  <c:v>186.85986012110328</c:v>
                </c:pt>
                <c:pt idx="455">
                  <c:v>186.85986012110328</c:v>
                </c:pt>
                <c:pt idx="456">
                  <c:v>186.85986012110328</c:v>
                </c:pt>
                <c:pt idx="457">
                  <c:v>186.85986012110328</c:v>
                </c:pt>
                <c:pt idx="458">
                  <c:v>186.85986012110328</c:v>
                </c:pt>
                <c:pt idx="459">
                  <c:v>186.85986012110328</c:v>
                </c:pt>
                <c:pt idx="460">
                  <c:v>186.85986012110328</c:v>
                </c:pt>
                <c:pt idx="461">
                  <c:v>186.85986012110328</c:v>
                </c:pt>
                <c:pt idx="462">
                  <c:v>186.85986012110328</c:v>
                </c:pt>
                <c:pt idx="463">
                  <c:v>186.85986012110328</c:v>
                </c:pt>
                <c:pt idx="464">
                  <c:v>186.85986012110328</c:v>
                </c:pt>
                <c:pt idx="465">
                  <c:v>186.85986012110328</c:v>
                </c:pt>
                <c:pt idx="466">
                  <c:v>186.85986012110328</c:v>
                </c:pt>
                <c:pt idx="467">
                  <c:v>186.85986012110328</c:v>
                </c:pt>
                <c:pt idx="468">
                  <c:v>186.85986012110328</c:v>
                </c:pt>
                <c:pt idx="469">
                  <c:v>186.85986012110328</c:v>
                </c:pt>
                <c:pt idx="470">
                  <c:v>186.85986012110328</c:v>
                </c:pt>
                <c:pt idx="471">
                  <c:v>186.85986012110328</c:v>
                </c:pt>
                <c:pt idx="472">
                  <c:v>186.85986012110328</c:v>
                </c:pt>
                <c:pt idx="473">
                  <c:v>186.85986012110328</c:v>
                </c:pt>
                <c:pt idx="474">
                  <c:v>186.85986012110328</c:v>
                </c:pt>
                <c:pt idx="475">
                  <c:v>186.85986012110328</c:v>
                </c:pt>
                <c:pt idx="476">
                  <c:v>186.85986012110328</c:v>
                </c:pt>
                <c:pt idx="477">
                  <c:v>186.85986012110328</c:v>
                </c:pt>
                <c:pt idx="478">
                  <c:v>186.85986012110328</c:v>
                </c:pt>
                <c:pt idx="479">
                  <c:v>186.85986012110328</c:v>
                </c:pt>
                <c:pt idx="480">
                  <c:v>186.85986012110328</c:v>
                </c:pt>
                <c:pt idx="481">
                  <c:v>186.85986012110328</c:v>
                </c:pt>
                <c:pt idx="482">
                  <c:v>186.85986012110328</c:v>
                </c:pt>
                <c:pt idx="483">
                  <c:v>186.85986012110328</c:v>
                </c:pt>
                <c:pt idx="484">
                  <c:v>186.85986012110328</c:v>
                </c:pt>
                <c:pt idx="485">
                  <c:v>186.85986012110328</c:v>
                </c:pt>
                <c:pt idx="486">
                  <c:v>186.85986012110328</c:v>
                </c:pt>
                <c:pt idx="487">
                  <c:v>186.85986012110328</c:v>
                </c:pt>
                <c:pt idx="488">
                  <c:v>186.85986012110328</c:v>
                </c:pt>
                <c:pt idx="489">
                  <c:v>186.85986012110328</c:v>
                </c:pt>
                <c:pt idx="490">
                  <c:v>186.85986012110328</c:v>
                </c:pt>
                <c:pt idx="491">
                  <c:v>186.85986012110328</c:v>
                </c:pt>
                <c:pt idx="492">
                  <c:v>186.85986012110328</c:v>
                </c:pt>
                <c:pt idx="493">
                  <c:v>186.85986012110328</c:v>
                </c:pt>
                <c:pt idx="494">
                  <c:v>186.85986012110328</c:v>
                </c:pt>
                <c:pt idx="495">
                  <c:v>186.85986012110328</c:v>
                </c:pt>
                <c:pt idx="496">
                  <c:v>186.85986012110328</c:v>
                </c:pt>
                <c:pt idx="497">
                  <c:v>186.85986012110328</c:v>
                </c:pt>
                <c:pt idx="498">
                  <c:v>186.85986012110328</c:v>
                </c:pt>
                <c:pt idx="499">
                  <c:v>186.85986012110328</c:v>
                </c:pt>
                <c:pt idx="500">
                  <c:v>186.85986012110328</c:v>
                </c:pt>
                <c:pt idx="501">
                  <c:v>186.85986012110328</c:v>
                </c:pt>
                <c:pt idx="502">
                  <c:v>186.85986012110328</c:v>
                </c:pt>
                <c:pt idx="503">
                  <c:v>186.85986012110328</c:v>
                </c:pt>
                <c:pt idx="504">
                  <c:v>186.85986012110328</c:v>
                </c:pt>
                <c:pt idx="505">
                  <c:v>186.85986012110328</c:v>
                </c:pt>
                <c:pt idx="506">
                  <c:v>186.85986012110328</c:v>
                </c:pt>
                <c:pt idx="507">
                  <c:v>186.85986012110328</c:v>
                </c:pt>
                <c:pt idx="508">
                  <c:v>186.85986012110328</c:v>
                </c:pt>
                <c:pt idx="509">
                  <c:v>186.85986012110328</c:v>
                </c:pt>
                <c:pt idx="510">
                  <c:v>186.85986012110328</c:v>
                </c:pt>
                <c:pt idx="511">
                  <c:v>186.85986012110328</c:v>
                </c:pt>
                <c:pt idx="512">
                  <c:v>186.85986012110328</c:v>
                </c:pt>
                <c:pt idx="513">
                  <c:v>186.85986012110328</c:v>
                </c:pt>
                <c:pt idx="514">
                  <c:v>186.85986012110328</c:v>
                </c:pt>
                <c:pt idx="515">
                  <c:v>186.85986012110328</c:v>
                </c:pt>
                <c:pt idx="516">
                  <c:v>186.85986012110328</c:v>
                </c:pt>
                <c:pt idx="517">
                  <c:v>186.85986012110328</c:v>
                </c:pt>
                <c:pt idx="518">
                  <c:v>186.85986012110328</c:v>
                </c:pt>
                <c:pt idx="519">
                  <c:v>186.85986012110328</c:v>
                </c:pt>
                <c:pt idx="520">
                  <c:v>186.85986012110328</c:v>
                </c:pt>
                <c:pt idx="521">
                  <c:v>186.85986012110328</c:v>
                </c:pt>
                <c:pt idx="522">
                  <c:v>186.85986012110328</c:v>
                </c:pt>
                <c:pt idx="523">
                  <c:v>186.85986012110328</c:v>
                </c:pt>
                <c:pt idx="524">
                  <c:v>186.85986012110328</c:v>
                </c:pt>
                <c:pt idx="525">
                  <c:v>186.85986012110328</c:v>
                </c:pt>
                <c:pt idx="526">
                  <c:v>186.85986012110328</c:v>
                </c:pt>
                <c:pt idx="527">
                  <c:v>186.85986012110328</c:v>
                </c:pt>
                <c:pt idx="528">
                  <c:v>186.85986012110328</c:v>
                </c:pt>
                <c:pt idx="529">
                  <c:v>186.85986012110328</c:v>
                </c:pt>
                <c:pt idx="530">
                  <c:v>186.85986012110328</c:v>
                </c:pt>
                <c:pt idx="531">
                  <c:v>186.85986012110328</c:v>
                </c:pt>
                <c:pt idx="532">
                  <c:v>186.85986012110328</c:v>
                </c:pt>
                <c:pt idx="533">
                  <c:v>186.85986012110328</c:v>
                </c:pt>
                <c:pt idx="534">
                  <c:v>186.85986012110328</c:v>
                </c:pt>
                <c:pt idx="535">
                  <c:v>186.85986012110328</c:v>
                </c:pt>
                <c:pt idx="536">
                  <c:v>186.85986012110328</c:v>
                </c:pt>
                <c:pt idx="537">
                  <c:v>186.85986012110328</c:v>
                </c:pt>
                <c:pt idx="538">
                  <c:v>186.85986012110328</c:v>
                </c:pt>
                <c:pt idx="539">
                  <c:v>186.85986012110328</c:v>
                </c:pt>
                <c:pt idx="540">
                  <c:v>186.85986012110328</c:v>
                </c:pt>
                <c:pt idx="541">
                  <c:v>186.85986012110328</c:v>
                </c:pt>
                <c:pt idx="542">
                  <c:v>186.85986012110328</c:v>
                </c:pt>
                <c:pt idx="543">
                  <c:v>186.85986012110328</c:v>
                </c:pt>
                <c:pt idx="544">
                  <c:v>186.85986012110328</c:v>
                </c:pt>
                <c:pt idx="545">
                  <c:v>186.85986012110328</c:v>
                </c:pt>
                <c:pt idx="546">
                  <c:v>186.85986012110328</c:v>
                </c:pt>
                <c:pt idx="547">
                  <c:v>186.85986012110328</c:v>
                </c:pt>
                <c:pt idx="548">
                  <c:v>186.85986012110328</c:v>
                </c:pt>
                <c:pt idx="549">
                  <c:v>186.85986012110328</c:v>
                </c:pt>
                <c:pt idx="550">
                  <c:v>186.85986012110328</c:v>
                </c:pt>
                <c:pt idx="551">
                  <c:v>186.85986012110328</c:v>
                </c:pt>
                <c:pt idx="552">
                  <c:v>186.85986012110328</c:v>
                </c:pt>
                <c:pt idx="553">
                  <c:v>186.85986012110328</c:v>
                </c:pt>
                <c:pt idx="554">
                  <c:v>186.85986012110328</c:v>
                </c:pt>
                <c:pt idx="555">
                  <c:v>186.85986012110328</c:v>
                </c:pt>
                <c:pt idx="556">
                  <c:v>186.85986012110328</c:v>
                </c:pt>
                <c:pt idx="557">
                  <c:v>186.85986012110328</c:v>
                </c:pt>
                <c:pt idx="558">
                  <c:v>186.85986012110328</c:v>
                </c:pt>
                <c:pt idx="559">
                  <c:v>186.85986012110328</c:v>
                </c:pt>
                <c:pt idx="560">
                  <c:v>186.85986012110328</c:v>
                </c:pt>
                <c:pt idx="561">
                  <c:v>186.85986012110328</c:v>
                </c:pt>
                <c:pt idx="562">
                  <c:v>186.85986012110328</c:v>
                </c:pt>
                <c:pt idx="563">
                  <c:v>186.85986012110328</c:v>
                </c:pt>
                <c:pt idx="564">
                  <c:v>186.85986012110328</c:v>
                </c:pt>
                <c:pt idx="565">
                  <c:v>186.85986012110328</c:v>
                </c:pt>
                <c:pt idx="566">
                  <c:v>186.85986012110328</c:v>
                </c:pt>
                <c:pt idx="567">
                  <c:v>186.85986012110328</c:v>
                </c:pt>
                <c:pt idx="568">
                  <c:v>186.85986012110328</c:v>
                </c:pt>
                <c:pt idx="569">
                  <c:v>186.85986012110328</c:v>
                </c:pt>
                <c:pt idx="570">
                  <c:v>186.85986012110328</c:v>
                </c:pt>
                <c:pt idx="571">
                  <c:v>186.85986012110328</c:v>
                </c:pt>
                <c:pt idx="572">
                  <c:v>186.85986012110328</c:v>
                </c:pt>
                <c:pt idx="573">
                  <c:v>186.85986012110328</c:v>
                </c:pt>
                <c:pt idx="574">
                  <c:v>186.85986012110328</c:v>
                </c:pt>
                <c:pt idx="575">
                  <c:v>186.85986012110328</c:v>
                </c:pt>
                <c:pt idx="576">
                  <c:v>186.85986012110328</c:v>
                </c:pt>
                <c:pt idx="577">
                  <c:v>186.85986012110328</c:v>
                </c:pt>
                <c:pt idx="578">
                  <c:v>186.85986012110328</c:v>
                </c:pt>
                <c:pt idx="579">
                  <c:v>186.85986012110328</c:v>
                </c:pt>
                <c:pt idx="580">
                  <c:v>186.85986012110328</c:v>
                </c:pt>
                <c:pt idx="581">
                  <c:v>186.85986012110328</c:v>
                </c:pt>
                <c:pt idx="582">
                  <c:v>186.85986012110328</c:v>
                </c:pt>
                <c:pt idx="583">
                  <c:v>186.85986012110328</c:v>
                </c:pt>
                <c:pt idx="584">
                  <c:v>186.85986012110328</c:v>
                </c:pt>
                <c:pt idx="585">
                  <c:v>186.85986012110328</c:v>
                </c:pt>
                <c:pt idx="586">
                  <c:v>186.85986012110328</c:v>
                </c:pt>
                <c:pt idx="587">
                  <c:v>186.85986012110328</c:v>
                </c:pt>
                <c:pt idx="588">
                  <c:v>186.85986012110328</c:v>
                </c:pt>
                <c:pt idx="589">
                  <c:v>186.85986012110328</c:v>
                </c:pt>
                <c:pt idx="590">
                  <c:v>186.85986012110328</c:v>
                </c:pt>
                <c:pt idx="591">
                  <c:v>186.85986012110328</c:v>
                </c:pt>
                <c:pt idx="592">
                  <c:v>186.85986012110328</c:v>
                </c:pt>
                <c:pt idx="593">
                  <c:v>186.85986012110328</c:v>
                </c:pt>
                <c:pt idx="594">
                  <c:v>186.85986012110328</c:v>
                </c:pt>
                <c:pt idx="595">
                  <c:v>186.85986012110328</c:v>
                </c:pt>
                <c:pt idx="596">
                  <c:v>186.85986012110328</c:v>
                </c:pt>
                <c:pt idx="597">
                  <c:v>186.85986012110328</c:v>
                </c:pt>
                <c:pt idx="598">
                  <c:v>186.85986012110328</c:v>
                </c:pt>
                <c:pt idx="599">
                  <c:v>186.85986012110328</c:v>
                </c:pt>
                <c:pt idx="600">
                  <c:v>186.85986012110328</c:v>
                </c:pt>
                <c:pt idx="601">
                  <c:v>186.85986012110328</c:v>
                </c:pt>
                <c:pt idx="602">
                  <c:v>186.85986012110328</c:v>
                </c:pt>
                <c:pt idx="603">
                  <c:v>186.85986012110328</c:v>
                </c:pt>
                <c:pt idx="604">
                  <c:v>186.85986012110328</c:v>
                </c:pt>
                <c:pt idx="605">
                  <c:v>186.85986012110328</c:v>
                </c:pt>
                <c:pt idx="606">
                  <c:v>186.85986012110328</c:v>
                </c:pt>
                <c:pt idx="607">
                  <c:v>186.85986012110328</c:v>
                </c:pt>
                <c:pt idx="608">
                  <c:v>186.85986012110328</c:v>
                </c:pt>
                <c:pt idx="609">
                  <c:v>186.85986012110328</c:v>
                </c:pt>
                <c:pt idx="610">
                  <c:v>186.85986012110328</c:v>
                </c:pt>
                <c:pt idx="611">
                  <c:v>186.85986012110328</c:v>
                </c:pt>
                <c:pt idx="612">
                  <c:v>186.85986012110328</c:v>
                </c:pt>
                <c:pt idx="613">
                  <c:v>186.85986012110328</c:v>
                </c:pt>
                <c:pt idx="614">
                  <c:v>186.85986012110328</c:v>
                </c:pt>
                <c:pt idx="615">
                  <c:v>186.85986012110328</c:v>
                </c:pt>
                <c:pt idx="616">
                  <c:v>186.85986012110328</c:v>
                </c:pt>
                <c:pt idx="617">
                  <c:v>186.85986012110328</c:v>
                </c:pt>
                <c:pt idx="618">
                  <c:v>186.85986012110328</c:v>
                </c:pt>
                <c:pt idx="619">
                  <c:v>186.85986012110328</c:v>
                </c:pt>
                <c:pt idx="620">
                  <c:v>186.85986012110328</c:v>
                </c:pt>
                <c:pt idx="621">
                  <c:v>186.85986012110328</c:v>
                </c:pt>
                <c:pt idx="622">
                  <c:v>186.85986012110328</c:v>
                </c:pt>
                <c:pt idx="623">
                  <c:v>186.85986012110328</c:v>
                </c:pt>
                <c:pt idx="624">
                  <c:v>186.85986012110328</c:v>
                </c:pt>
                <c:pt idx="625">
                  <c:v>186.85986012110328</c:v>
                </c:pt>
                <c:pt idx="626">
                  <c:v>186.85986012110328</c:v>
                </c:pt>
                <c:pt idx="627">
                  <c:v>186.85986012110328</c:v>
                </c:pt>
                <c:pt idx="628">
                  <c:v>186.85986012110328</c:v>
                </c:pt>
                <c:pt idx="629">
                  <c:v>186.85986012110328</c:v>
                </c:pt>
                <c:pt idx="630">
                  <c:v>186.85986012110328</c:v>
                </c:pt>
                <c:pt idx="631">
                  <c:v>186.85986012110328</c:v>
                </c:pt>
                <c:pt idx="632">
                  <c:v>186.85986012110328</c:v>
                </c:pt>
                <c:pt idx="633">
                  <c:v>186.85986012110328</c:v>
                </c:pt>
                <c:pt idx="634">
                  <c:v>186.85986012110328</c:v>
                </c:pt>
                <c:pt idx="635">
                  <c:v>186.85986012110328</c:v>
                </c:pt>
                <c:pt idx="636">
                  <c:v>186.85986012110328</c:v>
                </c:pt>
                <c:pt idx="637">
                  <c:v>186.85986012110328</c:v>
                </c:pt>
                <c:pt idx="638">
                  <c:v>186.85986012110328</c:v>
                </c:pt>
                <c:pt idx="639">
                  <c:v>186.85986012110328</c:v>
                </c:pt>
                <c:pt idx="640">
                  <c:v>186.85986012110328</c:v>
                </c:pt>
                <c:pt idx="641">
                  <c:v>186.85986012110328</c:v>
                </c:pt>
                <c:pt idx="642">
                  <c:v>186.85986012110328</c:v>
                </c:pt>
                <c:pt idx="643">
                  <c:v>186.85986012110328</c:v>
                </c:pt>
                <c:pt idx="644">
                  <c:v>186.85986012110328</c:v>
                </c:pt>
                <c:pt idx="645">
                  <c:v>186.85986012110328</c:v>
                </c:pt>
                <c:pt idx="646">
                  <c:v>186.85986012110328</c:v>
                </c:pt>
                <c:pt idx="647">
                  <c:v>186.85986012110328</c:v>
                </c:pt>
                <c:pt idx="648">
                  <c:v>186.85986012110328</c:v>
                </c:pt>
                <c:pt idx="649">
                  <c:v>186.85986012110328</c:v>
                </c:pt>
                <c:pt idx="650">
                  <c:v>186.85986012110328</c:v>
                </c:pt>
                <c:pt idx="651">
                  <c:v>186.85986012110328</c:v>
                </c:pt>
                <c:pt idx="652">
                  <c:v>186.85986012110328</c:v>
                </c:pt>
                <c:pt idx="653">
                  <c:v>186.85986012110328</c:v>
                </c:pt>
                <c:pt idx="654">
                  <c:v>186.85986012110328</c:v>
                </c:pt>
                <c:pt idx="655">
                  <c:v>186.85986012110328</c:v>
                </c:pt>
                <c:pt idx="656">
                  <c:v>186.85986012110328</c:v>
                </c:pt>
                <c:pt idx="657">
                  <c:v>186.85986012110328</c:v>
                </c:pt>
                <c:pt idx="658">
                  <c:v>186.85986012110328</c:v>
                </c:pt>
                <c:pt idx="659">
                  <c:v>186.85986012110328</c:v>
                </c:pt>
                <c:pt idx="660">
                  <c:v>186.85986012110328</c:v>
                </c:pt>
                <c:pt idx="661">
                  <c:v>186.85986012110328</c:v>
                </c:pt>
                <c:pt idx="662">
                  <c:v>186.85986012110328</c:v>
                </c:pt>
                <c:pt idx="663">
                  <c:v>186.85986012110328</c:v>
                </c:pt>
                <c:pt idx="664">
                  <c:v>186.85986012110328</c:v>
                </c:pt>
                <c:pt idx="665">
                  <c:v>186.85986012110328</c:v>
                </c:pt>
                <c:pt idx="666">
                  <c:v>186.85986012110328</c:v>
                </c:pt>
                <c:pt idx="667">
                  <c:v>186.85986012110328</c:v>
                </c:pt>
                <c:pt idx="668">
                  <c:v>186.85986012110328</c:v>
                </c:pt>
                <c:pt idx="669">
                  <c:v>186.85986012110328</c:v>
                </c:pt>
                <c:pt idx="670">
                  <c:v>186.85986012110328</c:v>
                </c:pt>
                <c:pt idx="671">
                  <c:v>186.85986012110328</c:v>
                </c:pt>
                <c:pt idx="672">
                  <c:v>186.85986012110328</c:v>
                </c:pt>
                <c:pt idx="673">
                  <c:v>186.85986012110328</c:v>
                </c:pt>
                <c:pt idx="674">
                  <c:v>186.85986012110328</c:v>
                </c:pt>
                <c:pt idx="675">
                  <c:v>186.85986012110328</c:v>
                </c:pt>
                <c:pt idx="676">
                  <c:v>186.85986012110328</c:v>
                </c:pt>
                <c:pt idx="677">
                  <c:v>186.85986012110328</c:v>
                </c:pt>
                <c:pt idx="678">
                  <c:v>186.85986012110328</c:v>
                </c:pt>
                <c:pt idx="679">
                  <c:v>186.85986012110328</c:v>
                </c:pt>
                <c:pt idx="680">
                  <c:v>186.85986012110328</c:v>
                </c:pt>
                <c:pt idx="681">
                  <c:v>186.85986012110328</c:v>
                </c:pt>
                <c:pt idx="682">
                  <c:v>186.85986012110328</c:v>
                </c:pt>
                <c:pt idx="683">
                  <c:v>186.85986012110328</c:v>
                </c:pt>
                <c:pt idx="684">
                  <c:v>186.85986012110328</c:v>
                </c:pt>
                <c:pt idx="685">
                  <c:v>186.85986012110328</c:v>
                </c:pt>
                <c:pt idx="686">
                  <c:v>186.85986012110328</c:v>
                </c:pt>
                <c:pt idx="687">
                  <c:v>186.85986012110328</c:v>
                </c:pt>
                <c:pt idx="688">
                  <c:v>186.85986012110328</c:v>
                </c:pt>
                <c:pt idx="689">
                  <c:v>186.85986012110328</c:v>
                </c:pt>
                <c:pt idx="690">
                  <c:v>186.85986012110328</c:v>
                </c:pt>
                <c:pt idx="691">
                  <c:v>186.85986012110328</c:v>
                </c:pt>
                <c:pt idx="692">
                  <c:v>186.85986012110328</c:v>
                </c:pt>
                <c:pt idx="693">
                  <c:v>186.85986012110328</c:v>
                </c:pt>
                <c:pt idx="694">
                  <c:v>186.85986012110328</c:v>
                </c:pt>
                <c:pt idx="695">
                  <c:v>186.85986012110328</c:v>
                </c:pt>
                <c:pt idx="696">
                  <c:v>186.85986012110328</c:v>
                </c:pt>
                <c:pt idx="697">
                  <c:v>186.85986012110328</c:v>
                </c:pt>
                <c:pt idx="698">
                  <c:v>186.85986012110328</c:v>
                </c:pt>
                <c:pt idx="699">
                  <c:v>186.85986012110328</c:v>
                </c:pt>
                <c:pt idx="700">
                  <c:v>186.85986012110328</c:v>
                </c:pt>
                <c:pt idx="701">
                  <c:v>186.85986012110328</c:v>
                </c:pt>
                <c:pt idx="702">
                  <c:v>186.85986012110328</c:v>
                </c:pt>
                <c:pt idx="703">
                  <c:v>186.85986012110328</c:v>
                </c:pt>
                <c:pt idx="704">
                  <c:v>186.85986012110328</c:v>
                </c:pt>
                <c:pt idx="705">
                  <c:v>186.85986012110328</c:v>
                </c:pt>
                <c:pt idx="706">
                  <c:v>186.85986012110328</c:v>
                </c:pt>
                <c:pt idx="707">
                  <c:v>186.85986012110328</c:v>
                </c:pt>
                <c:pt idx="708">
                  <c:v>186.85986012110328</c:v>
                </c:pt>
                <c:pt idx="709">
                  <c:v>186.85986012110328</c:v>
                </c:pt>
                <c:pt idx="710">
                  <c:v>186.85986012110328</c:v>
                </c:pt>
                <c:pt idx="711">
                  <c:v>186.85986012110328</c:v>
                </c:pt>
                <c:pt idx="712">
                  <c:v>186.85986012110328</c:v>
                </c:pt>
                <c:pt idx="713">
                  <c:v>186.85986012110328</c:v>
                </c:pt>
                <c:pt idx="714">
                  <c:v>186.85986012110328</c:v>
                </c:pt>
                <c:pt idx="715">
                  <c:v>186.85986012110328</c:v>
                </c:pt>
                <c:pt idx="716">
                  <c:v>186.85986012110328</c:v>
                </c:pt>
                <c:pt idx="717">
                  <c:v>186.85986012110328</c:v>
                </c:pt>
                <c:pt idx="718">
                  <c:v>186.85986012110328</c:v>
                </c:pt>
                <c:pt idx="719">
                  <c:v>186.85986012110328</c:v>
                </c:pt>
                <c:pt idx="720">
                  <c:v>186.85986012110328</c:v>
                </c:pt>
                <c:pt idx="721">
                  <c:v>186.85986012110328</c:v>
                </c:pt>
                <c:pt idx="722">
                  <c:v>186.85986012110328</c:v>
                </c:pt>
                <c:pt idx="723">
                  <c:v>186.85986012110328</c:v>
                </c:pt>
                <c:pt idx="724">
                  <c:v>186.85986012110328</c:v>
                </c:pt>
                <c:pt idx="725">
                  <c:v>186.85986012110328</c:v>
                </c:pt>
                <c:pt idx="726">
                  <c:v>186.85986012110328</c:v>
                </c:pt>
                <c:pt idx="727">
                  <c:v>186.85986012110328</c:v>
                </c:pt>
                <c:pt idx="728">
                  <c:v>186.85986012110328</c:v>
                </c:pt>
                <c:pt idx="729">
                  <c:v>186.85986012110328</c:v>
                </c:pt>
                <c:pt idx="730">
                  <c:v>186.85986012110328</c:v>
                </c:pt>
                <c:pt idx="731">
                  <c:v>186.85986012110328</c:v>
                </c:pt>
                <c:pt idx="732">
                  <c:v>186.85986012110328</c:v>
                </c:pt>
                <c:pt idx="733">
                  <c:v>186.85986012110328</c:v>
                </c:pt>
                <c:pt idx="734">
                  <c:v>186.85986012110328</c:v>
                </c:pt>
                <c:pt idx="735">
                  <c:v>186.85986012110328</c:v>
                </c:pt>
                <c:pt idx="736">
                  <c:v>186.85986012110328</c:v>
                </c:pt>
                <c:pt idx="737">
                  <c:v>186.85986012110328</c:v>
                </c:pt>
                <c:pt idx="738">
                  <c:v>186.85986012110328</c:v>
                </c:pt>
                <c:pt idx="739">
                  <c:v>186.85986012110328</c:v>
                </c:pt>
                <c:pt idx="740">
                  <c:v>186.85986012110328</c:v>
                </c:pt>
                <c:pt idx="741">
                  <c:v>186.85986012110328</c:v>
                </c:pt>
                <c:pt idx="742">
                  <c:v>186.85986012110328</c:v>
                </c:pt>
                <c:pt idx="743">
                  <c:v>186.85986012110328</c:v>
                </c:pt>
                <c:pt idx="744">
                  <c:v>186.85986012110328</c:v>
                </c:pt>
                <c:pt idx="745">
                  <c:v>186.85986012110328</c:v>
                </c:pt>
                <c:pt idx="746">
                  <c:v>186.85986012110328</c:v>
                </c:pt>
                <c:pt idx="747">
                  <c:v>186.85986012110328</c:v>
                </c:pt>
                <c:pt idx="748">
                  <c:v>186.85986012110328</c:v>
                </c:pt>
                <c:pt idx="749">
                  <c:v>186.85986012110328</c:v>
                </c:pt>
                <c:pt idx="750">
                  <c:v>186.85986012110328</c:v>
                </c:pt>
                <c:pt idx="751">
                  <c:v>186.85986012110328</c:v>
                </c:pt>
                <c:pt idx="752">
                  <c:v>186.85986012110328</c:v>
                </c:pt>
                <c:pt idx="753">
                  <c:v>186.85986012110328</c:v>
                </c:pt>
                <c:pt idx="754">
                  <c:v>186.85986012110328</c:v>
                </c:pt>
                <c:pt idx="755">
                  <c:v>186.85986012110328</c:v>
                </c:pt>
                <c:pt idx="756">
                  <c:v>186.85986012110328</c:v>
                </c:pt>
                <c:pt idx="757">
                  <c:v>186.85986012110328</c:v>
                </c:pt>
                <c:pt idx="758">
                  <c:v>186.85986012110328</c:v>
                </c:pt>
                <c:pt idx="759">
                  <c:v>186.85986012110328</c:v>
                </c:pt>
                <c:pt idx="760">
                  <c:v>186.85986012110328</c:v>
                </c:pt>
                <c:pt idx="761">
                  <c:v>186.85986012110328</c:v>
                </c:pt>
                <c:pt idx="762">
                  <c:v>186.85986012110328</c:v>
                </c:pt>
                <c:pt idx="763">
                  <c:v>186.85986012110328</c:v>
                </c:pt>
                <c:pt idx="764">
                  <c:v>186.85986012110328</c:v>
                </c:pt>
                <c:pt idx="765">
                  <c:v>186.85986012110328</c:v>
                </c:pt>
                <c:pt idx="766">
                  <c:v>186.85986012110328</c:v>
                </c:pt>
                <c:pt idx="767">
                  <c:v>186.85986012110328</c:v>
                </c:pt>
                <c:pt idx="768">
                  <c:v>186.85986012110328</c:v>
                </c:pt>
                <c:pt idx="769">
                  <c:v>186.85986012110328</c:v>
                </c:pt>
                <c:pt idx="770">
                  <c:v>186.85986012110328</c:v>
                </c:pt>
                <c:pt idx="771">
                  <c:v>186.85986012110328</c:v>
                </c:pt>
                <c:pt idx="772">
                  <c:v>186.85986012110328</c:v>
                </c:pt>
                <c:pt idx="773">
                  <c:v>186.85986012110328</c:v>
                </c:pt>
                <c:pt idx="774">
                  <c:v>186.85986012110328</c:v>
                </c:pt>
                <c:pt idx="775">
                  <c:v>186.85986012110328</c:v>
                </c:pt>
                <c:pt idx="776">
                  <c:v>186.85986012110328</c:v>
                </c:pt>
                <c:pt idx="777">
                  <c:v>186.85986012110328</c:v>
                </c:pt>
                <c:pt idx="778">
                  <c:v>186.85986012110328</c:v>
                </c:pt>
                <c:pt idx="779">
                  <c:v>186.85986012110328</c:v>
                </c:pt>
                <c:pt idx="780">
                  <c:v>186.85986012110328</c:v>
                </c:pt>
                <c:pt idx="781">
                  <c:v>186.85986012110328</c:v>
                </c:pt>
                <c:pt idx="782">
                  <c:v>186.85986012110328</c:v>
                </c:pt>
                <c:pt idx="783">
                  <c:v>186.85986012110328</c:v>
                </c:pt>
                <c:pt idx="784">
                  <c:v>186.85986012110328</c:v>
                </c:pt>
                <c:pt idx="785">
                  <c:v>186.85986012110328</c:v>
                </c:pt>
                <c:pt idx="786">
                  <c:v>186.85986012110328</c:v>
                </c:pt>
                <c:pt idx="787">
                  <c:v>186.85986012110328</c:v>
                </c:pt>
                <c:pt idx="788">
                  <c:v>186.85986012110328</c:v>
                </c:pt>
                <c:pt idx="789">
                  <c:v>186.85986012110328</c:v>
                </c:pt>
                <c:pt idx="790">
                  <c:v>186.85986012110328</c:v>
                </c:pt>
                <c:pt idx="791">
                  <c:v>186.85986012110328</c:v>
                </c:pt>
                <c:pt idx="792">
                  <c:v>186.85986012110328</c:v>
                </c:pt>
                <c:pt idx="793">
                  <c:v>186.85986012110328</c:v>
                </c:pt>
                <c:pt idx="794">
                  <c:v>186.85986012110328</c:v>
                </c:pt>
                <c:pt idx="795">
                  <c:v>186.85986012110328</c:v>
                </c:pt>
                <c:pt idx="796">
                  <c:v>186.85986012110328</c:v>
                </c:pt>
                <c:pt idx="797">
                  <c:v>186.85986012110328</c:v>
                </c:pt>
                <c:pt idx="798">
                  <c:v>186.85986012110328</c:v>
                </c:pt>
                <c:pt idx="799">
                  <c:v>186.85986012110328</c:v>
                </c:pt>
                <c:pt idx="800">
                  <c:v>186.85986012110328</c:v>
                </c:pt>
                <c:pt idx="801">
                  <c:v>186.85986012110328</c:v>
                </c:pt>
                <c:pt idx="802">
                  <c:v>186.85986012110328</c:v>
                </c:pt>
                <c:pt idx="803">
                  <c:v>186.85986012110328</c:v>
                </c:pt>
                <c:pt idx="804">
                  <c:v>186.85986012110328</c:v>
                </c:pt>
                <c:pt idx="805">
                  <c:v>186.85986012110328</c:v>
                </c:pt>
                <c:pt idx="806">
                  <c:v>186.85986012110328</c:v>
                </c:pt>
                <c:pt idx="807">
                  <c:v>186.85986012110328</c:v>
                </c:pt>
                <c:pt idx="808">
                  <c:v>186.85986012110328</c:v>
                </c:pt>
                <c:pt idx="809">
                  <c:v>186.85986012110328</c:v>
                </c:pt>
                <c:pt idx="810">
                  <c:v>186.85986012110328</c:v>
                </c:pt>
                <c:pt idx="811">
                  <c:v>186.85986012110328</c:v>
                </c:pt>
                <c:pt idx="812">
                  <c:v>186.85986012110328</c:v>
                </c:pt>
                <c:pt idx="813">
                  <c:v>186.85986012110328</c:v>
                </c:pt>
                <c:pt idx="814">
                  <c:v>186.85986012110328</c:v>
                </c:pt>
                <c:pt idx="815">
                  <c:v>186.85986012110328</c:v>
                </c:pt>
                <c:pt idx="816">
                  <c:v>186.85986012110328</c:v>
                </c:pt>
                <c:pt idx="817">
                  <c:v>186.85986012110328</c:v>
                </c:pt>
                <c:pt idx="818">
                  <c:v>186.85986012110328</c:v>
                </c:pt>
                <c:pt idx="819">
                  <c:v>186.85986012110328</c:v>
                </c:pt>
                <c:pt idx="820">
                  <c:v>186.85986012110328</c:v>
                </c:pt>
                <c:pt idx="821">
                  <c:v>186.85986012110328</c:v>
                </c:pt>
                <c:pt idx="822">
                  <c:v>186.85986012110328</c:v>
                </c:pt>
                <c:pt idx="823">
                  <c:v>186.85986012110328</c:v>
                </c:pt>
                <c:pt idx="824">
                  <c:v>186.85986012110328</c:v>
                </c:pt>
                <c:pt idx="825">
                  <c:v>186.85986012110328</c:v>
                </c:pt>
                <c:pt idx="826">
                  <c:v>186.85986012110328</c:v>
                </c:pt>
                <c:pt idx="827">
                  <c:v>186.85986012110328</c:v>
                </c:pt>
                <c:pt idx="828">
                  <c:v>186.85986012110328</c:v>
                </c:pt>
                <c:pt idx="829">
                  <c:v>186.85986012110328</c:v>
                </c:pt>
                <c:pt idx="830">
                  <c:v>186.85986012110328</c:v>
                </c:pt>
                <c:pt idx="831">
                  <c:v>186.85986012110328</c:v>
                </c:pt>
                <c:pt idx="832">
                  <c:v>186.85986012110328</c:v>
                </c:pt>
                <c:pt idx="833">
                  <c:v>186.85986012110328</c:v>
                </c:pt>
                <c:pt idx="834">
                  <c:v>186.85986012110328</c:v>
                </c:pt>
                <c:pt idx="835">
                  <c:v>186.85986012110328</c:v>
                </c:pt>
                <c:pt idx="836">
                  <c:v>186.85986012110328</c:v>
                </c:pt>
                <c:pt idx="837">
                  <c:v>186.85986012110328</c:v>
                </c:pt>
                <c:pt idx="838">
                  <c:v>186.85986012110328</c:v>
                </c:pt>
                <c:pt idx="839">
                  <c:v>186.85986012110328</c:v>
                </c:pt>
                <c:pt idx="840">
                  <c:v>186.85986012110328</c:v>
                </c:pt>
                <c:pt idx="841">
                  <c:v>186.85986012110328</c:v>
                </c:pt>
                <c:pt idx="842">
                  <c:v>186.85986012110328</c:v>
                </c:pt>
                <c:pt idx="843">
                  <c:v>186.85986012110328</c:v>
                </c:pt>
                <c:pt idx="844">
                  <c:v>186.85986012110328</c:v>
                </c:pt>
                <c:pt idx="845">
                  <c:v>186.85986012110328</c:v>
                </c:pt>
                <c:pt idx="846">
                  <c:v>186.85986012110328</c:v>
                </c:pt>
                <c:pt idx="847">
                  <c:v>186.85986012110328</c:v>
                </c:pt>
                <c:pt idx="848">
                  <c:v>186.85986012110328</c:v>
                </c:pt>
                <c:pt idx="849">
                  <c:v>186.85986012110328</c:v>
                </c:pt>
                <c:pt idx="850">
                  <c:v>186.85986012110328</c:v>
                </c:pt>
                <c:pt idx="851">
                  <c:v>186.85986012110328</c:v>
                </c:pt>
                <c:pt idx="852">
                  <c:v>186.85986012110328</c:v>
                </c:pt>
                <c:pt idx="853">
                  <c:v>186.85986012110328</c:v>
                </c:pt>
                <c:pt idx="854">
                  <c:v>186.85986012110328</c:v>
                </c:pt>
                <c:pt idx="855">
                  <c:v>186.85986012110328</c:v>
                </c:pt>
                <c:pt idx="856">
                  <c:v>186.85986012110328</c:v>
                </c:pt>
                <c:pt idx="857">
                  <c:v>186.85986012110328</c:v>
                </c:pt>
                <c:pt idx="858">
                  <c:v>186.85986012110328</c:v>
                </c:pt>
                <c:pt idx="859">
                  <c:v>186.85986012110328</c:v>
                </c:pt>
                <c:pt idx="860">
                  <c:v>186.85986012110328</c:v>
                </c:pt>
                <c:pt idx="861">
                  <c:v>186.85986012110328</c:v>
                </c:pt>
                <c:pt idx="862">
                  <c:v>186.85986012110328</c:v>
                </c:pt>
                <c:pt idx="863">
                  <c:v>186.85986012110328</c:v>
                </c:pt>
                <c:pt idx="864">
                  <c:v>186.85986012110328</c:v>
                </c:pt>
                <c:pt idx="865">
                  <c:v>186.85986012110328</c:v>
                </c:pt>
                <c:pt idx="866">
                  <c:v>186.85986012110328</c:v>
                </c:pt>
                <c:pt idx="867">
                  <c:v>186.85986012110328</c:v>
                </c:pt>
                <c:pt idx="868">
                  <c:v>186.85986012110328</c:v>
                </c:pt>
                <c:pt idx="869">
                  <c:v>186.85986012110328</c:v>
                </c:pt>
                <c:pt idx="870">
                  <c:v>186.85986012110328</c:v>
                </c:pt>
                <c:pt idx="871">
                  <c:v>186.85986012110328</c:v>
                </c:pt>
                <c:pt idx="872">
                  <c:v>186.85986012110328</c:v>
                </c:pt>
                <c:pt idx="873">
                  <c:v>186.85986012110328</c:v>
                </c:pt>
                <c:pt idx="874">
                  <c:v>186.85986012110328</c:v>
                </c:pt>
                <c:pt idx="875">
                  <c:v>186.85986012110328</c:v>
                </c:pt>
                <c:pt idx="876">
                  <c:v>186.85986012110328</c:v>
                </c:pt>
                <c:pt idx="877">
                  <c:v>186.85986012110328</c:v>
                </c:pt>
                <c:pt idx="878">
                  <c:v>186.85986012110328</c:v>
                </c:pt>
                <c:pt idx="879">
                  <c:v>186.85986012110328</c:v>
                </c:pt>
                <c:pt idx="880">
                  <c:v>186.85986012110328</c:v>
                </c:pt>
                <c:pt idx="881">
                  <c:v>186.85986012110328</c:v>
                </c:pt>
                <c:pt idx="882">
                  <c:v>186.85986012110328</c:v>
                </c:pt>
                <c:pt idx="883">
                  <c:v>186.85986012110328</c:v>
                </c:pt>
                <c:pt idx="884">
                  <c:v>186.85986012110328</c:v>
                </c:pt>
                <c:pt idx="885">
                  <c:v>186.85986012110328</c:v>
                </c:pt>
                <c:pt idx="886">
                  <c:v>186.85986012110328</c:v>
                </c:pt>
                <c:pt idx="887">
                  <c:v>186.85986012110328</c:v>
                </c:pt>
                <c:pt idx="888">
                  <c:v>186.85986012110328</c:v>
                </c:pt>
                <c:pt idx="889">
                  <c:v>186.85986012110328</c:v>
                </c:pt>
                <c:pt idx="890">
                  <c:v>186.85986012110328</c:v>
                </c:pt>
                <c:pt idx="891">
                  <c:v>186.85986012110328</c:v>
                </c:pt>
                <c:pt idx="892">
                  <c:v>186.85986012110328</c:v>
                </c:pt>
                <c:pt idx="893">
                  <c:v>186.85986012110328</c:v>
                </c:pt>
                <c:pt idx="894">
                  <c:v>186.85986012110328</c:v>
                </c:pt>
                <c:pt idx="895">
                  <c:v>186.85986012110328</c:v>
                </c:pt>
                <c:pt idx="896">
                  <c:v>186.85986012110328</c:v>
                </c:pt>
                <c:pt idx="897">
                  <c:v>186.85986012110328</c:v>
                </c:pt>
                <c:pt idx="898">
                  <c:v>186.85986012110328</c:v>
                </c:pt>
                <c:pt idx="899">
                  <c:v>186.85986012110328</c:v>
                </c:pt>
                <c:pt idx="900">
                  <c:v>186.85986012110328</c:v>
                </c:pt>
                <c:pt idx="901">
                  <c:v>186.85986012110328</c:v>
                </c:pt>
                <c:pt idx="902">
                  <c:v>186.85986012110328</c:v>
                </c:pt>
                <c:pt idx="903">
                  <c:v>186.85986012110328</c:v>
                </c:pt>
                <c:pt idx="904">
                  <c:v>186.85986012110328</c:v>
                </c:pt>
                <c:pt idx="905">
                  <c:v>186.85986012110328</c:v>
                </c:pt>
                <c:pt idx="906">
                  <c:v>186.85986012110328</c:v>
                </c:pt>
                <c:pt idx="907">
                  <c:v>186.85986012110328</c:v>
                </c:pt>
                <c:pt idx="908">
                  <c:v>186.85986012110328</c:v>
                </c:pt>
                <c:pt idx="909">
                  <c:v>186.85986012110328</c:v>
                </c:pt>
                <c:pt idx="910">
                  <c:v>186.85986012110328</c:v>
                </c:pt>
                <c:pt idx="911">
                  <c:v>186.85986012110328</c:v>
                </c:pt>
                <c:pt idx="912">
                  <c:v>186.85986012110328</c:v>
                </c:pt>
                <c:pt idx="913">
                  <c:v>186.85986012110328</c:v>
                </c:pt>
                <c:pt idx="914">
                  <c:v>186.85986012110328</c:v>
                </c:pt>
                <c:pt idx="915">
                  <c:v>186.85986012110328</c:v>
                </c:pt>
                <c:pt idx="916">
                  <c:v>186.85986012110328</c:v>
                </c:pt>
                <c:pt idx="917">
                  <c:v>186.85986012110328</c:v>
                </c:pt>
                <c:pt idx="918">
                  <c:v>186.85986012110328</c:v>
                </c:pt>
                <c:pt idx="919">
                  <c:v>186.85986012110328</c:v>
                </c:pt>
                <c:pt idx="920">
                  <c:v>186.85986012110328</c:v>
                </c:pt>
                <c:pt idx="921">
                  <c:v>186.85986012110328</c:v>
                </c:pt>
                <c:pt idx="922">
                  <c:v>186.85986012110328</c:v>
                </c:pt>
                <c:pt idx="923">
                  <c:v>186.85986012110328</c:v>
                </c:pt>
                <c:pt idx="924">
                  <c:v>186.85986012110328</c:v>
                </c:pt>
                <c:pt idx="925">
                  <c:v>186.85986012110328</c:v>
                </c:pt>
                <c:pt idx="926">
                  <c:v>186.85986012110328</c:v>
                </c:pt>
                <c:pt idx="927">
                  <c:v>186.85986012110328</c:v>
                </c:pt>
                <c:pt idx="928">
                  <c:v>186.85986012110328</c:v>
                </c:pt>
                <c:pt idx="929">
                  <c:v>186.85986012110328</c:v>
                </c:pt>
                <c:pt idx="930">
                  <c:v>186.85986012110328</c:v>
                </c:pt>
                <c:pt idx="931">
                  <c:v>186.85986012110328</c:v>
                </c:pt>
                <c:pt idx="932">
                  <c:v>186.85986012110328</c:v>
                </c:pt>
                <c:pt idx="933">
                  <c:v>186.85986012110328</c:v>
                </c:pt>
                <c:pt idx="934">
                  <c:v>186.85986012110328</c:v>
                </c:pt>
                <c:pt idx="935">
                  <c:v>186.85986012110328</c:v>
                </c:pt>
                <c:pt idx="936">
                  <c:v>186.85986012110328</c:v>
                </c:pt>
                <c:pt idx="937">
                  <c:v>186.85986012110328</c:v>
                </c:pt>
                <c:pt idx="938">
                  <c:v>186.85986012110328</c:v>
                </c:pt>
                <c:pt idx="939">
                  <c:v>186.85986012110328</c:v>
                </c:pt>
                <c:pt idx="940">
                  <c:v>186.85986012110328</c:v>
                </c:pt>
                <c:pt idx="941">
                  <c:v>186.85986012110328</c:v>
                </c:pt>
                <c:pt idx="942">
                  <c:v>186.85986012110328</c:v>
                </c:pt>
                <c:pt idx="943">
                  <c:v>186.85986012110328</c:v>
                </c:pt>
                <c:pt idx="944">
                  <c:v>186.85986012110328</c:v>
                </c:pt>
                <c:pt idx="945">
                  <c:v>186.85986012110328</c:v>
                </c:pt>
                <c:pt idx="946">
                  <c:v>186.85986012110328</c:v>
                </c:pt>
                <c:pt idx="947">
                  <c:v>186.85986012110328</c:v>
                </c:pt>
                <c:pt idx="948">
                  <c:v>186.85986012110328</c:v>
                </c:pt>
                <c:pt idx="949">
                  <c:v>186.85986012110328</c:v>
                </c:pt>
                <c:pt idx="950">
                  <c:v>186.85986012110328</c:v>
                </c:pt>
                <c:pt idx="951">
                  <c:v>186.85986012110328</c:v>
                </c:pt>
                <c:pt idx="952">
                  <c:v>186.85986012110328</c:v>
                </c:pt>
                <c:pt idx="953">
                  <c:v>186.85986012110328</c:v>
                </c:pt>
                <c:pt idx="954">
                  <c:v>186.85986012110328</c:v>
                </c:pt>
                <c:pt idx="955">
                  <c:v>186.85986012110328</c:v>
                </c:pt>
                <c:pt idx="956">
                  <c:v>186.85986012110328</c:v>
                </c:pt>
                <c:pt idx="957">
                  <c:v>186.85986012110328</c:v>
                </c:pt>
                <c:pt idx="958">
                  <c:v>186.85986012110328</c:v>
                </c:pt>
                <c:pt idx="959">
                  <c:v>186.85986012110328</c:v>
                </c:pt>
                <c:pt idx="960">
                  <c:v>186.85986012110328</c:v>
                </c:pt>
                <c:pt idx="961">
                  <c:v>186.85986012110328</c:v>
                </c:pt>
                <c:pt idx="962">
                  <c:v>186.85986012110328</c:v>
                </c:pt>
                <c:pt idx="963">
                  <c:v>186.85986012110328</c:v>
                </c:pt>
                <c:pt idx="964">
                  <c:v>186.85986012110328</c:v>
                </c:pt>
                <c:pt idx="965">
                  <c:v>186.85986012110328</c:v>
                </c:pt>
                <c:pt idx="966">
                  <c:v>186.85986012110328</c:v>
                </c:pt>
                <c:pt idx="967">
                  <c:v>186.85986012110328</c:v>
                </c:pt>
                <c:pt idx="968">
                  <c:v>186.85986012110328</c:v>
                </c:pt>
                <c:pt idx="969">
                  <c:v>186.85986012110328</c:v>
                </c:pt>
                <c:pt idx="970">
                  <c:v>186.85986012110328</c:v>
                </c:pt>
                <c:pt idx="971">
                  <c:v>186.85986012110328</c:v>
                </c:pt>
                <c:pt idx="972">
                  <c:v>186.85986012110328</c:v>
                </c:pt>
                <c:pt idx="973">
                  <c:v>186.85986012110328</c:v>
                </c:pt>
                <c:pt idx="974">
                  <c:v>186.85986012110328</c:v>
                </c:pt>
                <c:pt idx="975">
                  <c:v>186.85986012110328</c:v>
                </c:pt>
                <c:pt idx="976">
                  <c:v>186.85986012110328</c:v>
                </c:pt>
                <c:pt idx="977">
                  <c:v>186.85986012110328</c:v>
                </c:pt>
                <c:pt idx="978">
                  <c:v>186.85986012110328</c:v>
                </c:pt>
                <c:pt idx="979">
                  <c:v>186.85986012110328</c:v>
                </c:pt>
                <c:pt idx="980">
                  <c:v>186.85986012110328</c:v>
                </c:pt>
                <c:pt idx="981">
                  <c:v>186.85986012110328</c:v>
                </c:pt>
                <c:pt idx="982">
                  <c:v>186.85986012110328</c:v>
                </c:pt>
                <c:pt idx="983">
                  <c:v>186.85986012110328</c:v>
                </c:pt>
                <c:pt idx="984">
                  <c:v>186.85986012110328</c:v>
                </c:pt>
                <c:pt idx="985">
                  <c:v>186.85986012110328</c:v>
                </c:pt>
                <c:pt idx="986">
                  <c:v>186.85986012110328</c:v>
                </c:pt>
                <c:pt idx="987">
                  <c:v>186.85986012110328</c:v>
                </c:pt>
                <c:pt idx="988">
                  <c:v>186.85986012110328</c:v>
                </c:pt>
                <c:pt idx="989">
                  <c:v>186.85986012110328</c:v>
                </c:pt>
                <c:pt idx="990">
                  <c:v>186.85986012110328</c:v>
                </c:pt>
                <c:pt idx="991">
                  <c:v>186.85986012110328</c:v>
                </c:pt>
                <c:pt idx="992">
                  <c:v>186.85986012110328</c:v>
                </c:pt>
                <c:pt idx="993">
                  <c:v>186.85986012110328</c:v>
                </c:pt>
                <c:pt idx="994">
                  <c:v>186.85986012110328</c:v>
                </c:pt>
                <c:pt idx="995">
                  <c:v>186.85986012110328</c:v>
                </c:pt>
                <c:pt idx="996">
                  <c:v>186.85986012110328</c:v>
                </c:pt>
                <c:pt idx="997">
                  <c:v>186.85986012110328</c:v>
                </c:pt>
                <c:pt idx="998">
                  <c:v>186.85986012110328</c:v>
                </c:pt>
                <c:pt idx="999">
                  <c:v>186.85986012110328</c:v>
                </c:pt>
                <c:pt idx="1000">
                  <c:v>186.85986012110328</c:v>
                </c:pt>
                <c:pt idx="1001">
                  <c:v>186.85986012110328</c:v>
                </c:pt>
                <c:pt idx="1002">
                  <c:v>186.85986012110328</c:v>
                </c:pt>
                <c:pt idx="1003">
                  <c:v>186.85986012110328</c:v>
                </c:pt>
                <c:pt idx="1004">
                  <c:v>186.85986012110328</c:v>
                </c:pt>
                <c:pt idx="1005">
                  <c:v>186.85986012110328</c:v>
                </c:pt>
                <c:pt idx="1006">
                  <c:v>186.85986012110328</c:v>
                </c:pt>
                <c:pt idx="1007">
                  <c:v>186.85986012110328</c:v>
                </c:pt>
                <c:pt idx="1008">
                  <c:v>186.85986012110328</c:v>
                </c:pt>
                <c:pt idx="1009">
                  <c:v>186.85986012110328</c:v>
                </c:pt>
                <c:pt idx="1010">
                  <c:v>186.85986012110328</c:v>
                </c:pt>
                <c:pt idx="1011">
                  <c:v>186.85986012110328</c:v>
                </c:pt>
                <c:pt idx="1012">
                  <c:v>186.85986012110328</c:v>
                </c:pt>
                <c:pt idx="1013">
                  <c:v>186.85986012110328</c:v>
                </c:pt>
                <c:pt idx="1014">
                  <c:v>186.85986012110328</c:v>
                </c:pt>
                <c:pt idx="1015">
                  <c:v>186.85986012110328</c:v>
                </c:pt>
                <c:pt idx="1016">
                  <c:v>186.85986012110328</c:v>
                </c:pt>
                <c:pt idx="1017">
                  <c:v>186.85986012110328</c:v>
                </c:pt>
                <c:pt idx="1018">
                  <c:v>186.85986012110328</c:v>
                </c:pt>
                <c:pt idx="1019">
                  <c:v>186.85986012110328</c:v>
                </c:pt>
                <c:pt idx="1020">
                  <c:v>186.85986012110328</c:v>
                </c:pt>
                <c:pt idx="1021">
                  <c:v>186.85986012110328</c:v>
                </c:pt>
                <c:pt idx="1022">
                  <c:v>186.85986012110328</c:v>
                </c:pt>
                <c:pt idx="1023">
                  <c:v>186.85986012110328</c:v>
                </c:pt>
                <c:pt idx="1024">
                  <c:v>186.85986012110328</c:v>
                </c:pt>
                <c:pt idx="1025">
                  <c:v>186.85986012110328</c:v>
                </c:pt>
                <c:pt idx="1026">
                  <c:v>186.85986012110328</c:v>
                </c:pt>
                <c:pt idx="1027">
                  <c:v>186.85986012110328</c:v>
                </c:pt>
                <c:pt idx="1028">
                  <c:v>186.85986012110328</c:v>
                </c:pt>
                <c:pt idx="1029">
                  <c:v>186.85986012110328</c:v>
                </c:pt>
                <c:pt idx="1030">
                  <c:v>186.85986012110328</c:v>
                </c:pt>
                <c:pt idx="1031">
                  <c:v>186.85986012110328</c:v>
                </c:pt>
                <c:pt idx="1032">
                  <c:v>186.85986012110328</c:v>
                </c:pt>
                <c:pt idx="1033">
                  <c:v>186.85986012110328</c:v>
                </c:pt>
                <c:pt idx="1034">
                  <c:v>186.85986012110328</c:v>
                </c:pt>
                <c:pt idx="1035">
                  <c:v>186.85986012110328</c:v>
                </c:pt>
                <c:pt idx="1036">
                  <c:v>186.85986012110328</c:v>
                </c:pt>
                <c:pt idx="1037">
                  <c:v>186.85986012110328</c:v>
                </c:pt>
                <c:pt idx="1038">
                  <c:v>186.85986012110328</c:v>
                </c:pt>
                <c:pt idx="1039">
                  <c:v>186.85986012110328</c:v>
                </c:pt>
                <c:pt idx="1040">
                  <c:v>186.85986012110328</c:v>
                </c:pt>
                <c:pt idx="1041">
                  <c:v>186.85986012110328</c:v>
                </c:pt>
                <c:pt idx="1042">
                  <c:v>186.85986012110328</c:v>
                </c:pt>
                <c:pt idx="1043">
                  <c:v>186.85986012110328</c:v>
                </c:pt>
                <c:pt idx="1044">
                  <c:v>186.85986012110328</c:v>
                </c:pt>
                <c:pt idx="1045">
                  <c:v>186.85986012110328</c:v>
                </c:pt>
                <c:pt idx="1046">
                  <c:v>186.85986012110328</c:v>
                </c:pt>
                <c:pt idx="1047">
                  <c:v>186.85986012110328</c:v>
                </c:pt>
                <c:pt idx="1048">
                  <c:v>186.85986012110328</c:v>
                </c:pt>
                <c:pt idx="1049">
                  <c:v>186.85986012110328</c:v>
                </c:pt>
                <c:pt idx="1050">
                  <c:v>186.85986012110328</c:v>
                </c:pt>
                <c:pt idx="1051">
                  <c:v>186.85986012110328</c:v>
                </c:pt>
                <c:pt idx="1052">
                  <c:v>186.85986012110328</c:v>
                </c:pt>
                <c:pt idx="1053">
                  <c:v>186.85986012110328</c:v>
                </c:pt>
                <c:pt idx="1054">
                  <c:v>186.85986012110328</c:v>
                </c:pt>
                <c:pt idx="1055">
                  <c:v>186.85986012110328</c:v>
                </c:pt>
                <c:pt idx="1056">
                  <c:v>186.85986012110328</c:v>
                </c:pt>
                <c:pt idx="1057">
                  <c:v>186.85986012110328</c:v>
                </c:pt>
                <c:pt idx="1058">
                  <c:v>186.85986012110328</c:v>
                </c:pt>
                <c:pt idx="1059">
                  <c:v>186.85986012110328</c:v>
                </c:pt>
                <c:pt idx="1060">
                  <c:v>186.85986012110328</c:v>
                </c:pt>
                <c:pt idx="1061">
                  <c:v>186.85986012110328</c:v>
                </c:pt>
                <c:pt idx="1062">
                  <c:v>186.85986012110328</c:v>
                </c:pt>
                <c:pt idx="1063">
                  <c:v>186.85986012110328</c:v>
                </c:pt>
                <c:pt idx="1064">
                  <c:v>186.85986012110328</c:v>
                </c:pt>
                <c:pt idx="1065">
                  <c:v>186.85986012110328</c:v>
                </c:pt>
                <c:pt idx="1066">
                  <c:v>186.85986012110328</c:v>
                </c:pt>
                <c:pt idx="1067">
                  <c:v>186.85986012110328</c:v>
                </c:pt>
                <c:pt idx="1068">
                  <c:v>186.85986012110328</c:v>
                </c:pt>
                <c:pt idx="1069">
                  <c:v>186.85986012110328</c:v>
                </c:pt>
                <c:pt idx="1070">
                  <c:v>186.85986012110328</c:v>
                </c:pt>
                <c:pt idx="1071">
                  <c:v>186.85986012110328</c:v>
                </c:pt>
                <c:pt idx="1072">
                  <c:v>186.85986012110328</c:v>
                </c:pt>
                <c:pt idx="1073">
                  <c:v>186.85986012110328</c:v>
                </c:pt>
                <c:pt idx="1074">
                  <c:v>186.85986012110328</c:v>
                </c:pt>
                <c:pt idx="1075">
                  <c:v>186.85986012110328</c:v>
                </c:pt>
                <c:pt idx="1076">
                  <c:v>186.85986012110328</c:v>
                </c:pt>
                <c:pt idx="1077">
                  <c:v>186.85986012110328</c:v>
                </c:pt>
                <c:pt idx="1078">
                  <c:v>186.85986012110328</c:v>
                </c:pt>
                <c:pt idx="1079">
                  <c:v>186.85986012110328</c:v>
                </c:pt>
                <c:pt idx="1080">
                  <c:v>186.85986012110328</c:v>
                </c:pt>
                <c:pt idx="1081">
                  <c:v>186.85986012110328</c:v>
                </c:pt>
                <c:pt idx="1082">
                  <c:v>186.85986012110328</c:v>
                </c:pt>
                <c:pt idx="1083">
                  <c:v>186.85986012110328</c:v>
                </c:pt>
                <c:pt idx="1084">
                  <c:v>186.85986012110328</c:v>
                </c:pt>
                <c:pt idx="1085">
                  <c:v>186.85986012110328</c:v>
                </c:pt>
                <c:pt idx="1086">
                  <c:v>186.85986012110328</c:v>
                </c:pt>
                <c:pt idx="1087">
                  <c:v>186.85986012110328</c:v>
                </c:pt>
                <c:pt idx="1088">
                  <c:v>186.85986012110328</c:v>
                </c:pt>
                <c:pt idx="1089">
                  <c:v>186.85986012110328</c:v>
                </c:pt>
                <c:pt idx="1090">
                  <c:v>186.85986012110328</c:v>
                </c:pt>
                <c:pt idx="1091">
                  <c:v>186.85986012110328</c:v>
                </c:pt>
                <c:pt idx="1092">
                  <c:v>186.85986012110328</c:v>
                </c:pt>
                <c:pt idx="1093">
                  <c:v>186.85986012110328</c:v>
                </c:pt>
                <c:pt idx="1094">
                  <c:v>186.85986012110328</c:v>
                </c:pt>
                <c:pt idx="1095">
                  <c:v>186.85986012110328</c:v>
                </c:pt>
                <c:pt idx="1096">
                  <c:v>186.85986012110328</c:v>
                </c:pt>
                <c:pt idx="1097">
                  <c:v>186.85986012110328</c:v>
                </c:pt>
                <c:pt idx="1098">
                  <c:v>186.85986012110328</c:v>
                </c:pt>
                <c:pt idx="1099">
                  <c:v>186.85986012110328</c:v>
                </c:pt>
                <c:pt idx="1100">
                  <c:v>186.85986012110328</c:v>
                </c:pt>
                <c:pt idx="1101">
                  <c:v>186.85986012110328</c:v>
                </c:pt>
                <c:pt idx="1102">
                  <c:v>186.85986012110328</c:v>
                </c:pt>
                <c:pt idx="1103">
                  <c:v>186.85986012110328</c:v>
                </c:pt>
                <c:pt idx="1104">
                  <c:v>186.85986012110328</c:v>
                </c:pt>
                <c:pt idx="1105">
                  <c:v>186.85986012110328</c:v>
                </c:pt>
                <c:pt idx="1106">
                  <c:v>186.85986012110328</c:v>
                </c:pt>
                <c:pt idx="1107">
                  <c:v>186.85986012110328</c:v>
                </c:pt>
                <c:pt idx="1108">
                  <c:v>186.85986012110328</c:v>
                </c:pt>
                <c:pt idx="1109">
                  <c:v>186.85986012110328</c:v>
                </c:pt>
                <c:pt idx="1110">
                  <c:v>186.85986012110328</c:v>
                </c:pt>
                <c:pt idx="1111">
                  <c:v>186.85986012110328</c:v>
                </c:pt>
                <c:pt idx="1112">
                  <c:v>186.85986012110328</c:v>
                </c:pt>
                <c:pt idx="1113">
                  <c:v>186.85986012110328</c:v>
                </c:pt>
                <c:pt idx="1114">
                  <c:v>186.85986012110328</c:v>
                </c:pt>
                <c:pt idx="1115">
                  <c:v>186.85986012110328</c:v>
                </c:pt>
                <c:pt idx="1116">
                  <c:v>186.85986012110328</c:v>
                </c:pt>
                <c:pt idx="1117">
                  <c:v>186.85986012110328</c:v>
                </c:pt>
                <c:pt idx="1118">
                  <c:v>186.85986012110328</c:v>
                </c:pt>
                <c:pt idx="1119">
                  <c:v>186.85986012110328</c:v>
                </c:pt>
                <c:pt idx="1120">
                  <c:v>186.85986012110328</c:v>
                </c:pt>
                <c:pt idx="1121">
                  <c:v>186.85986012110328</c:v>
                </c:pt>
                <c:pt idx="1122">
                  <c:v>186.85986012110328</c:v>
                </c:pt>
                <c:pt idx="1123">
                  <c:v>186.85986012110328</c:v>
                </c:pt>
                <c:pt idx="1124">
                  <c:v>186.85986012110328</c:v>
                </c:pt>
                <c:pt idx="1125">
                  <c:v>186.85986012110328</c:v>
                </c:pt>
                <c:pt idx="1126">
                  <c:v>186.85986012110328</c:v>
                </c:pt>
                <c:pt idx="1127">
                  <c:v>186.85986012110328</c:v>
                </c:pt>
                <c:pt idx="1128">
                  <c:v>186.85986012110328</c:v>
                </c:pt>
                <c:pt idx="1129">
                  <c:v>186.85986012110328</c:v>
                </c:pt>
                <c:pt idx="1130">
                  <c:v>186.85986012110328</c:v>
                </c:pt>
                <c:pt idx="1131">
                  <c:v>186.85986012110328</c:v>
                </c:pt>
                <c:pt idx="1132">
                  <c:v>186.85986012110328</c:v>
                </c:pt>
                <c:pt idx="1133">
                  <c:v>186.85986012110328</c:v>
                </c:pt>
                <c:pt idx="1134">
                  <c:v>186.85986012110328</c:v>
                </c:pt>
                <c:pt idx="1135">
                  <c:v>186.85986012110328</c:v>
                </c:pt>
                <c:pt idx="1136">
                  <c:v>186.85986012110328</c:v>
                </c:pt>
                <c:pt idx="1137">
                  <c:v>186.85986012110328</c:v>
                </c:pt>
                <c:pt idx="1138">
                  <c:v>186.85986012110328</c:v>
                </c:pt>
                <c:pt idx="1139">
                  <c:v>186.85986012110328</c:v>
                </c:pt>
                <c:pt idx="1140">
                  <c:v>186.85986012110328</c:v>
                </c:pt>
                <c:pt idx="1141">
                  <c:v>186.85986012110328</c:v>
                </c:pt>
                <c:pt idx="1142">
                  <c:v>186.85986012110328</c:v>
                </c:pt>
                <c:pt idx="1143">
                  <c:v>186.85986012110328</c:v>
                </c:pt>
                <c:pt idx="1144">
                  <c:v>186.85986012110328</c:v>
                </c:pt>
                <c:pt idx="1145">
                  <c:v>186.85986012110328</c:v>
                </c:pt>
                <c:pt idx="1146">
                  <c:v>186.85986012110328</c:v>
                </c:pt>
                <c:pt idx="1147">
                  <c:v>186.85986012110328</c:v>
                </c:pt>
                <c:pt idx="1148">
                  <c:v>186.85986012110328</c:v>
                </c:pt>
                <c:pt idx="1149">
                  <c:v>186.85986012110328</c:v>
                </c:pt>
                <c:pt idx="1150">
                  <c:v>186.85986012110328</c:v>
                </c:pt>
                <c:pt idx="1151">
                  <c:v>186.85986012110328</c:v>
                </c:pt>
                <c:pt idx="1152">
                  <c:v>186.85986012110328</c:v>
                </c:pt>
                <c:pt idx="1153">
                  <c:v>186.85986012110328</c:v>
                </c:pt>
                <c:pt idx="1154">
                  <c:v>186.85986012110328</c:v>
                </c:pt>
                <c:pt idx="1155">
                  <c:v>186.85986012110328</c:v>
                </c:pt>
                <c:pt idx="1156">
                  <c:v>186.85986012110328</c:v>
                </c:pt>
                <c:pt idx="1157">
                  <c:v>186.85986012110328</c:v>
                </c:pt>
                <c:pt idx="1158">
                  <c:v>186.85986012110328</c:v>
                </c:pt>
                <c:pt idx="1159">
                  <c:v>186.85986012110328</c:v>
                </c:pt>
                <c:pt idx="1160">
                  <c:v>186.85986012110328</c:v>
                </c:pt>
                <c:pt idx="1161">
                  <c:v>186.85986012110328</c:v>
                </c:pt>
                <c:pt idx="1162">
                  <c:v>186.85986012110328</c:v>
                </c:pt>
                <c:pt idx="1163">
                  <c:v>186.85986012110328</c:v>
                </c:pt>
                <c:pt idx="1164">
                  <c:v>186.85986012110328</c:v>
                </c:pt>
                <c:pt idx="1165">
                  <c:v>186.85986012110328</c:v>
                </c:pt>
                <c:pt idx="1166">
                  <c:v>186.85986012110328</c:v>
                </c:pt>
                <c:pt idx="1167">
                  <c:v>186.85986012110328</c:v>
                </c:pt>
                <c:pt idx="1168">
                  <c:v>186.85986012110328</c:v>
                </c:pt>
                <c:pt idx="1169">
                  <c:v>186.85986012110328</c:v>
                </c:pt>
                <c:pt idx="1170">
                  <c:v>186.85986012110328</c:v>
                </c:pt>
                <c:pt idx="1171">
                  <c:v>186.85986012110328</c:v>
                </c:pt>
                <c:pt idx="1172">
                  <c:v>186.85986012110328</c:v>
                </c:pt>
                <c:pt idx="1173">
                  <c:v>186.85986012110328</c:v>
                </c:pt>
                <c:pt idx="1174">
                  <c:v>186.85986012110328</c:v>
                </c:pt>
                <c:pt idx="1175">
                  <c:v>186.85986012110328</c:v>
                </c:pt>
                <c:pt idx="1176">
                  <c:v>186.85986012110328</c:v>
                </c:pt>
                <c:pt idx="1177">
                  <c:v>186.85986012110328</c:v>
                </c:pt>
                <c:pt idx="1178">
                  <c:v>186.85986012110328</c:v>
                </c:pt>
                <c:pt idx="1179">
                  <c:v>186.85986012110328</c:v>
                </c:pt>
                <c:pt idx="1180">
                  <c:v>186.85986012110328</c:v>
                </c:pt>
                <c:pt idx="1181">
                  <c:v>186.85986012110328</c:v>
                </c:pt>
                <c:pt idx="1182">
                  <c:v>186.85986012110328</c:v>
                </c:pt>
                <c:pt idx="1183">
                  <c:v>186.85986012110328</c:v>
                </c:pt>
                <c:pt idx="1184">
                  <c:v>186.85986012110328</c:v>
                </c:pt>
                <c:pt idx="1185">
                  <c:v>186.85986012110328</c:v>
                </c:pt>
                <c:pt idx="1186">
                  <c:v>186.85986012110328</c:v>
                </c:pt>
                <c:pt idx="1187">
                  <c:v>186.85986012110328</c:v>
                </c:pt>
                <c:pt idx="1188">
                  <c:v>186.85986012110328</c:v>
                </c:pt>
                <c:pt idx="1189">
                  <c:v>186.85986012110328</c:v>
                </c:pt>
                <c:pt idx="1190">
                  <c:v>186.85986012110328</c:v>
                </c:pt>
                <c:pt idx="1191">
                  <c:v>186.85986012110328</c:v>
                </c:pt>
                <c:pt idx="1192">
                  <c:v>186.85986012110328</c:v>
                </c:pt>
                <c:pt idx="1193">
                  <c:v>186.85986012110328</c:v>
                </c:pt>
                <c:pt idx="1194">
                  <c:v>186.85986012110328</c:v>
                </c:pt>
                <c:pt idx="1195">
                  <c:v>186.85986012110328</c:v>
                </c:pt>
                <c:pt idx="1196">
                  <c:v>186.85986012110328</c:v>
                </c:pt>
                <c:pt idx="1197">
                  <c:v>186.85986012110328</c:v>
                </c:pt>
                <c:pt idx="1198">
                  <c:v>186.85986012110328</c:v>
                </c:pt>
                <c:pt idx="1199">
                  <c:v>186.85986012110328</c:v>
                </c:pt>
                <c:pt idx="1200">
                  <c:v>186.85986012110328</c:v>
                </c:pt>
                <c:pt idx="1201">
                  <c:v>186.85986012110328</c:v>
                </c:pt>
                <c:pt idx="1202">
                  <c:v>186.85986012110328</c:v>
                </c:pt>
                <c:pt idx="1203">
                  <c:v>186.85986012110328</c:v>
                </c:pt>
                <c:pt idx="1204">
                  <c:v>186.85986012110328</c:v>
                </c:pt>
                <c:pt idx="1205">
                  <c:v>186.85986012110328</c:v>
                </c:pt>
                <c:pt idx="1206">
                  <c:v>186.85986012110328</c:v>
                </c:pt>
                <c:pt idx="1207">
                  <c:v>186.85986012110328</c:v>
                </c:pt>
                <c:pt idx="1208">
                  <c:v>186.85986012110328</c:v>
                </c:pt>
                <c:pt idx="1209">
                  <c:v>186.85986012110328</c:v>
                </c:pt>
                <c:pt idx="1210">
                  <c:v>186.85986012110328</c:v>
                </c:pt>
                <c:pt idx="1211">
                  <c:v>186.85986012110328</c:v>
                </c:pt>
                <c:pt idx="1212">
                  <c:v>186.85986012110328</c:v>
                </c:pt>
                <c:pt idx="1213">
                  <c:v>186.85986012110328</c:v>
                </c:pt>
                <c:pt idx="1214">
                  <c:v>186.85986012110328</c:v>
                </c:pt>
                <c:pt idx="1215">
                  <c:v>186.85986012110328</c:v>
                </c:pt>
                <c:pt idx="1216">
                  <c:v>186.85986012110328</c:v>
                </c:pt>
                <c:pt idx="1217">
                  <c:v>186.85986012110328</c:v>
                </c:pt>
                <c:pt idx="1218">
                  <c:v>186.85986012110328</c:v>
                </c:pt>
                <c:pt idx="1219">
                  <c:v>186.85986012110328</c:v>
                </c:pt>
                <c:pt idx="1220">
                  <c:v>186.85986012110328</c:v>
                </c:pt>
                <c:pt idx="1221">
                  <c:v>186.85986012110328</c:v>
                </c:pt>
                <c:pt idx="1222">
                  <c:v>186.85986012110328</c:v>
                </c:pt>
                <c:pt idx="1223">
                  <c:v>186.85986012110328</c:v>
                </c:pt>
                <c:pt idx="1224">
                  <c:v>186.85986012110328</c:v>
                </c:pt>
                <c:pt idx="1225">
                  <c:v>186.85986012110328</c:v>
                </c:pt>
                <c:pt idx="1226">
                  <c:v>186.85986012110328</c:v>
                </c:pt>
                <c:pt idx="1227">
                  <c:v>186.85986012110328</c:v>
                </c:pt>
                <c:pt idx="1228">
                  <c:v>186.85986012110328</c:v>
                </c:pt>
                <c:pt idx="1229">
                  <c:v>186.85986012110328</c:v>
                </c:pt>
                <c:pt idx="1230">
                  <c:v>186.85986012110328</c:v>
                </c:pt>
                <c:pt idx="1231">
                  <c:v>186.85986012110328</c:v>
                </c:pt>
                <c:pt idx="1232">
                  <c:v>186.85986012110328</c:v>
                </c:pt>
                <c:pt idx="1233">
                  <c:v>186.85986012110328</c:v>
                </c:pt>
                <c:pt idx="1234">
                  <c:v>186.85986012110328</c:v>
                </c:pt>
                <c:pt idx="1235">
                  <c:v>186.85986012110328</c:v>
                </c:pt>
                <c:pt idx="1236">
                  <c:v>186.85986012110328</c:v>
                </c:pt>
                <c:pt idx="1237">
                  <c:v>186.85986012110328</c:v>
                </c:pt>
                <c:pt idx="1238">
                  <c:v>186.85986012110328</c:v>
                </c:pt>
                <c:pt idx="1239">
                  <c:v>186.85986012110328</c:v>
                </c:pt>
                <c:pt idx="1240">
                  <c:v>186.85986012110328</c:v>
                </c:pt>
                <c:pt idx="1241">
                  <c:v>186.85986012110328</c:v>
                </c:pt>
                <c:pt idx="1242">
                  <c:v>186.85986012110328</c:v>
                </c:pt>
                <c:pt idx="1243">
                  <c:v>186.85986012110328</c:v>
                </c:pt>
                <c:pt idx="1244">
                  <c:v>186.85986012110328</c:v>
                </c:pt>
                <c:pt idx="1245">
                  <c:v>186.85986012110328</c:v>
                </c:pt>
                <c:pt idx="1246">
                  <c:v>186.85986012110328</c:v>
                </c:pt>
                <c:pt idx="1247">
                  <c:v>186.85986012110328</c:v>
                </c:pt>
                <c:pt idx="1248">
                  <c:v>186.85986012110328</c:v>
                </c:pt>
                <c:pt idx="1249">
                  <c:v>186.85986012110328</c:v>
                </c:pt>
                <c:pt idx="1250">
                  <c:v>186.85986012110328</c:v>
                </c:pt>
                <c:pt idx="1251">
                  <c:v>186.85986012110328</c:v>
                </c:pt>
                <c:pt idx="1252">
                  <c:v>186.85986012110328</c:v>
                </c:pt>
                <c:pt idx="1253">
                  <c:v>186.85986012110328</c:v>
                </c:pt>
                <c:pt idx="1254">
                  <c:v>186.85986012110328</c:v>
                </c:pt>
                <c:pt idx="1255">
                  <c:v>186.85986012110328</c:v>
                </c:pt>
                <c:pt idx="1256">
                  <c:v>186.85986012110328</c:v>
                </c:pt>
                <c:pt idx="1257">
                  <c:v>186.85986012110328</c:v>
                </c:pt>
                <c:pt idx="1258">
                  <c:v>186.85986012110328</c:v>
                </c:pt>
                <c:pt idx="1259">
                  <c:v>186.85986012110328</c:v>
                </c:pt>
                <c:pt idx="1260">
                  <c:v>186.85986012110328</c:v>
                </c:pt>
                <c:pt idx="1261">
                  <c:v>186.85986012110328</c:v>
                </c:pt>
                <c:pt idx="1262">
                  <c:v>186.85986012110328</c:v>
                </c:pt>
                <c:pt idx="1263">
                  <c:v>186.85986012110328</c:v>
                </c:pt>
                <c:pt idx="1264">
                  <c:v>186.85986012110328</c:v>
                </c:pt>
                <c:pt idx="1265">
                  <c:v>186.85986012110328</c:v>
                </c:pt>
                <c:pt idx="1266">
                  <c:v>186.85986012110328</c:v>
                </c:pt>
                <c:pt idx="1267">
                  <c:v>186.85986012110328</c:v>
                </c:pt>
                <c:pt idx="1268">
                  <c:v>186.85986012110328</c:v>
                </c:pt>
                <c:pt idx="1269">
                  <c:v>186.85986012110328</c:v>
                </c:pt>
                <c:pt idx="1270">
                  <c:v>186.85986012110328</c:v>
                </c:pt>
                <c:pt idx="1271">
                  <c:v>186.85986012110328</c:v>
                </c:pt>
                <c:pt idx="1272">
                  <c:v>186.85986012110328</c:v>
                </c:pt>
                <c:pt idx="1273">
                  <c:v>186.85986012110328</c:v>
                </c:pt>
                <c:pt idx="1274">
                  <c:v>186.85986012110328</c:v>
                </c:pt>
                <c:pt idx="1275">
                  <c:v>186.85986012110328</c:v>
                </c:pt>
                <c:pt idx="1276">
                  <c:v>186.85986012110328</c:v>
                </c:pt>
                <c:pt idx="1277">
                  <c:v>186.85986012110328</c:v>
                </c:pt>
                <c:pt idx="1278">
                  <c:v>186.85986012110328</c:v>
                </c:pt>
                <c:pt idx="1279">
                  <c:v>186.85986012110328</c:v>
                </c:pt>
                <c:pt idx="1280">
                  <c:v>186.85986012110328</c:v>
                </c:pt>
                <c:pt idx="1281">
                  <c:v>186.85986012110328</c:v>
                </c:pt>
                <c:pt idx="1282">
                  <c:v>186.85986012110328</c:v>
                </c:pt>
                <c:pt idx="1283">
                  <c:v>186.85986012110328</c:v>
                </c:pt>
                <c:pt idx="1284">
                  <c:v>186.85986012110328</c:v>
                </c:pt>
                <c:pt idx="1285">
                  <c:v>186.85986012110328</c:v>
                </c:pt>
                <c:pt idx="1286">
                  <c:v>186.85986012110328</c:v>
                </c:pt>
                <c:pt idx="1287">
                  <c:v>186.85986012110328</c:v>
                </c:pt>
                <c:pt idx="1288">
                  <c:v>186.85986012110328</c:v>
                </c:pt>
                <c:pt idx="1289">
                  <c:v>186.85986012110328</c:v>
                </c:pt>
                <c:pt idx="1290">
                  <c:v>186.85986012110328</c:v>
                </c:pt>
                <c:pt idx="1291">
                  <c:v>186.85986012110328</c:v>
                </c:pt>
                <c:pt idx="1292">
                  <c:v>186.85986012110328</c:v>
                </c:pt>
                <c:pt idx="1293">
                  <c:v>186.85986012110328</c:v>
                </c:pt>
                <c:pt idx="1294">
                  <c:v>186.85986012110328</c:v>
                </c:pt>
                <c:pt idx="1295">
                  <c:v>186.85986012110328</c:v>
                </c:pt>
                <c:pt idx="1296">
                  <c:v>186.85986012110328</c:v>
                </c:pt>
                <c:pt idx="1297">
                  <c:v>186.85986012110328</c:v>
                </c:pt>
                <c:pt idx="1298">
                  <c:v>186.85986012110328</c:v>
                </c:pt>
                <c:pt idx="1299">
                  <c:v>186.85986012110328</c:v>
                </c:pt>
                <c:pt idx="1300">
                  <c:v>186.85986012110328</c:v>
                </c:pt>
                <c:pt idx="1301">
                  <c:v>186.85986012110328</c:v>
                </c:pt>
                <c:pt idx="1302">
                  <c:v>186.85986012110328</c:v>
                </c:pt>
                <c:pt idx="1303">
                  <c:v>186.85986012110328</c:v>
                </c:pt>
                <c:pt idx="1304">
                  <c:v>186.85986012110328</c:v>
                </c:pt>
                <c:pt idx="1305">
                  <c:v>186.85986012110328</c:v>
                </c:pt>
                <c:pt idx="1306">
                  <c:v>186.85986012110328</c:v>
                </c:pt>
                <c:pt idx="1307">
                  <c:v>186.85986012110328</c:v>
                </c:pt>
                <c:pt idx="1308">
                  <c:v>186.85986012110328</c:v>
                </c:pt>
                <c:pt idx="1309">
                  <c:v>186.85986012110328</c:v>
                </c:pt>
                <c:pt idx="1310">
                  <c:v>186.85986012110328</c:v>
                </c:pt>
                <c:pt idx="1311">
                  <c:v>186.85986012110328</c:v>
                </c:pt>
                <c:pt idx="1312">
                  <c:v>186.85986012110328</c:v>
                </c:pt>
                <c:pt idx="1313">
                  <c:v>186.85986012110328</c:v>
                </c:pt>
                <c:pt idx="1314">
                  <c:v>186.85986012110328</c:v>
                </c:pt>
                <c:pt idx="1315">
                  <c:v>186.85986012110328</c:v>
                </c:pt>
                <c:pt idx="1316">
                  <c:v>186.85986012110328</c:v>
                </c:pt>
                <c:pt idx="1317">
                  <c:v>186.85986012110328</c:v>
                </c:pt>
                <c:pt idx="1318">
                  <c:v>186.85986012110328</c:v>
                </c:pt>
                <c:pt idx="1319">
                  <c:v>186.85986012110328</c:v>
                </c:pt>
                <c:pt idx="1320">
                  <c:v>186.85986012110328</c:v>
                </c:pt>
                <c:pt idx="1321">
                  <c:v>186.85986012110328</c:v>
                </c:pt>
                <c:pt idx="1322">
                  <c:v>186.85986012110328</c:v>
                </c:pt>
                <c:pt idx="1323">
                  <c:v>186.85986012110328</c:v>
                </c:pt>
                <c:pt idx="1324">
                  <c:v>186.85986012110328</c:v>
                </c:pt>
                <c:pt idx="1325">
                  <c:v>186.85986012110328</c:v>
                </c:pt>
                <c:pt idx="1326">
                  <c:v>186.85986012110328</c:v>
                </c:pt>
                <c:pt idx="1327">
                  <c:v>186.85986012110328</c:v>
                </c:pt>
                <c:pt idx="1328">
                  <c:v>186.85986012110328</c:v>
                </c:pt>
                <c:pt idx="1329">
                  <c:v>186.85986012110328</c:v>
                </c:pt>
                <c:pt idx="1330">
                  <c:v>186.85986012110328</c:v>
                </c:pt>
                <c:pt idx="1331">
                  <c:v>186.85986012110328</c:v>
                </c:pt>
                <c:pt idx="1332">
                  <c:v>186.85986012110328</c:v>
                </c:pt>
                <c:pt idx="1333">
                  <c:v>186.85986012110328</c:v>
                </c:pt>
                <c:pt idx="1334">
                  <c:v>186.85986012110328</c:v>
                </c:pt>
                <c:pt idx="1335">
                  <c:v>186.85986012110328</c:v>
                </c:pt>
                <c:pt idx="1336">
                  <c:v>186.85986012110328</c:v>
                </c:pt>
                <c:pt idx="1337">
                  <c:v>186.85986012110328</c:v>
                </c:pt>
                <c:pt idx="1338">
                  <c:v>186.85986012110328</c:v>
                </c:pt>
                <c:pt idx="1339">
                  <c:v>186.85986012110328</c:v>
                </c:pt>
                <c:pt idx="1340">
                  <c:v>186.85986012110328</c:v>
                </c:pt>
                <c:pt idx="1341">
                  <c:v>186.85986012110328</c:v>
                </c:pt>
                <c:pt idx="1342">
                  <c:v>186.85986012110328</c:v>
                </c:pt>
                <c:pt idx="1343">
                  <c:v>186.85986012110328</c:v>
                </c:pt>
                <c:pt idx="1344">
                  <c:v>186.85986012110328</c:v>
                </c:pt>
                <c:pt idx="1345">
                  <c:v>186.85986012110328</c:v>
                </c:pt>
                <c:pt idx="1346">
                  <c:v>186.85986012110328</c:v>
                </c:pt>
                <c:pt idx="1347">
                  <c:v>186.85986012110328</c:v>
                </c:pt>
                <c:pt idx="1348">
                  <c:v>186.85986012110328</c:v>
                </c:pt>
                <c:pt idx="1349">
                  <c:v>186.85986012110328</c:v>
                </c:pt>
                <c:pt idx="1350">
                  <c:v>186.85986012110328</c:v>
                </c:pt>
                <c:pt idx="1351">
                  <c:v>186.85986012110328</c:v>
                </c:pt>
                <c:pt idx="1352">
                  <c:v>186.85986012110328</c:v>
                </c:pt>
                <c:pt idx="1353">
                  <c:v>186.85986012110328</c:v>
                </c:pt>
                <c:pt idx="1354">
                  <c:v>186.85986012110328</c:v>
                </c:pt>
                <c:pt idx="1355">
                  <c:v>186.85986012110328</c:v>
                </c:pt>
                <c:pt idx="1356">
                  <c:v>186.85986012110328</c:v>
                </c:pt>
                <c:pt idx="1357">
                  <c:v>186.85986012110328</c:v>
                </c:pt>
                <c:pt idx="1358">
                  <c:v>186.85986012110328</c:v>
                </c:pt>
                <c:pt idx="1359">
                  <c:v>186.85986012110328</c:v>
                </c:pt>
                <c:pt idx="1360">
                  <c:v>186.85986012110328</c:v>
                </c:pt>
                <c:pt idx="1361">
                  <c:v>186.85986012110328</c:v>
                </c:pt>
                <c:pt idx="1362">
                  <c:v>186.85986012110328</c:v>
                </c:pt>
                <c:pt idx="1363">
                  <c:v>186.85986012110328</c:v>
                </c:pt>
                <c:pt idx="1364">
                  <c:v>186.85986012110328</c:v>
                </c:pt>
                <c:pt idx="1365">
                  <c:v>186.85986012110328</c:v>
                </c:pt>
                <c:pt idx="1366">
                  <c:v>186.85986012110328</c:v>
                </c:pt>
                <c:pt idx="1367">
                  <c:v>186.85986012110328</c:v>
                </c:pt>
                <c:pt idx="1368">
                  <c:v>186.85986012110328</c:v>
                </c:pt>
                <c:pt idx="1369">
                  <c:v>186.85986012110328</c:v>
                </c:pt>
                <c:pt idx="1370">
                  <c:v>186.85986012110328</c:v>
                </c:pt>
                <c:pt idx="1371">
                  <c:v>186.85986012110328</c:v>
                </c:pt>
                <c:pt idx="1372">
                  <c:v>186.85986012110328</c:v>
                </c:pt>
                <c:pt idx="1373">
                  <c:v>186.85986012110328</c:v>
                </c:pt>
                <c:pt idx="1374">
                  <c:v>186.85986012110328</c:v>
                </c:pt>
                <c:pt idx="1375">
                  <c:v>186.85986012110328</c:v>
                </c:pt>
                <c:pt idx="1376">
                  <c:v>186.85986012110328</c:v>
                </c:pt>
                <c:pt idx="1377">
                  <c:v>186.85986012110328</c:v>
                </c:pt>
                <c:pt idx="1378">
                  <c:v>186.85986012110328</c:v>
                </c:pt>
                <c:pt idx="1379">
                  <c:v>186.85986012110328</c:v>
                </c:pt>
                <c:pt idx="1380">
                  <c:v>186.85986012110328</c:v>
                </c:pt>
                <c:pt idx="1381">
                  <c:v>186.85986012110328</c:v>
                </c:pt>
                <c:pt idx="1382">
                  <c:v>186.85986012110328</c:v>
                </c:pt>
                <c:pt idx="1383">
                  <c:v>186.85986012110328</c:v>
                </c:pt>
                <c:pt idx="1384">
                  <c:v>186.85986012110328</c:v>
                </c:pt>
                <c:pt idx="1385">
                  <c:v>186.85986012110328</c:v>
                </c:pt>
                <c:pt idx="1386">
                  <c:v>186.85986012110328</c:v>
                </c:pt>
                <c:pt idx="1387">
                  <c:v>186.85986012110328</c:v>
                </c:pt>
                <c:pt idx="1388">
                  <c:v>186.85986012110328</c:v>
                </c:pt>
                <c:pt idx="1389">
                  <c:v>186.85986012110328</c:v>
                </c:pt>
                <c:pt idx="1390">
                  <c:v>186.85986012110328</c:v>
                </c:pt>
                <c:pt idx="1391">
                  <c:v>186.85986012110328</c:v>
                </c:pt>
                <c:pt idx="1392">
                  <c:v>186.85986012110328</c:v>
                </c:pt>
                <c:pt idx="1393">
                  <c:v>186.85986012110328</c:v>
                </c:pt>
                <c:pt idx="1394">
                  <c:v>186.85986012110328</c:v>
                </c:pt>
                <c:pt idx="1395">
                  <c:v>186.85986012110328</c:v>
                </c:pt>
                <c:pt idx="1396">
                  <c:v>186.85986012110328</c:v>
                </c:pt>
                <c:pt idx="1397">
                  <c:v>186.85986012110328</c:v>
                </c:pt>
                <c:pt idx="1398">
                  <c:v>186.85986012110328</c:v>
                </c:pt>
                <c:pt idx="1399">
                  <c:v>186.85986012110328</c:v>
                </c:pt>
                <c:pt idx="1400">
                  <c:v>186.85986012110328</c:v>
                </c:pt>
                <c:pt idx="1401">
                  <c:v>186.85986012110328</c:v>
                </c:pt>
                <c:pt idx="1402">
                  <c:v>186.85986012110328</c:v>
                </c:pt>
                <c:pt idx="1403">
                  <c:v>186.85986012110328</c:v>
                </c:pt>
                <c:pt idx="1404">
                  <c:v>186.85986012110328</c:v>
                </c:pt>
                <c:pt idx="1405">
                  <c:v>186.85986012110328</c:v>
                </c:pt>
                <c:pt idx="1406">
                  <c:v>186.85986012110328</c:v>
                </c:pt>
                <c:pt idx="1407">
                  <c:v>186.85986012110328</c:v>
                </c:pt>
                <c:pt idx="1408">
                  <c:v>186.85986012110328</c:v>
                </c:pt>
                <c:pt idx="1409">
                  <c:v>186.85986012110328</c:v>
                </c:pt>
                <c:pt idx="1410">
                  <c:v>186.85986012110328</c:v>
                </c:pt>
                <c:pt idx="1411">
                  <c:v>186.85986012110328</c:v>
                </c:pt>
                <c:pt idx="1412">
                  <c:v>186.85986012110328</c:v>
                </c:pt>
                <c:pt idx="1413">
                  <c:v>186.85986012110328</c:v>
                </c:pt>
                <c:pt idx="1414">
                  <c:v>186.85986012110328</c:v>
                </c:pt>
                <c:pt idx="1415">
                  <c:v>186.85986012110328</c:v>
                </c:pt>
                <c:pt idx="1416">
                  <c:v>186.85986012110328</c:v>
                </c:pt>
                <c:pt idx="1417">
                  <c:v>186.85986012110328</c:v>
                </c:pt>
                <c:pt idx="1418">
                  <c:v>186.85986012110328</c:v>
                </c:pt>
                <c:pt idx="1419">
                  <c:v>186.85986012110328</c:v>
                </c:pt>
                <c:pt idx="1420">
                  <c:v>186.85986012110328</c:v>
                </c:pt>
                <c:pt idx="1421">
                  <c:v>186.85986012110328</c:v>
                </c:pt>
                <c:pt idx="1422">
                  <c:v>186.85986012110328</c:v>
                </c:pt>
                <c:pt idx="1423">
                  <c:v>186.85986012110328</c:v>
                </c:pt>
                <c:pt idx="1424">
                  <c:v>186.85986012110328</c:v>
                </c:pt>
                <c:pt idx="1425">
                  <c:v>186.85986012110328</c:v>
                </c:pt>
                <c:pt idx="1426">
                  <c:v>186.85986012110328</c:v>
                </c:pt>
                <c:pt idx="1427">
                  <c:v>186.85986012110328</c:v>
                </c:pt>
                <c:pt idx="1428">
                  <c:v>186.85986012110328</c:v>
                </c:pt>
                <c:pt idx="1429">
                  <c:v>186.85986012110328</c:v>
                </c:pt>
                <c:pt idx="1430">
                  <c:v>186.85986012110328</c:v>
                </c:pt>
                <c:pt idx="1431">
                  <c:v>186.85986012110328</c:v>
                </c:pt>
                <c:pt idx="1432">
                  <c:v>186.85986012110328</c:v>
                </c:pt>
                <c:pt idx="1433">
                  <c:v>186.85986012110328</c:v>
                </c:pt>
                <c:pt idx="1434">
                  <c:v>186.85986012110328</c:v>
                </c:pt>
                <c:pt idx="1435">
                  <c:v>186.85986012110328</c:v>
                </c:pt>
                <c:pt idx="1436">
                  <c:v>186.85986012110328</c:v>
                </c:pt>
                <c:pt idx="1437">
                  <c:v>186.85986012110328</c:v>
                </c:pt>
                <c:pt idx="1438">
                  <c:v>186.85986012110328</c:v>
                </c:pt>
                <c:pt idx="1439">
                  <c:v>186.85986012110328</c:v>
                </c:pt>
                <c:pt idx="1440">
                  <c:v>186.85986012110328</c:v>
                </c:pt>
                <c:pt idx="1441">
                  <c:v>186.85986012110328</c:v>
                </c:pt>
                <c:pt idx="1442">
                  <c:v>186.85986012110328</c:v>
                </c:pt>
                <c:pt idx="1443">
                  <c:v>186.85986012110328</c:v>
                </c:pt>
                <c:pt idx="1444">
                  <c:v>186.85986012110328</c:v>
                </c:pt>
                <c:pt idx="1445">
                  <c:v>186.85986012110328</c:v>
                </c:pt>
                <c:pt idx="1446">
                  <c:v>186.85986012110328</c:v>
                </c:pt>
                <c:pt idx="1447">
                  <c:v>186.85986012110328</c:v>
                </c:pt>
                <c:pt idx="1448">
                  <c:v>186.85986012110328</c:v>
                </c:pt>
                <c:pt idx="1449">
                  <c:v>186.85986012110328</c:v>
                </c:pt>
                <c:pt idx="1450">
                  <c:v>186.85986012110328</c:v>
                </c:pt>
                <c:pt idx="1451">
                  <c:v>186.85986012110328</c:v>
                </c:pt>
                <c:pt idx="1452">
                  <c:v>186.85986012110328</c:v>
                </c:pt>
                <c:pt idx="1453">
                  <c:v>186.85986012110328</c:v>
                </c:pt>
                <c:pt idx="1454">
                  <c:v>186.85986012110328</c:v>
                </c:pt>
                <c:pt idx="1455">
                  <c:v>186.85986012110328</c:v>
                </c:pt>
                <c:pt idx="1456">
                  <c:v>186.85986012110328</c:v>
                </c:pt>
                <c:pt idx="1457">
                  <c:v>186.85986012110328</c:v>
                </c:pt>
                <c:pt idx="1458">
                  <c:v>186.85986012110328</c:v>
                </c:pt>
                <c:pt idx="1459">
                  <c:v>186.85986012110328</c:v>
                </c:pt>
                <c:pt idx="1460">
                  <c:v>186.85986012110328</c:v>
                </c:pt>
                <c:pt idx="1461">
                  <c:v>186.85986012110328</c:v>
                </c:pt>
                <c:pt idx="1462">
                  <c:v>186.85986012110328</c:v>
                </c:pt>
                <c:pt idx="1463">
                  <c:v>186.85986012110328</c:v>
                </c:pt>
                <c:pt idx="1464">
                  <c:v>186.85986012110328</c:v>
                </c:pt>
                <c:pt idx="1465">
                  <c:v>186.85986012110328</c:v>
                </c:pt>
                <c:pt idx="1466">
                  <c:v>186.85986012110328</c:v>
                </c:pt>
                <c:pt idx="1467">
                  <c:v>186.85986012110328</c:v>
                </c:pt>
                <c:pt idx="1468">
                  <c:v>186.85986012110328</c:v>
                </c:pt>
                <c:pt idx="1469">
                  <c:v>186.85986012110328</c:v>
                </c:pt>
                <c:pt idx="1470">
                  <c:v>186.85986012110328</c:v>
                </c:pt>
                <c:pt idx="1471">
                  <c:v>186.85986012110328</c:v>
                </c:pt>
                <c:pt idx="1472">
                  <c:v>186.85986012110328</c:v>
                </c:pt>
                <c:pt idx="1473">
                  <c:v>186.85986012110328</c:v>
                </c:pt>
                <c:pt idx="1474">
                  <c:v>186.85986012110328</c:v>
                </c:pt>
                <c:pt idx="1475">
                  <c:v>186.85986012110328</c:v>
                </c:pt>
                <c:pt idx="1476">
                  <c:v>186.85986012110328</c:v>
                </c:pt>
                <c:pt idx="1477">
                  <c:v>186.85986012110328</c:v>
                </c:pt>
                <c:pt idx="1478">
                  <c:v>186.85986012110328</c:v>
                </c:pt>
                <c:pt idx="1479">
                  <c:v>186.85986012110328</c:v>
                </c:pt>
                <c:pt idx="1480">
                  <c:v>186.85986012110328</c:v>
                </c:pt>
                <c:pt idx="1481">
                  <c:v>186.85986012110328</c:v>
                </c:pt>
                <c:pt idx="1482">
                  <c:v>186.85986012110328</c:v>
                </c:pt>
                <c:pt idx="1483">
                  <c:v>186.85986012110328</c:v>
                </c:pt>
                <c:pt idx="1484">
                  <c:v>186.85986012110328</c:v>
                </c:pt>
                <c:pt idx="1485">
                  <c:v>186.85986012110328</c:v>
                </c:pt>
                <c:pt idx="1486">
                  <c:v>186.85986012110328</c:v>
                </c:pt>
                <c:pt idx="1487">
                  <c:v>186.85986012110328</c:v>
                </c:pt>
                <c:pt idx="1488">
                  <c:v>186.85986012110328</c:v>
                </c:pt>
                <c:pt idx="1489">
                  <c:v>186.85986012110328</c:v>
                </c:pt>
                <c:pt idx="1490">
                  <c:v>186.85986012110328</c:v>
                </c:pt>
                <c:pt idx="1491">
                  <c:v>186.85986012110328</c:v>
                </c:pt>
                <c:pt idx="1492">
                  <c:v>186.85986012110328</c:v>
                </c:pt>
                <c:pt idx="1493">
                  <c:v>186.85986012110328</c:v>
                </c:pt>
                <c:pt idx="1494">
                  <c:v>186.85986012110328</c:v>
                </c:pt>
                <c:pt idx="1495">
                  <c:v>186.85986012110328</c:v>
                </c:pt>
                <c:pt idx="1496">
                  <c:v>186.85986012110328</c:v>
                </c:pt>
                <c:pt idx="1497">
                  <c:v>186.85986012110328</c:v>
                </c:pt>
                <c:pt idx="1498">
                  <c:v>186.85986012110328</c:v>
                </c:pt>
                <c:pt idx="1499">
                  <c:v>186.85986012110328</c:v>
                </c:pt>
                <c:pt idx="1500">
                  <c:v>186.85986012110328</c:v>
                </c:pt>
                <c:pt idx="1501">
                  <c:v>186.85986012110328</c:v>
                </c:pt>
                <c:pt idx="1502">
                  <c:v>186.85986012110328</c:v>
                </c:pt>
                <c:pt idx="1503">
                  <c:v>186.85986012110328</c:v>
                </c:pt>
                <c:pt idx="1504">
                  <c:v>186.85986012110328</c:v>
                </c:pt>
                <c:pt idx="1505">
                  <c:v>186.85986012110328</c:v>
                </c:pt>
                <c:pt idx="1506">
                  <c:v>186.85986012110328</c:v>
                </c:pt>
                <c:pt idx="1507">
                  <c:v>186.85986012110328</c:v>
                </c:pt>
                <c:pt idx="1508">
                  <c:v>186.85986012110328</c:v>
                </c:pt>
                <c:pt idx="1509">
                  <c:v>186.85986012110328</c:v>
                </c:pt>
                <c:pt idx="1510">
                  <c:v>186.85986012110328</c:v>
                </c:pt>
                <c:pt idx="1511">
                  <c:v>186.85986012110328</c:v>
                </c:pt>
                <c:pt idx="1512">
                  <c:v>186.85986012110328</c:v>
                </c:pt>
                <c:pt idx="1513">
                  <c:v>186.85986012110328</c:v>
                </c:pt>
                <c:pt idx="1514">
                  <c:v>186.85986012110328</c:v>
                </c:pt>
                <c:pt idx="1515">
                  <c:v>186.85986012110328</c:v>
                </c:pt>
                <c:pt idx="1516">
                  <c:v>186.85986012110328</c:v>
                </c:pt>
                <c:pt idx="1517">
                  <c:v>186.85986012110328</c:v>
                </c:pt>
                <c:pt idx="1518">
                  <c:v>186.85986012110328</c:v>
                </c:pt>
                <c:pt idx="1519">
                  <c:v>186.85986012110328</c:v>
                </c:pt>
                <c:pt idx="1520">
                  <c:v>186.85986012110328</c:v>
                </c:pt>
                <c:pt idx="1521">
                  <c:v>186.85986012110328</c:v>
                </c:pt>
                <c:pt idx="1522">
                  <c:v>186.85986012110328</c:v>
                </c:pt>
                <c:pt idx="1523">
                  <c:v>186.85986012110328</c:v>
                </c:pt>
                <c:pt idx="1524">
                  <c:v>186.85986012110328</c:v>
                </c:pt>
                <c:pt idx="1525">
                  <c:v>186.85986012110328</c:v>
                </c:pt>
                <c:pt idx="1526">
                  <c:v>186.85986012110328</c:v>
                </c:pt>
                <c:pt idx="1527">
                  <c:v>186.85986012110328</c:v>
                </c:pt>
                <c:pt idx="1528">
                  <c:v>186.85986012110328</c:v>
                </c:pt>
                <c:pt idx="1529">
                  <c:v>186.85986012110328</c:v>
                </c:pt>
                <c:pt idx="1530">
                  <c:v>186.85986012110328</c:v>
                </c:pt>
                <c:pt idx="1531">
                  <c:v>186.85986012110328</c:v>
                </c:pt>
                <c:pt idx="1532">
                  <c:v>186.85986012110328</c:v>
                </c:pt>
                <c:pt idx="1533">
                  <c:v>186.85986012110328</c:v>
                </c:pt>
                <c:pt idx="1534">
                  <c:v>186.85986012110328</c:v>
                </c:pt>
                <c:pt idx="1535">
                  <c:v>186.85986012110328</c:v>
                </c:pt>
                <c:pt idx="1536">
                  <c:v>186.85986012110328</c:v>
                </c:pt>
                <c:pt idx="1537">
                  <c:v>186.85986012110328</c:v>
                </c:pt>
                <c:pt idx="1538">
                  <c:v>186.85986012110328</c:v>
                </c:pt>
                <c:pt idx="1539">
                  <c:v>186.85986012110328</c:v>
                </c:pt>
                <c:pt idx="1540">
                  <c:v>186.85986012110328</c:v>
                </c:pt>
                <c:pt idx="1541">
                  <c:v>186.85986012110328</c:v>
                </c:pt>
                <c:pt idx="1542">
                  <c:v>186.85986012110328</c:v>
                </c:pt>
                <c:pt idx="1543">
                  <c:v>186.85986012110328</c:v>
                </c:pt>
                <c:pt idx="1544">
                  <c:v>186.85986012110328</c:v>
                </c:pt>
                <c:pt idx="1545">
                  <c:v>186.85986012110328</c:v>
                </c:pt>
                <c:pt idx="1546">
                  <c:v>186.85986012110328</c:v>
                </c:pt>
                <c:pt idx="1547">
                  <c:v>186.85986012110328</c:v>
                </c:pt>
                <c:pt idx="1548">
                  <c:v>186.85986012110328</c:v>
                </c:pt>
                <c:pt idx="1549">
                  <c:v>186.85986012110328</c:v>
                </c:pt>
                <c:pt idx="1550">
                  <c:v>186.85986012110328</c:v>
                </c:pt>
                <c:pt idx="1551">
                  <c:v>186.85986012110328</c:v>
                </c:pt>
                <c:pt idx="1552">
                  <c:v>186.85986012110328</c:v>
                </c:pt>
                <c:pt idx="1553">
                  <c:v>186.85986012110328</c:v>
                </c:pt>
                <c:pt idx="1554">
                  <c:v>186.85986012110328</c:v>
                </c:pt>
                <c:pt idx="1555">
                  <c:v>186.85986012110328</c:v>
                </c:pt>
                <c:pt idx="1556">
                  <c:v>186.85986012110328</c:v>
                </c:pt>
                <c:pt idx="1557">
                  <c:v>186.85986012110328</c:v>
                </c:pt>
                <c:pt idx="1558">
                  <c:v>186.85986012110328</c:v>
                </c:pt>
                <c:pt idx="1559">
                  <c:v>186.85986012110328</c:v>
                </c:pt>
                <c:pt idx="1560">
                  <c:v>186.85986012110328</c:v>
                </c:pt>
                <c:pt idx="1561">
                  <c:v>186.85986012110328</c:v>
                </c:pt>
                <c:pt idx="1562">
                  <c:v>186.85986012110328</c:v>
                </c:pt>
                <c:pt idx="1563">
                  <c:v>186.85986012110328</c:v>
                </c:pt>
                <c:pt idx="1564">
                  <c:v>186.85986012110328</c:v>
                </c:pt>
                <c:pt idx="1565">
                  <c:v>186.85986012110328</c:v>
                </c:pt>
                <c:pt idx="1566">
                  <c:v>186.85986012110328</c:v>
                </c:pt>
                <c:pt idx="1567">
                  <c:v>186.85986012110328</c:v>
                </c:pt>
                <c:pt idx="1568">
                  <c:v>186.85986012110328</c:v>
                </c:pt>
                <c:pt idx="1569">
                  <c:v>186.85986012110328</c:v>
                </c:pt>
                <c:pt idx="1570">
                  <c:v>186.85986012110328</c:v>
                </c:pt>
                <c:pt idx="1571">
                  <c:v>186.85986012110328</c:v>
                </c:pt>
                <c:pt idx="1572">
                  <c:v>186.85986012110328</c:v>
                </c:pt>
                <c:pt idx="1573">
                  <c:v>186.85986012110328</c:v>
                </c:pt>
                <c:pt idx="1574">
                  <c:v>186.85986012110328</c:v>
                </c:pt>
                <c:pt idx="1575">
                  <c:v>186.85986012110328</c:v>
                </c:pt>
                <c:pt idx="1576">
                  <c:v>186.85986012110328</c:v>
                </c:pt>
                <c:pt idx="1577">
                  <c:v>186.85986012110328</c:v>
                </c:pt>
                <c:pt idx="1578">
                  <c:v>186.85986012110328</c:v>
                </c:pt>
                <c:pt idx="1579">
                  <c:v>186.85986012110328</c:v>
                </c:pt>
                <c:pt idx="1580">
                  <c:v>186.85986012110328</c:v>
                </c:pt>
                <c:pt idx="1581">
                  <c:v>186.85986012110328</c:v>
                </c:pt>
                <c:pt idx="1582">
                  <c:v>186.85986012110328</c:v>
                </c:pt>
                <c:pt idx="1583">
                  <c:v>186.85986012110328</c:v>
                </c:pt>
                <c:pt idx="1584">
                  <c:v>186.85986012110328</c:v>
                </c:pt>
                <c:pt idx="1585">
                  <c:v>186.85986012110328</c:v>
                </c:pt>
                <c:pt idx="1586">
                  <c:v>186.85986012110328</c:v>
                </c:pt>
                <c:pt idx="1587">
                  <c:v>186.85986012110328</c:v>
                </c:pt>
                <c:pt idx="1588">
                  <c:v>186.85986012110328</c:v>
                </c:pt>
                <c:pt idx="1589">
                  <c:v>186.85986012110328</c:v>
                </c:pt>
                <c:pt idx="1590">
                  <c:v>186.85986012110328</c:v>
                </c:pt>
                <c:pt idx="1591">
                  <c:v>186.85986012110328</c:v>
                </c:pt>
                <c:pt idx="1592">
                  <c:v>186.85986012110328</c:v>
                </c:pt>
                <c:pt idx="1593">
                  <c:v>186.85986012110328</c:v>
                </c:pt>
                <c:pt idx="1594">
                  <c:v>186.85986012110328</c:v>
                </c:pt>
                <c:pt idx="1595">
                  <c:v>186.85986012110328</c:v>
                </c:pt>
                <c:pt idx="1596">
                  <c:v>186.85986012110328</c:v>
                </c:pt>
                <c:pt idx="1597">
                  <c:v>186.85986012110328</c:v>
                </c:pt>
                <c:pt idx="1598">
                  <c:v>186.85986012110328</c:v>
                </c:pt>
                <c:pt idx="1599">
                  <c:v>186.85986012110328</c:v>
                </c:pt>
                <c:pt idx="1600">
                  <c:v>186.85986012110328</c:v>
                </c:pt>
                <c:pt idx="1601">
                  <c:v>186.85986012110328</c:v>
                </c:pt>
                <c:pt idx="1602">
                  <c:v>186.85986012110328</c:v>
                </c:pt>
                <c:pt idx="1603">
                  <c:v>186.85986012110328</c:v>
                </c:pt>
                <c:pt idx="1604">
                  <c:v>186.85986012110328</c:v>
                </c:pt>
                <c:pt idx="1605">
                  <c:v>186.85986012110328</c:v>
                </c:pt>
                <c:pt idx="1606">
                  <c:v>186.85986012110328</c:v>
                </c:pt>
                <c:pt idx="1607">
                  <c:v>186.85986012110328</c:v>
                </c:pt>
                <c:pt idx="1608">
                  <c:v>186.85986012110328</c:v>
                </c:pt>
                <c:pt idx="1609">
                  <c:v>186.85986012110328</c:v>
                </c:pt>
                <c:pt idx="1610">
                  <c:v>186.85986012110328</c:v>
                </c:pt>
                <c:pt idx="1611">
                  <c:v>186.85986012110328</c:v>
                </c:pt>
                <c:pt idx="1612">
                  <c:v>186.85986012110328</c:v>
                </c:pt>
                <c:pt idx="1613">
                  <c:v>186.85986012110328</c:v>
                </c:pt>
                <c:pt idx="1614">
                  <c:v>186.85986012110328</c:v>
                </c:pt>
                <c:pt idx="1615">
                  <c:v>186.85986012110328</c:v>
                </c:pt>
                <c:pt idx="1616">
                  <c:v>186.85986012110328</c:v>
                </c:pt>
                <c:pt idx="1617">
                  <c:v>186.85986012110328</c:v>
                </c:pt>
                <c:pt idx="1618">
                  <c:v>186.85986012110328</c:v>
                </c:pt>
                <c:pt idx="1619">
                  <c:v>186.85986012110328</c:v>
                </c:pt>
                <c:pt idx="1620">
                  <c:v>186.85986012110328</c:v>
                </c:pt>
                <c:pt idx="1621">
                  <c:v>186.85986012110328</c:v>
                </c:pt>
                <c:pt idx="1622">
                  <c:v>186.85986012110328</c:v>
                </c:pt>
                <c:pt idx="1623">
                  <c:v>186.85986012110328</c:v>
                </c:pt>
                <c:pt idx="1624">
                  <c:v>186.85986012110328</c:v>
                </c:pt>
                <c:pt idx="1625">
                  <c:v>186.85986012110328</c:v>
                </c:pt>
                <c:pt idx="1626">
                  <c:v>186.85986012110328</c:v>
                </c:pt>
                <c:pt idx="1627">
                  <c:v>186.85986012110328</c:v>
                </c:pt>
                <c:pt idx="1628">
                  <c:v>186.85986012110328</c:v>
                </c:pt>
                <c:pt idx="1629">
                  <c:v>186.85986012110328</c:v>
                </c:pt>
                <c:pt idx="1630">
                  <c:v>186.85986012110328</c:v>
                </c:pt>
                <c:pt idx="1631">
                  <c:v>186.85986012110328</c:v>
                </c:pt>
                <c:pt idx="1632">
                  <c:v>186.85986012110328</c:v>
                </c:pt>
                <c:pt idx="1633">
                  <c:v>186.85986012110328</c:v>
                </c:pt>
                <c:pt idx="1634">
                  <c:v>186.85986012110328</c:v>
                </c:pt>
                <c:pt idx="1635">
                  <c:v>186.85986012110328</c:v>
                </c:pt>
                <c:pt idx="1636">
                  <c:v>186.85986012110328</c:v>
                </c:pt>
                <c:pt idx="1637">
                  <c:v>186.85986012110328</c:v>
                </c:pt>
                <c:pt idx="1638">
                  <c:v>186.85986012110328</c:v>
                </c:pt>
                <c:pt idx="1639">
                  <c:v>186.85986012110328</c:v>
                </c:pt>
                <c:pt idx="1640">
                  <c:v>186.85986012110328</c:v>
                </c:pt>
                <c:pt idx="1641">
                  <c:v>186.85986012110328</c:v>
                </c:pt>
                <c:pt idx="1642">
                  <c:v>186.85986012110328</c:v>
                </c:pt>
                <c:pt idx="1643">
                  <c:v>186.85986012110328</c:v>
                </c:pt>
                <c:pt idx="1644">
                  <c:v>186.85986012110328</c:v>
                </c:pt>
                <c:pt idx="1645">
                  <c:v>186.85986012110328</c:v>
                </c:pt>
                <c:pt idx="1646">
                  <c:v>186.85986012110328</c:v>
                </c:pt>
                <c:pt idx="1647">
                  <c:v>186.85986012110328</c:v>
                </c:pt>
                <c:pt idx="1648">
                  <c:v>186.85986012110328</c:v>
                </c:pt>
                <c:pt idx="1649">
                  <c:v>186.85986012110328</c:v>
                </c:pt>
                <c:pt idx="1650">
                  <c:v>186.85986012110328</c:v>
                </c:pt>
                <c:pt idx="1651">
                  <c:v>186.85986012110328</c:v>
                </c:pt>
                <c:pt idx="1652">
                  <c:v>186.85986012110328</c:v>
                </c:pt>
                <c:pt idx="1653">
                  <c:v>186.85986012110328</c:v>
                </c:pt>
                <c:pt idx="1654">
                  <c:v>186.85986012110328</c:v>
                </c:pt>
                <c:pt idx="1655">
                  <c:v>186.85986012110328</c:v>
                </c:pt>
                <c:pt idx="1656">
                  <c:v>186.85986012110328</c:v>
                </c:pt>
                <c:pt idx="1657">
                  <c:v>186.85986012110328</c:v>
                </c:pt>
                <c:pt idx="1658">
                  <c:v>186.85986012110328</c:v>
                </c:pt>
                <c:pt idx="1659">
                  <c:v>186.85986012110328</c:v>
                </c:pt>
                <c:pt idx="1660">
                  <c:v>186.85986012110328</c:v>
                </c:pt>
                <c:pt idx="1661">
                  <c:v>186.85986012110328</c:v>
                </c:pt>
                <c:pt idx="1662">
                  <c:v>186.85986012110328</c:v>
                </c:pt>
                <c:pt idx="1663">
                  <c:v>186.85986012110328</c:v>
                </c:pt>
                <c:pt idx="1664">
                  <c:v>186.85986012110328</c:v>
                </c:pt>
                <c:pt idx="1665">
                  <c:v>186.85986012110328</c:v>
                </c:pt>
                <c:pt idx="1666">
                  <c:v>186.85986012110328</c:v>
                </c:pt>
                <c:pt idx="1667">
                  <c:v>186.85986012110328</c:v>
                </c:pt>
                <c:pt idx="1668">
                  <c:v>186.85986012110328</c:v>
                </c:pt>
                <c:pt idx="1669">
                  <c:v>186.85986012110328</c:v>
                </c:pt>
                <c:pt idx="1670">
                  <c:v>186.85986012110328</c:v>
                </c:pt>
                <c:pt idx="1671">
                  <c:v>186.85986012110328</c:v>
                </c:pt>
                <c:pt idx="1672">
                  <c:v>186.85986012110328</c:v>
                </c:pt>
                <c:pt idx="1673">
                  <c:v>186.85986012110328</c:v>
                </c:pt>
                <c:pt idx="1674">
                  <c:v>186.85986012110328</c:v>
                </c:pt>
                <c:pt idx="1675">
                  <c:v>186.85986012110328</c:v>
                </c:pt>
                <c:pt idx="1676">
                  <c:v>186.85986012110328</c:v>
                </c:pt>
                <c:pt idx="1677">
                  <c:v>186.85986012110328</c:v>
                </c:pt>
                <c:pt idx="1678">
                  <c:v>186.85986012110328</c:v>
                </c:pt>
                <c:pt idx="1679">
                  <c:v>186.85986012110328</c:v>
                </c:pt>
                <c:pt idx="1680">
                  <c:v>186.85986012110328</c:v>
                </c:pt>
                <c:pt idx="1681">
                  <c:v>186.85986012110328</c:v>
                </c:pt>
                <c:pt idx="1682">
                  <c:v>186.85986012110328</c:v>
                </c:pt>
                <c:pt idx="1683">
                  <c:v>186.85986012110328</c:v>
                </c:pt>
                <c:pt idx="1684">
                  <c:v>186.85986012110328</c:v>
                </c:pt>
                <c:pt idx="1685">
                  <c:v>186.85986012110328</c:v>
                </c:pt>
                <c:pt idx="1686">
                  <c:v>186.85986012110328</c:v>
                </c:pt>
                <c:pt idx="1687">
                  <c:v>186.85986012110328</c:v>
                </c:pt>
                <c:pt idx="1688">
                  <c:v>186.85986012110328</c:v>
                </c:pt>
                <c:pt idx="1689">
                  <c:v>186.85986012110328</c:v>
                </c:pt>
                <c:pt idx="1690">
                  <c:v>186.85986012110328</c:v>
                </c:pt>
                <c:pt idx="1691">
                  <c:v>186.85986012110328</c:v>
                </c:pt>
                <c:pt idx="1692">
                  <c:v>186.85986012110328</c:v>
                </c:pt>
                <c:pt idx="1693">
                  <c:v>186.85986012110328</c:v>
                </c:pt>
                <c:pt idx="1694">
                  <c:v>186.85986012110328</c:v>
                </c:pt>
                <c:pt idx="1695">
                  <c:v>186.85986012110328</c:v>
                </c:pt>
                <c:pt idx="1696">
                  <c:v>186.85986012110328</c:v>
                </c:pt>
                <c:pt idx="1697">
                  <c:v>186.85986012110328</c:v>
                </c:pt>
                <c:pt idx="1698">
                  <c:v>186.85986012110328</c:v>
                </c:pt>
                <c:pt idx="1699">
                  <c:v>186.85986012110328</c:v>
                </c:pt>
                <c:pt idx="1700">
                  <c:v>186.85986012110328</c:v>
                </c:pt>
                <c:pt idx="1701">
                  <c:v>186.85986012110328</c:v>
                </c:pt>
                <c:pt idx="1702">
                  <c:v>186.85986012110328</c:v>
                </c:pt>
                <c:pt idx="1703">
                  <c:v>186.85986012110328</c:v>
                </c:pt>
                <c:pt idx="1704">
                  <c:v>186.85986012110328</c:v>
                </c:pt>
                <c:pt idx="1705">
                  <c:v>186.85986012110328</c:v>
                </c:pt>
                <c:pt idx="1706">
                  <c:v>186.85986012110328</c:v>
                </c:pt>
                <c:pt idx="1707">
                  <c:v>186.85986012110328</c:v>
                </c:pt>
                <c:pt idx="1708">
                  <c:v>186.85986012110328</c:v>
                </c:pt>
                <c:pt idx="1709">
                  <c:v>186.85986012110328</c:v>
                </c:pt>
                <c:pt idx="1710">
                  <c:v>186.85986012110328</c:v>
                </c:pt>
                <c:pt idx="1711">
                  <c:v>186.85986012110328</c:v>
                </c:pt>
                <c:pt idx="1712">
                  <c:v>186.85986012110328</c:v>
                </c:pt>
                <c:pt idx="1713">
                  <c:v>186.85986012110328</c:v>
                </c:pt>
                <c:pt idx="1714">
                  <c:v>186.85986012110328</c:v>
                </c:pt>
                <c:pt idx="1715">
                  <c:v>186.85986012110328</c:v>
                </c:pt>
                <c:pt idx="1716">
                  <c:v>186.85986012110328</c:v>
                </c:pt>
                <c:pt idx="1717">
                  <c:v>186.85986012110328</c:v>
                </c:pt>
                <c:pt idx="1718">
                  <c:v>186.85986012110328</c:v>
                </c:pt>
                <c:pt idx="1719">
                  <c:v>186.85986012110328</c:v>
                </c:pt>
                <c:pt idx="1720">
                  <c:v>186.85986012110328</c:v>
                </c:pt>
                <c:pt idx="1721">
                  <c:v>186.85986012110328</c:v>
                </c:pt>
                <c:pt idx="1722">
                  <c:v>186.85986012110328</c:v>
                </c:pt>
                <c:pt idx="1723">
                  <c:v>186.85986012110328</c:v>
                </c:pt>
                <c:pt idx="1724">
                  <c:v>186.85986012110328</c:v>
                </c:pt>
                <c:pt idx="1725">
                  <c:v>186.85986012110328</c:v>
                </c:pt>
                <c:pt idx="1726">
                  <c:v>186.85986012110328</c:v>
                </c:pt>
                <c:pt idx="1727">
                  <c:v>186.85986012110328</c:v>
                </c:pt>
                <c:pt idx="1728">
                  <c:v>186.85986012110328</c:v>
                </c:pt>
                <c:pt idx="1729">
                  <c:v>186.85986012110328</c:v>
                </c:pt>
                <c:pt idx="1730">
                  <c:v>186.85986012110328</c:v>
                </c:pt>
                <c:pt idx="1731">
                  <c:v>186.85986012110328</c:v>
                </c:pt>
                <c:pt idx="1732">
                  <c:v>186.85986012110328</c:v>
                </c:pt>
                <c:pt idx="1733">
                  <c:v>186.85986012110328</c:v>
                </c:pt>
                <c:pt idx="1734">
                  <c:v>186.85986012110328</c:v>
                </c:pt>
                <c:pt idx="1735">
                  <c:v>186.85986012110328</c:v>
                </c:pt>
                <c:pt idx="1736">
                  <c:v>186.85986012110328</c:v>
                </c:pt>
                <c:pt idx="1737">
                  <c:v>186.85986012110328</c:v>
                </c:pt>
                <c:pt idx="1738">
                  <c:v>186.85986012110328</c:v>
                </c:pt>
                <c:pt idx="1739">
                  <c:v>186.85986012110328</c:v>
                </c:pt>
                <c:pt idx="1740">
                  <c:v>186.85986012110328</c:v>
                </c:pt>
                <c:pt idx="1741">
                  <c:v>186.85986012110328</c:v>
                </c:pt>
                <c:pt idx="1742">
                  <c:v>186.85986012110328</c:v>
                </c:pt>
                <c:pt idx="1743">
                  <c:v>186.85986012110328</c:v>
                </c:pt>
                <c:pt idx="1744">
                  <c:v>186.85986012110328</c:v>
                </c:pt>
                <c:pt idx="1745">
                  <c:v>186.85986012110328</c:v>
                </c:pt>
                <c:pt idx="1746">
                  <c:v>186.85986012110328</c:v>
                </c:pt>
                <c:pt idx="1747">
                  <c:v>186.85986012110328</c:v>
                </c:pt>
                <c:pt idx="1748">
                  <c:v>186.85986012110328</c:v>
                </c:pt>
                <c:pt idx="1749">
                  <c:v>186.85986012110328</c:v>
                </c:pt>
                <c:pt idx="1750">
                  <c:v>186.85986012110328</c:v>
                </c:pt>
                <c:pt idx="1751">
                  <c:v>186.85986012110328</c:v>
                </c:pt>
                <c:pt idx="1752">
                  <c:v>186.85986012110328</c:v>
                </c:pt>
                <c:pt idx="1753">
                  <c:v>186.85986012110328</c:v>
                </c:pt>
                <c:pt idx="1754">
                  <c:v>186.85986012110328</c:v>
                </c:pt>
                <c:pt idx="1755">
                  <c:v>186.85986012110328</c:v>
                </c:pt>
                <c:pt idx="1756">
                  <c:v>186.85986012110328</c:v>
                </c:pt>
                <c:pt idx="1757">
                  <c:v>186.85986012110328</c:v>
                </c:pt>
                <c:pt idx="1758">
                  <c:v>186.85986012110328</c:v>
                </c:pt>
                <c:pt idx="1759">
                  <c:v>186.85986012110328</c:v>
                </c:pt>
                <c:pt idx="1760">
                  <c:v>186.85986012110328</c:v>
                </c:pt>
                <c:pt idx="1761">
                  <c:v>186.85986012110328</c:v>
                </c:pt>
                <c:pt idx="1762">
                  <c:v>186.85986012110328</c:v>
                </c:pt>
                <c:pt idx="1763">
                  <c:v>186.85986012110328</c:v>
                </c:pt>
                <c:pt idx="1764">
                  <c:v>186.85986012110328</c:v>
                </c:pt>
                <c:pt idx="1765">
                  <c:v>186.85986012110328</c:v>
                </c:pt>
                <c:pt idx="1766">
                  <c:v>186.85986012110328</c:v>
                </c:pt>
                <c:pt idx="1767">
                  <c:v>186.85986012110328</c:v>
                </c:pt>
                <c:pt idx="1768">
                  <c:v>186.85986012110328</c:v>
                </c:pt>
                <c:pt idx="1769">
                  <c:v>186.85986012110328</c:v>
                </c:pt>
                <c:pt idx="1770">
                  <c:v>186.85986012110328</c:v>
                </c:pt>
                <c:pt idx="1771">
                  <c:v>186.85986012110328</c:v>
                </c:pt>
                <c:pt idx="1772">
                  <c:v>186.85986012110328</c:v>
                </c:pt>
                <c:pt idx="1773">
                  <c:v>186.85986012110328</c:v>
                </c:pt>
                <c:pt idx="1774">
                  <c:v>186.85986012110328</c:v>
                </c:pt>
                <c:pt idx="1775">
                  <c:v>186.85986012110328</c:v>
                </c:pt>
                <c:pt idx="1776">
                  <c:v>186.85986012110328</c:v>
                </c:pt>
                <c:pt idx="1777">
                  <c:v>186.85986012110328</c:v>
                </c:pt>
                <c:pt idx="1778">
                  <c:v>186.85986012110328</c:v>
                </c:pt>
                <c:pt idx="1779">
                  <c:v>186.85986012110328</c:v>
                </c:pt>
                <c:pt idx="1780">
                  <c:v>186.85986012110328</c:v>
                </c:pt>
                <c:pt idx="1781">
                  <c:v>186.85986012110328</c:v>
                </c:pt>
                <c:pt idx="1782">
                  <c:v>186.85986012110328</c:v>
                </c:pt>
                <c:pt idx="1783">
                  <c:v>186.85986012110328</c:v>
                </c:pt>
                <c:pt idx="1784">
                  <c:v>186.85986012110328</c:v>
                </c:pt>
                <c:pt idx="1785">
                  <c:v>186.85986012110328</c:v>
                </c:pt>
                <c:pt idx="1786">
                  <c:v>186.85986012110328</c:v>
                </c:pt>
                <c:pt idx="1787">
                  <c:v>186.85986012110328</c:v>
                </c:pt>
                <c:pt idx="1788">
                  <c:v>186.85986012110328</c:v>
                </c:pt>
                <c:pt idx="1789">
                  <c:v>186.85986012110328</c:v>
                </c:pt>
                <c:pt idx="1790">
                  <c:v>186.85986012110328</c:v>
                </c:pt>
                <c:pt idx="1791">
                  <c:v>186.85986012110328</c:v>
                </c:pt>
                <c:pt idx="1792">
                  <c:v>186.85986012110328</c:v>
                </c:pt>
                <c:pt idx="1793">
                  <c:v>186.85986012110328</c:v>
                </c:pt>
                <c:pt idx="1794">
                  <c:v>186.85986012110328</c:v>
                </c:pt>
                <c:pt idx="1795">
                  <c:v>186.85986012110328</c:v>
                </c:pt>
                <c:pt idx="1796">
                  <c:v>186.85986012110328</c:v>
                </c:pt>
                <c:pt idx="1797">
                  <c:v>186.85986012110328</c:v>
                </c:pt>
                <c:pt idx="1798">
                  <c:v>186.85986012110328</c:v>
                </c:pt>
                <c:pt idx="1799">
                  <c:v>186.85986012110328</c:v>
                </c:pt>
                <c:pt idx="1800">
                  <c:v>186.85986012110328</c:v>
                </c:pt>
                <c:pt idx="1801">
                  <c:v>186.85986012110328</c:v>
                </c:pt>
                <c:pt idx="1802">
                  <c:v>186.85986012110328</c:v>
                </c:pt>
                <c:pt idx="1803">
                  <c:v>186.85986012110328</c:v>
                </c:pt>
                <c:pt idx="1804">
                  <c:v>186.85986012110328</c:v>
                </c:pt>
                <c:pt idx="1805">
                  <c:v>186.85986012110328</c:v>
                </c:pt>
                <c:pt idx="1806">
                  <c:v>186.85986012110328</c:v>
                </c:pt>
                <c:pt idx="1807">
                  <c:v>186.85986012110328</c:v>
                </c:pt>
                <c:pt idx="1808">
                  <c:v>186.85986012110328</c:v>
                </c:pt>
                <c:pt idx="1809">
                  <c:v>186.85986012110328</c:v>
                </c:pt>
                <c:pt idx="1810">
                  <c:v>186.85986012110328</c:v>
                </c:pt>
                <c:pt idx="1811">
                  <c:v>186.85986012110328</c:v>
                </c:pt>
                <c:pt idx="1812">
                  <c:v>186.85986012110328</c:v>
                </c:pt>
                <c:pt idx="1813">
                  <c:v>186.85986012110328</c:v>
                </c:pt>
                <c:pt idx="1814">
                  <c:v>186.85986012110328</c:v>
                </c:pt>
                <c:pt idx="1815">
                  <c:v>186.85986012110328</c:v>
                </c:pt>
                <c:pt idx="1816">
                  <c:v>186.85986012110328</c:v>
                </c:pt>
                <c:pt idx="1817">
                  <c:v>186.85986012110328</c:v>
                </c:pt>
                <c:pt idx="1818">
                  <c:v>186.85986012110328</c:v>
                </c:pt>
                <c:pt idx="1819">
                  <c:v>186.85986012110328</c:v>
                </c:pt>
                <c:pt idx="1820">
                  <c:v>186.85986012110328</c:v>
                </c:pt>
                <c:pt idx="1821">
                  <c:v>186.85986012110328</c:v>
                </c:pt>
                <c:pt idx="1822">
                  <c:v>186.85986012110328</c:v>
                </c:pt>
                <c:pt idx="1823">
                  <c:v>186.85986012110328</c:v>
                </c:pt>
                <c:pt idx="1824">
                  <c:v>186.85986012110328</c:v>
                </c:pt>
                <c:pt idx="1825">
                  <c:v>186.85986012110328</c:v>
                </c:pt>
                <c:pt idx="1826">
                  <c:v>186.85986012110328</c:v>
                </c:pt>
                <c:pt idx="1827">
                  <c:v>186.85986012110328</c:v>
                </c:pt>
                <c:pt idx="1828">
                  <c:v>186.85986012110328</c:v>
                </c:pt>
                <c:pt idx="1829">
                  <c:v>186.85986012110328</c:v>
                </c:pt>
                <c:pt idx="1830">
                  <c:v>186.85986012110328</c:v>
                </c:pt>
                <c:pt idx="1831">
                  <c:v>186.85986012110328</c:v>
                </c:pt>
                <c:pt idx="1832">
                  <c:v>186.85986012110328</c:v>
                </c:pt>
                <c:pt idx="1833">
                  <c:v>186.85986012110328</c:v>
                </c:pt>
                <c:pt idx="1834">
                  <c:v>186.85986012110328</c:v>
                </c:pt>
                <c:pt idx="1835">
                  <c:v>186.85986012110328</c:v>
                </c:pt>
                <c:pt idx="1836">
                  <c:v>186.85986012110328</c:v>
                </c:pt>
                <c:pt idx="1837">
                  <c:v>186.85986012110328</c:v>
                </c:pt>
                <c:pt idx="1838">
                  <c:v>186.85986012110328</c:v>
                </c:pt>
                <c:pt idx="1839">
                  <c:v>186.85986012110328</c:v>
                </c:pt>
                <c:pt idx="1840">
                  <c:v>186.85986012110328</c:v>
                </c:pt>
                <c:pt idx="1841">
                  <c:v>186.85986012110328</c:v>
                </c:pt>
                <c:pt idx="1842">
                  <c:v>186.85986012110328</c:v>
                </c:pt>
                <c:pt idx="1843">
                  <c:v>186.85986012110328</c:v>
                </c:pt>
                <c:pt idx="1844">
                  <c:v>186.85986012110328</c:v>
                </c:pt>
                <c:pt idx="1845">
                  <c:v>186.85986012110328</c:v>
                </c:pt>
                <c:pt idx="1846">
                  <c:v>186.85986012110328</c:v>
                </c:pt>
                <c:pt idx="1847">
                  <c:v>186.85986012110328</c:v>
                </c:pt>
                <c:pt idx="1848">
                  <c:v>186.85986012110328</c:v>
                </c:pt>
                <c:pt idx="1849">
                  <c:v>186.85986012110328</c:v>
                </c:pt>
                <c:pt idx="1850">
                  <c:v>186.85986012110328</c:v>
                </c:pt>
                <c:pt idx="1851">
                  <c:v>186.85986012110328</c:v>
                </c:pt>
                <c:pt idx="1852">
                  <c:v>186.85986012110328</c:v>
                </c:pt>
                <c:pt idx="1853">
                  <c:v>186.85986012110328</c:v>
                </c:pt>
                <c:pt idx="1854">
                  <c:v>186.85986012110328</c:v>
                </c:pt>
                <c:pt idx="1855">
                  <c:v>186.85986012110328</c:v>
                </c:pt>
                <c:pt idx="1856">
                  <c:v>186.85986012110328</c:v>
                </c:pt>
                <c:pt idx="1857">
                  <c:v>186.85986012110328</c:v>
                </c:pt>
                <c:pt idx="1858">
                  <c:v>186.85986012110328</c:v>
                </c:pt>
                <c:pt idx="1859">
                  <c:v>186.85986012110328</c:v>
                </c:pt>
                <c:pt idx="1860">
                  <c:v>186.85986012110328</c:v>
                </c:pt>
                <c:pt idx="1861">
                  <c:v>186.85986012110328</c:v>
                </c:pt>
                <c:pt idx="1862">
                  <c:v>186.85986012110328</c:v>
                </c:pt>
                <c:pt idx="1863">
                  <c:v>186.85986012110328</c:v>
                </c:pt>
                <c:pt idx="1864">
                  <c:v>186.85986012110328</c:v>
                </c:pt>
                <c:pt idx="1865">
                  <c:v>186.85986012110328</c:v>
                </c:pt>
                <c:pt idx="1866">
                  <c:v>186.85986012110328</c:v>
                </c:pt>
                <c:pt idx="1867">
                  <c:v>186.85986012110328</c:v>
                </c:pt>
                <c:pt idx="1868">
                  <c:v>186.85986012110328</c:v>
                </c:pt>
                <c:pt idx="1869">
                  <c:v>186.85986012110328</c:v>
                </c:pt>
                <c:pt idx="1870">
                  <c:v>186.85986012110328</c:v>
                </c:pt>
                <c:pt idx="1871">
                  <c:v>186.85986012110328</c:v>
                </c:pt>
                <c:pt idx="1872">
                  <c:v>186.85986012110328</c:v>
                </c:pt>
                <c:pt idx="1873">
                  <c:v>186.85986012110328</c:v>
                </c:pt>
                <c:pt idx="1874">
                  <c:v>186.85986012110328</c:v>
                </c:pt>
                <c:pt idx="1875">
                  <c:v>186.85986012110328</c:v>
                </c:pt>
                <c:pt idx="1876">
                  <c:v>186.85986012110328</c:v>
                </c:pt>
                <c:pt idx="1877">
                  <c:v>186.85986012110328</c:v>
                </c:pt>
                <c:pt idx="1878">
                  <c:v>186.85986012110328</c:v>
                </c:pt>
                <c:pt idx="1879">
                  <c:v>186.85986012110328</c:v>
                </c:pt>
                <c:pt idx="1880">
                  <c:v>186.85986012110328</c:v>
                </c:pt>
                <c:pt idx="1881">
                  <c:v>186.85986012110328</c:v>
                </c:pt>
                <c:pt idx="1882">
                  <c:v>186.85986012110328</c:v>
                </c:pt>
                <c:pt idx="1883">
                  <c:v>186.85986012110328</c:v>
                </c:pt>
                <c:pt idx="1884">
                  <c:v>186.85986012110328</c:v>
                </c:pt>
                <c:pt idx="1885">
                  <c:v>186.85986012110328</c:v>
                </c:pt>
              </c:numCache>
            </c:numRef>
          </c:val>
          <c:smooth val="0"/>
          <c:extLst>
            <c:ext xmlns:c16="http://schemas.microsoft.com/office/drawing/2014/chart" uri="{C3380CC4-5D6E-409C-BE32-E72D297353CC}">
              <c16:uniqueId val="{00000001-57CF-490D-8736-B4BC521039DB}"/>
            </c:ext>
          </c:extLst>
        </c:ser>
        <c:dLbls>
          <c:showLegendKey val="0"/>
          <c:showVal val="0"/>
          <c:showCatName val="0"/>
          <c:showSerName val="0"/>
          <c:showPercent val="0"/>
          <c:showBubbleSize val="0"/>
        </c:dLbls>
        <c:smooth val="0"/>
        <c:axId val="266689536"/>
        <c:axId val="266715904"/>
      </c:lineChart>
      <c:dateAx>
        <c:axId val="266689536"/>
        <c:scaling>
          <c:orientation val="minMax"/>
          <c:max val="44352"/>
          <c:min val="31048"/>
        </c:scaling>
        <c:delete val="0"/>
        <c:axPos val="b"/>
        <c:numFmt formatCode="yyyy" sourceLinked="0"/>
        <c:majorTickMark val="none"/>
        <c:minorTickMark val="none"/>
        <c:tickLblPos val="low"/>
        <c:spPr>
          <a:ln w="25400">
            <a:solidFill>
              <a:srgbClr val="000000"/>
            </a:solidFill>
            <a:prstDash val="solid"/>
          </a:ln>
        </c:spPr>
        <c:txPr>
          <a:bodyPr rot="0" vert="horz"/>
          <a:lstStyle/>
          <a:p>
            <a:pPr>
              <a:defRPr/>
            </a:pPr>
            <a:endParaRPr lang="en-US"/>
          </a:p>
        </c:txPr>
        <c:crossAx val="266715904"/>
        <c:crosses val="autoZero"/>
        <c:auto val="1"/>
        <c:lblOffset val="100"/>
        <c:baseTimeUnit val="days"/>
        <c:majorUnit val="5"/>
        <c:majorTimeUnit val="years"/>
      </c:dateAx>
      <c:valAx>
        <c:axId val="266715904"/>
        <c:scaling>
          <c:orientation val="minMax"/>
        </c:scaling>
        <c:delete val="0"/>
        <c:axPos val="l"/>
        <c:numFmt formatCode="#,##0;\ \(#,##0\)" sourceLinked="0"/>
        <c:majorTickMark val="none"/>
        <c:minorTickMark val="none"/>
        <c:tickLblPos val="nextTo"/>
        <c:spPr>
          <a:ln w="25400">
            <a:noFill/>
          </a:ln>
        </c:spPr>
        <c:crossAx val="266689536"/>
        <c:crosses val="autoZero"/>
        <c:crossBetween val="midCat"/>
      </c:valAx>
      <c:spPr>
        <a:noFill/>
        <a:ln w="25400">
          <a:noFill/>
        </a:ln>
      </c:spPr>
    </c:plotArea>
    <c:legend>
      <c:legendPos val="b"/>
      <c:legendEntry>
        <c:idx val="0"/>
        <c:delete val="1"/>
      </c:legendEntry>
      <c:layout>
        <c:manualLayout>
          <c:xMode val="edge"/>
          <c:yMode val="edge"/>
          <c:x val="0.44043197725284339"/>
          <c:y val="0.92225776465441811"/>
          <c:w val="0.12222246524739963"/>
          <c:h val="6.7325568678915135E-2"/>
        </c:manualLayout>
      </c:layout>
      <c:overlay val="0"/>
    </c:legend>
    <c:plotVisOnly val="1"/>
    <c:dispBlanksAs val="gap"/>
    <c:showDLblsOverMax val="0"/>
  </c:chart>
  <c:spPr>
    <a:solidFill>
      <a:srgbClr val="FFFFFF"/>
    </a:solidFill>
    <a:ln w="9525">
      <a:noFill/>
    </a:ln>
    <a:effectLst/>
  </c:spPr>
  <c:txPr>
    <a:bodyPr/>
    <a:lstStyle/>
    <a:p>
      <a:pPr>
        <a:defRPr sz="1200">
          <a:latin typeface="Frutiger 45 Light" panose="020B0603020202020204" pitchFamily="34"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474871196655973E-2"/>
          <c:y val="4.9142509149351102E-2"/>
          <c:w val="0.83478686691941284"/>
          <c:h val="0.74608732502187225"/>
        </c:manualLayout>
      </c:layout>
      <c:lineChart>
        <c:grouping val="standard"/>
        <c:varyColors val="0"/>
        <c:ser>
          <c:idx val="0"/>
          <c:order val="0"/>
          <c:tx>
            <c:strRef>
              <c:f>RU1000G!$AA$305</c:f>
              <c:strCache>
                <c:ptCount val="1"/>
                <c:pt idx="0">
                  <c:v>Russell 1000 Growth P/E (left)</c:v>
                </c:pt>
              </c:strCache>
            </c:strRef>
          </c:tx>
          <c:spPr>
            <a:ln w="28575">
              <a:solidFill>
                <a:srgbClr val="4D3C2F"/>
              </a:solidFill>
              <a:prstDash val="solid"/>
            </a:ln>
          </c:spPr>
          <c:marker>
            <c:symbol val="none"/>
          </c:marker>
          <c:cat>
            <c:numRef>
              <c:f>RU1000G!$R$248:$R$286</c:f>
              <c:numCache>
                <c:formatCode>m/d/yyyy</c:formatCode>
                <c:ptCount val="39"/>
                <c:pt idx="0">
                  <c:v>43131</c:v>
                </c:pt>
                <c:pt idx="1">
                  <c:v>43159</c:v>
                </c:pt>
                <c:pt idx="2">
                  <c:v>43190</c:v>
                </c:pt>
                <c:pt idx="3">
                  <c:v>43220</c:v>
                </c:pt>
                <c:pt idx="4">
                  <c:v>43251</c:v>
                </c:pt>
                <c:pt idx="5">
                  <c:v>43281</c:v>
                </c:pt>
                <c:pt idx="6">
                  <c:v>43312</c:v>
                </c:pt>
                <c:pt idx="7">
                  <c:v>43343</c:v>
                </c:pt>
                <c:pt idx="8">
                  <c:v>43373</c:v>
                </c:pt>
                <c:pt idx="9">
                  <c:v>43404</c:v>
                </c:pt>
                <c:pt idx="10">
                  <c:v>43434</c:v>
                </c:pt>
                <c:pt idx="11">
                  <c:v>43465</c:v>
                </c:pt>
                <c:pt idx="12">
                  <c:v>43496</c:v>
                </c:pt>
                <c:pt idx="13">
                  <c:v>43524</c:v>
                </c:pt>
                <c:pt idx="14">
                  <c:v>43555</c:v>
                </c:pt>
                <c:pt idx="15">
                  <c:v>43585</c:v>
                </c:pt>
                <c:pt idx="16">
                  <c:v>43616</c:v>
                </c:pt>
                <c:pt idx="17">
                  <c:v>43646</c:v>
                </c:pt>
                <c:pt idx="18">
                  <c:v>43677</c:v>
                </c:pt>
                <c:pt idx="19">
                  <c:v>43708</c:v>
                </c:pt>
                <c:pt idx="20">
                  <c:v>43738</c:v>
                </c:pt>
                <c:pt idx="21">
                  <c:v>43769</c:v>
                </c:pt>
                <c:pt idx="22">
                  <c:v>43799</c:v>
                </c:pt>
                <c:pt idx="23">
                  <c:v>43830</c:v>
                </c:pt>
                <c:pt idx="24">
                  <c:v>43861</c:v>
                </c:pt>
                <c:pt idx="25">
                  <c:v>43890</c:v>
                </c:pt>
                <c:pt idx="26">
                  <c:v>43921</c:v>
                </c:pt>
                <c:pt idx="27">
                  <c:v>43951</c:v>
                </c:pt>
                <c:pt idx="28">
                  <c:v>43982</c:v>
                </c:pt>
                <c:pt idx="29">
                  <c:v>44012</c:v>
                </c:pt>
                <c:pt idx="30">
                  <c:v>44043</c:v>
                </c:pt>
                <c:pt idx="31">
                  <c:v>44074</c:v>
                </c:pt>
                <c:pt idx="32">
                  <c:v>44104</c:v>
                </c:pt>
                <c:pt idx="33">
                  <c:v>44135</c:v>
                </c:pt>
                <c:pt idx="34">
                  <c:v>44165</c:v>
                </c:pt>
                <c:pt idx="35">
                  <c:v>44196</c:v>
                </c:pt>
                <c:pt idx="36">
                  <c:v>44227</c:v>
                </c:pt>
                <c:pt idx="37">
                  <c:v>44255</c:v>
                </c:pt>
                <c:pt idx="38">
                  <c:v>44286</c:v>
                </c:pt>
              </c:numCache>
            </c:numRef>
          </c:cat>
          <c:val>
            <c:numRef>
              <c:f>RU1000G!$W$248:$W$286</c:f>
              <c:numCache>
                <c:formatCode>General</c:formatCode>
                <c:ptCount val="39"/>
                <c:pt idx="0">
                  <c:v>21.684000000000001</c:v>
                </c:pt>
                <c:pt idx="1">
                  <c:v>19.902000000000001</c:v>
                </c:pt>
                <c:pt idx="2">
                  <c:v>19.087</c:v>
                </c:pt>
                <c:pt idx="3">
                  <c:v>19.262</c:v>
                </c:pt>
                <c:pt idx="4">
                  <c:v>19.602</c:v>
                </c:pt>
                <c:pt idx="5">
                  <c:v>20.562000000000001</c:v>
                </c:pt>
                <c:pt idx="6">
                  <c:v>21.007000000000001</c:v>
                </c:pt>
                <c:pt idx="7">
                  <c:v>21.856000000000002</c:v>
                </c:pt>
                <c:pt idx="8">
                  <c:v>21.97</c:v>
                </c:pt>
                <c:pt idx="9">
                  <c:v>19.634</c:v>
                </c:pt>
                <c:pt idx="10">
                  <c:v>19.305748859079198</c:v>
                </c:pt>
                <c:pt idx="11">
                  <c:v>17.633303132035699</c:v>
                </c:pt>
                <c:pt idx="12">
                  <c:v>19.376567767093398</c:v>
                </c:pt>
                <c:pt idx="13">
                  <c:v>20.016097534105</c:v>
                </c:pt>
                <c:pt idx="14">
                  <c:v>20.4859087792147</c:v>
                </c:pt>
                <c:pt idx="15">
                  <c:v>21.257027041263399</c:v>
                </c:pt>
                <c:pt idx="16">
                  <c:v>19.696241740276001</c:v>
                </c:pt>
                <c:pt idx="17">
                  <c:v>20.9099982363797</c:v>
                </c:pt>
                <c:pt idx="18">
                  <c:v>22.007890888217801</c:v>
                </c:pt>
                <c:pt idx="19">
                  <c:v>21.617738700443301</c:v>
                </c:pt>
                <c:pt idx="20">
                  <c:v>21.3846449726754</c:v>
                </c:pt>
                <c:pt idx="21">
                  <c:v>21.791495534672698</c:v>
                </c:pt>
                <c:pt idx="22">
                  <c:v>22.606480870024999</c:v>
                </c:pt>
                <c:pt idx="23">
                  <c:v>23.091242329001201</c:v>
                </c:pt>
                <c:pt idx="24">
                  <c:v>23.396307109654</c:v>
                </c:pt>
                <c:pt idx="25">
                  <c:v>21.724108405325801</c:v>
                </c:pt>
                <c:pt idx="26">
                  <c:v>20.297891440518899</c:v>
                </c:pt>
                <c:pt idx="27">
                  <c:v>25.249295081526</c:v>
                </c:pt>
                <c:pt idx="28">
                  <c:v>27.132241206481599</c:v>
                </c:pt>
                <c:pt idx="29">
                  <c:v>29.815565268160899</c:v>
                </c:pt>
                <c:pt idx="30">
                  <c:v>30.441036221411</c:v>
                </c:pt>
                <c:pt idx="31">
                  <c:v>32.478131013711</c:v>
                </c:pt>
                <c:pt idx="32">
                  <c:v>30.4718917875663</c:v>
                </c:pt>
                <c:pt idx="33">
                  <c:v>28.317006522206398</c:v>
                </c:pt>
                <c:pt idx="34">
                  <c:v>30.558583654882799</c:v>
                </c:pt>
                <c:pt idx="35">
                  <c:v>31.2672940019321</c:v>
                </c:pt>
                <c:pt idx="36">
                  <c:v>29.8630228771279</c:v>
                </c:pt>
                <c:pt idx="37">
                  <c:v>29.0252189135539</c:v>
                </c:pt>
                <c:pt idx="38">
                  <c:v>29.382755403204001</c:v>
                </c:pt>
              </c:numCache>
            </c:numRef>
          </c:val>
          <c:smooth val="0"/>
          <c:extLst>
            <c:ext xmlns:c16="http://schemas.microsoft.com/office/drawing/2014/chart" uri="{C3380CC4-5D6E-409C-BE32-E72D297353CC}">
              <c16:uniqueId val="{00000000-F7EC-4796-890A-81A6E49E9036}"/>
            </c:ext>
          </c:extLst>
        </c:ser>
        <c:dLbls>
          <c:showLegendKey val="0"/>
          <c:showVal val="0"/>
          <c:showCatName val="0"/>
          <c:showSerName val="0"/>
          <c:showPercent val="0"/>
          <c:showBubbleSize val="0"/>
        </c:dLbls>
        <c:marker val="1"/>
        <c:smooth val="0"/>
        <c:axId val="316563456"/>
        <c:axId val="316564992"/>
      </c:lineChart>
      <c:lineChart>
        <c:grouping val="standard"/>
        <c:varyColors val="0"/>
        <c:ser>
          <c:idx val="1"/>
          <c:order val="1"/>
          <c:tx>
            <c:strRef>
              <c:f>RU1000G!$AA$306</c:f>
              <c:strCache>
                <c:ptCount val="1"/>
                <c:pt idx="0">
                  <c:v>Real interest rate, inverted (right)</c:v>
                </c:pt>
              </c:strCache>
            </c:strRef>
          </c:tx>
          <c:spPr>
            <a:ln w="28575">
              <a:solidFill>
                <a:srgbClr val="CFBD9B"/>
              </a:solidFill>
              <a:prstDash val="solid"/>
            </a:ln>
          </c:spPr>
          <c:marker>
            <c:symbol val="none"/>
          </c:marker>
          <c:val>
            <c:numRef>
              <c:f>RU1000G!$V$248:$V$286</c:f>
              <c:numCache>
                <c:formatCode>General</c:formatCode>
                <c:ptCount val="39"/>
                <c:pt idx="0">
                  <c:v>0.5929000000000002</c:v>
                </c:pt>
                <c:pt idx="1">
                  <c:v>0.74149999999999983</c:v>
                </c:pt>
                <c:pt idx="2">
                  <c:v>0.68300000000000027</c:v>
                </c:pt>
                <c:pt idx="3">
                  <c:v>0.77780000000000005</c:v>
                </c:pt>
                <c:pt idx="4">
                  <c:v>0.76920000000000011</c:v>
                </c:pt>
                <c:pt idx="5">
                  <c:v>0.73160000000000025</c:v>
                </c:pt>
                <c:pt idx="6">
                  <c:v>0.83259999999999978</c:v>
                </c:pt>
                <c:pt idx="7">
                  <c:v>0.77010000000000023</c:v>
                </c:pt>
                <c:pt idx="8">
                  <c:v>0.91630000000000011</c:v>
                </c:pt>
                <c:pt idx="9">
                  <c:v>1.0815000000000001</c:v>
                </c:pt>
                <c:pt idx="10">
                  <c:v>1.0191999999999997</c:v>
                </c:pt>
                <c:pt idx="11">
                  <c:v>0.97030000000000016</c:v>
                </c:pt>
                <c:pt idx="12">
                  <c:v>0.76629999999999976</c:v>
                </c:pt>
                <c:pt idx="13">
                  <c:v>0.77079999999999993</c:v>
                </c:pt>
                <c:pt idx="14">
                  <c:v>0.53010000000000024</c:v>
                </c:pt>
                <c:pt idx="15">
                  <c:v>0.55210000000000026</c:v>
                </c:pt>
                <c:pt idx="16">
                  <c:v>0.38260000000000005</c:v>
                </c:pt>
                <c:pt idx="17">
                  <c:v>0.30480000000000018</c:v>
                </c:pt>
                <c:pt idx="18">
                  <c:v>0.26470000000000016</c:v>
                </c:pt>
                <c:pt idx="19">
                  <c:v>-4.5600000000000085E-2</c:v>
                </c:pt>
                <c:pt idx="20">
                  <c:v>0.14420000000000011</c:v>
                </c:pt>
                <c:pt idx="21">
                  <c:v>0.1408999999999998</c:v>
                </c:pt>
                <c:pt idx="22">
                  <c:v>0.14280000000000004</c:v>
                </c:pt>
                <c:pt idx="23">
                  <c:v>0.13149999999999995</c:v>
                </c:pt>
                <c:pt idx="24">
                  <c:v>-0.1339999999999999</c:v>
                </c:pt>
                <c:pt idx="25">
                  <c:v>-0.28149999999999986</c:v>
                </c:pt>
                <c:pt idx="26">
                  <c:v>-0.25739999999999996</c:v>
                </c:pt>
                <c:pt idx="27">
                  <c:v>-0.43009999999999993</c:v>
                </c:pt>
                <c:pt idx="28">
                  <c:v>-0.49060000000000004</c:v>
                </c:pt>
                <c:pt idx="29">
                  <c:v>-0.68259999999999998</c:v>
                </c:pt>
                <c:pt idx="30">
                  <c:v>-1.0263</c:v>
                </c:pt>
                <c:pt idx="31">
                  <c:v>-1.1000999999999999</c:v>
                </c:pt>
                <c:pt idx="32">
                  <c:v>-0.94869999999999999</c:v>
                </c:pt>
                <c:pt idx="33">
                  <c:v>-0.83409999999999995</c:v>
                </c:pt>
                <c:pt idx="34">
                  <c:v>-0.95100000000000007</c:v>
                </c:pt>
                <c:pt idx="35">
                  <c:v>-1.0736000000000001</c:v>
                </c:pt>
                <c:pt idx="36">
                  <c:v>-1.0364</c:v>
                </c:pt>
                <c:pt idx="37">
                  <c:v>-0.74399999999999977</c:v>
                </c:pt>
                <c:pt idx="38">
                  <c:v>-0.62749999999999972</c:v>
                </c:pt>
              </c:numCache>
            </c:numRef>
          </c:val>
          <c:smooth val="0"/>
          <c:extLst>
            <c:ext xmlns:c16="http://schemas.microsoft.com/office/drawing/2014/chart" uri="{C3380CC4-5D6E-409C-BE32-E72D297353CC}">
              <c16:uniqueId val="{00000001-F7EC-4796-890A-81A6E49E9036}"/>
            </c:ext>
          </c:extLst>
        </c:ser>
        <c:dLbls>
          <c:showLegendKey val="0"/>
          <c:showVal val="0"/>
          <c:showCatName val="0"/>
          <c:showSerName val="0"/>
          <c:showPercent val="0"/>
          <c:showBubbleSize val="0"/>
        </c:dLbls>
        <c:marker val="1"/>
        <c:smooth val="0"/>
        <c:axId val="415995008"/>
        <c:axId val="415865088"/>
      </c:lineChart>
      <c:dateAx>
        <c:axId val="316563456"/>
        <c:scaling>
          <c:orientation val="minMax"/>
        </c:scaling>
        <c:delete val="0"/>
        <c:axPos val="b"/>
        <c:numFmt formatCode="yyyy" sourceLinked="0"/>
        <c:majorTickMark val="none"/>
        <c:minorTickMark val="none"/>
        <c:tickLblPos val="low"/>
        <c:spPr>
          <a:ln w="25400">
            <a:solidFill>
              <a:srgbClr val="000000"/>
            </a:solidFill>
            <a:prstDash val="solid"/>
          </a:ln>
        </c:spPr>
        <c:txPr>
          <a:bodyPr rot="0" vert="horz"/>
          <a:lstStyle/>
          <a:p>
            <a:pPr>
              <a:defRPr/>
            </a:pPr>
            <a:endParaRPr lang="en-US"/>
          </a:p>
        </c:txPr>
        <c:crossAx val="316564992"/>
        <c:crosses val="autoZero"/>
        <c:auto val="1"/>
        <c:lblOffset val="100"/>
        <c:baseTimeUnit val="months"/>
        <c:majorUnit val="1"/>
        <c:majorTimeUnit val="years"/>
      </c:dateAx>
      <c:valAx>
        <c:axId val="316564992"/>
        <c:scaling>
          <c:orientation val="minMax"/>
          <c:min val="15"/>
        </c:scaling>
        <c:delete val="0"/>
        <c:axPos val="l"/>
        <c:numFmt formatCode="0\x" sourceLinked="0"/>
        <c:majorTickMark val="none"/>
        <c:minorTickMark val="none"/>
        <c:tickLblPos val="nextTo"/>
        <c:spPr>
          <a:ln w="25400">
            <a:noFill/>
          </a:ln>
        </c:spPr>
        <c:crossAx val="316563456"/>
        <c:crosses val="autoZero"/>
        <c:crossBetween val="midCat"/>
        <c:majorUnit val="4"/>
      </c:valAx>
      <c:valAx>
        <c:axId val="415865088"/>
        <c:scaling>
          <c:orientation val="maxMin"/>
        </c:scaling>
        <c:delete val="0"/>
        <c:axPos val="r"/>
        <c:numFmt formatCode="0.00%" sourceLinked="0"/>
        <c:majorTickMark val="none"/>
        <c:minorTickMark val="none"/>
        <c:tickLblPos val="nextTo"/>
        <c:spPr>
          <a:ln w="25400">
            <a:noFill/>
          </a:ln>
        </c:spPr>
        <c:crossAx val="415995008"/>
        <c:crosses val="max"/>
        <c:crossBetween val="between"/>
        <c:majorUnit val="0.75000000000000011"/>
        <c:dispUnits>
          <c:builtInUnit val="hundreds"/>
        </c:dispUnits>
      </c:valAx>
      <c:catAx>
        <c:axId val="415995008"/>
        <c:scaling>
          <c:orientation val="minMax"/>
        </c:scaling>
        <c:delete val="1"/>
        <c:axPos val="t"/>
        <c:majorTickMark val="out"/>
        <c:minorTickMark val="none"/>
        <c:tickLblPos val="nextTo"/>
        <c:crossAx val="415865088"/>
        <c:crosses val="autoZero"/>
        <c:auto val="1"/>
        <c:lblAlgn val="ctr"/>
        <c:lblOffset val="100"/>
        <c:noMultiLvlLbl val="0"/>
      </c:catAx>
      <c:spPr>
        <a:noFill/>
        <a:ln w="25400">
          <a:noFill/>
        </a:ln>
      </c:spPr>
    </c:plotArea>
    <c:legend>
      <c:legendPos val="b"/>
      <c:layout>
        <c:manualLayout>
          <c:xMode val="edge"/>
          <c:yMode val="edge"/>
          <c:x val="0.14397548540448316"/>
          <c:y val="0.88901000656167983"/>
          <c:w val="0.69095012955264312"/>
          <c:h val="0.11098999343832021"/>
        </c:manualLayout>
      </c:layout>
      <c:overlay val="0"/>
      <c:spPr>
        <a:noFill/>
        <a:ln w="25400">
          <a:noFill/>
        </a:ln>
        <a:effectLst/>
      </c:spPr>
    </c:legend>
    <c:plotVisOnly val="1"/>
    <c:dispBlanksAs val="gap"/>
    <c:showDLblsOverMax val="0"/>
  </c:chart>
  <c:spPr>
    <a:solidFill>
      <a:srgbClr val="FFFFFF"/>
    </a:solidFill>
    <a:ln w="9525">
      <a:noFill/>
    </a:ln>
    <a:effectLst/>
  </c:spPr>
  <c:txPr>
    <a:bodyPr/>
    <a:lstStyle/>
    <a:p>
      <a:pPr>
        <a:defRPr sz="1200">
          <a:latin typeface="Frutiger 45 Light" panose="020B0603020202020204" pitchFamily="34" charset="0"/>
        </a:defRPr>
      </a:pPr>
      <a:endParaRPr lang="en-U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5"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8217">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9892789"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8217">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5" y="6647531"/>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8217">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9705299" y="6647531"/>
            <a:ext cx="187551"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8217">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2236788" y="190500"/>
            <a:ext cx="5437187" cy="3057525"/>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51088" y="3643674"/>
            <a:ext cx="8612996" cy="2986481"/>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a:t>Click to edit Master text styles</a:t>
            </a:r>
          </a:p>
          <a:p>
            <a:pPr lvl="1"/>
            <a:r>
              <a:rPr lang="en-US" altLang="zh-TW" dirty="0"/>
              <a:t>Second level</a:t>
            </a:r>
          </a:p>
          <a:p>
            <a:pPr lvl="2"/>
            <a:r>
              <a:rPr lang="en-US" altLang="zh-TW" dirty="0"/>
              <a:t>Third level</a:t>
            </a:r>
          </a:p>
          <a:p>
            <a:pPr lvl="3"/>
            <a:r>
              <a:rPr lang="en-US" altLang="zh-TW" dirty="0"/>
              <a:t>Fourth level</a:t>
            </a:r>
          </a:p>
          <a:p>
            <a:pPr lvl="4"/>
            <a:r>
              <a:rPr lang="en-US" altLang="zh-TW" dirty="0"/>
              <a:t>Fifth level</a:t>
            </a:r>
          </a:p>
        </p:txBody>
      </p:sp>
      <p:sp>
        <p:nvSpPr>
          <p:cNvPr id="10247" name="Rectangle 7"/>
          <p:cNvSpPr>
            <a:spLocks noGrp="1" noChangeArrowheads="1"/>
          </p:cNvSpPr>
          <p:nvPr>
            <p:ph type="sldNum" sz="quarter" idx="5"/>
          </p:nvPr>
        </p:nvSpPr>
        <p:spPr bwMode="auto">
          <a:xfrm>
            <a:off x="5378903" y="6516684"/>
            <a:ext cx="4304471" cy="308475"/>
          </a:xfrm>
          <a:prstGeom prst="rect">
            <a:avLst/>
          </a:prstGeom>
          <a:noFill/>
          <a:ln w="9525">
            <a:noFill/>
            <a:miter lim="800000"/>
            <a:headEnd/>
            <a:tailEnd/>
          </a:ln>
          <a:effectLst/>
        </p:spPr>
        <p:txBody>
          <a:bodyPr vert="horz" wrap="square" lIns="20034" tIns="0" rIns="20034" bIns="0" numCol="1" anchor="b" anchorCtr="0" compatLnSpc="1">
            <a:prstTxWarp prst="textNoShape">
              <a:avLst/>
            </a:prstTxWarp>
          </a:bodyPr>
          <a:lstStyle>
            <a:lvl1pPr algn="r" defTabSz="953480">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156593" indent="-156593" algn="l" rtl="0" eaLnBrk="0" fontAlgn="base" hangingPunct="0">
      <a:spcBef>
        <a:spcPct val="30000"/>
      </a:spcBef>
      <a:spcAft>
        <a:spcPct val="0"/>
      </a:spcAft>
      <a:buClr>
        <a:srgbClr val="FF0000"/>
      </a:buClr>
      <a:buSzPct val="100000"/>
      <a:buFont typeface="Frutiger 55 Roman" pitchFamily="34" charset="0"/>
      <a:buChar char="•"/>
      <a:defRPr sz="700" kern="1200">
        <a:solidFill>
          <a:schemeClr val="tx1"/>
        </a:solidFill>
        <a:latin typeface="Frutiger 45 Light" panose="020B0603020202020204" pitchFamily="34" charset="0"/>
        <a:ea typeface="+mn-ea"/>
        <a:cs typeface="+mn-cs"/>
      </a:defRPr>
    </a:lvl1pPr>
    <a:lvl2pPr marL="455656" indent="-145040" algn="l" rtl="0" eaLnBrk="0" fontAlgn="base" hangingPunct="0">
      <a:spcBef>
        <a:spcPct val="30000"/>
      </a:spcBef>
      <a:spcAft>
        <a:spcPct val="0"/>
      </a:spcAft>
      <a:buSzPct val="80000"/>
      <a:buChar char="—"/>
      <a:defRPr sz="700" kern="1200">
        <a:solidFill>
          <a:schemeClr val="tx1"/>
        </a:solidFill>
        <a:latin typeface="Frutiger 45 Light" panose="020B0603020202020204" pitchFamily="34" charset="0"/>
        <a:ea typeface="+mn-ea"/>
        <a:cs typeface="+mn-cs"/>
      </a:defRPr>
    </a:lvl2pPr>
    <a:lvl3pPr marL="766266" indent="-156593" algn="l" rtl="0" eaLnBrk="0" fontAlgn="base" hangingPunct="0">
      <a:spcBef>
        <a:spcPct val="30000"/>
      </a:spcBef>
      <a:spcAft>
        <a:spcPct val="0"/>
      </a:spcAft>
      <a:buSzPct val="85000"/>
      <a:buChar char="–"/>
      <a:defRPr sz="700" kern="1200">
        <a:solidFill>
          <a:schemeClr val="tx1"/>
        </a:solidFill>
        <a:latin typeface="Frutiger 45 Light" panose="020B0603020202020204" pitchFamily="34" charset="0"/>
        <a:ea typeface="+mn-ea"/>
        <a:cs typeface="+mn-cs"/>
      </a:defRPr>
    </a:lvl3pPr>
    <a:lvl4pPr marL="1084587" indent="-164288" algn="l" rtl="0" eaLnBrk="0" fontAlgn="base" hangingPunct="0">
      <a:spcBef>
        <a:spcPct val="30000"/>
      </a:spcBef>
      <a:spcAft>
        <a:spcPct val="0"/>
      </a:spcAft>
      <a:buSzPct val="85000"/>
      <a:buChar char="–"/>
      <a:defRPr sz="700" kern="1200">
        <a:solidFill>
          <a:schemeClr val="tx1"/>
        </a:solidFill>
        <a:latin typeface="Frutiger 45 Light" panose="020B0603020202020204" pitchFamily="34" charset="0"/>
        <a:ea typeface="+mn-ea"/>
        <a:cs typeface="+mn-cs"/>
      </a:defRPr>
    </a:lvl4pPr>
    <a:lvl5pPr marL="1383649" indent="-145040" algn="l" rtl="0" eaLnBrk="0" fontAlgn="base" hangingPunct="0">
      <a:spcBef>
        <a:spcPct val="30000"/>
      </a:spcBef>
      <a:spcAft>
        <a:spcPct val="0"/>
      </a:spcAft>
      <a:buSzPct val="85000"/>
      <a:buChar char="–"/>
      <a:defRPr sz="700" kern="1200">
        <a:solidFill>
          <a:schemeClr val="tx1"/>
        </a:solidFill>
        <a:latin typeface="Frutiger 45 Light" panose="020B0603020202020204" pitchFamily="34" charset="0"/>
        <a:ea typeface="+mn-ea"/>
        <a:cs typeface="+mn-cs"/>
      </a:defRPr>
    </a:lvl5pPr>
    <a:lvl6pPr marL="1848282" algn="l" defTabSz="739313" rtl="0" eaLnBrk="1" latinLnBrk="0" hangingPunct="1">
      <a:defRPr sz="1000" kern="1200">
        <a:solidFill>
          <a:schemeClr val="tx1"/>
        </a:solidFill>
        <a:latin typeface="+mn-lt"/>
        <a:ea typeface="+mn-ea"/>
        <a:cs typeface="+mn-cs"/>
      </a:defRPr>
    </a:lvl6pPr>
    <a:lvl7pPr marL="2217935" algn="l" defTabSz="739313" rtl="0" eaLnBrk="1" latinLnBrk="0" hangingPunct="1">
      <a:defRPr sz="1000" kern="1200">
        <a:solidFill>
          <a:schemeClr val="tx1"/>
        </a:solidFill>
        <a:latin typeface="+mn-lt"/>
        <a:ea typeface="+mn-ea"/>
        <a:cs typeface="+mn-cs"/>
      </a:defRPr>
    </a:lvl7pPr>
    <a:lvl8pPr marL="2587600" algn="l" defTabSz="739313" rtl="0" eaLnBrk="1" latinLnBrk="0" hangingPunct="1">
      <a:defRPr sz="1000" kern="1200">
        <a:solidFill>
          <a:schemeClr val="tx1"/>
        </a:solidFill>
        <a:latin typeface="+mn-lt"/>
        <a:ea typeface="+mn-ea"/>
        <a:cs typeface="+mn-cs"/>
      </a:defRPr>
    </a:lvl8pPr>
    <a:lvl9pPr marL="2957253" algn="l" defTabSz="739313"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3</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15</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13009119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16</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13316297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17</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4390028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18</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10122752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19</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34867682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20</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41582037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21</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18502756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22</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9312681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23</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29522388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24</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38405393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4</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25</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1383239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26</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39631870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27</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27470800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29</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5</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7</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8</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10</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11</a:t>
            </a:fld>
            <a:endParaRPr lang="en-US" altLang="zh-TW" dirty="0"/>
          </a:p>
        </p:txBody>
      </p:sp>
    </p:spTree>
    <p:extLst>
      <p:ext uri="{BB962C8B-B14F-4D97-AF65-F5344CB8AC3E}">
        <p14:creationId xmlns:p14="http://schemas.microsoft.com/office/powerpoint/2010/main" val="152725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12</a:t>
            </a:fld>
            <a:endParaRPr lang="en-US" altLang="zh-TW" dirty="0"/>
          </a:p>
        </p:txBody>
      </p:sp>
    </p:spTree>
    <p:extLst>
      <p:ext uri="{BB962C8B-B14F-4D97-AF65-F5344CB8AC3E}">
        <p14:creationId xmlns:p14="http://schemas.microsoft.com/office/powerpoint/2010/main" val="23921526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50913" rtl="0" eaLnBrk="0" fontAlgn="base" latinLnBrk="0" hangingPunct="0">
              <a:lnSpc>
                <a:spcPct val="100000"/>
              </a:lnSpc>
              <a:spcBef>
                <a:spcPct val="0"/>
              </a:spcBef>
              <a:spcAft>
                <a:spcPct val="0"/>
              </a:spcAft>
              <a:buClrTx/>
              <a:buSzTx/>
              <a:buFontTx/>
              <a:buNone/>
              <a:tabLst/>
              <a:defRPr/>
            </a:pPr>
            <a:fld id="{2A45EEF0-2412-4E74-8042-71FA5C916756}" type="slidenum">
              <a:rPr kumimoji="0" lang="en-US" altLang="zh-TW" sz="1100" b="0" i="0" u="none" strike="noStrike" kern="1200" cap="none" spc="0" normalizeH="0" baseline="0" noProof="0" smtClean="0">
                <a:ln>
                  <a:noFill/>
                </a:ln>
                <a:solidFill>
                  <a:prstClr val="black"/>
                </a:solidFill>
                <a:effectLst/>
                <a:uLnTx/>
                <a:uFillTx/>
                <a:latin typeface="Frutiger 45 Light"/>
                <a:ea typeface="Arial Unicode MS" pitchFamily="34" charset="-128"/>
                <a:cs typeface="Arial Unicode MS"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14</a:t>
            </a:fld>
            <a:endParaRPr kumimoji="0" lang="en-US" altLang="zh-TW" sz="1100" b="0" i="0" u="none" strike="noStrike" kern="1200" cap="none" spc="0" normalizeH="0" baseline="0" noProof="0" dirty="0">
              <a:ln>
                <a:noFill/>
              </a:ln>
              <a:solidFill>
                <a:prstClr val="black"/>
              </a:solidFill>
              <a:effectLst/>
              <a:uLnTx/>
              <a:uFillTx/>
              <a:latin typeface="Frutiger 45 Light"/>
              <a:ea typeface="Arial Unicode MS" pitchFamily="34" charset="-128"/>
              <a:cs typeface="Arial Unicode MS" pitchFamily="34" charset="-128"/>
            </a:endParaRPr>
          </a:p>
        </p:txBody>
      </p:sp>
    </p:spTree>
    <p:extLst>
      <p:ext uri="{BB962C8B-B14F-4D97-AF65-F5344CB8AC3E}">
        <p14:creationId xmlns:p14="http://schemas.microsoft.com/office/powerpoint/2010/main" val="172363456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68.xml"/><Relationship Id="rId13" Type="http://schemas.openxmlformats.org/officeDocument/2006/relationships/tags" Target="../tags/tag73.xml"/><Relationship Id="rId18" Type="http://schemas.openxmlformats.org/officeDocument/2006/relationships/image" Target="../media/image1.emf"/><Relationship Id="rId3" Type="http://schemas.openxmlformats.org/officeDocument/2006/relationships/tags" Target="../tags/tag63.xml"/><Relationship Id="rId7" Type="http://schemas.openxmlformats.org/officeDocument/2006/relationships/tags" Target="../tags/tag67.xml"/><Relationship Id="rId12" Type="http://schemas.openxmlformats.org/officeDocument/2006/relationships/tags" Target="../tags/tag72.xml"/><Relationship Id="rId17" Type="http://schemas.openxmlformats.org/officeDocument/2006/relationships/slideMaster" Target="../slideMasters/slideMaster1.xml"/><Relationship Id="rId2" Type="http://schemas.openxmlformats.org/officeDocument/2006/relationships/tags" Target="../tags/tag62.xml"/><Relationship Id="rId16" Type="http://schemas.openxmlformats.org/officeDocument/2006/relationships/tags" Target="../tags/tag76.xml"/><Relationship Id="rId1" Type="http://schemas.openxmlformats.org/officeDocument/2006/relationships/tags" Target="../tags/tag61.xml"/><Relationship Id="rId6" Type="http://schemas.openxmlformats.org/officeDocument/2006/relationships/tags" Target="../tags/tag66.xml"/><Relationship Id="rId11" Type="http://schemas.openxmlformats.org/officeDocument/2006/relationships/tags" Target="../tags/tag71.xml"/><Relationship Id="rId5" Type="http://schemas.openxmlformats.org/officeDocument/2006/relationships/tags" Target="../tags/tag65.xml"/><Relationship Id="rId15" Type="http://schemas.openxmlformats.org/officeDocument/2006/relationships/tags" Target="../tags/tag75.xml"/><Relationship Id="rId10" Type="http://schemas.openxmlformats.org/officeDocument/2006/relationships/tags" Target="../tags/tag70.xml"/><Relationship Id="rId4" Type="http://schemas.openxmlformats.org/officeDocument/2006/relationships/tags" Target="../tags/tag64.xml"/><Relationship Id="rId9" Type="http://schemas.openxmlformats.org/officeDocument/2006/relationships/tags" Target="../tags/tag69.xml"/><Relationship Id="rId14" Type="http://schemas.openxmlformats.org/officeDocument/2006/relationships/tags" Target="../tags/tag74.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4.xml"/><Relationship Id="rId13" Type="http://schemas.openxmlformats.org/officeDocument/2006/relationships/tags" Target="../tags/tag89.xml"/><Relationship Id="rId3" Type="http://schemas.openxmlformats.org/officeDocument/2006/relationships/tags" Target="../tags/tag79.xml"/><Relationship Id="rId7" Type="http://schemas.openxmlformats.org/officeDocument/2006/relationships/tags" Target="../tags/tag83.xml"/><Relationship Id="rId12" Type="http://schemas.openxmlformats.org/officeDocument/2006/relationships/tags" Target="../tags/tag88.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tags" Target="../tags/tag82.xml"/><Relationship Id="rId11" Type="http://schemas.openxmlformats.org/officeDocument/2006/relationships/tags" Target="../tags/tag87.xml"/><Relationship Id="rId5" Type="http://schemas.openxmlformats.org/officeDocument/2006/relationships/tags" Target="../tags/tag81.xml"/><Relationship Id="rId15" Type="http://schemas.openxmlformats.org/officeDocument/2006/relationships/image" Target="../media/image1.emf"/><Relationship Id="rId10" Type="http://schemas.openxmlformats.org/officeDocument/2006/relationships/tags" Target="../tags/tag86.xml"/><Relationship Id="rId4" Type="http://schemas.openxmlformats.org/officeDocument/2006/relationships/tags" Target="../tags/tag80.xml"/><Relationship Id="rId9" Type="http://schemas.openxmlformats.org/officeDocument/2006/relationships/tags" Target="../tags/tag85.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97.xml"/><Relationship Id="rId13" Type="http://schemas.openxmlformats.org/officeDocument/2006/relationships/tags" Target="../tags/tag102.xml"/><Relationship Id="rId3" Type="http://schemas.openxmlformats.org/officeDocument/2006/relationships/tags" Target="../tags/tag92.xml"/><Relationship Id="rId7" Type="http://schemas.openxmlformats.org/officeDocument/2006/relationships/tags" Target="../tags/tag96.xml"/><Relationship Id="rId12" Type="http://schemas.openxmlformats.org/officeDocument/2006/relationships/tags" Target="../tags/tag101.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11" Type="http://schemas.openxmlformats.org/officeDocument/2006/relationships/tags" Target="../tags/tag100.xml"/><Relationship Id="rId5" Type="http://schemas.openxmlformats.org/officeDocument/2006/relationships/tags" Target="../tags/tag94.xml"/><Relationship Id="rId15" Type="http://schemas.openxmlformats.org/officeDocument/2006/relationships/image" Target="../media/image1.emf"/><Relationship Id="rId10" Type="http://schemas.openxmlformats.org/officeDocument/2006/relationships/tags" Target="../tags/tag99.xml"/><Relationship Id="rId4" Type="http://schemas.openxmlformats.org/officeDocument/2006/relationships/tags" Target="../tags/tag93.xml"/><Relationship Id="rId9" Type="http://schemas.openxmlformats.org/officeDocument/2006/relationships/tags" Target="../tags/tag98.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0.xml"/><Relationship Id="rId13" Type="http://schemas.openxmlformats.org/officeDocument/2006/relationships/tags" Target="../tags/tag115.xml"/><Relationship Id="rId18" Type="http://schemas.openxmlformats.org/officeDocument/2006/relationships/tags" Target="../tags/tag120.xml"/><Relationship Id="rId3" Type="http://schemas.openxmlformats.org/officeDocument/2006/relationships/tags" Target="../tags/tag105.xml"/><Relationship Id="rId21" Type="http://schemas.openxmlformats.org/officeDocument/2006/relationships/tags" Target="../tags/tag123.xml"/><Relationship Id="rId7" Type="http://schemas.openxmlformats.org/officeDocument/2006/relationships/tags" Target="../tags/tag109.xml"/><Relationship Id="rId12" Type="http://schemas.openxmlformats.org/officeDocument/2006/relationships/tags" Target="../tags/tag114.xml"/><Relationship Id="rId17" Type="http://schemas.openxmlformats.org/officeDocument/2006/relationships/tags" Target="../tags/tag119.xml"/><Relationship Id="rId2" Type="http://schemas.openxmlformats.org/officeDocument/2006/relationships/tags" Target="../tags/tag104.xml"/><Relationship Id="rId16" Type="http://schemas.openxmlformats.org/officeDocument/2006/relationships/tags" Target="../tags/tag118.xml"/><Relationship Id="rId20" Type="http://schemas.openxmlformats.org/officeDocument/2006/relationships/tags" Target="../tags/tag122.xml"/><Relationship Id="rId1" Type="http://schemas.openxmlformats.org/officeDocument/2006/relationships/tags" Target="../tags/tag103.xml"/><Relationship Id="rId6" Type="http://schemas.openxmlformats.org/officeDocument/2006/relationships/tags" Target="../tags/tag108.xml"/><Relationship Id="rId11" Type="http://schemas.openxmlformats.org/officeDocument/2006/relationships/tags" Target="../tags/tag113.xml"/><Relationship Id="rId24" Type="http://schemas.openxmlformats.org/officeDocument/2006/relationships/image" Target="../media/image1.emf"/><Relationship Id="rId5" Type="http://schemas.openxmlformats.org/officeDocument/2006/relationships/tags" Target="../tags/tag107.xml"/><Relationship Id="rId15" Type="http://schemas.openxmlformats.org/officeDocument/2006/relationships/tags" Target="../tags/tag117.xml"/><Relationship Id="rId23" Type="http://schemas.openxmlformats.org/officeDocument/2006/relationships/slideMaster" Target="../slideMasters/slideMaster1.xml"/><Relationship Id="rId10" Type="http://schemas.openxmlformats.org/officeDocument/2006/relationships/tags" Target="../tags/tag112.xml"/><Relationship Id="rId19" Type="http://schemas.openxmlformats.org/officeDocument/2006/relationships/tags" Target="../tags/tag121.xml"/><Relationship Id="rId4" Type="http://schemas.openxmlformats.org/officeDocument/2006/relationships/tags" Target="../tags/tag106.xml"/><Relationship Id="rId9" Type="http://schemas.openxmlformats.org/officeDocument/2006/relationships/tags" Target="../tags/tag111.xml"/><Relationship Id="rId14" Type="http://schemas.openxmlformats.org/officeDocument/2006/relationships/tags" Target="../tags/tag116.xml"/><Relationship Id="rId22" Type="http://schemas.openxmlformats.org/officeDocument/2006/relationships/tags" Target="../tags/tag124.xml"/></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26.xml"/><Relationship Id="rId1" Type="http://schemas.openxmlformats.org/officeDocument/2006/relationships/tags" Target="../tags/tag125.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tags" Target="../tags/tag127.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4.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8.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12" Type="http://schemas.openxmlformats.org/officeDocument/2006/relationships/image" Target="../media/image1.emf"/><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11" Type="http://schemas.openxmlformats.org/officeDocument/2006/relationships/slideMaster" Target="../slideMasters/slideMaster1.xml"/><Relationship Id="rId5" Type="http://schemas.openxmlformats.org/officeDocument/2006/relationships/tags" Target="../tags/tag33.xml"/><Relationship Id="rId10" Type="http://schemas.openxmlformats.org/officeDocument/2006/relationships/tags" Target="../tags/tag38.xml"/><Relationship Id="rId4" Type="http://schemas.openxmlformats.org/officeDocument/2006/relationships/tags" Target="../tags/tag32.xml"/><Relationship Id="rId9" Type="http://schemas.openxmlformats.org/officeDocument/2006/relationships/tags" Target="../tags/tag37.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46.xml"/><Relationship Id="rId3" Type="http://schemas.openxmlformats.org/officeDocument/2006/relationships/tags" Target="../tags/tag41.xml"/><Relationship Id="rId7" Type="http://schemas.openxmlformats.org/officeDocument/2006/relationships/tags" Target="../tags/tag45.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tags" Target="../tags/tag44.xml"/><Relationship Id="rId11" Type="http://schemas.openxmlformats.org/officeDocument/2006/relationships/image" Target="../media/image1.emf"/><Relationship Id="rId5" Type="http://schemas.openxmlformats.org/officeDocument/2006/relationships/tags" Target="../tags/tag43.xml"/><Relationship Id="rId10" Type="http://schemas.openxmlformats.org/officeDocument/2006/relationships/slideMaster" Target="../slideMasters/slideMaster1.xml"/><Relationship Id="rId4" Type="http://schemas.openxmlformats.org/officeDocument/2006/relationships/tags" Target="../tags/tag42.xml"/><Relationship Id="rId9" Type="http://schemas.openxmlformats.org/officeDocument/2006/relationships/tags" Target="../tags/tag47.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55.xml"/><Relationship Id="rId13" Type="http://schemas.openxmlformats.org/officeDocument/2006/relationships/tags" Target="../tags/tag60.xml"/><Relationship Id="rId3" Type="http://schemas.openxmlformats.org/officeDocument/2006/relationships/tags" Target="../tags/tag50.xml"/><Relationship Id="rId7" Type="http://schemas.openxmlformats.org/officeDocument/2006/relationships/tags" Target="../tags/tag54.xml"/><Relationship Id="rId12" Type="http://schemas.openxmlformats.org/officeDocument/2006/relationships/tags" Target="../tags/tag59.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tags" Target="../tags/tag58.xml"/><Relationship Id="rId5" Type="http://schemas.openxmlformats.org/officeDocument/2006/relationships/tags" Target="../tags/tag52.xml"/><Relationship Id="rId15" Type="http://schemas.openxmlformats.org/officeDocument/2006/relationships/image" Target="../media/image1.emf"/><Relationship Id="rId10" Type="http://schemas.openxmlformats.org/officeDocument/2006/relationships/tags" Target="../tags/tag57.xml"/><Relationship Id="rId4" Type="http://schemas.openxmlformats.org/officeDocument/2006/relationships/tags" Target="../tags/tag51.xml"/><Relationship Id="rId9" Type="http://schemas.openxmlformats.org/officeDocument/2006/relationships/tags" Target="../tags/tag56.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382386" y="4813071"/>
            <a:ext cx="3250276" cy="215444"/>
          </a:xfrm>
        </p:spPr>
        <p:txBody>
          <a:bodyPr>
            <a:spAutoFit/>
          </a:bodyPr>
          <a:lstStyle>
            <a:lvl1pPr marL="0" indent="0">
              <a:buNone/>
              <a:defRPr sz="1400"/>
            </a:lvl1pPr>
          </a:lstStyle>
          <a:p>
            <a:pPr lvl="0"/>
            <a:r>
              <a:rPr lang="en-US" dirty="0"/>
              <a:t>&lt;&lt;COVER PAGE DATE&gt;&gt;</a:t>
            </a:r>
          </a:p>
        </p:txBody>
      </p:sp>
      <p:sp>
        <p:nvSpPr>
          <p:cNvPr id="3" name="PRESENTATION PRESENTER"/>
          <p:cNvSpPr>
            <a:spLocks noGrp="1"/>
          </p:cNvSpPr>
          <p:nvPr>
            <p:ph type="subTitle" idx="1" hasCustomPrompt="1"/>
            <p:custDataLst>
              <p:tags r:id="rId2"/>
            </p:custDataLst>
          </p:nvPr>
        </p:nvSpPr>
        <p:spPr>
          <a:xfrm>
            <a:off x="382402" y="2967645"/>
            <a:ext cx="4544315" cy="187036"/>
          </a:xfrm>
        </p:spPr>
        <p:txBody>
          <a:bodyPr lIns="0" tIns="0" rIns="0" bIns="0" anchor="t" anchorCtr="0">
            <a:noAutofit/>
          </a:bodyPr>
          <a:lstStyle>
            <a:lvl1pPr marL="0" indent="0" algn="l">
              <a:spcBef>
                <a:spcPts val="1461"/>
              </a:spcBef>
              <a:buNone/>
              <a:defRPr sz="1400" i="0" baseline="0">
                <a:solidFill>
                  <a:schemeClr val="tx1"/>
                </a:solidFill>
                <a:latin typeface="Frutiger 55 Roman"/>
                <a:ea typeface="Arial Unicode MS" pitchFamily="34" charset="-128"/>
              </a:defRPr>
            </a:lvl1pPr>
            <a:lvl2pPr marL="406976" indent="0" algn="ctr">
              <a:buNone/>
              <a:defRPr>
                <a:solidFill>
                  <a:schemeClr val="tx1">
                    <a:tint val="75000"/>
                  </a:schemeClr>
                </a:solidFill>
              </a:defRPr>
            </a:lvl2pPr>
            <a:lvl3pPr marL="813952" indent="0" algn="ctr">
              <a:buNone/>
              <a:defRPr>
                <a:solidFill>
                  <a:schemeClr val="tx1">
                    <a:tint val="75000"/>
                  </a:schemeClr>
                </a:solidFill>
              </a:defRPr>
            </a:lvl3pPr>
            <a:lvl4pPr marL="1220926" indent="0" algn="ctr">
              <a:buNone/>
              <a:defRPr>
                <a:solidFill>
                  <a:schemeClr val="tx1">
                    <a:tint val="75000"/>
                  </a:schemeClr>
                </a:solidFill>
              </a:defRPr>
            </a:lvl4pPr>
            <a:lvl5pPr marL="1627899" indent="0" algn="ctr">
              <a:buNone/>
              <a:defRPr>
                <a:solidFill>
                  <a:schemeClr val="tx1">
                    <a:tint val="75000"/>
                  </a:schemeClr>
                </a:solidFill>
              </a:defRPr>
            </a:lvl5pPr>
            <a:lvl6pPr marL="2034870" indent="0" algn="ctr">
              <a:buNone/>
              <a:defRPr>
                <a:solidFill>
                  <a:schemeClr val="tx1">
                    <a:tint val="75000"/>
                  </a:schemeClr>
                </a:solidFill>
              </a:defRPr>
            </a:lvl6pPr>
            <a:lvl7pPr marL="2441846" indent="0" algn="ctr">
              <a:buNone/>
              <a:defRPr>
                <a:solidFill>
                  <a:schemeClr val="tx1">
                    <a:tint val="75000"/>
                  </a:schemeClr>
                </a:solidFill>
              </a:defRPr>
            </a:lvl7pPr>
            <a:lvl8pPr marL="2848811" indent="0" algn="ctr">
              <a:buNone/>
              <a:defRPr>
                <a:solidFill>
                  <a:schemeClr val="tx1">
                    <a:tint val="75000"/>
                  </a:schemeClr>
                </a:solidFill>
              </a:defRPr>
            </a:lvl8pPr>
            <a:lvl9pPr marL="3255796" indent="0" algn="ctr">
              <a:buNone/>
              <a:defRPr>
                <a:solidFill>
                  <a:schemeClr val="tx1">
                    <a:tint val="75000"/>
                  </a:schemeClr>
                </a:solidFill>
              </a:defRPr>
            </a:lvl9pPr>
          </a:lstStyle>
          <a:p>
            <a:r>
              <a:rPr lang="en-US" dirty="0"/>
              <a:t>&lt;&lt;Presentation presenter&gt;&gt;</a:t>
            </a:r>
          </a:p>
        </p:txBody>
      </p:sp>
      <p:sp>
        <p:nvSpPr>
          <p:cNvPr id="2" name="PRESENTATION TITLE"/>
          <p:cNvSpPr>
            <a:spLocks noGrp="1"/>
          </p:cNvSpPr>
          <p:nvPr>
            <p:ph type="ctrTitle" hasCustomPrompt="1"/>
            <p:custDataLst>
              <p:tags r:id="rId3"/>
            </p:custDataLst>
          </p:nvPr>
        </p:nvSpPr>
        <p:spPr>
          <a:xfrm>
            <a:off x="382386" y="1483828"/>
            <a:ext cx="7456516" cy="642158"/>
          </a:xfrm>
        </p:spPr>
        <p:txBody>
          <a:bodyPr lIns="0" tIns="0" rIns="0" bIns="0" anchor="b" anchorCtr="0">
            <a:noAutofit/>
          </a:bodyPr>
          <a:lstStyle>
            <a:lvl1pPr>
              <a:lnSpc>
                <a:spcPts val="3409"/>
              </a:lnSpc>
              <a:spcBef>
                <a:spcPts val="3409"/>
              </a:spcBef>
              <a:defRPr sz="3200" baseline="0">
                <a:solidFill>
                  <a:schemeClr val="tx1"/>
                </a:solidFill>
                <a:latin typeface="Frutiger 45 Light"/>
                <a:ea typeface="Arial Unicode MS" pitchFamily="34" charset="-128"/>
              </a:defRPr>
            </a:lvl1pPr>
          </a:lstStyle>
          <a:p>
            <a:r>
              <a:rPr lang="en-US" dirty="0"/>
              <a:t>&lt;&lt;Keyline: short headline&gt;&gt;</a:t>
            </a:r>
          </a:p>
        </p:txBody>
      </p:sp>
      <p:sp>
        <p:nvSpPr>
          <p:cNvPr id="6" name="PRESENTATION INFOLINE"/>
          <p:cNvSpPr>
            <a:spLocks noGrp="1"/>
          </p:cNvSpPr>
          <p:nvPr>
            <p:ph type="body" sz="quarter" idx="12" hasCustomPrompt="1"/>
            <p:custDataLst>
              <p:tags r:id="rId4"/>
            </p:custDataLst>
          </p:nvPr>
        </p:nvSpPr>
        <p:spPr>
          <a:xfrm>
            <a:off x="382386" y="2369129"/>
            <a:ext cx="7456516" cy="233795"/>
          </a:xfrm>
        </p:spPr>
        <p:txBody>
          <a:bodyPr/>
          <a:lstStyle>
            <a:lvl1pPr marL="0" marR="0" indent="0" algn="l" defTabSz="813952" rtl="0" eaLnBrk="1" fontAlgn="auto" latinLnBrk="0" hangingPunct="1">
              <a:lnSpc>
                <a:spcPts val="1786"/>
              </a:lnSpc>
              <a:spcBef>
                <a:spcPts val="1461"/>
              </a:spcBef>
              <a:spcAft>
                <a:spcPts val="0"/>
              </a:spcAft>
              <a:buClr>
                <a:schemeClr val="tx2"/>
              </a:buClr>
              <a:buSzPct val="100000"/>
              <a:buFont typeface="Symbol" pitchFamily="18" charset="2"/>
              <a:buNone/>
              <a:tabLst/>
              <a:defRPr sz="1500">
                <a:latin typeface="UBSHeadline"/>
              </a:defRPr>
            </a:lvl1pPr>
            <a:lvl2pPr marL="190194" indent="0">
              <a:buNone/>
              <a:defRPr/>
            </a:lvl2pPr>
            <a:lvl3pPr marL="370103" indent="0">
              <a:buNone/>
              <a:defRPr/>
            </a:lvl3pPr>
            <a:lvl4pPr marL="560290" indent="0">
              <a:buNone/>
              <a:defRPr/>
            </a:lvl4pPr>
            <a:lvl5pPr marL="740201" indent="0">
              <a:buNone/>
              <a:defRPr/>
            </a:lvl5pPr>
          </a:lstStyle>
          <a:p>
            <a:pPr marL="0" marR="0" lvl="0" indent="0" algn="l" defTabSz="813952" rtl="0" eaLnBrk="1" fontAlgn="auto" latinLnBrk="0" hangingPunct="1">
              <a:lnSpc>
                <a:spcPct val="100000"/>
              </a:lnSpc>
              <a:spcBef>
                <a:spcPts val="1136"/>
              </a:spcBef>
              <a:spcAft>
                <a:spcPts val="0"/>
              </a:spcAft>
              <a:buClr>
                <a:schemeClr val="tx2"/>
              </a:buClr>
              <a:buSzPct val="100000"/>
              <a:buFont typeface="Symbol" pitchFamily="18" charset="2"/>
              <a:buNone/>
              <a:tabLst/>
              <a:defRPr/>
            </a:pPr>
            <a:r>
              <a:rPr lang="en-US" altLang="zh-TW" sz="1600" kern="0" dirty="0">
                <a:latin typeface="UBSHeadline" panose="02040503080702040204" pitchFamily="18" charset="0"/>
              </a:rPr>
              <a:t>&lt;&lt;</a:t>
            </a:r>
            <a:r>
              <a:rPr lang="en-US" altLang="zh-TW" sz="1600" kern="0" dirty="0" err="1">
                <a:latin typeface="UBSHeadline" panose="02040503080702040204" pitchFamily="18" charset="0"/>
              </a:rPr>
              <a:t>Infoline</a:t>
            </a:r>
            <a:r>
              <a:rPr lang="en-US" altLang="zh-TW" sz="1600" kern="0" dirty="0">
                <a:latin typeface="UBSHeadline" panose="02040503080702040204" pitchFamily="18" charset="0"/>
              </a:rPr>
              <a:t>: presentation description&gt;&gt;</a:t>
            </a:r>
          </a:p>
        </p:txBody>
      </p:sp>
      <p:sp>
        <p:nvSpPr>
          <p:cNvPr id="7" name="PRESENTATION PRESENTER FUNCTION"/>
          <p:cNvSpPr>
            <a:spLocks noGrp="1"/>
          </p:cNvSpPr>
          <p:nvPr>
            <p:ph type="body" sz="quarter" idx="10" hasCustomPrompt="1"/>
            <p:custDataLst>
              <p:tags r:id="rId5"/>
            </p:custDataLst>
          </p:nvPr>
        </p:nvSpPr>
        <p:spPr>
          <a:xfrm>
            <a:off x="383798" y="3135978"/>
            <a:ext cx="4545263" cy="187036"/>
          </a:xfrm>
        </p:spPr>
        <p:txBody>
          <a:bodyPr lIns="0" rIns="0">
            <a:noAutofit/>
          </a:bodyPr>
          <a:lstStyle>
            <a:lvl1pPr marL="0" indent="0">
              <a:spcBef>
                <a:spcPts val="1461"/>
              </a:spcBef>
              <a:buNone/>
              <a:defRPr sz="1400" i="0" baseline="0">
                <a:solidFill>
                  <a:schemeClr val="tx1"/>
                </a:solidFill>
                <a:latin typeface="Frutiger 55 Roman"/>
              </a:defRPr>
            </a:lvl1pPr>
          </a:lstStyle>
          <a:p>
            <a:pPr lvl="0"/>
            <a:r>
              <a:rPr lang="en-US" dirty="0"/>
              <a:t>&lt;&lt;Presenter function&gt;&gt;</a:t>
            </a:r>
          </a:p>
        </p:txBody>
      </p:sp>
      <p:sp>
        <p:nvSpPr>
          <p:cNvPr id="4" name="DraftStamp" hidden="1"/>
          <p:cNvSpPr txBox="1"/>
          <p:nvPr userDrawn="1">
            <p:custDataLst>
              <p:tags r:id="rId6"/>
            </p:custDataLst>
          </p:nvPr>
        </p:nvSpPr>
        <p:spPr>
          <a:xfrm>
            <a:off x="7065818" y="614796"/>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8" name="Picture 7"/>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390700" y="304800"/>
            <a:ext cx="1007509" cy="357928"/>
          </a:xfrm>
          <a:prstGeom prst="rect">
            <a:avLst/>
          </a:prstGeom>
        </p:spPr>
      </p:pic>
    </p:spTree>
    <p:extLst>
      <p:ext uri="{BB962C8B-B14F-4D97-AF65-F5344CB8AC3E}">
        <p14:creationId xmlns:p14="http://schemas.microsoft.com/office/powerpoint/2010/main" val="1099101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C04BB5FE-21AD-4A47-B7F8-7792A0111F81}" type="slidenum">
              <a:rPr sz="600" smtClean="0">
                <a:solidFill>
                  <a:prstClr val="black"/>
                </a:solidFill>
              </a:rPr>
              <a:pPr algn="r"/>
              <a:t>‹#›</a:t>
            </a:fld>
            <a:endParaRPr sz="600" dirty="0">
              <a:solidFill>
                <a:prstClr val="black"/>
              </a:solidFill>
            </a:endParaRPr>
          </a:p>
        </p:txBody>
      </p:sp>
      <p:sp>
        <p:nvSpPr>
          <p:cNvPr id="19" name="LAYOUT SOURCE"/>
          <p:cNvSpPr>
            <a:spLocks noGrp="1"/>
          </p:cNvSpPr>
          <p:nvPr>
            <p:ph type="body" idx="24" hasCustomPrompt="1"/>
            <p:custDataLst>
              <p:tags r:id="rId1"/>
            </p:custDataLst>
          </p:nvPr>
        </p:nvSpPr>
        <p:spPr>
          <a:xfrm>
            <a:off x="4688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7" name="LAYOUT BODY"/>
          <p:cNvSpPr>
            <a:spLocks noGrp="1"/>
          </p:cNvSpPr>
          <p:nvPr>
            <p:ph idx="22"/>
            <p:custDataLst>
              <p:tags r:id="rId2"/>
            </p:custDataLst>
          </p:nvPr>
        </p:nvSpPr>
        <p:spPr>
          <a:xfrm>
            <a:off x="4688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23" hasCustomPrompt="1"/>
            <p:custDataLst>
              <p:tags r:id="rId3"/>
            </p:custDataLst>
          </p:nvPr>
        </p:nvSpPr>
        <p:spPr>
          <a:xfrm>
            <a:off x="4688386" y="2768138"/>
            <a:ext cx="4031673" cy="243147"/>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4688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5" hasCustomPrompt="1"/>
            <p:custDataLst>
              <p:tags r:id="rId6"/>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382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8"/>
            </p:custDataLst>
          </p:nvPr>
        </p:nvSpPr>
        <p:spPr>
          <a:xfrm>
            <a:off x="382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9" name="LAYOUT HEADER"/>
          <p:cNvSpPr>
            <a:spLocks noGrp="1"/>
          </p:cNvSpPr>
          <p:nvPr>
            <p:ph type="body" idx="26" hasCustomPrompt="1"/>
            <p:custDataLst>
              <p:tags r:id="rId9"/>
            </p:custDataLst>
          </p:nvPr>
        </p:nvSpPr>
        <p:spPr>
          <a:xfrm>
            <a:off x="382386" y="2768142"/>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10"/>
            </p:custDataLst>
          </p:nvPr>
        </p:nvSpPr>
        <p:spPr>
          <a:xfrm>
            <a:off x="382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11"/>
            </p:custDataLst>
          </p:nvPr>
        </p:nvSpPr>
        <p:spPr>
          <a:xfrm>
            <a:off x="382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14" hasCustomPrompt="1"/>
            <p:custDataLst>
              <p:tags r:id="rId12"/>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6"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3"/>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20" name="DOCUMENT ID"/>
          <p:cNvSpPr txBox="1"/>
          <p:nvPr userDrawn="1">
            <p:custDataLst>
              <p:tags r:id="rId14"/>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UBSPROD\ve03180 [printed: March 23, 2020 4:18 PM] [saved: February 22, 2021 9:36 AM] C:\Users\ve03180\Desktop\Random Desktop\</a:t>
            </a:r>
            <a:r>
              <a:rPr lang="en-US" dirty="0" err="1"/>
              <a:t>Marcelli_HV</a:t>
            </a:r>
            <a:r>
              <a:rPr lang="en-US" dirty="0"/>
              <a:t> slides 2.23 v2.pptx </a:t>
            </a:r>
          </a:p>
        </p:txBody>
      </p:sp>
      <p:grpSp>
        <p:nvGrpSpPr>
          <p:cNvPr id="21" name="PXP_GRIDLINES" hidden="1"/>
          <p:cNvGrpSpPr/>
          <p:nvPr userDrawn="1"/>
        </p:nvGrpSpPr>
        <p:grpSpPr>
          <a:xfrm>
            <a:off x="-27850" y="0"/>
            <a:ext cx="9175530" cy="5143500"/>
            <a:chOff x="-30640" y="0"/>
            <a:chExt cx="10093083" cy="7543800"/>
          </a:xfrm>
        </p:grpSpPr>
        <p:cxnSp>
          <p:nvCxnSpPr>
            <p:cNvPr id="22" name="Straight Connector 21"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5"/>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562693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rge 2x(1 and 2)">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7CCF9807-4BDC-4D68-8676-381180632DE6}" type="slidenum">
              <a:rPr sz="600" smtClean="0">
                <a:solidFill>
                  <a:prstClr val="black"/>
                </a:solidFill>
              </a:rPr>
              <a:pPr algn="r"/>
              <a:t>‹#›</a:t>
            </a:fld>
            <a:endParaRPr sz="600" dirty="0">
              <a:solidFill>
                <a:prstClr val="black"/>
              </a:solidFill>
            </a:endParaRPr>
          </a:p>
        </p:txBody>
      </p:sp>
      <p:sp>
        <p:nvSpPr>
          <p:cNvPr id="19" name="LAYOUT SOURCE"/>
          <p:cNvSpPr>
            <a:spLocks noGrp="1"/>
          </p:cNvSpPr>
          <p:nvPr>
            <p:ph type="body" idx="24" hasCustomPrompt="1"/>
            <p:custDataLst>
              <p:tags r:id="rId1"/>
            </p:custDataLst>
          </p:nvPr>
        </p:nvSpPr>
        <p:spPr>
          <a:xfrm>
            <a:off x="4688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7" name="LAYOUT BODY"/>
          <p:cNvSpPr>
            <a:spLocks noGrp="1"/>
          </p:cNvSpPr>
          <p:nvPr>
            <p:ph idx="22"/>
            <p:custDataLst>
              <p:tags r:id="rId2"/>
            </p:custDataLst>
          </p:nvPr>
        </p:nvSpPr>
        <p:spPr>
          <a:xfrm>
            <a:off x="4688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LAYOUT HEADER"/>
          <p:cNvSpPr>
            <a:spLocks noGrp="1"/>
          </p:cNvSpPr>
          <p:nvPr>
            <p:ph type="body" idx="26" hasCustomPrompt="1"/>
            <p:custDataLst>
              <p:tags r:id="rId3"/>
            </p:custDataLst>
          </p:nvPr>
        </p:nvSpPr>
        <p:spPr>
          <a:xfrm>
            <a:off x="4688386" y="2768142"/>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4688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25" hasCustomPrompt="1"/>
            <p:custDataLst>
              <p:tags r:id="rId6"/>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382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7" name="LAYOUT HEADER"/>
          <p:cNvSpPr>
            <a:spLocks noGrp="1"/>
          </p:cNvSpPr>
          <p:nvPr>
            <p:ph type="body" idx="14" hasCustomPrompt="1"/>
            <p:custDataLst>
              <p:tags r:id="rId9"/>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8" name="DOCUMENT ID"/>
          <p:cNvSpPr txBox="1"/>
          <p:nvPr userDrawn="1">
            <p:custDataLst>
              <p:tags r:id="rId11"/>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UBSPROD\ve03180 [printed: March 23, 2020 4:18 PM] [saved: February 22, 2021 9:36 AM] C:\Users\ve03180\Desktop\Random Desktop\</a:t>
            </a:r>
            <a:r>
              <a:rPr lang="en-US" dirty="0" err="1"/>
              <a:t>Marcelli_HV</a:t>
            </a:r>
            <a:r>
              <a:rPr lang="en-US" dirty="0"/>
              <a:t> slides 2.23 v2.pptx </a:t>
            </a:r>
          </a:p>
        </p:txBody>
      </p:sp>
      <p:grpSp>
        <p:nvGrpSpPr>
          <p:cNvPr id="15" name="PXP_GRIDLINES" hidden="1"/>
          <p:cNvGrpSpPr/>
          <p:nvPr userDrawn="1"/>
        </p:nvGrpSpPr>
        <p:grpSpPr>
          <a:xfrm>
            <a:off x="-27850" y="0"/>
            <a:ext cx="9175530" cy="5143500"/>
            <a:chOff x="-30640" y="0"/>
            <a:chExt cx="10093083" cy="7543800"/>
          </a:xfrm>
        </p:grpSpPr>
        <p:cxnSp>
          <p:nvCxnSpPr>
            <p:cNvPr id="20" name="Straight Connector 1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86803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rge 2x(2 and 1)">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EB71FFF7-9F05-4969-ABC0-23146D694E35}" type="slidenum">
              <a:rPr sz="600" smtClean="0">
                <a:solidFill>
                  <a:prstClr val="black"/>
                </a:solidFill>
              </a:rPr>
              <a:pPr algn="r"/>
              <a:t>‹#›</a:t>
            </a:fld>
            <a:endParaRPr sz="600" dirty="0">
              <a:solidFill>
                <a:prstClr val="black"/>
              </a:solidFill>
            </a:endParaRPr>
          </a:p>
        </p:txBody>
      </p:sp>
      <p:sp>
        <p:nvSpPr>
          <p:cNvPr id="16" name="LAYOUT SOURCE"/>
          <p:cNvSpPr>
            <a:spLocks noGrp="1"/>
          </p:cNvSpPr>
          <p:nvPr>
            <p:ph type="body" idx="21" hasCustomPrompt="1"/>
            <p:custDataLst>
              <p:tags r:id="rId1"/>
            </p:custDataLst>
          </p:nvPr>
        </p:nvSpPr>
        <p:spPr>
          <a:xfrm>
            <a:off x="382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2"/>
            </p:custDataLst>
          </p:nvPr>
        </p:nvSpPr>
        <p:spPr>
          <a:xfrm>
            <a:off x="382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6" hasCustomPrompt="1"/>
            <p:custDataLst>
              <p:tags r:id="rId3"/>
            </p:custDataLst>
          </p:nvPr>
        </p:nvSpPr>
        <p:spPr>
          <a:xfrm>
            <a:off x="382386" y="2768142"/>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9" name="LAYOUT SOURCE"/>
          <p:cNvSpPr>
            <a:spLocks noGrp="1"/>
          </p:cNvSpPr>
          <p:nvPr>
            <p:ph type="body" idx="24" hasCustomPrompt="1"/>
            <p:custDataLst>
              <p:tags r:id="rId4"/>
            </p:custDataLst>
          </p:nvPr>
        </p:nvSpPr>
        <p:spPr>
          <a:xfrm>
            <a:off x="4688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5" hasCustomPrompt="1"/>
            <p:custDataLst>
              <p:tags r:id="rId6"/>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7"/>
            </p:custDataLst>
          </p:nvPr>
        </p:nvSpPr>
        <p:spPr>
          <a:xfrm>
            <a:off x="382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LAYOUT HEADER"/>
          <p:cNvSpPr>
            <a:spLocks noGrp="1"/>
          </p:cNvSpPr>
          <p:nvPr>
            <p:ph type="body" idx="14" hasCustomPrompt="1"/>
            <p:custDataLst>
              <p:tags r:id="rId9"/>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UBSPROD\ve03180 [printed: March 23, 2020 4:18 PM] [saved: February 22, 2021 9:36 AM] C:\Users\ve03180\Desktop\Random Desktop\</a:t>
            </a:r>
            <a:r>
              <a:rPr lang="en-US" dirty="0" err="1"/>
              <a:t>Marcelli_HV</a:t>
            </a:r>
            <a:r>
              <a:rPr lang="en-US" dirty="0"/>
              <a:t> slides 2.23 v2.pptx </a:t>
            </a:r>
          </a:p>
        </p:txBody>
      </p:sp>
      <p:grpSp>
        <p:nvGrpSpPr>
          <p:cNvPr id="15" name="PXP_GRIDLINES" hidden="1"/>
          <p:cNvGrpSpPr/>
          <p:nvPr userDrawn="1"/>
        </p:nvGrpSpPr>
        <p:grpSpPr>
          <a:xfrm>
            <a:off x="-27850" y="0"/>
            <a:ext cx="9175530" cy="51435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5995162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rge 3x2">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86A79529-9704-412A-9627-88623531B893}" type="slidenum">
              <a:rPr sz="600" smtClean="0">
                <a:solidFill>
                  <a:prstClr val="black"/>
                </a:solidFill>
              </a:rPr>
              <a:pPr algn="r"/>
              <a:t>‹#›</a:t>
            </a:fld>
            <a:endParaRPr sz="600" dirty="0">
              <a:solidFill>
                <a:prstClr val="black"/>
              </a:solidFill>
            </a:endParaRPr>
          </a:p>
        </p:txBody>
      </p:sp>
      <p:sp>
        <p:nvSpPr>
          <p:cNvPr id="25" name="LAYOUT SOURCE"/>
          <p:cNvSpPr>
            <a:spLocks noGrp="1"/>
          </p:cNvSpPr>
          <p:nvPr>
            <p:ph type="body" idx="30" hasCustomPrompt="1"/>
            <p:custDataLst>
              <p:tags r:id="rId1"/>
            </p:custDataLst>
          </p:nvPr>
        </p:nvSpPr>
        <p:spPr>
          <a:xfrm>
            <a:off x="6118167" y="426443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23" name="LAYOUT BODY"/>
          <p:cNvSpPr>
            <a:spLocks noGrp="1"/>
          </p:cNvSpPr>
          <p:nvPr>
            <p:ph idx="28"/>
            <p:custDataLst>
              <p:tags r:id="rId2"/>
            </p:custDataLst>
          </p:nvPr>
        </p:nvSpPr>
        <p:spPr>
          <a:xfrm>
            <a:off x="6118167" y="3011287"/>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8" name="LAYOUT HEADER"/>
          <p:cNvSpPr>
            <a:spLocks noGrp="1"/>
          </p:cNvSpPr>
          <p:nvPr>
            <p:ph type="body" idx="35" hasCustomPrompt="1"/>
            <p:custDataLst>
              <p:tags r:id="rId3"/>
            </p:custDataLst>
          </p:nvPr>
        </p:nvSpPr>
        <p:spPr>
          <a:xfrm>
            <a:off x="6118167" y="2768142"/>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22" name="LAYOUT SOURCE"/>
          <p:cNvSpPr>
            <a:spLocks noGrp="1"/>
          </p:cNvSpPr>
          <p:nvPr>
            <p:ph type="body" idx="27" hasCustomPrompt="1"/>
            <p:custDataLst>
              <p:tags r:id="rId4"/>
            </p:custDataLst>
          </p:nvPr>
        </p:nvSpPr>
        <p:spPr>
          <a:xfrm>
            <a:off x="3250277" y="426443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20" name="LAYOUT BODY"/>
          <p:cNvSpPr>
            <a:spLocks noGrp="1"/>
          </p:cNvSpPr>
          <p:nvPr>
            <p:ph idx="25"/>
            <p:custDataLst>
              <p:tags r:id="rId5"/>
            </p:custDataLst>
          </p:nvPr>
        </p:nvSpPr>
        <p:spPr>
          <a:xfrm>
            <a:off x="3250277" y="3011287"/>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LAYOUT HEADER"/>
          <p:cNvSpPr>
            <a:spLocks noGrp="1"/>
          </p:cNvSpPr>
          <p:nvPr>
            <p:ph type="body" idx="34" hasCustomPrompt="1"/>
            <p:custDataLst>
              <p:tags r:id="rId6"/>
            </p:custDataLst>
          </p:nvPr>
        </p:nvSpPr>
        <p:spPr>
          <a:xfrm>
            <a:off x="3250277" y="2768142"/>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9" name="LAYOUT SOURCE"/>
          <p:cNvSpPr>
            <a:spLocks noGrp="1"/>
          </p:cNvSpPr>
          <p:nvPr>
            <p:ph type="body" idx="24" hasCustomPrompt="1"/>
            <p:custDataLst>
              <p:tags r:id="rId7"/>
            </p:custDataLst>
          </p:nvPr>
        </p:nvSpPr>
        <p:spPr>
          <a:xfrm>
            <a:off x="382386" y="426443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7" name="LAYOUT BODY"/>
          <p:cNvSpPr>
            <a:spLocks noGrp="1"/>
          </p:cNvSpPr>
          <p:nvPr>
            <p:ph idx="22"/>
            <p:custDataLst>
              <p:tags r:id="rId8"/>
            </p:custDataLst>
          </p:nvPr>
        </p:nvSpPr>
        <p:spPr>
          <a:xfrm>
            <a:off x="382386" y="3011287"/>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6" name="LAYOUT HEADER"/>
          <p:cNvSpPr>
            <a:spLocks noGrp="1"/>
          </p:cNvSpPr>
          <p:nvPr>
            <p:ph type="body" idx="33" hasCustomPrompt="1"/>
            <p:custDataLst>
              <p:tags r:id="rId9"/>
            </p:custDataLst>
          </p:nvPr>
        </p:nvSpPr>
        <p:spPr>
          <a:xfrm>
            <a:off x="382386" y="2768142"/>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10"/>
            </p:custDataLst>
          </p:nvPr>
        </p:nvSpPr>
        <p:spPr>
          <a:xfrm>
            <a:off x="6118167" y="251876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11"/>
            </p:custDataLst>
          </p:nvPr>
        </p:nvSpPr>
        <p:spPr>
          <a:xfrm>
            <a:off x="6118167" y="1265616"/>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LAYOUT HEADER"/>
          <p:cNvSpPr>
            <a:spLocks noGrp="1"/>
          </p:cNvSpPr>
          <p:nvPr>
            <p:ph type="body" idx="32" hasCustomPrompt="1"/>
            <p:custDataLst>
              <p:tags r:id="rId12"/>
            </p:custDataLst>
          </p:nvPr>
        </p:nvSpPr>
        <p:spPr>
          <a:xfrm>
            <a:off x="611816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13"/>
            </p:custDataLst>
          </p:nvPr>
        </p:nvSpPr>
        <p:spPr>
          <a:xfrm>
            <a:off x="3250277" y="251876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14"/>
            </p:custDataLst>
          </p:nvPr>
        </p:nvSpPr>
        <p:spPr>
          <a:xfrm>
            <a:off x="3250277" y="1265616"/>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4" name="LAYOUT HEADER"/>
          <p:cNvSpPr>
            <a:spLocks noGrp="1"/>
          </p:cNvSpPr>
          <p:nvPr>
            <p:ph type="body" idx="31" hasCustomPrompt="1"/>
            <p:custDataLst>
              <p:tags r:id="rId15"/>
            </p:custDataLst>
          </p:nvPr>
        </p:nvSpPr>
        <p:spPr>
          <a:xfrm>
            <a:off x="325027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16"/>
            </p:custDataLst>
          </p:nvPr>
        </p:nvSpPr>
        <p:spPr>
          <a:xfrm>
            <a:off x="382386" y="251876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17"/>
            </p:custDataLst>
          </p:nvPr>
        </p:nvSpPr>
        <p:spPr>
          <a:xfrm>
            <a:off x="382386" y="1265616"/>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LAYOUT HEADER"/>
          <p:cNvSpPr>
            <a:spLocks noGrp="1"/>
          </p:cNvSpPr>
          <p:nvPr>
            <p:ph type="body" idx="14" hasCustomPrompt="1"/>
            <p:custDataLst>
              <p:tags r:id="rId18"/>
            </p:custDataLst>
          </p:nvPr>
        </p:nvSpPr>
        <p:spPr>
          <a:xfrm>
            <a:off x="382386"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7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19"/>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26" name="DOCUMENT ID"/>
          <p:cNvSpPr txBox="1"/>
          <p:nvPr userDrawn="1">
            <p:custDataLst>
              <p:tags r:id="rId20"/>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UBSPROD\ve03180 [printed: March 23, 2020 4:18 PM] [saved: February 22, 2021 9:36 AM] C:\Users\ve03180\Desktop\Random Desktop\</a:t>
            </a:r>
            <a:r>
              <a:rPr lang="en-US" dirty="0" err="1"/>
              <a:t>Marcelli_HV</a:t>
            </a:r>
            <a:r>
              <a:rPr lang="en-US" dirty="0"/>
              <a:t> slides 2.23 v2.pptx </a:t>
            </a:r>
          </a:p>
        </p:txBody>
      </p:sp>
      <p:grpSp>
        <p:nvGrpSpPr>
          <p:cNvPr id="24" name="PXP_GRIDLINES" hidden="1"/>
          <p:cNvGrpSpPr/>
          <p:nvPr userDrawn="1"/>
        </p:nvGrpSpPr>
        <p:grpSpPr>
          <a:xfrm>
            <a:off x="-27850" y="0"/>
            <a:ext cx="9175530" cy="5143500"/>
            <a:chOff x="-30640" y="0"/>
            <a:chExt cx="10093083" cy="7543800"/>
          </a:xfrm>
        </p:grpSpPr>
        <p:cxnSp>
          <p:nvCxnSpPr>
            <p:cNvPr id="27" name="Straight Connector 2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1"/>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7461559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sclaimer Page">
    <p:spTree>
      <p:nvGrpSpPr>
        <p:cNvPr id="1" name=""/>
        <p:cNvGrpSpPr/>
        <p:nvPr/>
      </p:nvGrpSpPr>
      <p:grpSpPr>
        <a:xfrm>
          <a:off x="0" y="0"/>
          <a:ext cx="0" cy="0"/>
          <a:chOff x="0" y="0"/>
          <a:chExt cx="0" cy="0"/>
        </a:xfrm>
      </p:grpSpPr>
      <p:sp>
        <p:nvSpPr>
          <p:cNvPr id="3"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FD2363B6-C2A5-4798-A9CC-51C31EECAC2F}" type="slidenum">
              <a:rPr sz="600" smtClean="0">
                <a:solidFill>
                  <a:prstClr val="black"/>
                </a:solidFill>
              </a:rPr>
              <a:pPr algn="r"/>
              <a:t>‹#›</a:t>
            </a:fld>
            <a:endParaRPr sz="600" dirty="0">
              <a:solidFill>
                <a:prstClr val="black"/>
              </a:solidFill>
            </a:endParaRP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PXP_GRIDLINES" hidden="1"/>
          <p:cNvGrpSpPr/>
          <p:nvPr userDrawn="1"/>
        </p:nvGrpSpPr>
        <p:grpSpPr>
          <a:xfrm>
            <a:off x="-27850" y="0"/>
            <a:ext cx="9175530" cy="5143500"/>
            <a:chOff x="-30640" y="0"/>
            <a:chExt cx="10093083" cy="7543800"/>
          </a:xfrm>
        </p:grpSpPr>
        <p:cxnSp>
          <p:nvCxnSpPr>
            <p:cNvPr id="7" name="Straight Connector 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8" name="Straight Connector 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389672" y="4675928"/>
            <a:ext cx="791615" cy="306807"/>
          </a:xfrm>
          <a:prstGeom prst="rect">
            <a:avLst/>
          </a:prstGeom>
        </p:spPr>
      </p:pic>
    </p:spTree>
    <p:extLst>
      <p:ext uri="{BB962C8B-B14F-4D97-AF65-F5344CB8AC3E}">
        <p14:creationId xmlns:p14="http://schemas.microsoft.com/office/powerpoint/2010/main" val="453988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ntact Page" preserve="1" userDrawn="1">
  <p:cSld name="Contact Page">
    <p:spTree>
      <p:nvGrpSpPr>
        <p:cNvPr id="1" name=""/>
        <p:cNvGrpSpPr/>
        <p:nvPr/>
      </p:nvGrpSpPr>
      <p:grpSpPr>
        <a:xfrm>
          <a:off x="0" y="0"/>
          <a:ext cx="0" cy="0"/>
          <a:chOff x="0" y="0"/>
          <a:chExt cx="0" cy="0"/>
        </a:xfrm>
      </p:grpSpPr>
      <p:sp>
        <p:nvSpPr>
          <p:cNvPr id="3"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F844A95E-171B-43E0-919B-08407017EAD1}" type="slidenum">
              <a:rPr sz="600" smtClean="0">
                <a:solidFill>
                  <a:prstClr val="black"/>
                </a:solidFill>
              </a:rPr>
              <a:pPr algn="r"/>
              <a:t>‹#›</a:t>
            </a:fld>
            <a:endParaRPr sz="600" dirty="0">
              <a:solidFill>
                <a:prstClr val="black"/>
              </a:solidFill>
            </a:endParaRPr>
          </a:p>
        </p:txBody>
      </p:sp>
      <p:cxnSp>
        <p:nvCxnSpPr>
          <p:cNvPr id="65"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PAGE HEADING"/>
          <p:cNvSpPr>
            <a:spLocks noGrp="1"/>
          </p:cNvSpPr>
          <p:nvPr>
            <p:ph type="title" hasCustomPrompt="1"/>
            <p:custDataLst>
              <p:tags r:id="rId1"/>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Contact information</a:t>
            </a:r>
          </a:p>
        </p:txBody>
      </p:sp>
      <p:grpSp>
        <p:nvGrpSpPr>
          <p:cNvPr id="6"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672" y="4675928"/>
            <a:ext cx="791615" cy="306807"/>
          </a:xfrm>
          <a:prstGeom prst="rect">
            <a:avLst/>
          </a:prstGeom>
        </p:spPr>
      </p:pic>
    </p:spTree>
    <p:extLst>
      <p:ext uri="{BB962C8B-B14F-4D97-AF65-F5344CB8AC3E}">
        <p14:creationId xmlns:p14="http://schemas.microsoft.com/office/powerpoint/2010/main" val="18788932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381578" y="1658391"/>
            <a:ext cx="8354291" cy="704504"/>
          </a:xfrm>
        </p:spPr>
        <p:txBody>
          <a:bodyPr lIns="0" tIns="0" rIns="0" bIns="0">
            <a:noAutofit/>
          </a:bodyPr>
          <a:lstStyle>
            <a:lvl1pPr marL="0" indent="0" algn="l">
              <a:buNone/>
              <a:defRPr sz="3200" baseline="0">
                <a:solidFill>
                  <a:schemeClr val="tx1"/>
                </a:solidFill>
                <a:latin typeface="Frutiger 45 Light"/>
                <a:ea typeface="Arial Unicode MS" pitchFamily="34" charset="-128"/>
              </a:defRPr>
            </a:lvl1pPr>
            <a:lvl2pPr marL="406976" indent="0" algn="ctr">
              <a:buNone/>
              <a:defRPr>
                <a:solidFill>
                  <a:schemeClr val="tx1">
                    <a:tint val="75000"/>
                  </a:schemeClr>
                </a:solidFill>
              </a:defRPr>
            </a:lvl2pPr>
            <a:lvl3pPr marL="813952" indent="0" algn="ctr">
              <a:buNone/>
              <a:defRPr>
                <a:solidFill>
                  <a:schemeClr val="tx1">
                    <a:tint val="75000"/>
                  </a:schemeClr>
                </a:solidFill>
              </a:defRPr>
            </a:lvl3pPr>
            <a:lvl4pPr marL="1220926" indent="0" algn="ctr">
              <a:buNone/>
              <a:defRPr>
                <a:solidFill>
                  <a:schemeClr val="tx1">
                    <a:tint val="75000"/>
                  </a:schemeClr>
                </a:solidFill>
              </a:defRPr>
            </a:lvl4pPr>
            <a:lvl5pPr marL="1627899" indent="0" algn="ctr">
              <a:buNone/>
              <a:defRPr>
                <a:solidFill>
                  <a:schemeClr val="tx1">
                    <a:tint val="75000"/>
                  </a:schemeClr>
                </a:solidFill>
              </a:defRPr>
            </a:lvl5pPr>
            <a:lvl6pPr marL="2034870" indent="0" algn="ctr">
              <a:buNone/>
              <a:defRPr>
                <a:solidFill>
                  <a:schemeClr val="tx1">
                    <a:tint val="75000"/>
                  </a:schemeClr>
                </a:solidFill>
              </a:defRPr>
            </a:lvl6pPr>
            <a:lvl7pPr marL="2441846" indent="0" algn="ctr">
              <a:buNone/>
              <a:defRPr>
                <a:solidFill>
                  <a:schemeClr val="tx1">
                    <a:tint val="75000"/>
                  </a:schemeClr>
                </a:solidFill>
              </a:defRPr>
            </a:lvl7pPr>
            <a:lvl8pPr marL="2848811" indent="0" algn="ctr">
              <a:buNone/>
              <a:defRPr>
                <a:solidFill>
                  <a:schemeClr val="tx1">
                    <a:tint val="75000"/>
                  </a:schemeClr>
                </a:solidFill>
              </a:defRPr>
            </a:lvl8pPr>
            <a:lvl9pPr marL="3255796" indent="0" algn="ctr">
              <a:buNone/>
              <a:defRPr>
                <a:solidFill>
                  <a:schemeClr val="tx1">
                    <a:tint val="75000"/>
                  </a:schemeClr>
                </a:solidFill>
              </a:defRPr>
            </a:lvl9pPr>
          </a:lstStyle>
          <a:p>
            <a:r>
              <a:rPr lang="en-US" dirty="0"/>
              <a:t>&lt;&lt;Divider title&gt;&gt;</a:t>
            </a:r>
          </a:p>
        </p:txBody>
      </p:sp>
      <p:sp>
        <p:nvSpPr>
          <p:cNvPr id="6" name="DIVIDER NUMBER"/>
          <p:cNvSpPr>
            <a:spLocks noGrp="1"/>
          </p:cNvSpPr>
          <p:nvPr>
            <p:ph type="ctrTitle" hasCustomPrompt="1"/>
          </p:nvPr>
        </p:nvSpPr>
        <p:spPr>
          <a:xfrm>
            <a:off x="381578" y="1371619"/>
            <a:ext cx="8354291" cy="261852"/>
          </a:xfrm>
        </p:spPr>
        <p:txBody>
          <a:bodyPr lIns="0" tIns="0" rIns="0" bIns="0" anchor="b" anchorCtr="0">
            <a:noAutofit/>
          </a:bodyPr>
          <a:lstStyle>
            <a:lvl1pPr>
              <a:defRPr sz="1500" baseline="0">
                <a:solidFill>
                  <a:schemeClr val="tx1"/>
                </a:solidFill>
                <a:latin typeface="+mj-lt"/>
                <a:ea typeface="Arial Unicode MS" pitchFamily="34" charset="-128"/>
              </a:defRPr>
            </a:lvl1pPr>
          </a:lstStyle>
          <a:p>
            <a:r>
              <a:rPr lang="en-US" dirty="0"/>
              <a:t>Click to edit Section / Appendix number</a:t>
            </a:r>
          </a:p>
        </p:txBody>
      </p:sp>
      <p:pic>
        <p:nvPicPr>
          <p:cNvPr id="3" name="Picture 2"/>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389672" y="4683760"/>
            <a:ext cx="791615" cy="298975"/>
          </a:xfrm>
          <a:prstGeom prst="rect">
            <a:avLst/>
          </a:prstGeom>
        </p:spPr>
      </p:pic>
    </p:spTree>
    <p:extLst>
      <p:ext uri="{BB962C8B-B14F-4D97-AF65-F5344CB8AC3E}">
        <p14:creationId xmlns:p14="http://schemas.microsoft.com/office/powerpoint/2010/main" val="3114876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userDrawn="1">
  <p:cSld name="Table of Contents">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259A56D2-6EE4-40D3-BDE6-F5CD68556C61}" type="slidenum">
              <a:rPr sz="600" smtClean="0">
                <a:solidFill>
                  <a:prstClr val="black"/>
                </a:solidFill>
              </a:rPr>
              <a:pPr algn="r"/>
              <a:t>‹#›</a:t>
            </a:fld>
            <a:endParaRPr sz="600" dirty="0">
              <a:solidFill>
                <a:prstClr val="black"/>
              </a:solidFill>
            </a:endParaRPr>
          </a:p>
        </p:txBody>
      </p:sp>
      <p:sp>
        <p:nvSpPr>
          <p:cNvPr id="14" name="TOC BODY"/>
          <p:cNvSpPr>
            <a:spLocks noGrp="1"/>
          </p:cNvSpPr>
          <p:nvPr>
            <p:ph type="body" sz="quarter" idx="12"/>
            <p:custDataLst>
              <p:tags r:id="rId1"/>
            </p:custDataLst>
          </p:nvPr>
        </p:nvSpPr>
        <p:spPr>
          <a:xfrm>
            <a:off x="381578" y="928967"/>
            <a:ext cx="8354291" cy="3544561"/>
          </a:xfrm>
        </p:spPr>
        <p:txBody>
          <a:bodyPr lIns="0" rIns="0">
            <a:noAutofit/>
          </a:bodyPr>
          <a:lstStyle>
            <a:lvl1pPr marL="0" indent="0">
              <a:buNone/>
              <a:defRPr sz="1400">
                <a:latin typeface="Frutiger 55 Roman"/>
              </a:defRPr>
            </a:lvl1pPr>
            <a:lvl2pPr>
              <a:buNone/>
              <a:defRPr/>
            </a:lvl2pPr>
            <a:lvl3pPr>
              <a:buNone/>
              <a:defRPr/>
            </a:lvl3pPr>
            <a:lvl4pPr>
              <a:buNone/>
              <a:defRPr/>
            </a:lvl4pPr>
            <a:lvl5pPr>
              <a:buNone/>
              <a:defRPr/>
            </a:lvl5pPr>
          </a:lstStyle>
          <a:p>
            <a:pPr lvl="0"/>
            <a:r>
              <a:rPr lang="en-US" dirty="0"/>
              <a:t>Click to edit Master text styles</a:t>
            </a:r>
          </a:p>
        </p:txBody>
      </p:sp>
      <p:cxnSp>
        <p:nvCxnSpPr>
          <p:cNvPr id="7" name="THIN BLUE LINE"/>
          <p:cNvCxnSpPr/>
          <p:nvPr/>
        </p:nvCxnSpPr>
        <p:spPr>
          <a:xfrm>
            <a:off x="381578"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OC TITLE"/>
          <p:cNvSpPr>
            <a:spLocks noGrp="1"/>
          </p:cNvSpPr>
          <p:nvPr>
            <p:ph type="title" hasCustomPrompt="1"/>
            <p:custDataLst>
              <p:tags r:id="rId2"/>
            </p:custDataLst>
          </p:nvPr>
        </p:nvSpPr>
        <p:spPr>
          <a:xfrm>
            <a:off x="381577" y="4"/>
            <a:ext cx="8354291" cy="642158"/>
          </a:xfrm>
        </p:spPr>
        <p:txBody>
          <a:bodyPr lIns="0" tIns="0" rIns="0" bIns="0" anchor="b" anchorCtr="0">
            <a:normAutofit/>
          </a:bodyPr>
          <a:lstStyle>
            <a:lvl1pPr algn="l">
              <a:lnSpc>
                <a:spcPts val="2597"/>
              </a:lnSpc>
              <a:defRPr sz="2600">
                <a:solidFill>
                  <a:schemeClr val="tx1"/>
                </a:solidFill>
                <a:latin typeface="Frutiger 45 Light"/>
              </a:defRPr>
            </a:lvl1pPr>
          </a:lstStyle>
          <a:p>
            <a:r>
              <a:rPr lang="en-US" dirty="0"/>
              <a:t>Table of contents</a:t>
            </a:r>
          </a:p>
        </p:txBody>
      </p:sp>
      <p:grpSp>
        <p:nvGrpSpPr>
          <p:cNvPr id="9" name="PXP_GRIDLINES" hidden="1"/>
          <p:cNvGrpSpPr/>
          <p:nvPr userDrawn="1"/>
        </p:nvGrpSpPr>
        <p:grpSpPr>
          <a:xfrm>
            <a:off x="-27850" y="0"/>
            <a:ext cx="9175530" cy="5143500"/>
            <a:chOff x="-30640" y="0"/>
            <a:chExt cx="10093083" cy="7543800"/>
          </a:xfrm>
        </p:grpSpPr>
        <p:cxnSp>
          <p:nvCxnSpPr>
            <p:cNvPr id="10" name="Straight Connector 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userDrawn="1">
            <p:custDataLst>
              <p:tags r:id="rId3"/>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389672" y="4697990"/>
            <a:ext cx="791615" cy="284745"/>
          </a:xfrm>
          <a:prstGeom prst="rect">
            <a:avLst/>
          </a:prstGeom>
        </p:spPr>
      </p:pic>
    </p:spTree>
    <p:extLst>
      <p:ext uri="{BB962C8B-B14F-4D97-AF65-F5344CB8AC3E}">
        <p14:creationId xmlns:p14="http://schemas.microsoft.com/office/powerpoint/2010/main" val="3654931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C9C5D969-4CAD-4F29-8B51-07B8CBAF6BF4}" type="slidenum">
              <a:rPr sz="600" smtClean="0">
                <a:solidFill>
                  <a:prstClr val="black"/>
                </a:solidFill>
              </a:rPr>
              <a:pPr algn="r"/>
              <a:t>‹#›</a:t>
            </a:fld>
            <a:endParaRPr sz="600" dirty="0">
              <a:solidFill>
                <a:prstClr val="black"/>
              </a:solidFill>
            </a:endParaRPr>
          </a:p>
        </p:txBody>
      </p:sp>
      <p:sp>
        <p:nvSpPr>
          <p:cNvPr id="3" name="LAYOUT BODY"/>
          <p:cNvSpPr>
            <a:spLocks noGrp="1"/>
          </p:cNvSpPr>
          <p:nvPr>
            <p:ph idx="1"/>
            <p:custDataLst>
              <p:tags r:id="rId1"/>
            </p:custDataLst>
          </p:nvPr>
        </p:nvSpPr>
        <p:spPr>
          <a:xfrm>
            <a:off x="382389" y="1262895"/>
            <a:ext cx="4177145" cy="3245244"/>
          </a:xfrm>
        </p:spPr>
        <p:txBody>
          <a:bodyPr lIns="0" tIns="0" rIns="0" bIns="0">
            <a:noAutofit/>
          </a:bodyPr>
          <a:lstStyle>
            <a:lvl1pPr marL="190194" indent="-190194">
              <a:buClr>
                <a:schemeClr val="tx2"/>
              </a:buClr>
              <a:buSzPct val="100000"/>
              <a:buFont typeface="Symbol" pitchFamily="18" charset="2"/>
              <a:buChar char="·"/>
              <a:defRPr sz="1500">
                <a:latin typeface="Frutiger 55 Roman"/>
              </a:defRPr>
            </a:lvl1pPr>
            <a:lvl2pPr marL="373954" indent="-191479">
              <a:defRPr sz="1400">
                <a:latin typeface="Frutiger 55 Roman"/>
              </a:defRPr>
            </a:lvl2pPr>
            <a:lvl3pPr marL="557722" indent="-183780">
              <a:buClr>
                <a:schemeClr val="tx1"/>
              </a:buClr>
              <a:buFont typeface="Arial" pitchFamily="34" charset="0"/>
              <a:buChar char="–"/>
              <a:defRPr sz="1400">
                <a:latin typeface="Frutiger 55 Roman"/>
              </a:defRPr>
            </a:lvl3pPr>
            <a:lvl4pPr marL="740201" indent="-182489">
              <a:buSzPct val="84000"/>
              <a:defRPr sz="1400">
                <a:latin typeface="Frutiger 55 Roman"/>
              </a:defRPr>
            </a:lvl4pPr>
            <a:lvl5pPr marL="932649" indent="-192456">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7"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DraftStamp" hidden="1"/>
          <p:cNvSpPr txBox="1"/>
          <p:nvPr userDrawn="1">
            <p:custDataLst>
              <p:tags r:id="rId3"/>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20" name="Picture 19"/>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389672" y="4675928"/>
            <a:ext cx="791615" cy="306807"/>
          </a:xfrm>
          <a:prstGeom prst="rect">
            <a:avLst/>
          </a:prstGeom>
        </p:spPr>
      </p:pic>
    </p:spTree>
    <p:extLst>
      <p:ext uri="{BB962C8B-B14F-4D97-AF65-F5344CB8AC3E}">
        <p14:creationId xmlns:p14="http://schemas.microsoft.com/office/powerpoint/2010/main" val="2266551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94976F55-9089-48EE-AE68-8E9544398D42}" type="slidenum">
              <a:rPr sz="600" smtClean="0">
                <a:solidFill>
                  <a:prstClr val="black"/>
                </a:solidFill>
              </a:rPr>
              <a:pPr algn="r"/>
              <a:t>‹#›</a:t>
            </a:fld>
            <a:endParaRPr sz="600" dirty="0">
              <a:solidFill>
                <a:prstClr val="black"/>
              </a:solidFill>
            </a:endParaRPr>
          </a:p>
        </p:txBody>
      </p:sp>
      <p:cxnSp>
        <p:nvCxnSpPr>
          <p:cNvPr id="6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6"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241817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1x1 Full Height">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855E24D6-7D0A-470C-80AD-CB9E4DCBF649}" type="slidenum">
              <a:rPr sz="600" smtClean="0">
                <a:solidFill>
                  <a:prstClr val="black"/>
                </a:solidFill>
              </a:rPr>
              <a:pPr algn="r"/>
              <a:t>‹#›</a:t>
            </a:fld>
            <a:endParaRPr sz="600" dirty="0">
              <a:solidFill>
                <a:prstClr val="black"/>
              </a:solidFill>
            </a:endParaRPr>
          </a:p>
        </p:txBody>
      </p:sp>
      <p:sp>
        <p:nvSpPr>
          <p:cNvPr id="14" name="LAYOUT SOURCE"/>
          <p:cNvSpPr>
            <a:spLocks noGrp="1"/>
          </p:cNvSpPr>
          <p:nvPr>
            <p:ph type="body" idx="15" hasCustomPrompt="1"/>
            <p:custDataLst>
              <p:tags r:id="rId1"/>
            </p:custDataLst>
          </p:nvPr>
        </p:nvSpPr>
        <p:spPr>
          <a:xfrm>
            <a:off x="382385" y="4270666"/>
            <a:ext cx="8354291"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2"/>
            </p:custDataLst>
          </p:nvPr>
        </p:nvSpPr>
        <p:spPr>
          <a:xfrm>
            <a:off x="382385" y="1265619"/>
            <a:ext cx="8354291" cy="3005052"/>
          </a:xfrm>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defTabSz="740201">
              <a:buSzPct val="84000"/>
              <a:defRPr sz="1400">
                <a:latin typeface="Frutiger 55 Roman"/>
              </a:defRPr>
            </a:lvl4pPr>
            <a:lvl5pPr marL="932649" indent="-192456">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18" name="LAYOUT HEADER"/>
          <p:cNvSpPr>
            <a:spLocks noGrp="1"/>
          </p:cNvSpPr>
          <p:nvPr>
            <p:ph type="body" idx="14" hasCustomPrompt="1"/>
            <p:custDataLst>
              <p:tags r:id="rId3"/>
            </p:custDataLst>
          </p:nvPr>
        </p:nvSpPr>
        <p:spPr>
          <a:xfrm>
            <a:off x="382385" y="1021774"/>
            <a:ext cx="8354291"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5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4"/>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5"/>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UBSPROD\ve03180 [printed: March 23, 2020 4:18 PM] [saved: February 22, 2021 9:36 AM] C:\Users\ve03180\Desktop\Random Desktop\</a:t>
            </a:r>
            <a:r>
              <a:rPr lang="en-US" dirty="0" err="1"/>
              <a:t>Marcelli_HV</a:t>
            </a:r>
            <a:r>
              <a:rPr lang="en-US" dirty="0"/>
              <a:t> slides 2.23 v2.pptx </a:t>
            </a:r>
          </a:p>
        </p:txBody>
      </p:sp>
      <p:grpSp>
        <p:nvGrpSpPr>
          <p:cNvPr id="9" name="PXP_GRIDLINES" hidden="1"/>
          <p:cNvGrpSpPr/>
          <p:nvPr userDrawn="1"/>
        </p:nvGrpSpPr>
        <p:grpSpPr>
          <a:xfrm>
            <a:off x="-27850" y="0"/>
            <a:ext cx="9175530" cy="5143500"/>
            <a:chOff x="-30640" y="0"/>
            <a:chExt cx="10093083" cy="7543800"/>
          </a:xfrm>
        </p:grpSpPr>
        <p:cxnSp>
          <p:nvCxnSpPr>
            <p:cNvPr id="11" name="Straight Connector 1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6"/>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567427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rge 1x1">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2451735E-85A4-4643-8094-642905B783F2}" type="slidenum">
              <a:rPr sz="600" smtClean="0">
                <a:solidFill>
                  <a:prstClr val="black"/>
                </a:solidFill>
              </a:rPr>
              <a:pPr algn="r"/>
              <a:t>‹#›</a:t>
            </a:fld>
            <a:endParaRPr sz="600" dirty="0">
              <a:solidFill>
                <a:prstClr val="black"/>
              </a:solidFill>
            </a:endParaRPr>
          </a:p>
        </p:txBody>
      </p:sp>
      <p:sp>
        <p:nvSpPr>
          <p:cNvPr id="12" name="LAYOUT SOURCE"/>
          <p:cNvSpPr>
            <a:spLocks noGrp="1"/>
          </p:cNvSpPr>
          <p:nvPr>
            <p:ph type="body" idx="17" hasCustomPrompt="1"/>
            <p:custDataLst>
              <p:tags r:id="rId1"/>
            </p:custDataLst>
          </p:nvPr>
        </p:nvSpPr>
        <p:spPr>
          <a:xfrm>
            <a:off x="382385" y="4261237"/>
            <a:ext cx="8354291"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1" name="LAYOUT BODY"/>
          <p:cNvSpPr>
            <a:spLocks noGrp="1"/>
          </p:cNvSpPr>
          <p:nvPr>
            <p:ph idx="16"/>
            <p:custDataLst>
              <p:tags r:id="rId2"/>
            </p:custDataLst>
          </p:nvPr>
        </p:nvSpPr>
        <p:spPr>
          <a:xfrm>
            <a:off x="382385" y="3008089"/>
            <a:ext cx="8354291"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192456">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LAYOUT HEADER"/>
          <p:cNvSpPr>
            <a:spLocks noGrp="1"/>
          </p:cNvSpPr>
          <p:nvPr>
            <p:ph type="body" idx="18" hasCustomPrompt="1"/>
            <p:custDataLst>
              <p:tags r:id="rId3"/>
            </p:custDataLst>
          </p:nvPr>
        </p:nvSpPr>
        <p:spPr>
          <a:xfrm>
            <a:off x="382385" y="2764249"/>
            <a:ext cx="8354291"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382385" y="2518762"/>
            <a:ext cx="8354291"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5"/>
            </p:custDataLst>
          </p:nvPr>
        </p:nvSpPr>
        <p:spPr>
          <a:xfrm>
            <a:off x="382385" y="1265616"/>
            <a:ext cx="8354291"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192456">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14" hasCustomPrompt="1"/>
            <p:custDataLst>
              <p:tags r:id="rId6"/>
            </p:custDataLst>
          </p:nvPr>
        </p:nvSpPr>
        <p:spPr>
          <a:xfrm>
            <a:off x="382385" y="1021774"/>
            <a:ext cx="8354291"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5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7"/>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8"/>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UBSPROD\ve03180 [printed: March 23, 2020 4:18 PM] [saved: February 22, 2021 9:36 AM] C:\Users\ve03180\Desktop\Random Desktop\</a:t>
            </a:r>
            <a:r>
              <a:rPr lang="en-US" dirty="0" err="1"/>
              <a:t>Marcelli_HV</a:t>
            </a:r>
            <a:r>
              <a:rPr lang="en-US" dirty="0"/>
              <a:t> slides 2.23 v2.pptx </a:t>
            </a:r>
          </a:p>
        </p:txBody>
      </p:sp>
      <p:grpSp>
        <p:nvGrpSpPr>
          <p:cNvPr id="15" name="PXP_GRIDLINES" hidden="1"/>
          <p:cNvGrpSpPr/>
          <p:nvPr userDrawn="1"/>
        </p:nvGrpSpPr>
        <p:grpSpPr>
          <a:xfrm>
            <a:off x="-27850" y="0"/>
            <a:ext cx="9175530" cy="51435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9"/>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513120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2x1 Full Height">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D70D6585-CB7C-4CFA-BD76-44C70BE2929C}" type="slidenum">
              <a:rPr sz="600" smtClean="0">
                <a:solidFill>
                  <a:prstClr val="black"/>
                </a:solidFill>
              </a:rPr>
              <a:pPr algn="r"/>
              <a:t>‹#›</a:t>
            </a:fld>
            <a:endParaRPr sz="600" dirty="0">
              <a:solidFill>
                <a:prstClr val="black"/>
              </a:solidFill>
            </a:endParaRPr>
          </a:p>
        </p:txBody>
      </p:sp>
      <p:sp>
        <p:nvSpPr>
          <p:cNvPr id="12" name="LAYOUT SOURCE"/>
          <p:cNvSpPr>
            <a:spLocks noGrp="1"/>
          </p:cNvSpPr>
          <p:nvPr>
            <p:ph type="body" idx="18" hasCustomPrompt="1"/>
            <p:custDataLst>
              <p:tags r:id="rId1"/>
            </p:custDataLst>
          </p:nvPr>
        </p:nvSpPr>
        <p:spPr>
          <a:xfrm>
            <a:off x="4688386" y="4270666"/>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2"/>
            </p:custDataLst>
          </p:nvPr>
        </p:nvSpPr>
        <p:spPr>
          <a:xfrm>
            <a:off x="4688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2" name="LAYOUT HEADER"/>
          <p:cNvSpPr>
            <a:spLocks noGrp="1"/>
          </p:cNvSpPr>
          <p:nvPr>
            <p:ph type="body" idx="19" hasCustomPrompt="1"/>
            <p:custDataLst>
              <p:tags r:id="rId3"/>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382386" y="4270666"/>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5"/>
            </p:custDataLst>
          </p:nvPr>
        </p:nvSpPr>
        <p:spPr>
          <a:xfrm>
            <a:off x="382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1" name="LAYOUT HEADER"/>
          <p:cNvSpPr>
            <a:spLocks noGrp="1"/>
          </p:cNvSpPr>
          <p:nvPr>
            <p:ph type="body" idx="14" hasCustomPrompt="1"/>
            <p:custDataLst>
              <p:tags r:id="rId6"/>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59"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PAGE HEADING"/>
          <p:cNvSpPr>
            <a:spLocks noGrp="1"/>
          </p:cNvSpPr>
          <p:nvPr>
            <p:ph type="title" hasCustomPrompt="1"/>
            <p:custDataLst>
              <p:tags r:id="rId7"/>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15" name="PXP_GRIDLINES" hidden="1"/>
          <p:cNvGrpSpPr/>
          <p:nvPr userDrawn="1"/>
        </p:nvGrpSpPr>
        <p:grpSpPr>
          <a:xfrm>
            <a:off x="-27850" y="0"/>
            <a:ext cx="9175530" cy="51435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8"/>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9"/>
            </p:custDataLst>
          </p:nvPr>
        </p:nvPicPr>
        <p:blipFill>
          <a:blip r:embed="rId11"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56661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rge 3x1 Full Height">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9489627C-F79B-4DF9-998A-207B47061EFD}" type="slidenum">
              <a:rPr sz="600" smtClean="0">
                <a:solidFill>
                  <a:prstClr val="black"/>
                </a:solidFill>
              </a:rPr>
              <a:pPr algn="r"/>
              <a:t>‹#›</a:t>
            </a:fld>
            <a:endParaRPr sz="600" dirty="0">
              <a:solidFill>
                <a:prstClr val="black"/>
              </a:solidFill>
            </a:endParaRPr>
          </a:p>
        </p:txBody>
      </p:sp>
      <p:sp>
        <p:nvSpPr>
          <p:cNvPr id="16" name="LAYOUT SOURCE"/>
          <p:cNvSpPr>
            <a:spLocks noGrp="1"/>
          </p:cNvSpPr>
          <p:nvPr>
            <p:ph type="body" idx="21" hasCustomPrompt="1"/>
            <p:custDataLst>
              <p:tags r:id="rId1"/>
            </p:custDataLst>
          </p:nvPr>
        </p:nvSpPr>
        <p:spPr>
          <a:xfrm>
            <a:off x="6118167" y="4270666"/>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2"/>
            </p:custDataLst>
          </p:nvPr>
        </p:nvSpPr>
        <p:spPr>
          <a:xfrm>
            <a:off x="6118167" y="1265619"/>
            <a:ext cx="2610196"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3" hasCustomPrompt="1"/>
            <p:custDataLst>
              <p:tags r:id="rId3"/>
            </p:custDataLst>
          </p:nvPr>
        </p:nvSpPr>
        <p:spPr>
          <a:xfrm>
            <a:off x="611816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65" name="LAYOUT SOURCE"/>
          <p:cNvSpPr>
            <a:spLocks noGrp="1"/>
          </p:cNvSpPr>
          <p:nvPr>
            <p:ph type="body" idx="25" hasCustomPrompt="1"/>
            <p:custDataLst>
              <p:tags r:id="rId4"/>
            </p:custDataLst>
          </p:nvPr>
        </p:nvSpPr>
        <p:spPr>
          <a:xfrm>
            <a:off x="3250277" y="4270666"/>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3250277" y="1265619"/>
            <a:ext cx="2610196"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65773">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5" name="LAYOUT HEADER"/>
          <p:cNvSpPr>
            <a:spLocks noGrp="1"/>
          </p:cNvSpPr>
          <p:nvPr>
            <p:ph type="body" idx="22" hasCustomPrompt="1"/>
            <p:custDataLst>
              <p:tags r:id="rId6"/>
            </p:custDataLst>
          </p:nvPr>
        </p:nvSpPr>
        <p:spPr>
          <a:xfrm>
            <a:off x="325027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64" name="LAYOUT SOURCE"/>
          <p:cNvSpPr>
            <a:spLocks noGrp="1"/>
          </p:cNvSpPr>
          <p:nvPr>
            <p:ph type="body" idx="24" hasCustomPrompt="1"/>
            <p:custDataLst>
              <p:tags r:id="rId7"/>
            </p:custDataLst>
          </p:nvPr>
        </p:nvSpPr>
        <p:spPr>
          <a:xfrm>
            <a:off x="382386" y="4270666"/>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9"/>
            <a:ext cx="2610196"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4" name="LAYOUT HEADER"/>
          <p:cNvSpPr>
            <a:spLocks noGrp="1"/>
          </p:cNvSpPr>
          <p:nvPr>
            <p:ph type="body" idx="14" hasCustomPrompt="1"/>
            <p:custDataLst>
              <p:tags r:id="rId9"/>
            </p:custDataLst>
          </p:nvPr>
        </p:nvSpPr>
        <p:spPr>
          <a:xfrm>
            <a:off x="382386"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2"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UBSPROD\ve03180 [printed: March 23, 2020 4:18 PM] [saved: February 22, 2021 9:36 AM] C:\Users\ve03180\Desktop\Random Desktop\</a:t>
            </a:r>
            <a:r>
              <a:rPr lang="en-US" dirty="0" err="1"/>
              <a:t>Marcelli_HV</a:t>
            </a:r>
            <a:r>
              <a:rPr lang="en-US" dirty="0"/>
              <a:t> slides 2.23 v2.pptx </a:t>
            </a:r>
          </a:p>
        </p:txBody>
      </p:sp>
      <p:grpSp>
        <p:nvGrpSpPr>
          <p:cNvPr id="15" name="PXP_GRIDLINES" hidden="1"/>
          <p:cNvGrpSpPr/>
          <p:nvPr userDrawn="1"/>
        </p:nvGrpSpPr>
        <p:grpSpPr>
          <a:xfrm>
            <a:off x="-27850" y="0"/>
            <a:ext cx="9175530" cy="51435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4117780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382385" y="1265614"/>
            <a:ext cx="8354291" cy="324819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 name="Title Placeholder"/>
          <p:cNvSpPr>
            <a:spLocks noGrp="1"/>
          </p:cNvSpPr>
          <p:nvPr>
            <p:ph type="title"/>
          </p:nvPr>
        </p:nvSpPr>
        <p:spPr>
          <a:xfrm>
            <a:off x="382385" y="4"/>
            <a:ext cx="8354291" cy="642158"/>
          </a:xfrm>
          <a:prstGeom prst="rect">
            <a:avLst/>
          </a:prstGeom>
        </p:spPr>
        <p:txBody>
          <a:bodyPr vert="horz" lIns="0" tIns="0" rIns="0" bIns="0" rtlCol="0" anchor="b" anchorCtr="0">
            <a:normAutofit/>
          </a:bodyPr>
          <a:lstStyle/>
          <a:p>
            <a:r>
              <a:rPr lang="en-US" dirty="0"/>
              <a:t>Click to edit Master title style</a:t>
            </a:r>
          </a:p>
        </p:txBody>
      </p:sp>
    </p:spTree>
    <p:extLst>
      <p:ext uri="{BB962C8B-B14F-4D97-AF65-F5344CB8AC3E}">
        <p14:creationId xmlns:p14="http://schemas.microsoft.com/office/powerpoint/2010/main" val="1939963350"/>
      </p:ext>
    </p:extLst>
  </p:cSld>
  <p:clrMap bg1="lt1" tx1="dk1" bg2="lt2" tx2="dk2" accent1="accent1" accent2="accent2" accent3="accent3" accent4="accent4" accent5="accent5" accent6="accent6" hlink="hlink" folHlink="folHlink"/>
  <p:sldLayoutIdLst>
    <p:sldLayoutId id="2147484416" r:id="rId1"/>
    <p:sldLayoutId id="2147484417" r:id="rId2"/>
    <p:sldLayoutId id="2147484418" r:id="rId3"/>
    <p:sldLayoutId id="2147484419" r:id="rId4"/>
    <p:sldLayoutId id="2147484420" r:id="rId5"/>
    <p:sldLayoutId id="2147484421" r:id="rId6"/>
    <p:sldLayoutId id="2147484422" r:id="rId7"/>
    <p:sldLayoutId id="2147484423" r:id="rId8"/>
    <p:sldLayoutId id="2147484424" r:id="rId9"/>
    <p:sldLayoutId id="2147484425" r:id="rId10"/>
    <p:sldLayoutId id="2147484426" r:id="rId11"/>
    <p:sldLayoutId id="2147484427" r:id="rId12"/>
    <p:sldLayoutId id="2147484428" r:id="rId13"/>
    <p:sldLayoutId id="2147484429" r:id="rId14"/>
    <p:sldLayoutId id="2147484430" r:id="rId15"/>
  </p:sldLayoutIdLst>
  <p:hf hdr="0" ftr="0" dt="0"/>
  <p:txStyles>
    <p:titleStyle>
      <a:lvl1pPr algn="l" defTabSz="813952" rtl="0" eaLnBrk="1" latinLnBrk="0" hangingPunct="1">
        <a:lnSpc>
          <a:spcPts val="2597"/>
        </a:lnSpc>
        <a:spcBef>
          <a:spcPct val="0"/>
        </a:spcBef>
        <a:buNone/>
        <a:defRPr sz="2600" kern="1200">
          <a:solidFill>
            <a:schemeClr val="tx1"/>
          </a:solidFill>
          <a:latin typeface="Frutiger 45 Light" panose="020B0603020202020204" pitchFamily="34" charset="0"/>
          <a:ea typeface="+mj-ea"/>
          <a:cs typeface="+mj-cs"/>
        </a:defRPr>
      </a:lvl1pPr>
    </p:titleStyle>
    <p:bodyStyle>
      <a:lvl1pPr marL="190194" indent="-190194" algn="l" defTabSz="813952" rtl="0" eaLnBrk="1" latinLnBrk="0" hangingPunct="1">
        <a:spcBef>
          <a:spcPts val="1136"/>
        </a:spcBef>
        <a:buClr>
          <a:schemeClr val="tx2"/>
        </a:buClr>
        <a:buSzPct val="100000"/>
        <a:buFont typeface="Symbol" pitchFamily="18" charset="2"/>
        <a:buChar char="·"/>
        <a:defRPr sz="1500" b="0" kern="1200">
          <a:solidFill>
            <a:schemeClr val="tx1"/>
          </a:solidFill>
          <a:latin typeface="+mn-lt"/>
          <a:ea typeface="+mn-ea"/>
          <a:cs typeface="+mn-cs"/>
        </a:defRPr>
      </a:lvl1pPr>
      <a:lvl2pPr marL="370103" indent="-179914" algn="l" defTabSz="813952" rtl="0" eaLnBrk="1" latinLnBrk="0" hangingPunct="1">
        <a:spcBef>
          <a:spcPts val="568"/>
        </a:spcBef>
        <a:buClr>
          <a:schemeClr val="tx1"/>
        </a:buClr>
        <a:buFont typeface="Arial" pitchFamily="34" charset="0"/>
        <a:buChar char="–"/>
        <a:defRPr sz="1400" kern="1200">
          <a:solidFill>
            <a:schemeClr val="tx1"/>
          </a:solidFill>
          <a:latin typeface="+mn-lt"/>
          <a:ea typeface="+mn-ea"/>
          <a:cs typeface="+mn-cs"/>
        </a:defRPr>
      </a:lvl2pPr>
      <a:lvl3pPr marL="560290" indent="-190194" algn="l" defTabSz="813952" rtl="0" eaLnBrk="1" latinLnBrk="0" hangingPunct="1">
        <a:spcBef>
          <a:spcPts val="568"/>
        </a:spcBef>
        <a:buClr>
          <a:schemeClr val="tx1"/>
        </a:buClr>
        <a:buFont typeface="Arial" pitchFamily="34" charset="0"/>
        <a:buChar char="–"/>
        <a:defRPr sz="1400" kern="1200">
          <a:solidFill>
            <a:schemeClr val="tx1"/>
          </a:solidFill>
          <a:latin typeface="+mn-lt"/>
          <a:ea typeface="+mn-ea"/>
          <a:cs typeface="+mn-cs"/>
        </a:defRPr>
      </a:lvl3pPr>
      <a:lvl4pPr marL="740201" indent="-179914" algn="l" defTabSz="813952" rtl="0" eaLnBrk="1" latinLnBrk="0" hangingPunct="1">
        <a:spcBef>
          <a:spcPts val="243"/>
        </a:spcBef>
        <a:buClr>
          <a:schemeClr val="tx1"/>
        </a:buClr>
        <a:buSzPct val="84000"/>
        <a:buFont typeface="Arial" pitchFamily="34" charset="0"/>
        <a:buChar char="–"/>
        <a:defRPr sz="1400" kern="1200">
          <a:solidFill>
            <a:schemeClr val="tx1"/>
          </a:solidFill>
          <a:latin typeface="+mn-lt"/>
          <a:ea typeface="+mn-ea"/>
          <a:cs typeface="+mn-cs"/>
        </a:defRPr>
      </a:lvl4pPr>
      <a:lvl5pPr marL="930391" indent="-190194" algn="l" defTabSz="813952" rtl="0" eaLnBrk="1" latinLnBrk="0" hangingPunct="1">
        <a:spcBef>
          <a:spcPts val="243"/>
        </a:spcBef>
        <a:buClr>
          <a:schemeClr val="tx1"/>
        </a:buClr>
        <a:buSzPct val="84000"/>
        <a:buFont typeface="Arial" pitchFamily="34" charset="0"/>
        <a:buChar char="–"/>
        <a:defRPr sz="1400" kern="1200">
          <a:solidFill>
            <a:schemeClr val="tx1"/>
          </a:solidFill>
          <a:latin typeface="+mn-lt"/>
          <a:ea typeface="+mn-ea"/>
          <a:cs typeface="+mn-cs"/>
        </a:defRPr>
      </a:lvl5pPr>
      <a:lvl6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6pPr>
      <a:lvl7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7pPr>
      <a:lvl8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8pPr>
      <a:lvl9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9pPr>
    </p:bodyStyle>
    <p:otherStyle>
      <a:defPPr>
        <a:defRPr lang="en-US"/>
      </a:defPPr>
      <a:lvl1pPr marL="0" algn="l" defTabSz="813952" rtl="0" eaLnBrk="1" latinLnBrk="0" hangingPunct="1">
        <a:defRPr sz="1600" kern="1200">
          <a:solidFill>
            <a:schemeClr val="tx1"/>
          </a:solidFill>
          <a:latin typeface="+mn-lt"/>
          <a:ea typeface="+mn-ea"/>
          <a:cs typeface="+mn-cs"/>
        </a:defRPr>
      </a:lvl1pPr>
      <a:lvl2pPr marL="406976" algn="l" defTabSz="813952" rtl="0" eaLnBrk="1" latinLnBrk="0" hangingPunct="1">
        <a:defRPr sz="1600" kern="1200">
          <a:solidFill>
            <a:schemeClr val="tx1"/>
          </a:solidFill>
          <a:latin typeface="+mn-lt"/>
          <a:ea typeface="+mn-ea"/>
          <a:cs typeface="+mn-cs"/>
        </a:defRPr>
      </a:lvl2pPr>
      <a:lvl3pPr marL="813952" algn="l" defTabSz="813952" rtl="0" eaLnBrk="1" latinLnBrk="0" hangingPunct="1">
        <a:defRPr sz="1600" kern="1200">
          <a:solidFill>
            <a:schemeClr val="tx1"/>
          </a:solidFill>
          <a:latin typeface="+mn-lt"/>
          <a:ea typeface="+mn-ea"/>
          <a:cs typeface="+mn-cs"/>
        </a:defRPr>
      </a:lvl3pPr>
      <a:lvl4pPr marL="1220926" algn="l" defTabSz="813952" rtl="0" eaLnBrk="1" latinLnBrk="0" hangingPunct="1">
        <a:defRPr sz="1600" kern="1200">
          <a:solidFill>
            <a:schemeClr val="tx1"/>
          </a:solidFill>
          <a:latin typeface="+mn-lt"/>
          <a:ea typeface="+mn-ea"/>
          <a:cs typeface="+mn-cs"/>
        </a:defRPr>
      </a:lvl4pPr>
      <a:lvl5pPr marL="1627899" algn="l" defTabSz="813952" rtl="0" eaLnBrk="1" latinLnBrk="0" hangingPunct="1">
        <a:defRPr sz="1600" kern="1200">
          <a:solidFill>
            <a:schemeClr val="tx1"/>
          </a:solidFill>
          <a:latin typeface="+mn-lt"/>
          <a:ea typeface="+mn-ea"/>
          <a:cs typeface="+mn-cs"/>
        </a:defRPr>
      </a:lvl5pPr>
      <a:lvl6pPr marL="2034870" algn="l" defTabSz="813952" rtl="0" eaLnBrk="1" latinLnBrk="0" hangingPunct="1">
        <a:defRPr sz="1600" kern="1200">
          <a:solidFill>
            <a:schemeClr val="tx1"/>
          </a:solidFill>
          <a:latin typeface="+mn-lt"/>
          <a:ea typeface="+mn-ea"/>
          <a:cs typeface="+mn-cs"/>
        </a:defRPr>
      </a:lvl6pPr>
      <a:lvl7pPr marL="2441846" algn="l" defTabSz="813952" rtl="0" eaLnBrk="1" latinLnBrk="0" hangingPunct="1">
        <a:defRPr sz="1600" kern="1200">
          <a:solidFill>
            <a:schemeClr val="tx1"/>
          </a:solidFill>
          <a:latin typeface="+mn-lt"/>
          <a:ea typeface="+mn-ea"/>
          <a:cs typeface="+mn-cs"/>
        </a:defRPr>
      </a:lvl7pPr>
      <a:lvl8pPr marL="2848811" algn="l" defTabSz="813952" rtl="0" eaLnBrk="1" latinLnBrk="0" hangingPunct="1">
        <a:defRPr sz="1600" kern="1200">
          <a:solidFill>
            <a:schemeClr val="tx1"/>
          </a:solidFill>
          <a:latin typeface="+mn-lt"/>
          <a:ea typeface="+mn-ea"/>
          <a:cs typeface="+mn-cs"/>
        </a:defRPr>
      </a:lvl8pPr>
      <a:lvl9pPr marL="3255796" algn="l" defTabSz="813952"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3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6.svg"/><Relationship Id="rId18" Type="http://schemas.openxmlformats.org/officeDocument/2006/relationships/image" Target="../media/image21.png"/><Relationship Id="rId3" Type="http://schemas.openxmlformats.org/officeDocument/2006/relationships/tags" Target="../tags/tag135.xml"/><Relationship Id="rId7" Type="http://schemas.openxmlformats.org/officeDocument/2006/relationships/notesSlide" Target="../notesSlides/notesSlide9.xml"/><Relationship Id="rId12" Type="http://schemas.openxmlformats.org/officeDocument/2006/relationships/image" Target="../media/image15.png"/><Relationship Id="rId17" Type="http://schemas.openxmlformats.org/officeDocument/2006/relationships/image" Target="../media/image20.svg"/><Relationship Id="rId2" Type="http://schemas.openxmlformats.org/officeDocument/2006/relationships/tags" Target="../tags/tag134.xml"/><Relationship Id="rId16" Type="http://schemas.openxmlformats.org/officeDocument/2006/relationships/image" Target="../media/image19.png"/><Relationship Id="rId1" Type="http://schemas.openxmlformats.org/officeDocument/2006/relationships/tags" Target="../tags/tag133.xml"/><Relationship Id="rId6" Type="http://schemas.openxmlformats.org/officeDocument/2006/relationships/slideLayout" Target="../slideLayouts/slideLayout4.xml"/><Relationship Id="rId11" Type="http://schemas.openxmlformats.org/officeDocument/2006/relationships/image" Target="../media/image14.svg"/><Relationship Id="rId5" Type="http://schemas.openxmlformats.org/officeDocument/2006/relationships/tags" Target="../tags/tag137.xml"/><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22.svg"/><Relationship Id="rId4" Type="http://schemas.openxmlformats.org/officeDocument/2006/relationships/tags" Target="../tags/tag136.xml"/><Relationship Id="rId9" Type="http://schemas.microsoft.com/office/2007/relationships/hdphoto" Target="../media/hdphoto1.wdp"/><Relationship Id="rId14" Type="http://schemas.openxmlformats.org/officeDocument/2006/relationships/image" Target="../media/image17.png"/></Relationships>
</file>

<file path=ppt/slides/_rels/slide16.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tags" Target="../tags/tag140.xml"/><Relationship Id="rId7" Type="http://schemas.openxmlformats.org/officeDocument/2006/relationships/notesSlide" Target="../notesSlides/notesSlide10.xml"/><Relationship Id="rId2" Type="http://schemas.openxmlformats.org/officeDocument/2006/relationships/tags" Target="../tags/tag139.xml"/><Relationship Id="rId1" Type="http://schemas.openxmlformats.org/officeDocument/2006/relationships/tags" Target="../tags/tag138.xml"/><Relationship Id="rId6" Type="http://schemas.openxmlformats.org/officeDocument/2006/relationships/slideLayout" Target="../slideLayouts/slideLayout4.xml"/><Relationship Id="rId5" Type="http://schemas.openxmlformats.org/officeDocument/2006/relationships/tags" Target="../tags/tag142.xml"/><Relationship Id="rId4" Type="http://schemas.openxmlformats.org/officeDocument/2006/relationships/tags" Target="../tags/tag141.xml"/><Relationship Id="rId9" Type="http://schemas.openxmlformats.org/officeDocument/2006/relationships/image" Target="../media/image24.png"/></Relationships>
</file>

<file path=ppt/slides/_rels/slide1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tags" Target="../tags/tag145.xml"/><Relationship Id="rId7" Type="http://schemas.openxmlformats.org/officeDocument/2006/relationships/notesSlide" Target="../notesSlides/notesSlide11.xml"/><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slideLayout" Target="../slideLayouts/slideLayout4.xml"/><Relationship Id="rId5" Type="http://schemas.openxmlformats.org/officeDocument/2006/relationships/tags" Target="../tags/tag147.xml"/><Relationship Id="rId4" Type="http://schemas.openxmlformats.org/officeDocument/2006/relationships/tags" Target="../tags/tag146.xml"/><Relationship Id="rId9" Type="http://schemas.openxmlformats.org/officeDocument/2006/relationships/image" Target="../media/image26.png"/></Relationships>
</file>

<file path=ppt/slides/_rels/slide1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tags" Target="../tags/tag150.xml"/><Relationship Id="rId7" Type="http://schemas.openxmlformats.org/officeDocument/2006/relationships/notesSlide" Target="../notesSlides/notesSlide12.xml"/><Relationship Id="rId2" Type="http://schemas.openxmlformats.org/officeDocument/2006/relationships/tags" Target="../tags/tag149.xml"/><Relationship Id="rId1" Type="http://schemas.openxmlformats.org/officeDocument/2006/relationships/tags" Target="../tags/tag148.xml"/><Relationship Id="rId6" Type="http://schemas.openxmlformats.org/officeDocument/2006/relationships/slideLayout" Target="../slideLayouts/slideLayout4.xml"/><Relationship Id="rId5" Type="http://schemas.openxmlformats.org/officeDocument/2006/relationships/tags" Target="../tags/tag152.xml"/><Relationship Id="rId4" Type="http://schemas.openxmlformats.org/officeDocument/2006/relationships/tags" Target="../tags/tag151.xml"/><Relationship Id="rId9" Type="http://schemas.openxmlformats.org/officeDocument/2006/relationships/image" Target="../media/image28.png"/></Relationships>
</file>

<file path=ppt/slides/_rels/slide1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tags" Target="../tags/tag155.xml"/><Relationship Id="rId7" Type="http://schemas.openxmlformats.org/officeDocument/2006/relationships/notesSlide" Target="../notesSlides/notesSlide13.xml"/><Relationship Id="rId2" Type="http://schemas.openxmlformats.org/officeDocument/2006/relationships/tags" Target="../tags/tag154.xml"/><Relationship Id="rId1" Type="http://schemas.openxmlformats.org/officeDocument/2006/relationships/tags" Target="../tags/tag153.xml"/><Relationship Id="rId6" Type="http://schemas.openxmlformats.org/officeDocument/2006/relationships/slideLayout" Target="../slideLayouts/slideLayout4.xml"/><Relationship Id="rId5" Type="http://schemas.openxmlformats.org/officeDocument/2006/relationships/tags" Target="../tags/tag157.xml"/><Relationship Id="rId4" Type="http://schemas.openxmlformats.org/officeDocument/2006/relationships/tags" Target="../tags/tag156.xml"/><Relationship Id="rId9"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tags" Target="../tags/tag160.xml"/><Relationship Id="rId7" Type="http://schemas.openxmlformats.org/officeDocument/2006/relationships/notesSlide" Target="../notesSlides/notesSlide14.xml"/><Relationship Id="rId2" Type="http://schemas.openxmlformats.org/officeDocument/2006/relationships/tags" Target="../tags/tag159.xml"/><Relationship Id="rId1" Type="http://schemas.openxmlformats.org/officeDocument/2006/relationships/tags" Target="../tags/tag158.xml"/><Relationship Id="rId6" Type="http://schemas.openxmlformats.org/officeDocument/2006/relationships/slideLayout" Target="../slideLayouts/slideLayout4.xml"/><Relationship Id="rId5" Type="http://schemas.openxmlformats.org/officeDocument/2006/relationships/tags" Target="../tags/tag162.xml"/><Relationship Id="rId4" Type="http://schemas.openxmlformats.org/officeDocument/2006/relationships/tags" Target="../tags/tag161.xml"/><Relationship Id="rId9" Type="http://schemas.openxmlformats.org/officeDocument/2006/relationships/image" Target="../media/image32.png"/></Relationships>
</file>

<file path=ppt/slides/_rels/slide21.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tags" Target="../tags/tag165.xml"/><Relationship Id="rId7" Type="http://schemas.openxmlformats.org/officeDocument/2006/relationships/notesSlide" Target="../notesSlides/notesSlide15.xml"/><Relationship Id="rId2" Type="http://schemas.openxmlformats.org/officeDocument/2006/relationships/tags" Target="../tags/tag164.xml"/><Relationship Id="rId1" Type="http://schemas.openxmlformats.org/officeDocument/2006/relationships/tags" Target="../tags/tag163.xml"/><Relationship Id="rId6" Type="http://schemas.openxmlformats.org/officeDocument/2006/relationships/slideLayout" Target="../slideLayouts/slideLayout4.xml"/><Relationship Id="rId5" Type="http://schemas.openxmlformats.org/officeDocument/2006/relationships/tags" Target="../tags/tag167.xml"/><Relationship Id="rId4" Type="http://schemas.openxmlformats.org/officeDocument/2006/relationships/tags" Target="../tags/tag166.xml"/><Relationship Id="rId9" Type="http://schemas.openxmlformats.org/officeDocument/2006/relationships/image" Target="../media/image34.png"/></Relationships>
</file>

<file path=ppt/slides/_rels/slide22.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tags" Target="../tags/tag170.xml"/><Relationship Id="rId7" Type="http://schemas.openxmlformats.org/officeDocument/2006/relationships/notesSlide" Target="../notesSlides/notesSlide16.xml"/><Relationship Id="rId2" Type="http://schemas.openxmlformats.org/officeDocument/2006/relationships/tags" Target="../tags/tag169.xml"/><Relationship Id="rId1" Type="http://schemas.openxmlformats.org/officeDocument/2006/relationships/tags" Target="../tags/tag168.xml"/><Relationship Id="rId6" Type="http://schemas.openxmlformats.org/officeDocument/2006/relationships/slideLayout" Target="../slideLayouts/slideLayout4.xml"/><Relationship Id="rId5" Type="http://schemas.openxmlformats.org/officeDocument/2006/relationships/tags" Target="../tags/tag172.xml"/><Relationship Id="rId4" Type="http://schemas.openxmlformats.org/officeDocument/2006/relationships/tags" Target="../tags/tag171.xml"/><Relationship Id="rId9" Type="http://schemas.openxmlformats.org/officeDocument/2006/relationships/image" Target="../media/image36.png"/></Relationships>
</file>

<file path=ppt/slides/_rels/slide23.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tags" Target="../tags/tag175.xml"/><Relationship Id="rId7" Type="http://schemas.openxmlformats.org/officeDocument/2006/relationships/notesSlide" Target="../notesSlides/notesSlide17.xml"/><Relationship Id="rId2" Type="http://schemas.openxmlformats.org/officeDocument/2006/relationships/tags" Target="../tags/tag174.xml"/><Relationship Id="rId1" Type="http://schemas.openxmlformats.org/officeDocument/2006/relationships/tags" Target="../tags/tag173.xml"/><Relationship Id="rId6" Type="http://schemas.openxmlformats.org/officeDocument/2006/relationships/slideLayout" Target="../slideLayouts/slideLayout4.xml"/><Relationship Id="rId5" Type="http://schemas.openxmlformats.org/officeDocument/2006/relationships/tags" Target="../tags/tag177.xml"/><Relationship Id="rId4" Type="http://schemas.openxmlformats.org/officeDocument/2006/relationships/tags" Target="../tags/tag176.xml"/><Relationship Id="rId9" Type="http://schemas.openxmlformats.org/officeDocument/2006/relationships/image" Target="../media/image38.png"/></Relationships>
</file>

<file path=ppt/slides/_rels/slide24.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tags" Target="../tags/tag180.xml"/><Relationship Id="rId7" Type="http://schemas.openxmlformats.org/officeDocument/2006/relationships/notesSlide" Target="../notesSlides/notesSlide18.xml"/><Relationship Id="rId2" Type="http://schemas.openxmlformats.org/officeDocument/2006/relationships/tags" Target="../tags/tag179.xml"/><Relationship Id="rId1" Type="http://schemas.openxmlformats.org/officeDocument/2006/relationships/tags" Target="../tags/tag178.xml"/><Relationship Id="rId6" Type="http://schemas.openxmlformats.org/officeDocument/2006/relationships/slideLayout" Target="../slideLayouts/slideLayout4.xml"/><Relationship Id="rId5" Type="http://schemas.openxmlformats.org/officeDocument/2006/relationships/tags" Target="../tags/tag182.xml"/><Relationship Id="rId4" Type="http://schemas.openxmlformats.org/officeDocument/2006/relationships/tags" Target="../tags/tag181.xml"/></Relationships>
</file>

<file path=ppt/slides/_rels/slide25.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tags" Target="../tags/tag185.xml"/><Relationship Id="rId7" Type="http://schemas.openxmlformats.org/officeDocument/2006/relationships/notesSlide" Target="../notesSlides/notesSlide19.xml"/><Relationship Id="rId2" Type="http://schemas.openxmlformats.org/officeDocument/2006/relationships/tags" Target="../tags/tag184.xml"/><Relationship Id="rId1" Type="http://schemas.openxmlformats.org/officeDocument/2006/relationships/tags" Target="../tags/tag183.xml"/><Relationship Id="rId6" Type="http://schemas.openxmlformats.org/officeDocument/2006/relationships/slideLayout" Target="../slideLayouts/slideLayout4.xml"/><Relationship Id="rId5" Type="http://schemas.openxmlformats.org/officeDocument/2006/relationships/tags" Target="../tags/tag187.xml"/><Relationship Id="rId4" Type="http://schemas.openxmlformats.org/officeDocument/2006/relationships/tags" Target="../tags/tag186.xml"/></Relationships>
</file>

<file path=ppt/slides/_rels/slide26.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tags" Target="../tags/tag190.xml"/><Relationship Id="rId7" Type="http://schemas.openxmlformats.org/officeDocument/2006/relationships/notesSlide" Target="../notesSlides/notesSlide20.xml"/><Relationship Id="rId2" Type="http://schemas.openxmlformats.org/officeDocument/2006/relationships/tags" Target="../tags/tag189.xml"/><Relationship Id="rId1" Type="http://schemas.openxmlformats.org/officeDocument/2006/relationships/tags" Target="../tags/tag188.xml"/><Relationship Id="rId6" Type="http://schemas.openxmlformats.org/officeDocument/2006/relationships/slideLayout" Target="../slideLayouts/slideLayout4.xml"/><Relationship Id="rId5" Type="http://schemas.openxmlformats.org/officeDocument/2006/relationships/tags" Target="../tags/tag192.xml"/><Relationship Id="rId4" Type="http://schemas.openxmlformats.org/officeDocument/2006/relationships/tags" Target="../tags/tag191.xml"/><Relationship Id="rId9" Type="http://schemas.openxmlformats.org/officeDocument/2006/relationships/image" Target="../media/image42.png"/></Relationships>
</file>

<file path=ppt/slides/_rels/slide27.xml.rels><?xml version="1.0" encoding="UTF-8" standalone="yes"?>
<Relationships xmlns="http://schemas.openxmlformats.org/package/2006/relationships"><Relationship Id="rId3" Type="http://schemas.openxmlformats.org/officeDocument/2006/relationships/tags" Target="../tags/tag195.xml"/><Relationship Id="rId7" Type="http://schemas.openxmlformats.org/officeDocument/2006/relationships/image" Target="../media/image43.png"/><Relationship Id="rId2" Type="http://schemas.openxmlformats.org/officeDocument/2006/relationships/tags" Target="../tags/tag194.xml"/><Relationship Id="rId1" Type="http://schemas.openxmlformats.org/officeDocument/2006/relationships/tags" Target="../tags/tag193.xml"/><Relationship Id="rId6" Type="http://schemas.openxmlformats.org/officeDocument/2006/relationships/notesSlide" Target="../notesSlides/notesSlide21.xml"/><Relationship Id="rId5" Type="http://schemas.openxmlformats.org/officeDocument/2006/relationships/slideLayout" Target="../slideLayouts/slideLayout4.xml"/><Relationship Id="rId4" Type="http://schemas.openxmlformats.org/officeDocument/2006/relationships/tags" Target="../tags/tag196.xml"/></Relationships>
</file>

<file path=ppt/slides/_rels/slide28.xml.rels><?xml version="1.0" encoding="UTF-8" standalone="yes"?>
<Relationships xmlns="http://schemas.openxmlformats.org/package/2006/relationships"><Relationship Id="rId3" Type="http://schemas.openxmlformats.org/officeDocument/2006/relationships/tags" Target="../tags/tag199.xml"/><Relationship Id="rId2" Type="http://schemas.openxmlformats.org/officeDocument/2006/relationships/tags" Target="../tags/tag198.xml"/><Relationship Id="rId1" Type="http://schemas.openxmlformats.org/officeDocument/2006/relationships/tags" Target="../tags/tag197.xml"/><Relationship Id="rId5" Type="http://schemas.openxmlformats.org/officeDocument/2006/relationships/notesSlide" Target="../notesSlides/notesSlide22.xml"/><Relationship Id="rId4"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ags" Target="../tags/tag200.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tags" Target="../tags/tag13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13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423566" y="2724398"/>
            <a:ext cx="7030364" cy="937161"/>
          </a:xfrm>
        </p:spPr>
        <p:txBody>
          <a:bodyPr/>
          <a:lstStyle/>
          <a:p>
            <a:pPr fontAlgn="base">
              <a:spcBef>
                <a:spcPts val="0"/>
              </a:spcBef>
            </a:pPr>
            <a:r>
              <a:rPr lang="en-US" sz="1200" b="1" dirty="0">
                <a:latin typeface="Frutiger 45 Light" panose="020B0603020202020204" pitchFamily="34" charset="0"/>
              </a:rPr>
              <a:t>Mark Andersen,</a:t>
            </a:r>
            <a:r>
              <a:rPr lang="en-US" sz="1200" dirty="0">
                <a:latin typeface="Frutiger 45 Light" panose="020B0603020202020204" pitchFamily="34" charset="0"/>
              </a:rPr>
              <a:t> Co-Head CIO Asset Allocation</a:t>
            </a:r>
          </a:p>
          <a:p>
            <a:pPr fontAlgn="base">
              <a:spcBef>
                <a:spcPts val="0"/>
              </a:spcBef>
            </a:pPr>
            <a:r>
              <a:rPr lang="en-US" sz="1200" b="1" dirty="0">
                <a:latin typeface="Frutiger 45 Light" panose="020B0603020202020204" pitchFamily="34" charset="0"/>
              </a:rPr>
              <a:t>Fred Mellors,</a:t>
            </a:r>
            <a:r>
              <a:rPr lang="en-US" sz="1200" dirty="0">
                <a:latin typeface="Frutiger 45 Light" panose="020B0603020202020204" pitchFamily="34" charset="0"/>
              </a:rPr>
              <a:t> Co-Head Cross Asset, Fixed Income</a:t>
            </a:r>
          </a:p>
          <a:p>
            <a:pPr fontAlgn="base">
              <a:spcBef>
                <a:spcPts val="0"/>
              </a:spcBef>
            </a:pPr>
            <a:r>
              <a:rPr lang="en-US" sz="1200" b="1" dirty="0">
                <a:latin typeface="Frutiger 45 Light" panose="020B0603020202020204" pitchFamily="34" charset="0"/>
              </a:rPr>
              <a:t>David Lefkowitz,</a:t>
            </a:r>
            <a:r>
              <a:rPr lang="en-US" sz="1200" dirty="0">
                <a:latin typeface="Frutiger 45 Light" panose="020B0603020202020204" pitchFamily="34" charset="0"/>
              </a:rPr>
              <a:t> Head of Equities Americas</a:t>
            </a:r>
          </a:p>
          <a:p>
            <a:pPr fontAlgn="base">
              <a:spcBef>
                <a:spcPts val="0"/>
              </a:spcBef>
            </a:pPr>
            <a:r>
              <a:rPr lang="en-US" sz="1200" b="1" dirty="0">
                <a:latin typeface="Frutiger 45 Light" panose="020B0603020202020204" pitchFamily="34" charset="0"/>
              </a:rPr>
              <a:t>Laura Kane,</a:t>
            </a:r>
            <a:r>
              <a:rPr lang="en-US" sz="1200" dirty="0">
                <a:latin typeface="Frutiger 45 Light" panose="020B0603020202020204" pitchFamily="34" charset="0"/>
              </a:rPr>
              <a:t> Head of Investment Themes Americas</a:t>
            </a:r>
          </a:p>
          <a:p>
            <a:pPr fontAlgn="base">
              <a:spcBef>
                <a:spcPts val="0"/>
              </a:spcBef>
            </a:pPr>
            <a:r>
              <a:rPr lang="en-US" sz="1200" b="1" dirty="0">
                <a:latin typeface="Frutiger 45 Light" panose="020B0603020202020204" pitchFamily="34" charset="0"/>
              </a:rPr>
              <a:t>Kiran Ganesh,</a:t>
            </a:r>
            <a:r>
              <a:rPr lang="en-US" sz="1200" dirty="0">
                <a:latin typeface="Frutiger 45 Light" panose="020B0603020202020204" pitchFamily="34" charset="0"/>
              </a:rPr>
              <a:t> Head of Investment Communications</a:t>
            </a:r>
          </a:p>
          <a:p>
            <a:pPr fontAlgn="base">
              <a:spcBef>
                <a:spcPts val="0"/>
              </a:spcBef>
            </a:pPr>
            <a:br>
              <a:rPr lang="en-GB" dirty="0"/>
            </a:br>
            <a:br>
              <a:rPr lang="en-GB" dirty="0"/>
            </a:br>
            <a:br>
              <a:rPr lang="en-GB" dirty="0"/>
            </a:br>
            <a:endParaRPr lang="en-GB" dirty="0"/>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00853" y="3050541"/>
            <a:ext cx="1728673" cy="1874146"/>
          </a:xfrm>
          <a:prstGeom prst="rect">
            <a:avLst/>
          </a:prstGeom>
        </p:spPr>
      </p:pic>
      <p:sp>
        <p:nvSpPr>
          <p:cNvPr id="13" name="PRESENTATION TITLE"/>
          <p:cNvSpPr txBox="1">
            <a:spLocks/>
          </p:cNvSpPr>
          <p:nvPr>
            <p:custDataLst>
              <p:tags r:id="rId1"/>
            </p:custDataLst>
          </p:nvPr>
        </p:nvSpPr>
        <p:spPr>
          <a:xfrm>
            <a:off x="8321853" y="1210907"/>
            <a:ext cx="5083989" cy="681973"/>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1909" dirty="0"/>
          </a:p>
        </p:txBody>
      </p:sp>
      <p:sp>
        <p:nvSpPr>
          <p:cNvPr id="14" name="Title 4"/>
          <p:cNvSpPr>
            <a:spLocks noGrp="1"/>
          </p:cNvSpPr>
          <p:nvPr>
            <p:ph type="ctrTitle"/>
          </p:nvPr>
        </p:nvSpPr>
        <p:spPr>
          <a:xfrm>
            <a:off x="384369" y="1483822"/>
            <a:ext cx="7452985" cy="642158"/>
          </a:xfrm>
        </p:spPr>
        <p:txBody>
          <a:bodyPr/>
          <a:lstStyle/>
          <a:p>
            <a:r>
              <a:rPr lang="en-GB" dirty="0"/>
              <a:t>Reversion to the trend</a:t>
            </a:r>
          </a:p>
        </p:txBody>
      </p:sp>
      <p:sp>
        <p:nvSpPr>
          <p:cNvPr id="15" name="Text Placeholder 5"/>
          <p:cNvSpPr>
            <a:spLocks noGrp="1"/>
          </p:cNvSpPr>
          <p:nvPr>
            <p:ph type="body" sz="quarter" idx="12"/>
          </p:nvPr>
        </p:nvSpPr>
        <p:spPr>
          <a:xfrm>
            <a:off x="384369" y="2214946"/>
            <a:ext cx="7452985" cy="233795"/>
          </a:xfrm>
        </p:spPr>
        <p:txBody>
          <a:bodyPr/>
          <a:lstStyle/>
          <a:p>
            <a:r>
              <a:rPr lang="de-CH" dirty="0"/>
              <a:t>UBS CIO livestream, 23 March 2021</a:t>
            </a:r>
            <a:endParaRPr lang="en-US" dirty="0"/>
          </a:p>
        </p:txBody>
      </p:sp>
      <p:sp>
        <p:nvSpPr>
          <p:cNvPr id="8" name="Rectangle 7"/>
          <p:cNvSpPr/>
          <p:nvPr/>
        </p:nvSpPr>
        <p:spPr>
          <a:xfrm>
            <a:off x="443358" y="4767301"/>
            <a:ext cx="5026819" cy="314686"/>
          </a:xfrm>
          <a:prstGeom prst="rect">
            <a:avLst/>
          </a:prstGeom>
        </p:spPr>
        <p:txBody>
          <a:bodyPr lIns="62342" tIns="31171" rIns="62342" bIns="31171">
            <a:spAutoFit/>
          </a:bodyPr>
          <a:lstStyle/>
          <a:p>
            <a:r>
              <a:rPr lang="en-GB" altLang="en-US" sz="818" dirty="0"/>
              <a:t>This report has been prepared by UBS AG and UBS Financial Services, Inc.</a:t>
            </a:r>
          </a:p>
          <a:p>
            <a:pPr>
              <a:spcBef>
                <a:spcPts val="0"/>
              </a:spcBef>
            </a:pPr>
            <a:r>
              <a:rPr lang="en-US" altLang="en-US" sz="818" dirty="0"/>
              <a:t>Required disclosures appear at the end of this presentation</a:t>
            </a:r>
            <a:endParaRPr lang="en-US" sz="818" dirty="0"/>
          </a:p>
        </p:txBody>
      </p:sp>
    </p:spTree>
    <p:extLst>
      <p:ext uri="{BB962C8B-B14F-4D97-AF65-F5344CB8AC3E}">
        <p14:creationId xmlns:p14="http://schemas.microsoft.com/office/powerpoint/2010/main" val="31800279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3562" y="1658490"/>
            <a:ext cx="8350336" cy="1082732"/>
          </a:xfrm>
        </p:spPr>
        <p:txBody>
          <a:bodyPr/>
          <a:lstStyle/>
          <a:p>
            <a:r>
              <a:rPr lang="en-US" dirty="0"/>
              <a:t>Laura Kane</a:t>
            </a:r>
          </a:p>
          <a:p>
            <a:r>
              <a:rPr lang="en-US" dirty="0"/>
              <a:t>Head of Investment Themes Americas</a:t>
            </a:r>
          </a:p>
        </p:txBody>
      </p:sp>
    </p:spTree>
    <p:extLst>
      <p:ext uri="{BB962C8B-B14F-4D97-AF65-F5344CB8AC3E}">
        <p14:creationId xmlns:p14="http://schemas.microsoft.com/office/powerpoint/2010/main" val="12232265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Mega Cap Tech vs. Profitless Tech</a:t>
            </a:r>
          </a:p>
        </p:txBody>
      </p:sp>
      <p:sp>
        <p:nvSpPr>
          <p:cNvPr id="4" name="Rectangle 3"/>
          <p:cNvSpPr/>
          <p:nvPr/>
        </p:nvSpPr>
        <p:spPr>
          <a:xfrm>
            <a:off x="1619672" y="4778251"/>
            <a:ext cx="6984776" cy="200045"/>
          </a:xfrm>
          <a:prstGeom prst="rect">
            <a:avLst/>
          </a:prstGeom>
        </p:spPr>
        <p:txBody>
          <a:bodyPr wrap="square" lIns="91431" tIns="45715" rIns="91431" bIns="45715">
            <a:spAutoFit/>
          </a:bodyPr>
          <a:lstStyle/>
          <a:p>
            <a:pPr algn="r"/>
            <a:r>
              <a:rPr lang="en-US" sz="700" dirty="0">
                <a:solidFill>
                  <a:srgbClr val="000000"/>
                </a:solidFill>
                <a:latin typeface="Frutiger 55 Roman" pitchFamily="34" charset="0"/>
                <a:ea typeface="Arial Unicode MS" pitchFamily="34" charset="-128"/>
                <a:cs typeface="Arial Unicode MS" pitchFamily="34" charset="-128"/>
              </a:rPr>
              <a:t>Source: Bloomberg, UBS, as of 15 March 2021</a:t>
            </a:r>
          </a:p>
        </p:txBody>
      </p:sp>
      <p:sp>
        <p:nvSpPr>
          <p:cNvPr id="5" name="Rectangle 4"/>
          <p:cNvSpPr/>
          <p:nvPr/>
        </p:nvSpPr>
        <p:spPr>
          <a:xfrm>
            <a:off x="371922" y="735547"/>
            <a:ext cx="8352928" cy="276989"/>
          </a:xfrm>
          <a:prstGeom prst="rect">
            <a:avLst/>
          </a:prstGeom>
        </p:spPr>
        <p:txBody>
          <a:bodyPr wrap="square" lIns="91431" tIns="45715" rIns="91431" bIns="45715">
            <a:spAutoFit/>
          </a:bodyPr>
          <a:lstStyle/>
          <a:p>
            <a:r>
              <a:rPr lang="en-US" sz="1200" b="1" dirty="0">
                <a:latin typeface="Frutiger 45 Light" panose="020B0603020202020204" pitchFamily="34" charset="0"/>
              </a:rPr>
              <a:t>UBS selection of profitless tech companies compared with mega-cap tech selection</a:t>
            </a:r>
          </a:p>
        </p:txBody>
      </p:sp>
      <p:pic>
        <p:nvPicPr>
          <p:cNvPr id="6" name="Picture 2">
            <a:extLst>
              <a:ext uri="{FF2B5EF4-FFF2-40B4-BE49-F238E27FC236}">
                <a16:creationId xmlns:a16="http://schemas.microsoft.com/office/drawing/2014/main" id="{5FD81CF3-DF4B-4A07-BA49-875A9B6EA4C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79457" y="1105921"/>
            <a:ext cx="5985086" cy="35511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1944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Growth’s long-term earnings potential has not shifted</a:t>
            </a:r>
          </a:p>
        </p:txBody>
      </p:sp>
      <p:sp>
        <p:nvSpPr>
          <p:cNvPr id="4" name="Rectangle 3"/>
          <p:cNvSpPr/>
          <p:nvPr/>
        </p:nvSpPr>
        <p:spPr>
          <a:xfrm>
            <a:off x="1619672" y="4778251"/>
            <a:ext cx="6984776" cy="200045"/>
          </a:xfrm>
          <a:prstGeom prst="rect">
            <a:avLst/>
          </a:prstGeom>
        </p:spPr>
        <p:txBody>
          <a:bodyPr wrap="square" lIns="91431" tIns="45715" rIns="91431" bIns="45715">
            <a:spAutoFit/>
          </a:bodyPr>
          <a:lstStyle/>
          <a:p>
            <a:pPr algn="r"/>
            <a:r>
              <a:rPr lang="en-US" sz="700" dirty="0">
                <a:solidFill>
                  <a:srgbClr val="000000"/>
                </a:solidFill>
                <a:latin typeface="Frutiger 55 Roman" pitchFamily="34" charset="0"/>
                <a:ea typeface="Arial Unicode MS" pitchFamily="34" charset="-128"/>
                <a:cs typeface="Arial Unicode MS" pitchFamily="34" charset="-128"/>
              </a:rPr>
              <a:t>Source: Refinitiv </a:t>
            </a:r>
            <a:r>
              <a:rPr lang="en-US" sz="700" dirty="0" err="1">
                <a:solidFill>
                  <a:srgbClr val="000000"/>
                </a:solidFill>
                <a:latin typeface="Frutiger 55 Roman" pitchFamily="34" charset="0"/>
                <a:ea typeface="Arial Unicode MS" pitchFamily="34" charset="-128"/>
                <a:cs typeface="Arial Unicode MS" pitchFamily="34" charset="-128"/>
              </a:rPr>
              <a:t>Datastream</a:t>
            </a:r>
            <a:r>
              <a:rPr lang="en-US" sz="700" dirty="0">
                <a:solidFill>
                  <a:srgbClr val="000000"/>
                </a:solidFill>
                <a:latin typeface="Frutiger 55 Roman" pitchFamily="34" charset="0"/>
                <a:ea typeface="Arial Unicode MS" pitchFamily="34" charset="-128"/>
                <a:cs typeface="Arial Unicode MS" pitchFamily="34" charset="-128"/>
              </a:rPr>
              <a:t>, UBS March 15, 2021</a:t>
            </a:r>
          </a:p>
        </p:txBody>
      </p:sp>
      <p:sp>
        <p:nvSpPr>
          <p:cNvPr id="5" name="Rectangle 4"/>
          <p:cNvSpPr/>
          <p:nvPr/>
        </p:nvSpPr>
        <p:spPr>
          <a:xfrm>
            <a:off x="371922" y="735547"/>
            <a:ext cx="8352928" cy="276989"/>
          </a:xfrm>
          <a:prstGeom prst="rect">
            <a:avLst/>
          </a:prstGeom>
        </p:spPr>
        <p:txBody>
          <a:bodyPr wrap="square" lIns="91431" tIns="45715" rIns="91431" bIns="45715">
            <a:spAutoFit/>
          </a:bodyPr>
          <a:lstStyle/>
          <a:p>
            <a:r>
              <a:rPr lang="en-US" sz="1200" b="1" dirty="0">
                <a:latin typeface="Frutiger 45 Light" panose="020B0603020202020204" pitchFamily="34" charset="0"/>
              </a:rPr>
              <a:t>MSCI USA,  MSCI USA-Growth, MSCI USA Value long term EPS trend growth</a:t>
            </a:r>
          </a:p>
        </p:txBody>
      </p:sp>
      <p:pic>
        <p:nvPicPr>
          <p:cNvPr id="7" name="Picture 2">
            <a:extLst>
              <a:ext uri="{FF2B5EF4-FFF2-40B4-BE49-F238E27FC236}">
                <a16:creationId xmlns:a16="http://schemas.microsoft.com/office/drawing/2014/main" id="{0DF5AB01-BF73-4E18-85E9-9619B994DE73}"/>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9793" y="1254641"/>
            <a:ext cx="6824415" cy="3274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56811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Are you positioned for </a:t>
            </a:r>
            <a:r>
              <a:rPr lang="en-US" sz="2400" dirty="0">
                <a:solidFill>
                  <a:srgbClr val="E60000"/>
                </a:solidFill>
              </a:rPr>
              <a:t>structural growth?</a:t>
            </a:r>
          </a:p>
        </p:txBody>
      </p:sp>
      <p:sp>
        <p:nvSpPr>
          <p:cNvPr id="4" name="Rectangle 3"/>
          <p:cNvSpPr/>
          <p:nvPr/>
        </p:nvSpPr>
        <p:spPr>
          <a:xfrm>
            <a:off x="1740074" y="4697459"/>
            <a:ext cx="6984776" cy="361627"/>
          </a:xfrm>
          <a:prstGeom prst="rect">
            <a:avLst/>
          </a:prstGeom>
        </p:spPr>
        <p:txBody>
          <a:bodyPr wrap="square" lIns="91431" tIns="45715" rIns="91431" bIns="45715">
            <a:spAutoFit/>
          </a:bodyPr>
          <a:lstStyle/>
          <a:p>
            <a:pPr algn="r"/>
            <a:r>
              <a:rPr lang="en-US" sz="700" dirty="0">
                <a:solidFill>
                  <a:srgbClr val="000000"/>
                </a:solidFill>
                <a:latin typeface="Frutiger 55 Roman" pitchFamily="34" charset="0"/>
                <a:ea typeface="Arial Unicode MS" pitchFamily="34" charset="-128"/>
                <a:cs typeface="Arial Unicode MS" pitchFamily="34" charset="-128"/>
              </a:rPr>
              <a:t>Source: UBS, March 2021</a:t>
            </a:r>
          </a:p>
          <a:p>
            <a:pPr algn="r"/>
            <a:r>
              <a:rPr lang="en-US" sz="700" dirty="0">
                <a:solidFill>
                  <a:srgbClr val="000000"/>
                </a:solidFill>
                <a:latin typeface="Frutiger 55 Roman" pitchFamily="34" charset="0"/>
                <a:ea typeface="Arial Unicode MS" pitchFamily="34" charset="-128"/>
                <a:cs typeface="Arial Unicode MS" pitchFamily="34" charset="-128"/>
              </a:rPr>
              <a:t>Charts and scenarios are for illustrative purposes only. Historical performance and forecasts are no guarantee for future performance. </a:t>
            </a:r>
          </a:p>
        </p:txBody>
      </p:sp>
      <p:sp>
        <p:nvSpPr>
          <p:cNvPr id="5" name="Rectangle 4"/>
          <p:cNvSpPr/>
          <p:nvPr/>
        </p:nvSpPr>
        <p:spPr>
          <a:xfrm>
            <a:off x="371922" y="735547"/>
            <a:ext cx="8352928" cy="276989"/>
          </a:xfrm>
          <a:prstGeom prst="rect">
            <a:avLst/>
          </a:prstGeom>
        </p:spPr>
        <p:txBody>
          <a:bodyPr wrap="square" lIns="91431" tIns="45715" rIns="91431" bIns="45715">
            <a:spAutoFit/>
          </a:bodyPr>
          <a:lstStyle/>
          <a:p>
            <a:r>
              <a:rPr lang="en-US" sz="1200" b="1" dirty="0">
                <a:latin typeface="Frutiger 45 Light" panose="020B0603020202020204" pitchFamily="34" charset="0"/>
              </a:rPr>
              <a:t>We see the Next Big Thing in</a:t>
            </a:r>
          </a:p>
        </p:txBody>
      </p:sp>
      <p:grpSp>
        <p:nvGrpSpPr>
          <p:cNvPr id="3" name="Group 2">
            <a:extLst>
              <a:ext uri="{FF2B5EF4-FFF2-40B4-BE49-F238E27FC236}">
                <a16:creationId xmlns:a16="http://schemas.microsoft.com/office/drawing/2014/main" id="{0E66A464-2954-4FA8-862D-8743233A33A0}"/>
              </a:ext>
            </a:extLst>
          </p:cNvPr>
          <p:cNvGrpSpPr/>
          <p:nvPr/>
        </p:nvGrpSpPr>
        <p:grpSpPr>
          <a:xfrm>
            <a:off x="705296" y="1162681"/>
            <a:ext cx="1470992" cy="3126365"/>
            <a:chOff x="656556" y="1504677"/>
            <a:chExt cx="1868091" cy="4157488"/>
          </a:xfrm>
        </p:grpSpPr>
        <p:grpSp>
          <p:nvGrpSpPr>
            <p:cNvPr id="19" name="Group 46">
              <a:extLst>
                <a:ext uri="{FF2B5EF4-FFF2-40B4-BE49-F238E27FC236}">
                  <a16:creationId xmlns:a16="http://schemas.microsoft.com/office/drawing/2014/main" id="{C9A9AF88-ED05-4AF0-B135-46C8C0DB6D45}"/>
                </a:ext>
              </a:extLst>
            </p:cNvPr>
            <p:cNvGrpSpPr>
              <a:grpSpLocks/>
            </p:cNvGrpSpPr>
            <p:nvPr/>
          </p:nvGrpSpPr>
          <p:grpSpPr bwMode="auto">
            <a:xfrm>
              <a:off x="656556" y="1504677"/>
              <a:ext cx="1868091" cy="4157488"/>
              <a:chOff x="532005" y="1428742"/>
              <a:chExt cx="1698031" cy="3778976"/>
            </a:xfrm>
          </p:grpSpPr>
          <p:sp>
            <p:nvSpPr>
              <p:cNvPr id="20" name="Rectangle 19">
                <a:extLst>
                  <a:ext uri="{FF2B5EF4-FFF2-40B4-BE49-F238E27FC236}">
                    <a16:creationId xmlns:a16="http://schemas.microsoft.com/office/drawing/2014/main" id="{8B4969BF-4E40-4F3C-9444-05BA60658360}"/>
                  </a:ext>
                </a:extLst>
              </p:cNvPr>
              <p:cNvSpPr/>
              <p:nvPr/>
            </p:nvSpPr>
            <p:spPr>
              <a:xfrm>
                <a:off x="532006" y="3142989"/>
                <a:ext cx="1698030" cy="206472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sz="1050" b="0" i="0" u="none" strike="noStrike" kern="0" cap="none" spc="0" normalizeH="0" baseline="0" noProof="0" dirty="0">
                    <a:ln>
                      <a:noFill/>
                    </a:ln>
                    <a:solidFill>
                      <a:prstClr val="black"/>
                    </a:solidFill>
                    <a:effectLst/>
                    <a:uLnTx/>
                    <a:uFillTx/>
                    <a:latin typeface="Frutiger 45 Light"/>
                    <a:ea typeface="Open Sans Light" pitchFamily="34" charset="0"/>
                    <a:cs typeface="Open Sans Light" pitchFamily="34" charset="0"/>
                  </a:rPr>
                  <a:t>Following the 2020 launch of Apple’s first 5G phone, the iPhone 12, we expect a wave of interest in 5G technology and its potential applications, a trend likely to persist for at least the next decade.</a:t>
                </a:r>
                <a:endParaRPr kumimoji="0" lang="ms-MY" sz="1050" b="0" i="0" u="none" strike="noStrike" kern="0" cap="none" spc="0" normalizeH="0" baseline="0" noProof="0" dirty="0">
                  <a:ln>
                    <a:noFill/>
                  </a:ln>
                  <a:solidFill>
                    <a:prstClr val="black"/>
                  </a:solidFill>
                  <a:effectLst/>
                  <a:uLnTx/>
                  <a:uFillTx/>
                  <a:latin typeface="Frutiger 45 Light"/>
                  <a:ea typeface="Open Sans Light" pitchFamily="34" charset="0"/>
                  <a:cs typeface="Open Sans Light" pitchFamily="34" charset="0"/>
                </a:endParaRPr>
              </a:p>
            </p:txBody>
          </p:sp>
          <p:sp>
            <p:nvSpPr>
              <p:cNvPr id="21" name="Rectangle 20">
                <a:extLst>
                  <a:ext uri="{FF2B5EF4-FFF2-40B4-BE49-F238E27FC236}">
                    <a16:creationId xmlns:a16="http://schemas.microsoft.com/office/drawing/2014/main" id="{5F5B10D1-8122-4BEA-BDD8-9E661E143296}"/>
                  </a:ext>
                </a:extLst>
              </p:cNvPr>
              <p:cNvSpPr/>
              <p:nvPr/>
            </p:nvSpPr>
            <p:spPr>
              <a:xfrm>
                <a:off x="532005" y="2785855"/>
                <a:ext cx="1539664" cy="3077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sz="1600" b="1" i="0" u="none" strike="noStrike" kern="0" cap="none" spc="0" normalizeH="0" baseline="0" noProof="0" dirty="0">
                    <a:ln>
                      <a:noFill/>
                    </a:ln>
                    <a:solidFill>
                      <a:prstClr val="black"/>
                    </a:solidFill>
                    <a:effectLst/>
                    <a:uLnTx/>
                    <a:uFillTx/>
                    <a:latin typeface="Frutiger 45 Light"/>
                    <a:ea typeface="Open Sans" pitchFamily="34" charset="0"/>
                    <a:cs typeface="Open Sans" pitchFamily="34" charset="0"/>
                  </a:rPr>
                  <a:t>5G+</a:t>
                </a:r>
              </a:p>
            </p:txBody>
          </p:sp>
          <p:grpSp>
            <p:nvGrpSpPr>
              <p:cNvPr id="22" name="Group 45">
                <a:extLst>
                  <a:ext uri="{FF2B5EF4-FFF2-40B4-BE49-F238E27FC236}">
                    <a16:creationId xmlns:a16="http://schemas.microsoft.com/office/drawing/2014/main" id="{5FB3C41D-3BD2-42B1-A490-E8997775FC91}"/>
                  </a:ext>
                </a:extLst>
              </p:cNvPr>
              <p:cNvGrpSpPr>
                <a:grpSpLocks/>
              </p:cNvGrpSpPr>
              <p:nvPr/>
            </p:nvGrpSpPr>
            <p:grpSpPr bwMode="auto">
              <a:xfrm>
                <a:off x="857398" y="1428742"/>
                <a:ext cx="882529" cy="1226958"/>
                <a:chOff x="857398" y="1428742"/>
                <a:chExt cx="882529" cy="1226958"/>
              </a:xfrm>
            </p:grpSpPr>
            <p:cxnSp>
              <p:nvCxnSpPr>
                <p:cNvPr id="23" name="Straight Connector 22">
                  <a:extLst>
                    <a:ext uri="{FF2B5EF4-FFF2-40B4-BE49-F238E27FC236}">
                      <a16:creationId xmlns:a16="http://schemas.microsoft.com/office/drawing/2014/main" id="{3FE91A48-4FB4-408E-B441-5C254BCC7B72}"/>
                    </a:ext>
                  </a:extLst>
                </p:cNvPr>
                <p:cNvCxnSpPr/>
                <p:nvPr/>
              </p:nvCxnSpPr>
              <p:spPr>
                <a:xfrm rot="5400000">
                  <a:off x="945497" y="2297771"/>
                  <a:ext cx="714270" cy="1588"/>
                </a:xfrm>
                <a:prstGeom prst="line">
                  <a:avLst/>
                </a:prstGeom>
                <a:noFill/>
                <a:ln w="12700" cap="flat" cmpd="sng" algn="ctr">
                  <a:solidFill>
                    <a:srgbClr val="AEB0B3">
                      <a:lumMod val="60000"/>
                      <a:lumOff val="40000"/>
                    </a:srgbClr>
                  </a:solidFill>
                  <a:prstDash val="solid"/>
                </a:ln>
                <a:effectLst/>
              </p:spPr>
            </p:cxnSp>
            <p:sp>
              <p:nvSpPr>
                <p:cNvPr id="24" name="Oval 23">
                  <a:extLst>
                    <a:ext uri="{FF2B5EF4-FFF2-40B4-BE49-F238E27FC236}">
                      <a16:creationId xmlns:a16="http://schemas.microsoft.com/office/drawing/2014/main" id="{11639245-BC99-40DB-8226-A5153A7CAF94}"/>
                    </a:ext>
                  </a:extLst>
                </p:cNvPr>
                <p:cNvSpPr/>
                <p:nvPr/>
              </p:nvSpPr>
              <p:spPr>
                <a:xfrm>
                  <a:off x="857398" y="1428742"/>
                  <a:ext cx="882529" cy="882520"/>
                </a:xfrm>
                <a:prstGeom prst="ellipse">
                  <a:avLst/>
                </a:prstGeom>
                <a:solidFill>
                  <a:sysClr val="window" lastClr="FFFFFF"/>
                </a:solidFill>
                <a:ln w="12700" cap="flat" cmpd="sng" algn="ctr">
                  <a:solidFill>
                    <a:srgbClr val="AEB0B3">
                      <a:lumMod val="60000"/>
                      <a:lumOff val="4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400" b="0" i="0" u="none" strike="noStrike" kern="0" cap="none" spc="0" normalizeH="0" baseline="0" noProof="0" dirty="0">
                    <a:ln>
                      <a:noFill/>
                    </a:ln>
                    <a:solidFill>
                      <a:prstClr val="black"/>
                    </a:solidFill>
                    <a:effectLst/>
                    <a:uLnTx/>
                    <a:uFillTx/>
                    <a:latin typeface="Frutiger 45 Light"/>
                    <a:cs typeface="+mn-cs"/>
                  </a:endParaRPr>
                </a:p>
              </p:txBody>
            </p:sp>
          </p:grpSp>
        </p:grpSp>
        <p:pic>
          <p:nvPicPr>
            <p:cNvPr id="25" name="Picture 24" descr="Shape&#10;&#10;Description automatically generated">
              <a:extLst>
                <a:ext uri="{FF2B5EF4-FFF2-40B4-BE49-F238E27FC236}">
                  <a16:creationId xmlns:a16="http://schemas.microsoft.com/office/drawing/2014/main" id="{256F26E1-C936-4322-87E4-A50DAC1D9EE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6999" t="15330" r="17392" b="16930"/>
            <a:stretch/>
          </p:blipFill>
          <p:spPr>
            <a:xfrm>
              <a:off x="1201421" y="1686690"/>
              <a:ext cx="603255" cy="621792"/>
            </a:xfrm>
            <a:prstGeom prst="rect">
              <a:avLst/>
            </a:prstGeom>
          </p:spPr>
        </p:pic>
      </p:grpSp>
      <p:grpSp>
        <p:nvGrpSpPr>
          <p:cNvPr id="34" name="Group 33">
            <a:extLst>
              <a:ext uri="{FF2B5EF4-FFF2-40B4-BE49-F238E27FC236}">
                <a16:creationId xmlns:a16="http://schemas.microsoft.com/office/drawing/2014/main" id="{6AD9FFBB-4184-43DF-A87F-EDAFC938F9C6}"/>
              </a:ext>
            </a:extLst>
          </p:cNvPr>
          <p:cNvGrpSpPr/>
          <p:nvPr/>
        </p:nvGrpSpPr>
        <p:grpSpPr>
          <a:xfrm>
            <a:off x="2624582" y="1162681"/>
            <a:ext cx="1588904" cy="3534779"/>
            <a:chOff x="2816085" y="1457357"/>
            <a:chExt cx="2007434" cy="5303083"/>
          </a:xfrm>
        </p:grpSpPr>
        <p:grpSp>
          <p:nvGrpSpPr>
            <p:cNvPr id="35" name="Group 48">
              <a:extLst>
                <a:ext uri="{FF2B5EF4-FFF2-40B4-BE49-F238E27FC236}">
                  <a16:creationId xmlns:a16="http://schemas.microsoft.com/office/drawing/2014/main" id="{CA82748F-5471-4AA6-BCAD-1C756EA50847}"/>
                </a:ext>
              </a:extLst>
            </p:cNvPr>
            <p:cNvGrpSpPr>
              <a:grpSpLocks/>
            </p:cNvGrpSpPr>
            <p:nvPr/>
          </p:nvGrpSpPr>
          <p:grpSpPr bwMode="auto">
            <a:xfrm>
              <a:off x="2816085" y="1457357"/>
              <a:ext cx="2007434" cy="5303083"/>
              <a:chOff x="2560300" y="1327911"/>
              <a:chExt cx="1824689" cy="4820271"/>
            </a:xfrm>
          </p:grpSpPr>
          <p:sp>
            <p:nvSpPr>
              <p:cNvPr id="37" name="Rectangle 36">
                <a:extLst>
                  <a:ext uri="{FF2B5EF4-FFF2-40B4-BE49-F238E27FC236}">
                    <a16:creationId xmlns:a16="http://schemas.microsoft.com/office/drawing/2014/main" id="{0F410D1F-AEF3-46E3-A5A6-6193D3558515}"/>
                  </a:ext>
                </a:extLst>
              </p:cNvPr>
              <p:cNvSpPr/>
              <p:nvPr/>
            </p:nvSpPr>
            <p:spPr>
              <a:xfrm>
                <a:off x="2560300" y="3142989"/>
                <a:ext cx="1824689" cy="3005193"/>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sz="1050" b="0" i="0" u="none" strike="noStrike" kern="0" cap="none" spc="0" normalizeH="0" baseline="0" noProof="0" dirty="0">
                    <a:ln>
                      <a:noFill/>
                    </a:ln>
                    <a:solidFill>
                      <a:prstClr val="black"/>
                    </a:solidFill>
                    <a:effectLst/>
                    <a:uLnTx/>
                    <a:uFillTx/>
                    <a:latin typeface="Frutiger 45 Light"/>
                    <a:ea typeface="Open Sans Light" pitchFamily="34" charset="0"/>
                    <a:cs typeface="Open Sans Light" pitchFamily="34" charset="0"/>
                  </a:rPr>
                  <a:t>The pandemic has triggered a dramatic shift toward contactless and mobile payments, and e-commerce. Improvements in customer acquisition are allowing </a:t>
                </a:r>
                <a:r>
                  <a:rPr kumimoji="0" sz="1050" b="0" i="0" u="none" strike="noStrike" kern="0" cap="none" spc="0" normalizeH="0" baseline="0" noProof="0" dirty="0" err="1">
                    <a:ln>
                      <a:noFill/>
                    </a:ln>
                    <a:solidFill>
                      <a:prstClr val="black"/>
                    </a:solidFill>
                    <a:effectLst/>
                    <a:uLnTx/>
                    <a:uFillTx/>
                    <a:latin typeface="Frutiger 45 Light"/>
                    <a:ea typeface="Open Sans Light" pitchFamily="34" charset="0"/>
                    <a:cs typeface="Open Sans Light" pitchFamily="34" charset="0"/>
                  </a:rPr>
                  <a:t>fintech</a:t>
                </a:r>
                <a:r>
                  <a:rPr kumimoji="0" sz="1050" b="0" i="0" u="none" strike="noStrike" kern="0" cap="none" spc="0" normalizeH="0" baseline="0" noProof="0" dirty="0">
                    <a:ln>
                      <a:noFill/>
                    </a:ln>
                    <a:solidFill>
                      <a:prstClr val="black"/>
                    </a:solidFill>
                    <a:effectLst/>
                    <a:uLnTx/>
                    <a:uFillTx/>
                    <a:latin typeface="Frutiger 45 Light"/>
                    <a:ea typeface="Open Sans Light" pitchFamily="34" charset="0"/>
                    <a:cs typeface="Open Sans Light" pitchFamily="34" charset="0"/>
                  </a:rPr>
                  <a:t> firms to cross-sell across different products and services.</a:t>
                </a:r>
                <a:endParaRPr kumimoji="0" lang="ms-MY" sz="1050" b="0" i="0" u="none" strike="noStrike" kern="0" cap="none" spc="0" normalizeH="0" baseline="0" noProof="0" dirty="0">
                  <a:ln>
                    <a:noFill/>
                  </a:ln>
                  <a:solidFill>
                    <a:prstClr val="black"/>
                  </a:solidFill>
                  <a:effectLst/>
                  <a:uLnTx/>
                  <a:uFillTx/>
                  <a:latin typeface="Frutiger 45 Light"/>
                  <a:ea typeface="Open Sans Light" pitchFamily="34" charset="0"/>
                  <a:cs typeface="Open Sans Light" pitchFamily="34" charset="0"/>
                </a:endParaRPr>
              </a:p>
            </p:txBody>
          </p:sp>
          <p:sp>
            <p:nvSpPr>
              <p:cNvPr id="38" name="Rectangle 37">
                <a:extLst>
                  <a:ext uri="{FF2B5EF4-FFF2-40B4-BE49-F238E27FC236}">
                    <a16:creationId xmlns:a16="http://schemas.microsoft.com/office/drawing/2014/main" id="{4691E61B-A82A-4D5C-8386-FFC90339C5AA}"/>
                  </a:ext>
                </a:extLst>
              </p:cNvPr>
              <p:cNvSpPr/>
              <p:nvPr/>
            </p:nvSpPr>
            <p:spPr>
              <a:xfrm>
                <a:off x="2655577" y="2785855"/>
                <a:ext cx="1559233" cy="3077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sz="1600" b="1" i="0" u="none" strike="noStrike" kern="0" cap="none" spc="0" normalizeH="0" baseline="0" noProof="0" dirty="0">
                    <a:ln>
                      <a:noFill/>
                    </a:ln>
                    <a:solidFill>
                      <a:prstClr val="black"/>
                    </a:solidFill>
                    <a:effectLst/>
                    <a:uLnTx/>
                    <a:uFillTx/>
                    <a:latin typeface="Frutiger 45 Light"/>
                    <a:ea typeface="Open Sans" pitchFamily="34" charset="0"/>
                    <a:cs typeface="Open Sans" pitchFamily="34" charset="0"/>
                  </a:rPr>
                  <a:t>Fintech</a:t>
                </a:r>
              </a:p>
            </p:txBody>
          </p:sp>
          <p:grpSp>
            <p:nvGrpSpPr>
              <p:cNvPr id="39" name="Group 47">
                <a:extLst>
                  <a:ext uri="{FF2B5EF4-FFF2-40B4-BE49-F238E27FC236}">
                    <a16:creationId xmlns:a16="http://schemas.microsoft.com/office/drawing/2014/main" id="{9A2F9008-0FC0-4FFB-951B-1E1256FF2A57}"/>
                  </a:ext>
                </a:extLst>
              </p:cNvPr>
              <p:cNvGrpSpPr>
                <a:grpSpLocks/>
              </p:cNvGrpSpPr>
              <p:nvPr/>
            </p:nvGrpSpPr>
            <p:grpSpPr bwMode="auto">
              <a:xfrm>
                <a:off x="3023360" y="1327911"/>
                <a:ext cx="859707" cy="1368935"/>
                <a:chOff x="3023360" y="1327911"/>
                <a:chExt cx="859707" cy="1368935"/>
              </a:xfrm>
            </p:grpSpPr>
            <p:cxnSp>
              <p:nvCxnSpPr>
                <p:cNvPr id="40" name="Straight Connector 39">
                  <a:extLst>
                    <a:ext uri="{FF2B5EF4-FFF2-40B4-BE49-F238E27FC236}">
                      <a16:creationId xmlns:a16="http://schemas.microsoft.com/office/drawing/2014/main" id="{9DD9F728-503C-4AFD-89EF-762524F94561}"/>
                    </a:ext>
                  </a:extLst>
                </p:cNvPr>
                <p:cNvCxnSpPr>
                  <a:cxnSpLocks/>
                  <a:stCxn id="41" idx="4"/>
                </p:cNvCxnSpPr>
                <p:nvPr/>
              </p:nvCxnSpPr>
              <p:spPr>
                <a:xfrm>
                  <a:off x="3453214" y="2311261"/>
                  <a:ext cx="0" cy="385585"/>
                </a:xfrm>
                <a:prstGeom prst="line">
                  <a:avLst/>
                </a:prstGeom>
                <a:noFill/>
                <a:ln w="12700" cap="flat" cmpd="sng" algn="ctr">
                  <a:solidFill>
                    <a:srgbClr val="AEB0B3">
                      <a:lumMod val="50000"/>
                    </a:srgbClr>
                  </a:solidFill>
                  <a:prstDash val="solid"/>
                </a:ln>
                <a:effectLst/>
              </p:spPr>
            </p:cxnSp>
            <p:sp>
              <p:nvSpPr>
                <p:cNvPr id="41" name="Oval 40">
                  <a:extLst>
                    <a:ext uri="{FF2B5EF4-FFF2-40B4-BE49-F238E27FC236}">
                      <a16:creationId xmlns:a16="http://schemas.microsoft.com/office/drawing/2014/main" id="{B2D4F15A-A8B8-4B8A-9BA6-7699C56188EB}"/>
                    </a:ext>
                  </a:extLst>
                </p:cNvPr>
                <p:cNvSpPr/>
                <p:nvPr/>
              </p:nvSpPr>
              <p:spPr>
                <a:xfrm>
                  <a:off x="3023360" y="1327911"/>
                  <a:ext cx="859707" cy="983351"/>
                </a:xfrm>
                <a:prstGeom prst="ellipse">
                  <a:avLst/>
                </a:prstGeom>
                <a:noFill/>
                <a:ln w="12700" cap="flat" cmpd="sng" algn="ctr">
                  <a:solidFill>
                    <a:srgbClr val="AEB0B3">
                      <a:lumMod val="5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400" b="0" i="0" u="none" strike="noStrike" kern="0" cap="none" spc="0" normalizeH="0" baseline="0" noProof="0" dirty="0">
                    <a:ln>
                      <a:noFill/>
                    </a:ln>
                    <a:solidFill>
                      <a:srgbClr val="AEB0B3">
                        <a:lumMod val="50000"/>
                      </a:srgbClr>
                    </a:solidFill>
                    <a:effectLst/>
                    <a:uLnTx/>
                    <a:uFillTx/>
                    <a:latin typeface="Frutiger 45 Light"/>
                    <a:cs typeface="+mn-cs"/>
                  </a:endParaRPr>
                </a:p>
              </p:txBody>
            </p:sp>
          </p:grpSp>
        </p:grpSp>
        <p:pic>
          <p:nvPicPr>
            <p:cNvPr id="36" name="Picture 35" descr="Diagram, logo, engineering drawing&#10;&#10;Description automatically generated">
              <a:extLst>
                <a:ext uri="{FF2B5EF4-FFF2-40B4-BE49-F238E27FC236}">
                  <a16:creationId xmlns:a16="http://schemas.microsoft.com/office/drawing/2014/main" id="{94F2F3BB-5335-42A3-A16F-EF53140D22A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5199" t="19965" r="18142" b="18457"/>
            <a:stretch/>
          </p:blipFill>
          <p:spPr>
            <a:xfrm>
              <a:off x="3462024" y="1721868"/>
              <a:ext cx="673098" cy="621792"/>
            </a:xfrm>
            <a:prstGeom prst="rect">
              <a:avLst/>
            </a:prstGeom>
          </p:spPr>
        </p:pic>
      </p:grpSp>
      <p:grpSp>
        <p:nvGrpSpPr>
          <p:cNvPr id="42" name="Group 41">
            <a:extLst>
              <a:ext uri="{FF2B5EF4-FFF2-40B4-BE49-F238E27FC236}">
                <a16:creationId xmlns:a16="http://schemas.microsoft.com/office/drawing/2014/main" id="{FA882B99-89F4-4A27-AE43-C9CD51090063}"/>
              </a:ext>
            </a:extLst>
          </p:cNvPr>
          <p:cNvGrpSpPr/>
          <p:nvPr/>
        </p:nvGrpSpPr>
        <p:grpSpPr>
          <a:xfrm>
            <a:off x="4661780" y="1162681"/>
            <a:ext cx="1605734" cy="3273094"/>
            <a:chOff x="5356811" y="1568287"/>
            <a:chExt cx="2065271" cy="4398682"/>
          </a:xfrm>
        </p:grpSpPr>
        <p:grpSp>
          <p:nvGrpSpPr>
            <p:cNvPr id="43" name="Group 85">
              <a:extLst>
                <a:ext uri="{FF2B5EF4-FFF2-40B4-BE49-F238E27FC236}">
                  <a16:creationId xmlns:a16="http://schemas.microsoft.com/office/drawing/2014/main" id="{FF67DCD0-197F-4729-A5DE-6218FF7AFE7B}"/>
                </a:ext>
              </a:extLst>
            </p:cNvPr>
            <p:cNvGrpSpPr>
              <a:grpSpLocks/>
            </p:cNvGrpSpPr>
            <p:nvPr/>
          </p:nvGrpSpPr>
          <p:grpSpPr bwMode="auto">
            <a:xfrm>
              <a:off x="5356811" y="1568287"/>
              <a:ext cx="2065271" cy="4398682"/>
              <a:chOff x="4870048" y="1428742"/>
              <a:chExt cx="1877259" cy="3998210"/>
            </a:xfrm>
          </p:grpSpPr>
          <p:sp>
            <p:nvSpPr>
              <p:cNvPr id="45" name="Rectangle 44">
                <a:extLst>
                  <a:ext uri="{FF2B5EF4-FFF2-40B4-BE49-F238E27FC236}">
                    <a16:creationId xmlns:a16="http://schemas.microsoft.com/office/drawing/2014/main" id="{F4DB407A-BA25-4268-A585-9ADDE5B5E652}"/>
                  </a:ext>
                </a:extLst>
              </p:cNvPr>
              <p:cNvSpPr/>
              <p:nvPr/>
            </p:nvSpPr>
            <p:spPr>
              <a:xfrm>
                <a:off x="4889724" y="3142989"/>
                <a:ext cx="1857583" cy="2283963"/>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sz="1050" b="0" i="0" u="none" strike="noStrike" kern="0" cap="none" spc="0" normalizeH="0" baseline="0" noProof="0" dirty="0">
                    <a:ln>
                      <a:noFill/>
                    </a:ln>
                    <a:solidFill>
                      <a:prstClr val="black"/>
                    </a:solidFill>
                    <a:effectLst/>
                    <a:uLnTx/>
                    <a:uFillTx/>
                    <a:latin typeface="Frutiger 45 Light"/>
                    <a:ea typeface="Open Sans Light" pitchFamily="34" charset="0"/>
                    <a:cs typeface="Open Sans Light" pitchFamily="34" charset="0"/>
                  </a:rPr>
                  <a:t>We have seen increased patient focus on health outcomes and reduced people’s ability to access care and governments’ capacity to pay for that care. We think </a:t>
                </a:r>
                <a:r>
                  <a:rPr kumimoji="0" sz="1050" b="0" i="0" u="none" strike="noStrike" kern="0" cap="none" spc="0" normalizeH="0" baseline="0" noProof="0" dirty="0" err="1">
                    <a:ln>
                      <a:noFill/>
                    </a:ln>
                    <a:solidFill>
                      <a:prstClr val="black"/>
                    </a:solidFill>
                    <a:effectLst/>
                    <a:uLnTx/>
                    <a:uFillTx/>
                    <a:latin typeface="Frutiger 45 Light"/>
                    <a:ea typeface="Open Sans Light" pitchFamily="34" charset="0"/>
                    <a:cs typeface="Open Sans Light" pitchFamily="34" charset="0"/>
                  </a:rPr>
                  <a:t>healthtech</a:t>
                </a:r>
                <a:r>
                  <a:rPr kumimoji="0" sz="1050" b="0" i="0" u="none" strike="noStrike" kern="0" cap="none" spc="0" normalizeH="0" baseline="0" noProof="0" dirty="0">
                    <a:ln>
                      <a:noFill/>
                    </a:ln>
                    <a:solidFill>
                      <a:prstClr val="black"/>
                    </a:solidFill>
                    <a:effectLst/>
                    <a:uLnTx/>
                    <a:uFillTx/>
                    <a:latin typeface="Frutiger 45 Light"/>
                    <a:ea typeface="Open Sans Light" pitchFamily="34" charset="0"/>
                    <a:cs typeface="Open Sans Light" pitchFamily="34" charset="0"/>
                  </a:rPr>
                  <a:t> will play a critical role in improving the efficiency and quality of healthcare.</a:t>
                </a:r>
                <a:endParaRPr kumimoji="0" lang="ms-MY" sz="1050" b="0" i="0" u="none" strike="noStrike" kern="0" cap="none" spc="0" normalizeH="0" baseline="0" noProof="0" dirty="0">
                  <a:ln>
                    <a:noFill/>
                  </a:ln>
                  <a:solidFill>
                    <a:prstClr val="black"/>
                  </a:solidFill>
                  <a:effectLst/>
                  <a:uLnTx/>
                  <a:uFillTx/>
                  <a:latin typeface="Frutiger 45 Light"/>
                  <a:ea typeface="Open Sans Light" pitchFamily="34" charset="0"/>
                  <a:cs typeface="Open Sans Light" pitchFamily="34" charset="0"/>
                </a:endParaRPr>
              </a:p>
            </p:txBody>
          </p:sp>
          <p:sp>
            <p:nvSpPr>
              <p:cNvPr id="46" name="Rectangle 45">
                <a:extLst>
                  <a:ext uri="{FF2B5EF4-FFF2-40B4-BE49-F238E27FC236}">
                    <a16:creationId xmlns:a16="http://schemas.microsoft.com/office/drawing/2014/main" id="{3058E7E0-D763-4B9C-BE0E-A755657BE550}"/>
                  </a:ext>
                </a:extLst>
              </p:cNvPr>
              <p:cNvSpPr/>
              <p:nvPr/>
            </p:nvSpPr>
            <p:spPr>
              <a:xfrm>
                <a:off x="4870048" y="2785855"/>
                <a:ext cx="1559340" cy="3077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sz="1600" b="1" i="0" u="none" strike="noStrike" kern="0" cap="none" spc="0" normalizeH="0" baseline="0" noProof="0" dirty="0" err="1">
                    <a:ln>
                      <a:noFill/>
                    </a:ln>
                    <a:solidFill>
                      <a:prstClr val="black"/>
                    </a:solidFill>
                    <a:effectLst/>
                    <a:uLnTx/>
                    <a:uFillTx/>
                    <a:latin typeface="Frutiger 45 Light"/>
                    <a:ea typeface="Open Sans" pitchFamily="34" charset="0"/>
                    <a:cs typeface="Open Sans" pitchFamily="34" charset="0"/>
                  </a:rPr>
                  <a:t>Healthtech</a:t>
                </a:r>
                <a:endParaRPr kumimoji="0" sz="1600" b="1" i="0" u="none" strike="noStrike" kern="0" cap="none" spc="0" normalizeH="0" baseline="0" noProof="0" dirty="0">
                  <a:ln>
                    <a:noFill/>
                  </a:ln>
                  <a:solidFill>
                    <a:prstClr val="black"/>
                  </a:solidFill>
                  <a:effectLst/>
                  <a:uLnTx/>
                  <a:uFillTx/>
                  <a:latin typeface="Frutiger 45 Light"/>
                  <a:ea typeface="Open Sans" pitchFamily="34" charset="0"/>
                  <a:cs typeface="Open Sans" pitchFamily="34" charset="0"/>
                </a:endParaRPr>
              </a:p>
            </p:txBody>
          </p:sp>
          <p:cxnSp>
            <p:nvCxnSpPr>
              <p:cNvPr id="47" name="Straight Connector 46">
                <a:extLst>
                  <a:ext uri="{FF2B5EF4-FFF2-40B4-BE49-F238E27FC236}">
                    <a16:creationId xmlns:a16="http://schemas.microsoft.com/office/drawing/2014/main" id="{0582E768-7E42-483A-858B-43BA4CB3D9A0}"/>
                  </a:ext>
                </a:extLst>
              </p:cNvPr>
              <p:cNvCxnSpPr/>
              <p:nvPr/>
            </p:nvCxnSpPr>
            <p:spPr>
              <a:xfrm rot="5400000">
                <a:off x="5287342" y="2297771"/>
                <a:ext cx="714270" cy="1587"/>
              </a:xfrm>
              <a:prstGeom prst="line">
                <a:avLst/>
              </a:prstGeom>
              <a:noFill/>
              <a:ln w="12700" cap="flat" cmpd="sng" algn="ctr">
                <a:solidFill>
                  <a:srgbClr val="A43725"/>
                </a:solidFill>
                <a:prstDash val="solid"/>
              </a:ln>
              <a:effectLst/>
            </p:spPr>
          </p:cxnSp>
          <p:sp>
            <p:nvSpPr>
              <p:cNvPr id="48" name="Oval 47">
                <a:extLst>
                  <a:ext uri="{FF2B5EF4-FFF2-40B4-BE49-F238E27FC236}">
                    <a16:creationId xmlns:a16="http://schemas.microsoft.com/office/drawing/2014/main" id="{A8F65ECF-CEFC-4F59-9B82-D5D49EE27C75}"/>
                  </a:ext>
                </a:extLst>
              </p:cNvPr>
              <p:cNvSpPr/>
              <p:nvPr/>
            </p:nvSpPr>
            <p:spPr>
              <a:xfrm>
                <a:off x="5215117" y="1428742"/>
                <a:ext cx="882529" cy="882520"/>
              </a:xfrm>
              <a:prstGeom prst="ellipse">
                <a:avLst/>
              </a:prstGeom>
              <a:solidFill>
                <a:sysClr val="window" lastClr="FFFFFF"/>
              </a:solidFill>
              <a:ln w="12700" cap="flat" cmpd="sng" algn="ctr">
                <a:solidFill>
                  <a:srgbClr val="A43725"/>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400" b="0" i="0" u="none" strike="noStrike" kern="0" cap="none" spc="0" normalizeH="0" baseline="0" noProof="0" dirty="0">
                  <a:ln>
                    <a:noFill/>
                  </a:ln>
                  <a:solidFill>
                    <a:prstClr val="black"/>
                  </a:solidFill>
                  <a:effectLst/>
                  <a:uLnTx/>
                  <a:uFillTx/>
                  <a:latin typeface="Frutiger 45 Light"/>
                  <a:cs typeface="+mn-cs"/>
                </a:endParaRPr>
              </a:p>
            </p:txBody>
          </p:sp>
        </p:grpSp>
        <p:pic>
          <p:nvPicPr>
            <p:cNvPr id="44" name="Picture 43" descr="A picture containing diagram&#10;&#10;Description automatically generated">
              <a:extLst>
                <a:ext uri="{FF2B5EF4-FFF2-40B4-BE49-F238E27FC236}">
                  <a16:creationId xmlns:a16="http://schemas.microsoft.com/office/drawing/2014/main" id="{BEDBFF7E-B116-4544-9118-FBB5EA503C8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7074" t="16880" r="10739" b="11890"/>
            <a:stretch/>
          </p:blipFill>
          <p:spPr>
            <a:xfrm>
              <a:off x="5919877" y="1721868"/>
              <a:ext cx="630144" cy="621792"/>
            </a:xfrm>
            <a:prstGeom prst="rect">
              <a:avLst/>
            </a:prstGeom>
          </p:spPr>
        </p:pic>
      </p:grpSp>
      <p:grpSp>
        <p:nvGrpSpPr>
          <p:cNvPr id="49" name="Group 48">
            <a:extLst>
              <a:ext uri="{FF2B5EF4-FFF2-40B4-BE49-F238E27FC236}">
                <a16:creationId xmlns:a16="http://schemas.microsoft.com/office/drawing/2014/main" id="{41ED6117-F284-42E9-A4FC-310BC2C6E7F2}"/>
              </a:ext>
            </a:extLst>
          </p:cNvPr>
          <p:cNvGrpSpPr/>
          <p:nvPr/>
        </p:nvGrpSpPr>
        <p:grpSpPr>
          <a:xfrm>
            <a:off x="6635765" y="1162681"/>
            <a:ext cx="1603162" cy="3348514"/>
            <a:chOff x="7719058" y="1568287"/>
            <a:chExt cx="1892457" cy="4270525"/>
          </a:xfrm>
        </p:grpSpPr>
        <p:grpSp>
          <p:nvGrpSpPr>
            <p:cNvPr id="50" name="Group 86">
              <a:extLst>
                <a:ext uri="{FF2B5EF4-FFF2-40B4-BE49-F238E27FC236}">
                  <a16:creationId xmlns:a16="http://schemas.microsoft.com/office/drawing/2014/main" id="{8B5820D6-6636-4D6B-843C-9C0395900489}"/>
                </a:ext>
              </a:extLst>
            </p:cNvPr>
            <p:cNvGrpSpPr>
              <a:grpSpLocks/>
            </p:cNvGrpSpPr>
            <p:nvPr/>
          </p:nvGrpSpPr>
          <p:grpSpPr bwMode="auto">
            <a:xfrm>
              <a:off x="7719058" y="1568287"/>
              <a:ext cx="1892457" cy="4270525"/>
              <a:chOff x="7017565" y="1428742"/>
              <a:chExt cx="1720179" cy="3881722"/>
            </a:xfrm>
          </p:grpSpPr>
          <p:sp>
            <p:nvSpPr>
              <p:cNvPr id="52" name="Rectangle 51">
                <a:extLst>
                  <a:ext uri="{FF2B5EF4-FFF2-40B4-BE49-F238E27FC236}">
                    <a16:creationId xmlns:a16="http://schemas.microsoft.com/office/drawing/2014/main" id="{508D027F-83ED-450E-A1F7-CD8F50E33405}"/>
                  </a:ext>
                </a:extLst>
              </p:cNvPr>
              <p:cNvSpPr/>
              <p:nvPr/>
            </p:nvSpPr>
            <p:spPr>
              <a:xfrm>
                <a:off x="7032864" y="3142989"/>
                <a:ext cx="1704880" cy="216747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sz="1050" b="0" i="0" u="none" strike="noStrike" kern="0" cap="none" spc="0" normalizeH="0" baseline="0" noProof="0" dirty="0">
                    <a:ln>
                      <a:noFill/>
                    </a:ln>
                    <a:solidFill>
                      <a:prstClr val="black"/>
                    </a:solidFill>
                    <a:effectLst/>
                    <a:uLnTx/>
                    <a:uFillTx/>
                    <a:latin typeface="Frutiger 45 Light"/>
                    <a:ea typeface="Open Sans Light" pitchFamily="34" charset="0"/>
                    <a:cs typeface="Open Sans Light" pitchFamily="34" charset="0"/>
                  </a:rPr>
                  <a:t>2020 has been a watershed year for global climate policy. Europe pledged to go carbon neutral by 2050, China promised to do the same by 2060, and President Biden is likely to lead the push for a series of green policies in the US.</a:t>
                </a:r>
                <a:endParaRPr kumimoji="0" lang="ms-MY" sz="1050" b="0" i="0" u="none" strike="noStrike" kern="0" cap="none" spc="0" normalizeH="0" baseline="0" noProof="0" dirty="0">
                  <a:ln>
                    <a:noFill/>
                  </a:ln>
                  <a:solidFill>
                    <a:prstClr val="black"/>
                  </a:solidFill>
                  <a:effectLst/>
                  <a:uLnTx/>
                  <a:uFillTx/>
                  <a:latin typeface="Frutiger 45 Light"/>
                  <a:ea typeface="Open Sans Light" pitchFamily="34" charset="0"/>
                  <a:cs typeface="Open Sans Light" pitchFamily="34" charset="0"/>
                </a:endParaRPr>
              </a:p>
            </p:txBody>
          </p:sp>
          <p:sp>
            <p:nvSpPr>
              <p:cNvPr id="53" name="Rectangle 52">
                <a:extLst>
                  <a:ext uri="{FF2B5EF4-FFF2-40B4-BE49-F238E27FC236}">
                    <a16:creationId xmlns:a16="http://schemas.microsoft.com/office/drawing/2014/main" id="{40E61607-E4E5-4D1E-86DC-500B55AD6E68}"/>
                  </a:ext>
                </a:extLst>
              </p:cNvPr>
              <p:cNvSpPr/>
              <p:nvPr/>
            </p:nvSpPr>
            <p:spPr>
              <a:xfrm>
                <a:off x="7017565" y="2785855"/>
                <a:ext cx="1554963" cy="3077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sz="1600" b="1" i="0" u="none" strike="noStrike" kern="0" cap="none" spc="0" normalizeH="0" baseline="0" noProof="0" dirty="0" err="1">
                    <a:ln>
                      <a:noFill/>
                    </a:ln>
                    <a:solidFill>
                      <a:prstClr val="black"/>
                    </a:solidFill>
                    <a:effectLst/>
                    <a:uLnTx/>
                    <a:uFillTx/>
                    <a:latin typeface="Frutiger 45 Light"/>
                    <a:ea typeface="Open Sans" pitchFamily="34" charset="0"/>
                    <a:cs typeface="Open Sans" pitchFamily="34" charset="0"/>
                  </a:rPr>
                  <a:t>Greentech</a:t>
                </a:r>
                <a:endParaRPr kumimoji="0" sz="1600" b="1" i="0" u="none" strike="noStrike" kern="0" cap="none" spc="0" normalizeH="0" baseline="0" noProof="0" dirty="0">
                  <a:ln>
                    <a:noFill/>
                  </a:ln>
                  <a:solidFill>
                    <a:prstClr val="black"/>
                  </a:solidFill>
                  <a:effectLst/>
                  <a:uLnTx/>
                  <a:uFillTx/>
                  <a:latin typeface="Frutiger 45 Light"/>
                  <a:ea typeface="Open Sans" pitchFamily="34" charset="0"/>
                  <a:cs typeface="Open Sans" pitchFamily="34" charset="0"/>
                </a:endParaRPr>
              </a:p>
            </p:txBody>
          </p:sp>
          <p:cxnSp>
            <p:nvCxnSpPr>
              <p:cNvPr id="54" name="Straight Connector 53">
                <a:extLst>
                  <a:ext uri="{FF2B5EF4-FFF2-40B4-BE49-F238E27FC236}">
                    <a16:creationId xmlns:a16="http://schemas.microsoft.com/office/drawing/2014/main" id="{5BA46978-682E-4E8C-AB20-1B8A0F8C6825}"/>
                  </a:ext>
                </a:extLst>
              </p:cNvPr>
              <p:cNvCxnSpPr/>
              <p:nvPr/>
            </p:nvCxnSpPr>
            <p:spPr>
              <a:xfrm rot="5400000">
                <a:off x="7430482" y="2297771"/>
                <a:ext cx="714270" cy="1587"/>
              </a:xfrm>
              <a:prstGeom prst="line">
                <a:avLst/>
              </a:prstGeom>
              <a:noFill/>
              <a:ln w="12700" cap="flat" cmpd="sng" algn="ctr">
                <a:solidFill>
                  <a:srgbClr val="CFBD9B"/>
                </a:solidFill>
                <a:prstDash val="solid"/>
              </a:ln>
              <a:effectLst/>
            </p:spPr>
          </p:cxnSp>
          <p:sp>
            <p:nvSpPr>
              <p:cNvPr id="55" name="Oval 54">
                <a:extLst>
                  <a:ext uri="{FF2B5EF4-FFF2-40B4-BE49-F238E27FC236}">
                    <a16:creationId xmlns:a16="http://schemas.microsoft.com/office/drawing/2014/main" id="{4F36D594-0FF2-47B9-8002-72115EACC5CE}"/>
                  </a:ext>
                </a:extLst>
              </p:cNvPr>
              <p:cNvSpPr/>
              <p:nvPr/>
            </p:nvSpPr>
            <p:spPr>
              <a:xfrm>
                <a:off x="7358257" y="1428742"/>
                <a:ext cx="882529" cy="882520"/>
              </a:xfrm>
              <a:prstGeom prst="ellipse">
                <a:avLst/>
              </a:prstGeom>
              <a:solidFill>
                <a:sysClr val="window" lastClr="FFFFFF"/>
              </a:solidFill>
              <a:ln w="12700" cap="flat" cmpd="sng" algn="ctr">
                <a:solidFill>
                  <a:srgbClr val="CFBD9B"/>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400" b="0" i="0" u="none" strike="noStrike" kern="0" cap="none" spc="0" normalizeH="0" baseline="0" noProof="0" dirty="0">
                  <a:ln>
                    <a:noFill/>
                  </a:ln>
                  <a:solidFill>
                    <a:prstClr val="black"/>
                  </a:solidFill>
                  <a:effectLst/>
                  <a:uLnTx/>
                  <a:uFillTx/>
                  <a:latin typeface="Frutiger 45 Light"/>
                  <a:cs typeface="+mn-cs"/>
                </a:endParaRPr>
              </a:p>
            </p:txBody>
          </p:sp>
        </p:grpSp>
        <p:pic>
          <p:nvPicPr>
            <p:cNvPr id="51" name="Picture 50" descr="Diagram, shape, arrow&#10;&#10;Description automatically generated">
              <a:extLst>
                <a:ext uri="{FF2B5EF4-FFF2-40B4-BE49-F238E27FC236}">
                  <a16:creationId xmlns:a16="http://schemas.microsoft.com/office/drawing/2014/main" id="{3DDB6343-7F2D-4A73-B9F2-B6D24849EE2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2713" t="19847" r="24830" b="18576"/>
            <a:stretch/>
          </p:blipFill>
          <p:spPr>
            <a:xfrm>
              <a:off x="8297868" y="1767079"/>
              <a:ext cx="630673" cy="621792"/>
            </a:xfrm>
            <a:prstGeom prst="rect">
              <a:avLst/>
            </a:prstGeom>
          </p:spPr>
        </p:pic>
      </p:grpSp>
    </p:spTree>
    <p:extLst>
      <p:ext uri="{BB962C8B-B14F-4D97-AF65-F5344CB8AC3E}">
        <p14:creationId xmlns:p14="http://schemas.microsoft.com/office/powerpoint/2010/main" val="40343694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3562" y="1658490"/>
            <a:ext cx="8350336" cy="1082732"/>
          </a:xfrm>
        </p:spPr>
        <p:txBody>
          <a:bodyPr/>
          <a:lstStyle/>
          <a:p>
            <a:r>
              <a:rPr lang="en-US" dirty="0"/>
              <a:t>Kiran Ganesh</a:t>
            </a:r>
          </a:p>
          <a:p>
            <a:r>
              <a:rPr lang="en-US" dirty="0"/>
              <a:t>Head of Investment Communications</a:t>
            </a:r>
          </a:p>
        </p:txBody>
      </p:sp>
    </p:spTree>
    <p:extLst>
      <p:ext uri="{BB962C8B-B14F-4D97-AF65-F5344CB8AC3E}">
        <p14:creationId xmlns:p14="http://schemas.microsoft.com/office/powerpoint/2010/main" val="11785763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r>
              <a:rPr lang="en-US" sz="2800" dirty="0">
                <a:solidFill>
                  <a:schemeClr val="tx2"/>
                </a:solidFill>
              </a:rPr>
              <a:t>The world </a:t>
            </a:r>
            <a:r>
              <a:rPr lang="en-US" sz="2800" dirty="0"/>
              <a:t>we are in</a:t>
            </a:r>
          </a:p>
        </p:txBody>
      </p:sp>
      <p:sp>
        <p:nvSpPr>
          <p:cNvPr id="6" name="TextBox 5"/>
          <p:cNvSpPr txBox="1"/>
          <p:nvPr>
            <p:custDataLst>
              <p:tags r:id="rId3"/>
            </p:custDataLst>
          </p:nvPr>
        </p:nvSpPr>
        <p:spPr>
          <a:xfrm>
            <a:off x="1429788" y="4540909"/>
            <a:ext cx="6874967" cy="338554"/>
          </a:xfrm>
          <a:prstGeom prst="rect">
            <a:avLst/>
          </a:prstGeom>
          <a:noFill/>
        </p:spPr>
        <p:txBody>
          <a:bodyPr vert="horz" wrap="square" lIns="0" tIns="0" rIns="0" bIns="0" rtlCol="0" anchor="b" anchorCtr="0">
            <a:noAutofit/>
          </a:bodyPr>
          <a:lstStyle/>
          <a:p>
            <a:pPr algn="r" defTabSz="623438" eaLnBrk="1">
              <a:spcBef>
                <a:spcPts val="0"/>
              </a:spcBef>
              <a:spcAft>
                <a:spcPts val="409"/>
              </a:spcAft>
            </a:pPr>
            <a:r>
              <a:rPr lang="en-US" sz="800" kern="0" dirty="0">
                <a:solidFill>
                  <a:prstClr val="black"/>
                </a:solidFill>
                <a:latin typeface="Frutiger 45 Light" panose="020B0603020202020204" pitchFamily="34" charset="0"/>
              </a:rPr>
              <a:t>Source: UBS, as of March 2021</a:t>
            </a:r>
          </a:p>
          <a:p>
            <a:pPr algn="r" defTabSz="623438" eaLnBrk="1">
              <a:spcBef>
                <a:spcPts val="0"/>
              </a:spcBef>
              <a:spcAft>
                <a:spcPts val="409"/>
              </a:spcAft>
            </a:pPr>
            <a:r>
              <a:rPr lang="en-US" sz="800"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800" kern="0" dirty="0">
                <a:solidFill>
                  <a:prstClr val="black"/>
                </a:solidFill>
                <a:latin typeface="Frutiger 45 Light" panose="020B0603020202020204" pitchFamily="34" charset="0"/>
              </a:rPr>
            </a:br>
            <a:r>
              <a:rPr lang="en-US" sz="800" kern="0" dirty="0">
                <a:solidFill>
                  <a:prstClr val="black"/>
                </a:solidFill>
                <a:latin typeface="Frutiger 45 Light" panose="020B0603020202020204" pitchFamily="34" charset="0"/>
              </a:rPr>
              <a:t>Please see important disclaimer at the end of the document.</a:t>
            </a:r>
          </a:p>
        </p:txBody>
      </p:sp>
      <p:sp>
        <p:nvSpPr>
          <p:cNvPr id="9" name="TextBox 8">
            <a:extLst>
              <a:ext uri="{FF2B5EF4-FFF2-40B4-BE49-F238E27FC236}">
                <a16:creationId xmlns:a16="http://schemas.microsoft.com/office/drawing/2014/main" id="{EFD14760-9C86-447D-8702-EA8CF9574E0E}"/>
              </a:ext>
            </a:extLst>
          </p:cNvPr>
          <p:cNvSpPr txBox="1"/>
          <p:nvPr>
            <p:custDataLst>
              <p:tags r:id="rId4"/>
            </p:custDataLst>
          </p:nvPr>
        </p:nvSpPr>
        <p:spPr>
          <a:xfrm>
            <a:off x="363255" y="837125"/>
            <a:ext cx="3117273" cy="249382"/>
          </a:xfrm>
          <a:prstGeom prst="rect">
            <a:avLst/>
          </a:prstGeom>
          <a:noFill/>
        </p:spPr>
        <p:txBody>
          <a:bodyPr vert="horz" wrap="square" lIns="0" tIns="0" rIns="0" bIns="0" rtlCol="0" anchor="t">
            <a:noAutofit/>
          </a:bodyPr>
          <a:lstStyle/>
          <a:p>
            <a:pPr defTabSz="623438" eaLnBrk="1">
              <a:spcBef>
                <a:spcPts val="0"/>
              </a:spcBef>
              <a:spcAft>
                <a:spcPts val="409"/>
              </a:spcAft>
            </a:pPr>
            <a:r>
              <a:rPr lang="en-US" sz="1600" b="1" kern="0" dirty="0">
                <a:solidFill>
                  <a:prstClr val="black"/>
                </a:solidFill>
                <a:latin typeface="Frutiger 45 Light" panose="020B0603020202020204" pitchFamily="34" charset="0"/>
              </a:rPr>
              <a:t>Markets characterized by…</a:t>
            </a:r>
            <a:endParaRPr lang="en-US" sz="1600" kern="0" dirty="0">
              <a:solidFill>
                <a:prstClr val="black"/>
              </a:solidFill>
              <a:latin typeface="Frutiger 45 Light" panose="020B0603020202020204" pitchFamily="34" charset="0"/>
            </a:endParaRPr>
          </a:p>
        </p:txBody>
      </p:sp>
      <p:sp>
        <p:nvSpPr>
          <p:cNvPr id="11" name="TextBox 10">
            <a:extLst>
              <a:ext uri="{FF2B5EF4-FFF2-40B4-BE49-F238E27FC236}">
                <a16:creationId xmlns:a16="http://schemas.microsoft.com/office/drawing/2014/main" id="{3D1BFFBA-F704-4DE6-810E-3F3BEC1A7902}"/>
              </a:ext>
            </a:extLst>
          </p:cNvPr>
          <p:cNvSpPr txBox="1"/>
          <p:nvPr>
            <p:custDataLst>
              <p:tags r:id="rId5"/>
            </p:custDataLst>
          </p:nvPr>
        </p:nvSpPr>
        <p:spPr>
          <a:xfrm>
            <a:off x="4490684" y="867875"/>
            <a:ext cx="3117273" cy="249382"/>
          </a:xfrm>
          <a:prstGeom prst="rect">
            <a:avLst/>
          </a:prstGeom>
          <a:noFill/>
        </p:spPr>
        <p:txBody>
          <a:bodyPr vert="horz" wrap="square" lIns="0" tIns="0" rIns="0" bIns="0" rtlCol="0" anchor="t">
            <a:noAutofit/>
          </a:bodyPr>
          <a:lstStyle/>
          <a:p>
            <a:pPr defTabSz="623438" eaLnBrk="1">
              <a:spcBef>
                <a:spcPts val="0"/>
              </a:spcBef>
              <a:spcAft>
                <a:spcPts val="409"/>
              </a:spcAft>
            </a:pPr>
            <a:r>
              <a:rPr lang="en-US" sz="1600" b="1" kern="0" dirty="0">
                <a:solidFill>
                  <a:prstClr val="black"/>
                </a:solidFill>
                <a:latin typeface="Frutiger 45 Light" panose="020B0603020202020204" pitchFamily="34" charset="0"/>
              </a:rPr>
              <a:t>With investors shifting from…</a:t>
            </a:r>
            <a:endParaRPr lang="en-US" sz="1600" kern="0" dirty="0">
              <a:solidFill>
                <a:prstClr val="black"/>
              </a:solidFill>
              <a:latin typeface="Frutiger 45 Light" panose="020B0603020202020204" pitchFamily="34" charset="0"/>
            </a:endParaRPr>
          </a:p>
        </p:txBody>
      </p:sp>
      <p:sp>
        <p:nvSpPr>
          <p:cNvPr id="10" name="Rectangle 9">
            <a:extLst>
              <a:ext uri="{FF2B5EF4-FFF2-40B4-BE49-F238E27FC236}">
                <a16:creationId xmlns:a16="http://schemas.microsoft.com/office/drawing/2014/main" id="{49F4389E-B08A-4501-9BF9-42C8CF76A8C3}"/>
              </a:ext>
            </a:extLst>
          </p:cNvPr>
          <p:cNvSpPr/>
          <p:nvPr/>
        </p:nvSpPr>
        <p:spPr>
          <a:xfrm>
            <a:off x="1565992" y="1876927"/>
            <a:ext cx="2182091" cy="338554"/>
          </a:xfrm>
          <a:prstGeom prst="rect">
            <a:avLst/>
          </a:prstGeom>
        </p:spPr>
        <p:txBody>
          <a:bodyPr wrap="square">
            <a:spAutoFit/>
          </a:bodyPr>
          <a:lstStyle/>
          <a:p>
            <a:pPr defTabSz="623438"/>
            <a:r>
              <a:rPr lang="en-US" sz="1600" b="1" dirty="0">
                <a:solidFill>
                  <a:prstClr val="black"/>
                </a:solidFill>
                <a:latin typeface="Frutiger 45 Light" panose="020B0603020202020204" pitchFamily="34" charset="0"/>
              </a:rPr>
              <a:t>High </a:t>
            </a:r>
            <a:r>
              <a:rPr lang="en-US" sz="1600" b="1" dirty="0">
                <a:solidFill>
                  <a:srgbClr val="E60000"/>
                </a:solidFill>
                <a:latin typeface="Frutiger 45 Light" panose="020B0603020202020204" pitchFamily="34" charset="0"/>
              </a:rPr>
              <a:t>growth </a:t>
            </a:r>
            <a:endParaRPr lang="en-US" sz="1600" dirty="0">
              <a:solidFill>
                <a:srgbClr val="E60000"/>
              </a:solidFill>
              <a:latin typeface="Frutiger 45 Light" panose="020B0603020202020204" pitchFamily="34" charset="0"/>
            </a:endParaRPr>
          </a:p>
        </p:txBody>
      </p:sp>
      <p:sp>
        <p:nvSpPr>
          <p:cNvPr id="12" name="Rectangle 11">
            <a:extLst>
              <a:ext uri="{FF2B5EF4-FFF2-40B4-BE49-F238E27FC236}">
                <a16:creationId xmlns:a16="http://schemas.microsoft.com/office/drawing/2014/main" id="{C33D4562-1D95-4282-A6CD-0DF3EA271D0F}"/>
              </a:ext>
            </a:extLst>
          </p:cNvPr>
          <p:cNvSpPr/>
          <p:nvPr/>
        </p:nvSpPr>
        <p:spPr>
          <a:xfrm>
            <a:off x="1565992" y="2598918"/>
            <a:ext cx="2182091" cy="338554"/>
          </a:xfrm>
          <a:prstGeom prst="rect">
            <a:avLst/>
          </a:prstGeom>
        </p:spPr>
        <p:txBody>
          <a:bodyPr wrap="square">
            <a:spAutoFit/>
          </a:bodyPr>
          <a:lstStyle/>
          <a:p>
            <a:pPr defTabSz="623438"/>
            <a:r>
              <a:rPr lang="en-US" sz="1600" b="1" dirty="0">
                <a:solidFill>
                  <a:prstClr val="black"/>
                </a:solidFill>
                <a:latin typeface="Frutiger 45 Light" panose="020B0603020202020204" pitchFamily="34" charset="0"/>
              </a:rPr>
              <a:t>Low </a:t>
            </a:r>
            <a:r>
              <a:rPr lang="en-US" sz="1600" b="1" dirty="0">
                <a:solidFill>
                  <a:srgbClr val="E60000"/>
                </a:solidFill>
                <a:latin typeface="Frutiger 45 Light" panose="020B0603020202020204" pitchFamily="34" charset="0"/>
              </a:rPr>
              <a:t>rates</a:t>
            </a:r>
            <a:endParaRPr lang="en-US" sz="1600" dirty="0">
              <a:solidFill>
                <a:srgbClr val="E60000"/>
              </a:solidFill>
              <a:latin typeface="Frutiger 45 Light" panose="020B0603020202020204" pitchFamily="34" charset="0"/>
            </a:endParaRPr>
          </a:p>
        </p:txBody>
      </p:sp>
      <p:sp>
        <p:nvSpPr>
          <p:cNvPr id="18" name="Rectangle 17">
            <a:extLst>
              <a:ext uri="{FF2B5EF4-FFF2-40B4-BE49-F238E27FC236}">
                <a16:creationId xmlns:a16="http://schemas.microsoft.com/office/drawing/2014/main" id="{304CC9A4-CD06-4D6C-92BE-A869B5972630}"/>
              </a:ext>
            </a:extLst>
          </p:cNvPr>
          <p:cNvSpPr/>
          <p:nvPr/>
        </p:nvSpPr>
        <p:spPr>
          <a:xfrm>
            <a:off x="1565992" y="3305041"/>
            <a:ext cx="2182091" cy="338554"/>
          </a:xfrm>
          <a:prstGeom prst="rect">
            <a:avLst/>
          </a:prstGeom>
        </p:spPr>
        <p:txBody>
          <a:bodyPr wrap="square">
            <a:spAutoFit/>
          </a:bodyPr>
          <a:lstStyle/>
          <a:p>
            <a:pPr defTabSz="623438"/>
            <a:r>
              <a:rPr lang="en-US" sz="1600" b="1" dirty="0">
                <a:solidFill>
                  <a:prstClr val="black"/>
                </a:solidFill>
                <a:latin typeface="Frutiger 45 Light" panose="020B0603020202020204" pitchFamily="34" charset="0"/>
              </a:rPr>
              <a:t>High </a:t>
            </a:r>
            <a:r>
              <a:rPr lang="en-US" sz="1600" b="1" dirty="0">
                <a:solidFill>
                  <a:srgbClr val="E60000"/>
                </a:solidFill>
                <a:latin typeface="Frutiger 45 Light" panose="020B0603020202020204" pitchFamily="34" charset="0"/>
              </a:rPr>
              <a:t>volatility</a:t>
            </a:r>
            <a:endParaRPr lang="en-US" sz="1600" dirty="0">
              <a:solidFill>
                <a:srgbClr val="E60000"/>
              </a:solidFill>
              <a:latin typeface="Frutiger 45 Light" panose="020B0603020202020204" pitchFamily="34" charset="0"/>
            </a:endParaRPr>
          </a:p>
        </p:txBody>
      </p:sp>
      <p:sp>
        <p:nvSpPr>
          <p:cNvPr id="20" name="Rectangle 19">
            <a:extLst>
              <a:ext uri="{FF2B5EF4-FFF2-40B4-BE49-F238E27FC236}">
                <a16:creationId xmlns:a16="http://schemas.microsoft.com/office/drawing/2014/main" id="{CC54DCD0-6E13-4A66-8B38-7D602748609F}"/>
              </a:ext>
            </a:extLst>
          </p:cNvPr>
          <p:cNvSpPr/>
          <p:nvPr/>
        </p:nvSpPr>
        <p:spPr>
          <a:xfrm>
            <a:off x="5363236" y="1876927"/>
            <a:ext cx="3367405" cy="338554"/>
          </a:xfrm>
          <a:prstGeom prst="rect">
            <a:avLst/>
          </a:prstGeom>
        </p:spPr>
        <p:txBody>
          <a:bodyPr wrap="square">
            <a:spAutoFit/>
          </a:bodyPr>
          <a:lstStyle/>
          <a:p>
            <a:pPr defTabSz="623438"/>
            <a:r>
              <a:rPr lang="en-US" sz="1600" b="1" dirty="0">
                <a:solidFill>
                  <a:prstClr val="black"/>
                </a:solidFill>
                <a:latin typeface="Frutiger 45 Light" panose="020B0603020202020204" pitchFamily="34" charset="0"/>
              </a:rPr>
              <a:t>West to </a:t>
            </a:r>
            <a:r>
              <a:rPr lang="en-US" sz="1600" b="1" dirty="0">
                <a:solidFill>
                  <a:srgbClr val="E60000"/>
                </a:solidFill>
                <a:latin typeface="Frutiger 45 Light" panose="020B0603020202020204" pitchFamily="34" charset="0"/>
              </a:rPr>
              <a:t>East</a:t>
            </a:r>
            <a:endParaRPr lang="en-US" sz="1600" dirty="0">
              <a:solidFill>
                <a:srgbClr val="E60000"/>
              </a:solidFill>
              <a:latin typeface="Frutiger 45 Light" panose="020B0603020202020204" pitchFamily="34" charset="0"/>
            </a:endParaRPr>
          </a:p>
        </p:txBody>
      </p:sp>
      <p:sp>
        <p:nvSpPr>
          <p:cNvPr id="21" name="Rectangle 20">
            <a:extLst>
              <a:ext uri="{FF2B5EF4-FFF2-40B4-BE49-F238E27FC236}">
                <a16:creationId xmlns:a16="http://schemas.microsoft.com/office/drawing/2014/main" id="{7537F1AE-058B-411C-B7FD-675DD335C9BA}"/>
              </a:ext>
            </a:extLst>
          </p:cNvPr>
          <p:cNvSpPr/>
          <p:nvPr/>
        </p:nvSpPr>
        <p:spPr>
          <a:xfrm>
            <a:off x="5363236" y="2598918"/>
            <a:ext cx="3367405" cy="338554"/>
          </a:xfrm>
          <a:prstGeom prst="rect">
            <a:avLst/>
          </a:prstGeom>
        </p:spPr>
        <p:txBody>
          <a:bodyPr wrap="square">
            <a:spAutoFit/>
          </a:bodyPr>
          <a:lstStyle/>
          <a:p>
            <a:pPr defTabSz="623438"/>
            <a:r>
              <a:rPr lang="en-US" sz="1600" b="1" dirty="0">
                <a:solidFill>
                  <a:prstClr val="black"/>
                </a:solidFill>
                <a:latin typeface="Frutiger 45 Light" panose="020B0603020202020204" pitchFamily="34" charset="0"/>
              </a:rPr>
              <a:t>FAANG to the </a:t>
            </a:r>
            <a:r>
              <a:rPr lang="en-US" sz="1600" b="1" dirty="0">
                <a:solidFill>
                  <a:srgbClr val="E60000"/>
                </a:solidFill>
                <a:latin typeface="Frutiger 45 Light" panose="020B0603020202020204" pitchFamily="34" charset="0"/>
              </a:rPr>
              <a:t>Next Big Thing</a:t>
            </a:r>
            <a:endParaRPr lang="en-US" sz="1600" dirty="0">
              <a:solidFill>
                <a:srgbClr val="E60000"/>
              </a:solidFill>
              <a:latin typeface="Frutiger 45 Light" panose="020B0603020202020204" pitchFamily="34" charset="0"/>
            </a:endParaRPr>
          </a:p>
        </p:txBody>
      </p:sp>
      <p:pic>
        <p:nvPicPr>
          <p:cNvPr id="22" name="Picture 7" descr="\\UBSPROD.MSAD.UBS.NET\UserData\T479202\Home\Documents\icons\SmartPayments_3.png">
            <a:extLst>
              <a:ext uri="{FF2B5EF4-FFF2-40B4-BE49-F238E27FC236}">
                <a16:creationId xmlns:a16="http://schemas.microsoft.com/office/drawing/2014/main" id="{06856502-D83D-4C3B-BE58-BE5DE70BDB21}"/>
              </a:ext>
            </a:extLst>
          </p:cNvPr>
          <p:cNvPicPr>
            <a:picLocks noChangeAspect="1" noChangeArrowheads="1"/>
          </p:cNvPicPr>
          <p:nvPr/>
        </p:nvPicPr>
        <p:blipFill rotWithShape="1">
          <a:blip r:embed="rId8" cstate="print">
            <a:extLst>
              <a:ext uri="{BEBA8EAE-BF5A-486C-A8C5-ECC9F3942E4B}">
                <a14:imgProps xmlns:a14="http://schemas.microsoft.com/office/drawing/2010/main">
                  <a14:imgLayer r:embed="rId9">
                    <a14:imgEffect>
                      <a14:colorTemperature colorTemp="4700"/>
                    </a14:imgEffect>
                    <a14:imgEffect>
                      <a14:saturation sat="0"/>
                    </a14:imgEffect>
                  </a14:imgLayer>
                </a14:imgProps>
              </a:ext>
              <a:ext uri="{28A0092B-C50C-407E-A947-70E740481C1C}">
                <a14:useLocalDpi xmlns:a14="http://schemas.microsoft.com/office/drawing/2010/main" val="0"/>
              </a:ext>
            </a:extLst>
          </a:blip>
          <a:srcRect l="14754" r="14754"/>
          <a:stretch/>
        </p:blipFill>
        <p:spPr bwMode="auto">
          <a:xfrm>
            <a:off x="4930134" y="2527297"/>
            <a:ext cx="374073" cy="374073"/>
          </a:xfrm>
          <a:prstGeom prst="rect">
            <a:avLst/>
          </a:prstGeom>
          <a:noFill/>
          <a:extLst>
            <a:ext uri="{909E8E84-426E-40DD-AFC4-6F175D3DCCD1}">
              <a14:hiddenFill xmlns:a14="http://schemas.microsoft.com/office/drawing/2010/main">
                <a:solidFill>
                  <a:srgbClr val="FFFFFF"/>
                </a:solidFill>
              </a14:hiddenFill>
            </a:ext>
          </a:extLst>
        </p:spPr>
      </p:pic>
      <p:sp>
        <p:nvSpPr>
          <p:cNvPr id="24" name="Rectangle 23">
            <a:extLst>
              <a:ext uri="{FF2B5EF4-FFF2-40B4-BE49-F238E27FC236}">
                <a16:creationId xmlns:a16="http://schemas.microsoft.com/office/drawing/2014/main" id="{20D91BFA-5811-430B-BAE4-D3C8CF46BEA1}"/>
              </a:ext>
            </a:extLst>
          </p:cNvPr>
          <p:cNvSpPr/>
          <p:nvPr/>
        </p:nvSpPr>
        <p:spPr>
          <a:xfrm>
            <a:off x="5363236" y="3305041"/>
            <a:ext cx="3367405" cy="338554"/>
          </a:xfrm>
          <a:prstGeom prst="rect">
            <a:avLst/>
          </a:prstGeom>
        </p:spPr>
        <p:txBody>
          <a:bodyPr wrap="square">
            <a:spAutoFit/>
          </a:bodyPr>
          <a:lstStyle/>
          <a:p>
            <a:pPr defTabSz="623438"/>
            <a:r>
              <a:rPr lang="en-US" sz="1600" b="1" dirty="0">
                <a:solidFill>
                  <a:prstClr val="black"/>
                </a:solidFill>
                <a:latin typeface="Frutiger 45 Light" panose="020B0603020202020204" pitchFamily="34" charset="0"/>
              </a:rPr>
              <a:t>Traditional to </a:t>
            </a:r>
            <a:r>
              <a:rPr lang="en-US" sz="1600" b="1" dirty="0">
                <a:solidFill>
                  <a:srgbClr val="E60000"/>
                </a:solidFill>
                <a:latin typeface="Frutiger 45 Light" panose="020B0603020202020204" pitchFamily="34" charset="0"/>
              </a:rPr>
              <a:t>Sustainable</a:t>
            </a:r>
            <a:endParaRPr lang="en-US" sz="1600" dirty="0">
              <a:solidFill>
                <a:srgbClr val="E60000"/>
              </a:solidFill>
              <a:latin typeface="Frutiger 45 Light" panose="020B0603020202020204" pitchFamily="34" charset="0"/>
            </a:endParaRPr>
          </a:p>
        </p:txBody>
      </p:sp>
      <p:pic>
        <p:nvPicPr>
          <p:cNvPr id="2" name="Graphic 1">
            <a:extLst>
              <a:ext uri="{FF2B5EF4-FFF2-40B4-BE49-F238E27FC236}">
                <a16:creationId xmlns:a16="http://schemas.microsoft.com/office/drawing/2014/main" id="{CB9BB452-7813-4507-B597-77568274E8BE}"/>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930134" y="3233420"/>
            <a:ext cx="374073" cy="374073"/>
          </a:xfrm>
          <a:prstGeom prst="rect">
            <a:avLst/>
          </a:prstGeom>
        </p:spPr>
      </p:pic>
      <p:pic>
        <p:nvPicPr>
          <p:cNvPr id="3" name="Graphic 2">
            <a:extLst>
              <a:ext uri="{FF2B5EF4-FFF2-40B4-BE49-F238E27FC236}">
                <a16:creationId xmlns:a16="http://schemas.microsoft.com/office/drawing/2014/main" id="{5A3ADDCA-C0E6-434D-87D6-1C2DDD4C7C4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156204" y="1801291"/>
            <a:ext cx="374073" cy="374073"/>
          </a:xfrm>
          <a:prstGeom prst="rect">
            <a:avLst/>
          </a:prstGeom>
        </p:spPr>
      </p:pic>
      <p:pic>
        <p:nvPicPr>
          <p:cNvPr id="5" name="Graphic 4">
            <a:extLst>
              <a:ext uri="{FF2B5EF4-FFF2-40B4-BE49-F238E27FC236}">
                <a16:creationId xmlns:a16="http://schemas.microsoft.com/office/drawing/2014/main" id="{AB1A4FF9-EC89-47A8-A44B-24E27F0BDF90}"/>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156204" y="2527297"/>
            <a:ext cx="374073" cy="374073"/>
          </a:xfrm>
          <a:prstGeom prst="rect">
            <a:avLst/>
          </a:prstGeom>
        </p:spPr>
      </p:pic>
      <p:pic>
        <p:nvPicPr>
          <p:cNvPr id="7" name="Graphic 6">
            <a:extLst>
              <a:ext uri="{FF2B5EF4-FFF2-40B4-BE49-F238E27FC236}">
                <a16:creationId xmlns:a16="http://schemas.microsoft.com/office/drawing/2014/main" id="{7F6F973A-EDA1-48CE-A031-2BF22CBFE375}"/>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4930134" y="1801291"/>
            <a:ext cx="374073" cy="374073"/>
          </a:xfrm>
          <a:prstGeom prst="rect">
            <a:avLst/>
          </a:prstGeom>
        </p:spPr>
      </p:pic>
      <p:pic>
        <p:nvPicPr>
          <p:cNvPr id="14" name="Graphic 13">
            <a:extLst>
              <a:ext uri="{FF2B5EF4-FFF2-40B4-BE49-F238E27FC236}">
                <a16:creationId xmlns:a16="http://schemas.microsoft.com/office/drawing/2014/main" id="{2591D6AD-42D1-464E-AE97-893DB8CDD7D0}"/>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1156204" y="3233420"/>
            <a:ext cx="374073" cy="374073"/>
          </a:xfrm>
          <a:prstGeom prst="rect">
            <a:avLst/>
          </a:prstGeom>
        </p:spPr>
      </p:pic>
    </p:spTree>
    <p:custDataLst>
      <p:tags r:id="rId1"/>
    </p:custDataLst>
    <p:extLst>
      <p:ext uri="{BB962C8B-B14F-4D97-AF65-F5344CB8AC3E}">
        <p14:creationId xmlns:p14="http://schemas.microsoft.com/office/powerpoint/2010/main" val="12158322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r>
              <a:rPr lang="en-US" dirty="0"/>
              <a:t>#1: Are you positioned for </a:t>
            </a:r>
            <a:r>
              <a:rPr lang="en-US" dirty="0">
                <a:solidFill>
                  <a:schemeClr val="tx2"/>
                </a:solidFill>
              </a:rPr>
              <a:t>reflation?</a:t>
            </a:r>
          </a:p>
        </p:txBody>
      </p:sp>
      <p:sp>
        <p:nvSpPr>
          <p:cNvPr id="6" name="TextBox 5"/>
          <p:cNvSpPr txBox="1"/>
          <p:nvPr>
            <p:custDataLst>
              <p:tags r:id="rId3"/>
            </p:custDataLst>
          </p:nvPr>
        </p:nvSpPr>
        <p:spPr>
          <a:xfrm>
            <a:off x="2063295" y="4728046"/>
            <a:ext cx="6265718" cy="245455"/>
          </a:xfrm>
          <a:prstGeom prst="rect">
            <a:avLst/>
          </a:prstGeom>
          <a:noFill/>
        </p:spPr>
        <p:txBody>
          <a:bodyPr vert="horz" wrap="square" lIns="0" tIns="0" rIns="0" bIns="0" rtlCol="0" anchor="b" anchorCtr="0">
            <a:noAutofit/>
          </a:bodyPr>
          <a:lstStyle/>
          <a:p>
            <a:pPr algn="r" defTabSz="623438" eaLnBrk="1">
              <a:spcBef>
                <a:spcPts val="0"/>
              </a:spcBef>
              <a:spcAft>
                <a:spcPts val="0"/>
              </a:spcAft>
            </a:pPr>
            <a:r>
              <a:rPr lang="en-US" sz="614" kern="0" dirty="0">
                <a:solidFill>
                  <a:prstClr val="black"/>
                </a:solidFill>
                <a:latin typeface="Frutiger 45 Light" panose="020B0603020202020204" pitchFamily="34" charset="0"/>
              </a:rPr>
              <a:t>Source: </a:t>
            </a:r>
            <a:r>
              <a:rPr lang="en-US" sz="614" kern="0" dirty="0" err="1">
                <a:solidFill>
                  <a:prstClr val="black"/>
                </a:solidFill>
                <a:latin typeface="Frutiger 45 Light" panose="020B0603020202020204" pitchFamily="34" charset="0"/>
              </a:rPr>
              <a:t>Datastream</a:t>
            </a:r>
            <a:r>
              <a:rPr lang="en-US" sz="614" kern="0" dirty="0">
                <a:solidFill>
                  <a:prstClr val="black"/>
                </a:solidFill>
                <a:latin typeface="Frutiger 45 Light" panose="020B0603020202020204" pitchFamily="34" charset="0"/>
              </a:rPr>
              <a:t>, Refinitiv, Bloomberg, UBS, March 2021</a:t>
            </a:r>
          </a:p>
          <a:p>
            <a:pPr algn="r" defTabSz="623438" eaLnBrk="1">
              <a:spcBef>
                <a:spcPts val="0"/>
              </a:spcBef>
              <a:spcAft>
                <a:spcPts val="0"/>
              </a:spcAft>
            </a:pPr>
            <a:r>
              <a:rPr lang="en-US" sz="614"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614" kern="0" dirty="0">
                <a:solidFill>
                  <a:prstClr val="black"/>
                </a:solidFill>
                <a:latin typeface="Frutiger 45 Light" panose="020B0603020202020204" pitchFamily="34" charset="0"/>
              </a:rPr>
            </a:br>
            <a:r>
              <a:rPr lang="en-US" sz="614" kern="0" dirty="0">
                <a:solidFill>
                  <a:prstClr val="black"/>
                </a:solidFill>
                <a:latin typeface="Frutiger 45 Light" panose="020B0603020202020204" pitchFamily="34" charset="0"/>
              </a:rPr>
              <a:t>Please see important disclaimer at the end of the document.</a:t>
            </a:r>
          </a:p>
        </p:txBody>
      </p:sp>
      <p:sp>
        <p:nvSpPr>
          <p:cNvPr id="8" name="TextBox 7">
            <a:extLst>
              <a:ext uri="{FF2B5EF4-FFF2-40B4-BE49-F238E27FC236}">
                <a16:creationId xmlns:a16="http://schemas.microsoft.com/office/drawing/2014/main" id="{06F6547E-012D-4266-A5DE-7C276F34A148}"/>
              </a:ext>
            </a:extLst>
          </p:cNvPr>
          <p:cNvSpPr txBox="1"/>
          <p:nvPr/>
        </p:nvSpPr>
        <p:spPr>
          <a:xfrm>
            <a:off x="382385" y="3413033"/>
            <a:ext cx="8354290" cy="1242617"/>
          </a:xfrm>
          <a:prstGeom prst="rect">
            <a:avLst/>
          </a:prstGeom>
          <a:solidFill>
            <a:schemeClr val="bg1">
              <a:lumMod val="95000"/>
            </a:schemeClr>
          </a:solidFill>
          <a:ln>
            <a:solidFill>
              <a:schemeClr val="bg1">
                <a:lumMod val="95000"/>
              </a:schemeClr>
            </a:solidFill>
          </a:ln>
        </p:spPr>
        <p:txBody>
          <a:bodyPr wrap="square" lIns="62202" tIns="62202" rIns="62202" bIns="62202" rtlCol="0" anchor="ctr">
            <a:noAutofit/>
          </a:bodyPr>
          <a:lstStyle>
            <a:defPPr>
              <a:defRPr lang="en-US"/>
            </a:defPPr>
            <a:lvl1pPr marL="285750" indent="-285750" defTabSz="1005305">
              <a:spcBef>
                <a:spcPts val="1600"/>
              </a:spcBef>
              <a:buSzPct val="100000"/>
              <a:buFont typeface="Arial" panose="020B0604020202020204" pitchFamily="34" charset="0"/>
              <a:buChar char="•"/>
              <a:defRPr sz="1400">
                <a:solidFill>
                  <a:prstClr val="black"/>
                </a:solidFill>
                <a:latin typeface="Frutiger 45 Light" panose="020B0603020202020204" pitchFamily="34" charset="0"/>
              </a:defRPr>
            </a:lvl1pPr>
          </a:lstStyle>
          <a:p>
            <a:pPr marL="194826" indent="-194826" defTabSz="685424">
              <a:spcBef>
                <a:spcPts val="400"/>
              </a:spcBef>
              <a:defRPr/>
            </a:pPr>
            <a:r>
              <a:rPr lang="en-US" sz="1100" dirty="0"/>
              <a:t>Further potential for </a:t>
            </a:r>
            <a:r>
              <a:rPr lang="en-US" sz="1100" b="1" dirty="0"/>
              <a:t>‘catch up’ </a:t>
            </a:r>
            <a:r>
              <a:rPr lang="en-US" sz="1100" dirty="0"/>
              <a:t>trade among select stocks exposed to </a:t>
            </a:r>
            <a:r>
              <a:rPr lang="en-US" sz="1100" b="1" dirty="0"/>
              <a:t>economic re-opening.</a:t>
            </a:r>
            <a:r>
              <a:rPr lang="en-US" sz="1100" dirty="0"/>
              <a:t> Sectors include </a:t>
            </a:r>
            <a:r>
              <a:rPr lang="en-US" sz="1100" b="1" dirty="0"/>
              <a:t>automotive</a:t>
            </a:r>
            <a:r>
              <a:rPr lang="en-US" sz="1100" dirty="0"/>
              <a:t>, </a:t>
            </a:r>
            <a:r>
              <a:rPr lang="en-US" sz="1100" b="1" dirty="0"/>
              <a:t>aerospace</a:t>
            </a:r>
            <a:r>
              <a:rPr lang="en-US" sz="1100" dirty="0"/>
              <a:t>, </a:t>
            </a:r>
            <a:r>
              <a:rPr lang="en-US" sz="1100" b="1" dirty="0"/>
              <a:t>energy</a:t>
            </a:r>
            <a:r>
              <a:rPr lang="en-US" sz="1100" dirty="0"/>
              <a:t>, </a:t>
            </a:r>
            <a:r>
              <a:rPr lang="en-US" sz="1100" b="1" dirty="0"/>
              <a:t>materials</a:t>
            </a:r>
            <a:r>
              <a:rPr lang="en-US" sz="1100" dirty="0"/>
              <a:t>, </a:t>
            </a:r>
            <a:r>
              <a:rPr lang="en-US" sz="1100" b="1" dirty="0"/>
              <a:t>financials</a:t>
            </a:r>
            <a:endParaRPr lang="en-US" sz="1100" dirty="0"/>
          </a:p>
          <a:p>
            <a:pPr marL="194826" indent="-194826" defTabSz="685424">
              <a:spcBef>
                <a:spcPts val="400"/>
              </a:spcBef>
              <a:defRPr/>
            </a:pPr>
            <a:r>
              <a:rPr lang="en-US" sz="1100" dirty="0"/>
              <a:t>We expect earnings for stocks in our </a:t>
            </a:r>
            <a:r>
              <a:rPr lang="en-US" sz="1100" b="1" dirty="0"/>
              <a:t>“21 for ‘21”</a:t>
            </a:r>
            <a:r>
              <a:rPr lang="en-US" sz="1100" dirty="0"/>
              <a:t> basket to grow </a:t>
            </a:r>
            <a:r>
              <a:rPr lang="en-US" sz="1100" b="1" dirty="0"/>
              <a:t>44%</a:t>
            </a:r>
            <a:r>
              <a:rPr lang="en-US" sz="1100" dirty="0"/>
              <a:t> on average in 2021, outpacing our global earnings growth forecast of 29%</a:t>
            </a:r>
          </a:p>
          <a:p>
            <a:pPr marL="194826" indent="-194826" defTabSz="685424">
              <a:spcBef>
                <a:spcPts val="400"/>
              </a:spcBef>
              <a:defRPr/>
            </a:pPr>
            <a:r>
              <a:rPr lang="en-US" sz="1100" dirty="0"/>
              <a:t>See potential for continued outperformance for small caps over large caps. </a:t>
            </a:r>
            <a:r>
              <a:rPr lang="en-US" sz="1100" b="1" dirty="0"/>
              <a:t>Valuations</a:t>
            </a:r>
            <a:r>
              <a:rPr lang="en-US" sz="1100" dirty="0"/>
              <a:t> remain historically </a:t>
            </a:r>
            <a:r>
              <a:rPr lang="en-US" sz="1100" b="1" dirty="0"/>
              <a:t>attractive</a:t>
            </a:r>
            <a:r>
              <a:rPr lang="en-US" sz="1100" dirty="0"/>
              <a:t>: </a:t>
            </a:r>
            <a:r>
              <a:rPr lang="en-US" sz="1100" b="1" dirty="0"/>
              <a:t>P/B</a:t>
            </a:r>
            <a:r>
              <a:rPr lang="en-US" sz="1100" dirty="0"/>
              <a:t> </a:t>
            </a:r>
            <a:r>
              <a:rPr lang="en-US" sz="1100" b="1" dirty="0"/>
              <a:t>of MSCI World small caps </a:t>
            </a:r>
            <a:r>
              <a:rPr lang="en-US" sz="1100" dirty="0"/>
              <a:t>relative to the MSCI World is almost </a:t>
            </a:r>
            <a:r>
              <a:rPr lang="en-US" sz="1100" b="1" dirty="0"/>
              <a:t>two standard deviations lower than </a:t>
            </a:r>
            <a:r>
              <a:rPr lang="en-US" sz="1100" dirty="0"/>
              <a:t>the long-term average</a:t>
            </a:r>
            <a:endParaRPr lang="en-US" sz="1100" b="1" dirty="0"/>
          </a:p>
        </p:txBody>
      </p:sp>
      <p:pic>
        <p:nvPicPr>
          <p:cNvPr id="3" name="Picture 2">
            <a:extLst>
              <a:ext uri="{FF2B5EF4-FFF2-40B4-BE49-F238E27FC236}">
                <a16:creationId xmlns:a16="http://schemas.microsoft.com/office/drawing/2014/main" id="{620ADDB2-313F-4375-BEAA-E97E206DDF6D}"/>
              </a:ext>
            </a:extLst>
          </p:cNvPr>
          <p:cNvPicPr>
            <a:picLocks noChangeAspect="1"/>
          </p:cNvPicPr>
          <p:nvPr/>
        </p:nvPicPr>
        <p:blipFill>
          <a:blip r:embed="rId8"/>
          <a:stretch>
            <a:fillRect/>
          </a:stretch>
        </p:blipFill>
        <p:spPr>
          <a:xfrm>
            <a:off x="953248" y="1195935"/>
            <a:ext cx="2809945" cy="2182280"/>
          </a:xfrm>
          <a:prstGeom prst="rect">
            <a:avLst/>
          </a:prstGeom>
        </p:spPr>
      </p:pic>
      <p:pic>
        <p:nvPicPr>
          <p:cNvPr id="9" name="Picture 8">
            <a:extLst>
              <a:ext uri="{FF2B5EF4-FFF2-40B4-BE49-F238E27FC236}">
                <a16:creationId xmlns:a16="http://schemas.microsoft.com/office/drawing/2014/main" id="{31CF4920-37F5-4592-A524-D59DAAA4EF28}"/>
              </a:ext>
            </a:extLst>
          </p:cNvPr>
          <p:cNvPicPr>
            <a:picLocks noChangeAspect="1"/>
          </p:cNvPicPr>
          <p:nvPr/>
        </p:nvPicPr>
        <p:blipFill>
          <a:blip r:embed="rId9"/>
          <a:stretch>
            <a:fillRect/>
          </a:stretch>
        </p:blipFill>
        <p:spPr>
          <a:xfrm>
            <a:off x="5125834" y="1222384"/>
            <a:ext cx="2805789" cy="2178123"/>
          </a:xfrm>
          <a:prstGeom prst="rect">
            <a:avLst/>
          </a:prstGeom>
        </p:spPr>
      </p:pic>
      <p:sp>
        <p:nvSpPr>
          <p:cNvPr id="2" name="TextBox 1"/>
          <p:cNvSpPr txBox="1"/>
          <p:nvPr>
            <p:custDataLst>
              <p:tags r:id="rId4"/>
            </p:custDataLst>
          </p:nvPr>
        </p:nvSpPr>
        <p:spPr>
          <a:xfrm>
            <a:off x="382385" y="799821"/>
            <a:ext cx="5226198" cy="374073"/>
          </a:xfrm>
          <a:prstGeom prst="rect">
            <a:avLst/>
          </a:prstGeom>
          <a:noFill/>
        </p:spPr>
        <p:txBody>
          <a:bodyPr vert="horz" wrap="square" lIns="0" tIns="0" rIns="0" bIns="0" rtlCol="0" anchor="t">
            <a:noAutofit/>
          </a:bodyPr>
          <a:lstStyle/>
          <a:p>
            <a:pPr defTabSz="623438" eaLnBrk="1">
              <a:spcBef>
                <a:spcPts val="0"/>
              </a:spcBef>
              <a:spcAft>
                <a:spcPts val="409"/>
              </a:spcAft>
            </a:pPr>
            <a:r>
              <a:rPr lang="en-US" sz="1200" b="1" kern="0" dirty="0">
                <a:solidFill>
                  <a:prstClr val="black"/>
                </a:solidFill>
                <a:latin typeface="Frutiger 45 Light" panose="020B0603020202020204" pitchFamily="34" charset="0"/>
              </a:rPr>
              <a:t>Opportunity in re-opening winners such as cyclicals...</a:t>
            </a:r>
          </a:p>
          <a:p>
            <a:pPr defTabSz="623438" eaLnBrk="1">
              <a:spcBef>
                <a:spcPts val="0"/>
              </a:spcBef>
              <a:spcAft>
                <a:spcPts val="409"/>
              </a:spcAft>
            </a:pPr>
            <a:r>
              <a:rPr lang="en-US" sz="1200" kern="0" dirty="0">
                <a:solidFill>
                  <a:prstClr val="black"/>
                </a:solidFill>
                <a:latin typeface="Frutiger 45 Light" panose="020B0603020202020204" pitchFamily="34" charset="0"/>
              </a:rPr>
              <a:t>ISM manufacturing index and US cyclical equities, %y/y</a:t>
            </a:r>
          </a:p>
          <a:p>
            <a:pPr defTabSz="623438" eaLnBrk="1">
              <a:spcBef>
                <a:spcPts val="0"/>
              </a:spcBef>
              <a:spcAft>
                <a:spcPts val="409"/>
              </a:spcAft>
            </a:pPr>
            <a:endParaRPr lang="en-US" sz="1200" kern="0" dirty="0">
              <a:solidFill>
                <a:srgbClr val="464749"/>
              </a:solidFill>
              <a:latin typeface="Frutiger 45 Light" panose="020B0603020202020204" pitchFamily="34" charset="0"/>
            </a:endParaRPr>
          </a:p>
        </p:txBody>
      </p:sp>
      <p:sp>
        <p:nvSpPr>
          <p:cNvPr id="5" name="TextBox 4"/>
          <p:cNvSpPr txBox="1"/>
          <p:nvPr>
            <p:custDataLst>
              <p:tags r:id="rId5"/>
            </p:custDataLst>
          </p:nvPr>
        </p:nvSpPr>
        <p:spPr>
          <a:xfrm>
            <a:off x="4593143" y="799821"/>
            <a:ext cx="5226198" cy="374073"/>
          </a:xfrm>
          <a:prstGeom prst="rect">
            <a:avLst/>
          </a:prstGeom>
          <a:noFill/>
        </p:spPr>
        <p:txBody>
          <a:bodyPr vert="horz" wrap="square" lIns="0" tIns="0" rIns="0" bIns="0" rtlCol="0" anchor="t">
            <a:noAutofit/>
          </a:bodyPr>
          <a:lstStyle/>
          <a:p>
            <a:pPr defTabSz="623438" eaLnBrk="1">
              <a:spcBef>
                <a:spcPts val="0"/>
              </a:spcBef>
              <a:spcAft>
                <a:spcPts val="409"/>
              </a:spcAft>
            </a:pPr>
            <a:r>
              <a:rPr lang="en-US" sz="1200" b="1" kern="0" dirty="0">
                <a:solidFill>
                  <a:prstClr val="black"/>
                </a:solidFill>
                <a:latin typeface="Frutiger 45 Light" panose="020B0603020202020204" pitchFamily="34" charset="0"/>
              </a:rPr>
              <a:t>…and small caps, which have potential for catch up</a:t>
            </a:r>
          </a:p>
          <a:p>
            <a:pPr defTabSz="623438" eaLnBrk="1">
              <a:spcBef>
                <a:spcPts val="0"/>
              </a:spcBef>
              <a:spcAft>
                <a:spcPts val="409"/>
              </a:spcAft>
            </a:pPr>
            <a:r>
              <a:rPr lang="en-US" sz="1200" kern="0" dirty="0">
                <a:solidFill>
                  <a:prstClr val="black"/>
                </a:solidFill>
                <a:latin typeface="Frutiger 45 Light" panose="020B0603020202020204" pitchFamily="34" charset="0"/>
              </a:rPr>
              <a:t>MSCI World small caps vs. MSCI World price to book (x)</a:t>
            </a:r>
          </a:p>
        </p:txBody>
      </p:sp>
      <p:sp>
        <p:nvSpPr>
          <p:cNvPr id="11" name="TextBox 10">
            <a:extLst>
              <a:ext uri="{FF2B5EF4-FFF2-40B4-BE49-F238E27FC236}">
                <a16:creationId xmlns:a16="http://schemas.microsoft.com/office/drawing/2014/main" id="{27F373BA-EAC0-4947-8C9F-CB5682F37932}"/>
              </a:ext>
            </a:extLst>
          </p:cNvPr>
          <p:cNvSpPr txBox="1"/>
          <p:nvPr/>
        </p:nvSpPr>
        <p:spPr>
          <a:xfrm>
            <a:off x="7599288" y="169999"/>
            <a:ext cx="1142107" cy="182613"/>
          </a:xfrm>
          <a:prstGeom prst="rect">
            <a:avLst/>
          </a:prstGeom>
          <a:solidFill>
            <a:schemeClr val="accent4"/>
          </a:solidFill>
          <a:ln>
            <a:solidFill>
              <a:schemeClr val="tx1"/>
            </a:solidFill>
          </a:ln>
        </p:spPr>
        <p:txBody>
          <a:bodyPr wrap="square" lIns="0" tIns="0" rIns="0" bIns="0" rtlCol="0" anchor="ctr">
            <a:noAutofit/>
          </a:bodyPr>
          <a:lstStyle/>
          <a:p>
            <a:pPr algn="ctr" defTabSz="623438"/>
            <a:r>
              <a:rPr kumimoji="1" lang="en-US" sz="1100" b="1" dirty="0">
                <a:solidFill>
                  <a:prstClr val="black"/>
                </a:solidFill>
                <a:latin typeface="Frutiger 45 Light"/>
              </a:rPr>
              <a:t>Reflation</a:t>
            </a:r>
          </a:p>
        </p:txBody>
      </p:sp>
    </p:spTree>
    <p:custDataLst>
      <p:tags r:id="rId1"/>
    </p:custDataLst>
    <p:extLst>
      <p:ext uri="{BB962C8B-B14F-4D97-AF65-F5344CB8AC3E}">
        <p14:creationId xmlns:p14="http://schemas.microsoft.com/office/powerpoint/2010/main" val="10708545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r>
              <a:rPr lang="en-US" dirty="0"/>
              <a:t>#1: Are you positioned for</a:t>
            </a:r>
            <a:r>
              <a:rPr lang="en-US" dirty="0">
                <a:solidFill>
                  <a:schemeClr val="tx2"/>
                </a:solidFill>
              </a:rPr>
              <a:t> reflation?</a:t>
            </a:r>
          </a:p>
        </p:txBody>
      </p:sp>
      <p:sp>
        <p:nvSpPr>
          <p:cNvPr id="2" name="TextBox 1"/>
          <p:cNvSpPr txBox="1"/>
          <p:nvPr>
            <p:custDataLst>
              <p:tags r:id="rId3"/>
            </p:custDataLst>
          </p:nvPr>
        </p:nvSpPr>
        <p:spPr>
          <a:xfrm>
            <a:off x="382385" y="796358"/>
            <a:ext cx="3669662" cy="374073"/>
          </a:xfrm>
          <a:prstGeom prst="rect">
            <a:avLst/>
          </a:prstGeom>
          <a:noFill/>
        </p:spPr>
        <p:txBody>
          <a:bodyPr vert="horz" wrap="square" lIns="0" tIns="0" rIns="0" bIns="0" rtlCol="0" anchor="t">
            <a:noAutofit/>
          </a:bodyPr>
          <a:lstStyle/>
          <a:p>
            <a:pPr defTabSz="623438" eaLnBrk="1">
              <a:spcBef>
                <a:spcPts val="0"/>
              </a:spcBef>
              <a:spcAft>
                <a:spcPts val="409"/>
              </a:spcAft>
            </a:pPr>
            <a:r>
              <a:rPr lang="en-US" sz="1200" b="1" kern="0" dirty="0">
                <a:solidFill>
                  <a:prstClr val="black"/>
                </a:solidFill>
                <a:latin typeface="Frutiger 45 Light" panose="020B0603020202020204" pitchFamily="34" charset="0"/>
              </a:rPr>
              <a:t>Higher yields are most supportive for financials</a:t>
            </a:r>
          </a:p>
          <a:p>
            <a:pPr defTabSz="623438" eaLnBrk="1">
              <a:spcBef>
                <a:spcPts val="0"/>
              </a:spcBef>
              <a:spcAft>
                <a:spcPts val="409"/>
              </a:spcAft>
            </a:pPr>
            <a:r>
              <a:rPr lang="en-US" sz="1200" kern="0" dirty="0">
                <a:solidFill>
                  <a:prstClr val="black"/>
                </a:solidFill>
                <a:latin typeface="Frutiger 45 Light" panose="020B0603020202020204" pitchFamily="34" charset="0"/>
              </a:rPr>
              <a:t>Five-year correlation between UST nominal yield change and global equity sector returns</a:t>
            </a:r>
          </a:p>
          <a:p>
            <a:pPr defTabSz="623438" eaLnBrk="1">
              <a:spcBef>
                <a:spcPts val="0"/>
              </a:spcBef>
              <a:spcAft>
                <a:spcPts val="409"/>
              </a:spcAft>
            </a:pPr>
            <a:endParaRPr lang="en-US" sz="1200" kern="0" dirty="0">
              <a:solidFill>
                <a:srgbClr val="464749"/>
              </a:solidFill>
              <a:latin typeface="Frutiger 45 Light" panose="020B0603020202020204" pitchFamily="34" charset="0"/>
            </a:endParaRPr>
          </a:p>
        </p:txBody>
      </p:sp>
      <p:sp>
        <p:nvSpPr>
          <p:cNvPr id="5" name="TextBox 4"/>
          <p:cNvSpPr txBox="1"/>
          <p:nvPr>
            <p:custDataLst>
              <p:tags r:id="rId4"/>
            </p:custDataLst>
          </p:nvPr>
        </p:nvSpPr>
        <p:spPr>
          <a:xfrm>
            <a:off x="4559530" y="796358"/>
            <a:ext cx="4100376" cy="374073"/>
          </a:xfrm>
          <a:prstGeom prst="rect">
            <a:avLst/>
          </a:prstGeom>
          <a:noFill/>
        </p:spPr>
        <p:txBody>
          <a:bodyPr vert="horz" wrap="square" lIns="0" tIns="0" rIns="0" bIns="0" rtlCol="0" anchor="t">
            <a:noAutofit/>
          </a:bodyPr>
          <a:lstStyle/>
          <a:p>
            <a:pPr defTabSz="623438" eaLnBrk="1">
              <a:spcBef>
                <a:spcPts val="0"/>
              </a:spcBef>
              <a:spcAft>
                <a:spcPts val="409"/>
              </a:spcAft>
            </a:pPr>
            <a:r>
              <a:rPr lang="en-US" sz="1200" b="1" kern="0" dirty="0">
                <a:solidFill>
                  <a:prstClr val="black"/>
                </a:solidFill>
                <a:latin typeface="Frutiger 45 Light" panose="020B0603020202020204" pitchFamily="34" charset="0"/>
              </a:rPr>
              <a:t>Energy stocks can catch up with oil price recovery</a:t>
            </a:r>
          </a:p>
          <a:p>
            <a:pPr defTabSz="623438" eaLnBrk="1">
              <a:spcBef>
                <a:spcPts val="0"/>
              </a:spcBef>
              <a:spcAft>
                <a:spcPts val="409"/>
              </a:spcAft>
            </a:pPr>
            <a:r>
              <a:rPr lang="en-US" sz="1200" kern="0" dirty="0">
                <a:solidFill>
                  <a:prstClr val="black"/>
                </a:solidFill>
                <a:latin typeface="Frutiger 45 Light" panose="020B0603020202020204" pitchFamily="34" charset="0"/>
              </a:rPr>
              <a:t>Brent crude, in USD/</a:t>
            </a:r>
            <a:r>
              <a:rPr lang="en-US" sz="1200" kern="0" dirty="0" err="1">
                <a:solidFill>
                  <a:prstClr val="black"/>
                </a:solidFill>
                <a:latin typeface="Frutiger 45 Light" panose="020B0603020202020204" pitchFamily="34" charset="0"/>
              </a:rPr>
              <a:t>bbl</a:t>
            </a:r>
            <a:r>
              <a:rPr lang="en-US" sz="1200" kern="0" dirty="0">
                <a:solidFill>
                  <a:prstClr val="black"/>
                </a:solidFill>
                <a:latin typeface="Frutiger 45 Light" panose="020B0603020202020204" pitchFamily="34" charset="0"/>
              </a:rPr>
              <a:t> and MSCI world energy</a:t>
            </a:r>
          </a:p>
        </p:txBody>
      </p:sp>
      <p:sp>
        <p:nvSpPr>
          <p:cNvPr id="6" name="TextBox 5"/>
          <p:cNvSpPr txBox="1"/>
          <p:nvPr>
            <p:custDataLst>
              <p:tags r:id="rId5"/>
            </p:custDataLst>
          </p:nvPr>
        </p:nvSpPr>
        <p:spPr>
          <a:xfrm>
            <a:off x="2021460" y="4678882"/>
            <a:ext cx="6265718" cy="245455"/>
          </a:xfrm>
          <a:prstGeom prst="rect">
            <a:avLst/>
          </a:prstGeom>
          <a:noFill/>
        </p:spPr>
        <p:txBody>
          <a:bodyPr vert="horz" wrap="square" lIns="0" tIns="0" rIns="0" bIns="0" rtlCol="0" anchor="b" anchorCtr="0">
            <a:noAutofit/>
          </a:bodyPr>
          <a:lstStyle/>
          <a:p>
            <a:pPr algn="r" defTabSz="623438" eaLnBrk="1">
              <a:spcBef>
                <a:spcPts val="0"/>
              </a:spcBef>
              <a:spcAft>
                <a:spcPts val="409"/>
              </a:spcAft>
            </a:pPr>
            <a:r>
              <a:rPr lang="en-US" sz="614" kern="0" dirty="0">
                <a:solidFill>
                  <a:prstClr val="black"/>
                </a:solidFill>
                <a:latin typeface="Frutiger 45 Light" panose="020B0603020202020204" pitchFamily="34" charset="0"/>
              </a:rPr>
              <a:t>Source: Bloomberg, UBS, March 2021</a:t>
            </a:r>
          </a:p>
          <a:p>
            <a:pPr algn="r" defTabSz="623438" eaLnBrk="1">
              <a:spcBef>
                <a:spcPts val="0"/>
              </a:spcBef>
              <a:spcAft>
                <a:spcPts val="409"/>
              </a:spcAft>
            </a:pPr>
            <a:r>
              <a:rPr lang="en-US" sz="614"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614" kern="0" dirty="0">
                <a:solidFill>
                  <a:prstClr val="black"/>
                </a:solidFill>
                <a:latin typeface="Frutiger 45 Light" panose="020B0603020202020204" pitchFamily="34" charset="0"/>
              </a:rPr>
            </a:br>
            <a:r>
              <a:rPr lang="en-US" sz="614" kern="0" dirty="0">
                <a:solidFill>
                  <a:prstClr val="black"/>
                </a:solidFill>
                <a:latin typeface="Frutiger 45 Light" panose="020B0603020202020204" pitchFamily="34" charset="0"/>
              </a:rPr>
              <a:t>Please see important disclaimer at the end of the document.</a:t>
            </a:r>
          </a:p>
        </p:txBody>
      </p:sp>
      <p:sp>
        <p:nvSpPr>
          <p:cNvPr id="14" name="TextBox 13">
            <a:extLst>
              <a:ext uri="{FF2B5EF4-FFF2-40B4-BE49-F238E27FC236}">
                <a16:creationId xmlns:a16="http://schemas.microsoft.com/office/drawing/2014/main" id="{2A0D05D9-0731-41DB-BEF1-0256C109070C}"/>
              </a:ext>
            </a:extLst>
          </p:cNvPr>
          <p:cNvSpPr txBox="1"/>
          <p:nvPr/>
        </p:nvSpPr>
        <p:spPr>
          <a:xfrm>
            <a:off x="7599288" y="169999"/>
            <a:ext cx="1142107" cy="182613"/>
          </a:xfrm>
          <a:prstGeom prst="rect">
            <a:avLst/>
          </a:prstGeom>
          <a:solidFill>
            <a:schemeClr val="accent4"/>
          </a:solidFill>
          <a:ln>
            <a:solidFill>
              <a:schemeClr val="tx1"/>
            </a:solidFill>
          </a:ln>
        </p:spPr>
        <p:txBody>
          <a:bodyPr wrap="square" lIns="0" tIns="0" rIns="0" bIns="0" rtlCol="0" anchor="ctr">
            <a:noAutofit/>
          </a:bodyPr>
          <a:lstStyle/>
          <a:p>
            <a:pPr algn="ctr" defTabSz="623438"/>
            <a:r>
              <a:rPr kumimoji="1" lang="en-US" sz="1100" b="1" dirty="0">
                <a:solidFill>
                  <a:prstClr val="black"/>
                </a:solidFill>
                <a:latin typeface="Frutiger 45 Light"/>
              </a:rPr>
              <a:t>Reflation</a:t>
            </a:r>
          </a:p>
        </p:txBody>
      </p:sp>
      <p:pic>
        <p:nvPicPr>
          <p:cNvPr id="15" name="Picture 14">
            <a:extLst>
              <a:ext uri="{FF2B5EF4-FFF2-40B4-BE49-F238E27FC236}">
                <a16:creationId xmlns:a16="http://schemas.microsoft.com/office/drawing/2014/main" id="{706CBB17-B476-4E07-B3CD-CD10DF6436A0}"/>
              </a:ext>
            </a:extLst>
          </p:cNvPr>
          <p:cNvPicPr>
            <a:picLocks noChangeAspect="1"/>
          </p:cNvPicPr>
          <p:nvPr/>
        </p:nvPicPr>
        <p:blipFill>
          <a:blip r:embed="rId8"/>
          <a:stretch>
            <a:fillRect/>
          </a:stretch>
        </p:blipFill>
        <p:spPr>
          <a:xfrm>
            <a:off x="1068066" y="1417070"/>
            <a:ext cx="2805789" cy="2182280"/>
          </a:xfrm>
          <a:prstGeom prst="rect">
            <a:avLst/>
          </a:prstGeom>
        </p:spPr>
      </p:pic>
      <p:pic>
        <p:nvPicPr>
          <p:cNvPr id="17" name="Picture 16">
            <a:extLst>
              <a:ext uri="{FF2B5EF4-FFF2-40B4-BE49-F238E27FC236}">
                <a16:creationId xmlns:a16="http://schemas.microsoft.com/office/drawing/2014/main" id="{FE505D75-53D8-42A7-A6BF-BB6A6D57F641}"/>
              </a:ext>
            </a:extLst>
          </p:cNvPr>
          <p:cNvPicPr>
            <a:picLocks noChangeAspect="1"/>
          </p:cNvPicPr>
          <p:nvPr/>
        </p:nvPicPr>
        <p:blipFill>
          <a:blip r:embed="rId9"/>
          <a:stretch>
            <a:fillRect/>
          </a:stretch>
        </p:blipFill>
        <p:spPr>
          <a:xfrm>
            <a:off x="4806132" y="1239678"/>
            <a:ext cx="3005116" cy="2333854"/>
          </a:xfrm>
          <a:prstGeom prst="rect">
            <a:avLst/>
          </a:prstGeom>
        </p:spPr>
      </p:pic>
      <p:sp>
        <p:nvSpPr>
          <p:cNvPr id="8" name="TextBox 7">
            <a:extLst>
              <a:ext uri="{FF2B5EF4-FFF2-40B4-BE49-F238E27FC236}">
                <a16:creationId xmlns:a16="http://schemas.microsoft.com/office/drawing/2014/main" id="{DDBEC2C0-0B0F-4FF3-A9B9-0806B5EE633F}"/>
              </a:ext>
            </a:extLst>
          </p:cNvPr>
          <p:cNvSpPr txBox="1"/>
          <p:nvPr/>
        </p:nvSpPr>
        <p:spPr>
          <a:xfrm>
            <a:off x="382385" y="3569815"/>
            <a:ext cx="8354291" cy="967373"/>
          </a:xfrm>
          <a:prstGeom prst="rect">
            <a:avLst/>
          </a:prstGeom>
          <a:solidFill>
            <a:schemeClr val="bg1">
              <a:lumMod val="95000"/>
            </a:schemeClr>
          </a:solidFill>
          <a:ln>
            <a:solidFill>
              <a:schemeClr val="bg1">
                <a:lumMod val="95000"/>
              </a:schemeClr>
            </a:solidFill>
          </a:ln>
        </p:spPr>
        <p:txBody>
          <a:bodyPr wrap="square" lIns="62202" tIns="62202" rIns="62202" bIns="62202" rtlCol="0" anchor="ctr">
            <a:noAutofit/>
          </a:bodyPr>
          <a:lstStyle>
            <a:defPPr>
              <a:defRPr lang="en-US"/>
            </a:defPPr>
            <a:lvl1pPr marL="285750" indent="-285750" defTabSz="1005305">
              <a:spcBef>
                <a:spcPts val="1600"/>
              </a:spcBef>
              <a:buSzPct val="100000"/>
              <a:buFont typeface="Arial" panose="020B0604020202020204" pitchFamily="34" charset="0"/>
              <a:buChar char="•"/>
              <a:defRPr sz="1400">
                <a:solidFill>
                  <a:prstClr val="black"/>
                </a:solidFill>
                <a:latin typeface="Frutiger 45 Light" panose="020B0603020202020204" pitchFamily="34" charset="0"/>
              </a:defRPr>
            </a:lvl1pPr>
          </a:lstStyle>
          <a:p>
            <a:pPr marL="194826" indent="-194826" defTabSz="685424">
              <a:spcBef>
                <a:spcPts val="614"/>
              </a:spcBef>
              <a:defRPr/>
            </a:pPr>
            <a:r>
              <a:rPr lang="en-US" sz="1100" dirty="0"/>
              <a:t>Even after their recent gains, </a:t>
            </a:r>
            <a:r>
              <a:rPr lang="en-US" sz="1100" b="1" dirty="0"/>
              <a:t>financials </a:t>
            </a:r>
            <a:r>
              <a:rPr lang="en-US" sz="1100" dirty="0"/>
              <a:t>and</a:t>
            </a:r>
            <a:r>
              <a:rPr lang="en-US" sz="1100" b="1" dirty="0"/>
              <a:t> energy </a:t>
            </a:r>
            <a:r>
              <a:rPr lang="en-US" sz="1100" dirty="0"/>
              <a:t>have underperformed the S&amp;P 500 by 9% and 33%, respectively (as of March 2021), since the end of 2019, and we see potential for further ‘</a:t>
            </a:r>
            <a:r>
              <a:rPr lang="en-US" sz="1100" b="1" dirty="0"/>
              <a:t>catch up’</a:t>
            </a:r>
          </a:p>
          <a:p>
            <a:pPr marL="194826" indent="-194826" defTabSz="685424">
              <a:spcBef>
                <a:spcPts val="614"/>
              </a:spcBef>
              <a:defRPr/>
            </a:pPr>
            <a:r>
              <a:rPr lang="en-US" sz="1100" dirty="0"/>
              <a:t>For </a:t>
            </a:r>
            <a:r>
              <a:rPr lang="en-US" sz="1100" b="1" dirty="0"/>
              <a:t>financials</a:t>
            </a:r>
            <a:r>
              <a:rPr lang="en-US" sz="1100" dirty="0"/>
              <a:t>, reduced credit risk, increasing shareholder distributions, as well as steeper yield curves are all fundamentally supportive</a:t>
            </a:r>
          </a:p>
          <a:p>
            <a:pPr marL="194826" indent="-194826" defTabSz="685424">
              <a:spcBef>
                <a:spcPts val="614"/>
              </a:spcBef>
              <a:defRPr/>
            </a:pPr>
            <a:r>
              <a:rPr lang="en-US" sz="1100" dirty="0"/>
              <a:t>Meanwhile, </a:t>
            </a:r>
            <a:r>
              <a:rPr lang="en-US" sz="1100" b="1" dirty="0"/>
              <a:t>energy</a:t>
            </a:r>
            <a:r>
              <a:rPr lang="en-US" sz="1100" dirty="0"/>
              <a:t> stocks should benefit from the recovery in oil demand</a:t>
            </a:r>
          </a:p>
        </p:txBody>
      </p:sp>
    </p:spTree>
    <p:custDataLst>
      <p:tags r:id="rId1"/>
    </p:custDataLst>
    <p:extLst>
      <p:ext uri="{BB962C8B-B14F-4D97-AF65-F5344CB8AC3E}">
        <p14:creationId xmlns:p14="http://schemas.microsoft.com/office/powerpoint/2010/main" val="14285437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r>
              <a:rPr lang="en-US" dirty="0"/>
              <a:t>#2: Have you thought about </a:t>
            </a:r>
            <a:r>
              <a:rPr lang="en-US" dirty="0">
                <a:solidFill>
                  <a:schemeClr val="tx2"/>
                </a:solidFill>
              </a:rPr>
              <a:t>the hunt for yield?</a:t>
            </a:r>
          </a:p>
        </p:txBody>
      </p:sp>
      <p:sp>
        <p:nvSpPr>
          <p:cNvPr id="2" name="TextBox 1"/>
          <p:cNvSpPr txBox="1"/>
          <p:nvPr>
            <p:custDataLst>
              <p:tags r:id="rId3"/>
            </p:custDataLst>
          </p:nvPr>
        </p:nvSpPr>
        <p:spPr>
          <a:xfrm>
            <a:off x="374118" y="805569"/>
            <a:ext cx="3833317" cy="374073"/>
          </a:xfrm>
          <a:prstGeom prst="rect">
            <a:avLst/>
          </a:prstGeom>
          <a:noFill/>
        </p:spPr>
        <p:txBody>
          <a:bodyPr vert="horz" wrap="square" lIns="0" tIns="0" rIns="0" bIns="0" rtlCol="0" anchor="t">
            <a:noAutofit/>
          </a:bodyPr>
          <a:lstStyle/>
          <a:p>
            <a:pPr defTabSz="623438" eaLnBrk="1">
              <a:spcBef>
                <a:spcPts val="0"/>
              </a:spcBef>
              <a:spcAft>
                <a:spcPts val="409"/>
              </a:spcAft>
            </a:pPr>
            <a:r>
              <a:rPr lang="en-US" sz="1200" b="1" kern="0" dirty="0">
                <a:solidFill>
                  <a:prstClr val="black"/>
                </a:solidFill>
                <a:latin typeface="Frutiger 45 Light" panose="020B0603020202020204" pitchFamily="34" charset="0"/>
              </a:rPr>
              <a:t>Dividend stocks have potential to catch up in 2021</a:t>
            </a:r>
          </a:p>
          <a:p>
            <a:pPr defTabSz="623438" eaLnBrk="1">
              <a:spcBef>
                <a:spcPts val="0"/>
              </a:spcBef>
              <a:spcAft>
                <a:spcPts val="409"/>
              </a:spcAft>
            </a:pPr>
            <a:r>
              <a:rPr lang="en-US" sz="1200" kern="0" dirty="0">
                <a:solidFill>
                  <a:prstClr val="black"/>
                </a:solidFill>
                <a:latin typeface="Frutiger 45 Light" panose="020B0603020202020204" pitchFamily="34" charset="0"/>
              </a:rPr>
              <a:t>2020 performance of S&amp;P 500 stocks by dividend yield, %</a:t>
            </a:r>
          </a:p>
          <a:p>
            <a:pPr defTabSz="623438" eaLnBrk="1">
              <a:spcBef>
                <a:spcPts val="0"/>
              </a:spcBef>
              <a:spcAft>
                <a:spcPts val="409"/>
              </a:spcAft>
            </a:pPr>
            <a:endParaRPr lang="en-US" sz="1200" kern="0" dirty="0">
              <a:solidFill>
                <a:srgbClr val="464749"/>
              </a:solidFill>
              <a:latin typeface="Frutiger 45 Light" panose="020B0603020202020204" pitchFamily="34" charset="0"/>
            </a:endParaRPr>
          </a:p>
          <a:p>
            <a:pPr defTabSz="623438" eaLnBrk="1">
              <a:spcBef>
                <a:spcPts val="0"/>
              </a:spcBef>
              <a:spcAft>
                <a:spcPts val="409"/>
              </a:spcAft>
            </a:pPr>
            <a:endParaRPr lang="en-US" sz="1200" kern="0" dirty="0">
              <a:solidFill>
                <a:srgbClr val="464749"/>
              </a:solidFill>
              <a:latin typeface="Frutiger 45 Light" panose="020B0603020202020204" pitchFamily="34" charset="0"/>
            </a:endParaRPr>
          </a:p>
        </p:txBody>
      </p:sp>
      <p:sp>
        <p:nvSpPr>
          <p:cNvPr id="5" name="TextBox 4"/>
          <p:cNvSpPr txBox="1"/>
          <p:nvPr>
            <p:custDataLst>
              <p:tags r:id="rId4"/>
            </p:custDataLst>
          </p:nvPr>
        </p:nvSpPr>
        <p:spPr>
          <a:xfrm>
            <a:off x="4572000" y="821009"/>
            <a:ext cx="4030795" cy="374073"/>
          </a:xfrm>
          <a:prstGeom prst="rect">
            <a:avLst/>
          </a:prstGeom>
          <a:noFill/>
        </p:spPr>
        <p:txBody>
          <a:bodyPr vert="horz" wrap="square" lIns="0" tIns="0" rIns="0" bIns="0" rtlCol="0" anchor="t">
            <a:noAutofit/>
          </a:bodyPr>
          <a:lstStyle/>
          <a:p>
            <a:pPr defTabSz="623438" eaLnBrk="1">
              <a:spcBef>
                <a:spcPts val="0"/>
              </a:spcBef>
              <a:spcAft>
                <a:spcPts val="409"/>
              </a:spcAft>
            </a:pPr>
            <a:r>
              <a:rPr lang="en-US" sz="1200" b="1" kern="0" dirty="0">
                <a:solidFill>
                  <a:prstClr val="black"/>
                </a:solidFill>
                <a:latin typeface="Frutiger 45 Light" panose="020B0603020202020204" pitchFamily="34" charset="0"/>
              </a:rPr>
              <a:t>Asia offers compelling yield boosting opportunities</a:t>
            </a:r>
          </a:p>
          <a:p>
            <a:pPr defTabSz="623438" eaLnBrk="1">
              <a:spcBef>
                <a:spcPts val="0"/>
              </a:spcBef>
              <a:spcAft>
                <a:spcPts val="409"/>
              </a:spcAft>
            </a:pPr>
            <a:r>
              <a:rPr lang="en-US" sz="1200" kern="0" dirty="0">
                <a:solidFill>
                  <a:prstClr val="black"/>
                </a:solidFill>
                <a:latin typeface="Frutiger 45 Light" panose="020B0603020202020204" pitchFamily="34" charset="0"/>
              </a:rPr>
              <a:t>Cash, 10yr govt. bond yields, high yield for US, Europe Asia</a:t>
            </a:r>
          </a:p>
        </p:txBody>
      </p:sp>
      <p:sp>
        <p:nvSpPr>
          <p:cNvPr id="6" name="TextBox 5"/>
          <p:cNvSpPr txBox="1"/>
          <p:nvPr>
            <p:custDataLst>
              <p:tags r:id="rId5"/>
            </p:custDataLst>
          </p:nvPr>
        </p:nvSpPr>
        <p:spPr>
          <a:xfrm>
            <a:off x="2140989" y="4728046"/>
            <a:ext cx="6265718" cy="245455"/>
          </a:xfrm>
          <a:prstGeom prst="rect">
            <a:avLst/>
          </a:prstGeom>
          <a:noFill/>
        </p:spPr>
        <p:txBody>
          <a:bodyPr vert="horz" wrap="square" lIns="0" tIns="0" rIns="0" bIns="0" rtlCol="0" anchor="b" anchorCtr="0">
            <a:noAutofit/>
          </a:bodyPr>
          <a:lstStyle/>
          <a:p>
            <a:pPr algn="r" defTabSz="623438" eaLnBrk="1">
              <a:spcBef>
                <a:spcPts val="0"/>
              </a:spcBef>
              <a:spcAft>
                <a:spcPts val="409"/>
              </a:spcAft>
            </a:pPr>
            <a:r>
              <a:rPr lang="en-US" sz="614" kern="0" dirty="0">
                <a:solidFill>
                  <a:prstClr val="black"/>
                </a:solidFill>
                <a:latin typeface="Frutiger 45 Light" panose="020B0603020202020204" pitchFamily="34" charset="0"/>
              </a:rPr>
              <a:t>Note: Asia-favored equivalents are cash in Indian rupees, China’s 10-year government bonds, Asia high yield. Source: Bloomberg, UBS, March 2021</a:t>
            </a:r>
          </a:p>
          <a:p>
            <a:pPr algn="r" defTabSz="623438" eaLnBrk="1">
              <a:spcBef>
                <a:spcPts val="0"/>
              </a:spcBef>
              <a:spcAft>
                <a:spcPts val="409"/>
              </a:spcAft>
            </a:pPr>
            <a:r>
              <a:rPr lang="en-US" sz="614"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614" kern="0" dirty="0">
                <a:solidFill>
                  <a:prstClr val="black"/>
                </a:solidFill>
                <a:latin typeface="Frutiger 45 Light" panose="020B0603020202020204" pitchFamily="34" charset="0"/>
              </a:rPr>
            </a:br>
            <a:r>
              <a:rPr lang="en-US" sz="614" kern="0" dirty="0">
                <a:solidFill>
                  <a:prstClr val="black"/>
                </a:solidFill>
                <a:latin typeface="Frutiger 45 Light" panose="020B0603020202020204" pitchFamily="34" charset="0"/>
              </a:rPr>
              <a:t>Please see important disclaimer at the end of the document.</a:t>
            </a:r>
          </a:p>
        </p:txBody>
      </p:sp>
      <p:sp>
        <p:nvSpPr>
          <p:cNvPr id="10" name="TextBox 9">
            <a:extLst>
              <a:ext uri="{FF2B5EF4-FFF2-40B4-BE49-F238E27FC236}">
                <a16:creationId xmlns:a16="http://schemas.microsoft.com/office/drawing/2014/main" id="{6039CBF6-329B-42F8-AF71-4E0DFBD4947A}"/>
              </a:ext>
            </a:extLst>
          </p:cNvPr>
          <p:cNvSpPr txBox="1"/>
          <p:nvPr/>
        </p:nvSpPr>
        <p:spPr>
          <a:xfrm>
            <a:off x="374118" y="3496614"/>
            <a:ext cx="8354291" cy="1027574"/>
          </a:xfrm>
          <a:prstGeom prst="rect">
            <a:avLst/>
          </a:prstGeom>
          <a:solidFill>
            <a:schemeClr val="bg1">
              <a:lumMod val="95000"/>
            </a:schemeClr>
          </a:solidFill>
          <a:ln>
            <a:solidFill>
              <a:schemeClr val="bg1">
                <a:lumMod val="95000"/>
              </a:schemeClr>
            </a:solidFill>
          </a:ln>
        </p:spPr>
        <p:txBody>
          <a:bodyPr wrap="square" lIns="62202" tIns="62202" rIns="62202" bIns="62202" rtlCol="0" anchor="ctr">
            <a:noAutofit/>
          </a:bodyPr>
          <a:lstStyle>
            <a:defPPr>
              <a:defRPr lang="en-US"/>
            </a:defPPr>
            <a:lvl1pPr marL="285750" indent="-285750" defTabSz="1005305">
              <a:spcBef>
                <a:spcPts val="1600"/>
              </a:spcBef>
              <a:buSzPct val="100000"/>
              <a:buFont typeface="Arial" panose="020B0604020202020204" pitchFamily="34" charset="0"/>
              <a:buChar char="•"/>
              <a:defRPr sz="1400">
                <a:solidFill>
                  <a:prstClr val="black"/>
                </a:solidFill>
                <a:latin typeface="Frutiger 45 Light" panose="020B0603020202020204" pitchFamily="34" charset="0"/>
              </a:defRPr>
            </a:lvl1pPr>
          </a:lstStyle>
          <a:p>
            <a:pPr marL="194826" indent="-194826" defTabSz="685424">
              <a:spcBef>
                <a:spcPts val="614"/>
              </a:spcBef>
              <a:defRPr/>
            </a:pPr>
            <a:r>
              <a:rPr lang="en-US" sz="1100" dirty="0"/>
              <a:t>We expect the performance of more </a:t>
            </a:r>
            <a:r>
              <a:rPr lang="en-US" sz="1100" b="1" dirty="0"/>
              <a:t>cyclical </a:t>
            </a:r>
            <a:r>
              <a:rPr lang="en-US" sz="1100" dirty="0"/>
              <a:t>sectors, such as </a:t>
            </a:r>
            <a:r>
              <a:rPr lang="en-US" sz="1100" b="1" dirty="0"/>
              <a:t>materials, industrials,</a:t>
            </a:r>
            <a:r>
              <a:rPr lang="en-US" sz="1100" dirty="0"/>
              <a:t> and </a:t>
            </a:r>
            <a:r>
              <a:rPr lang="en-US" sz="1100" b="1" dirty="0"/>
              <a:t>financials, </a:t>
            </a:r>
            <a:r>
              <a:rPr lang="en-US" sz="1100" dirty="0"/>
              <a:t>which often pay </a:t>
            </a:r>
            <a:r>
              <a:rPr lang="en-US" sz="1100" b="1" dirty="0"/>
              <a:t>higher (dividend) yields</a:t>
            </a:r>
            <a:r>
              <a:rPr lang="en-US" sz="1100" dirty="0"/>
              <a:t>, to outperform</a:t>
            </a:r>
          </a:p>
          <a:p>
            <a:pPr marL="194826" indent="-194826" defTabSz="685424">
              <a:spcBef>
                <a:spcPts val="614"/>
              </a:spcBef>
              <a:defRPr/>
            </a:pPr>
            <a:r>
              <a:rPr lang="en-US" sz="1100" b="1" dirty="0"/>
              <a:t>Asia high yield </a:t>
            </a:r>
            <a:r>
              <a:rPr lang="en-US" sz="1100" dirty="0"/>
              <a:t>credit has a yield-to-worst in </a:t>
            </a:r>
            <a:r>
              <a:rPr lang="en-US" sz="1100" b="1" dirty="0"/>
              <a:t>excess of 7%</a:t>
            </a:r>
            <a:r>
              <a:rPr lang="en-US" sz="1100" dirty="0"/>
              <a:t>, and we expect total returns of </a:t>
            </a:r>
            <a:r>
              <a:rPr lang="en-US" sz="1100" b="1" dirty="0"/>
              <a:t>7-8% </a:t>
            </a:r>
            <a:r>
              <a:rPr lang="en-US" sz="1100" dirty="0"/>
              <a:t>by end-2021. </a:t>
            </a:r>
            <a:r>
              <a:rPr lang="en-US" sz="1100" b="1" dirty="0"/>
              <a:t>Chinese government bonds </a:t>
            </a:r>
            <a:r>
              <a:rPr lang="en-US" sz="1100" dirty="0"/>
              <a:t>have a 10-year yield-to-maturity of </a:t>
            </a:r>
            <a:r>
              <a:rPr lang="en-US" sz="1100" b="1" dirty="0"/>
              <a:t>3.2%</a:t>
            </a:r>
            <a:r>
              <a:rPr lang="en-US" sz="1100" dirty="0"/>
              <a:t>, in comparison to </a:t>
            </a:r>
            <a:r>
              <a:rPr lang="en-US" sz="1100" b="1" dirty="0"/>
              <a:t>1.6% </a:t>
            </a:r>
            <a:r>
              <a:rPr lang="en-US" sz="1100" dirty="0"/>
              <a:t>for equivalent durations in the </a:t>
            </a:r>
            <a:r>
              <a:rPr lang="en-US" sz="1100" b="1" dirty="0"/>
              <a:t>US</a:t>
            </a:r>
            <a:r>
              <a:rPr lang="en-US" sz="1100" dirty="0"/>
              <a:t>, and </a:t>
            </a:r>
            <a:r>
              <a:rPr lang="en-US" sz="1100" b="1" dirty="0"/>
              <a:t>-0.3% </a:t>
            </a:r>
            <a:r>
              <a:rPr lang="en-US" sz="1100" dirty="0"/>
              <a:t>in </a:t>
            </a:r>
            <a:r>
              <a:rPr lang="en-US" sz="1100" b="1" dirty="0"/>
              <a:t>Europe</a:t>
            </a:r>
            <a:endParaRPr lang="en-US" sz="1100" dirty="0"/>
          </a:p>
        </p:txBody>
      </p:sp>
      <p:sp>
        <p:nvSpPr>
          <p:cNvPr id="15" name="TextBox 14">
            <a:extLst>
              <a:ext uri="{FF2B5EF4-FFF2-40B4-BE49-F238E27FC236}">
                <a16:creationId xmlns:a16="http://schemas.microsoft.com/office/drawing/2014/main" id="{3C79EF67-67BE-45A7-BFF6-C391951ED79C}"/>
              </a:ext>
            </a:extLst>
          </p:cNvPr>
          <p:cNvSpPr txBox="1"/>
          <p:nvPr/>
        </p:nvSpPr>
        <p:spPr>
          <a:xfrm>
            <a:off x="7536329" y="250826"/>
            <a:ext cx="1200347" cy="191433"/>
          </a:xfrm>
          <a:prstGeom prst="rect">
            <a:avLst/>
          </a:prstGeom>
          <a:solidFill>
            <a:schemeClr val="accent1">
              <a:lumMod val="20000"/>
              <a:lumOff val="80000"/>
            </a:schemeClr>
          </a:solidFill>
          <a:ln>
            <a:solidFill>
              <a:schemeClr val="tx1"/>
            </a:solidFill>
          </a:ln>
        </p:spPr>
        <p:txBody>
          <a:bodyPr wrap="square" lIns="0" tIns="0" rIns="0" bIns="0" rtlCol="0" anchor="ctr">
            <a:noAutofit/>
          </a:bodyPr>
          <a:lstStyle/>
          <a:p>
            <a:pPr algn="ctr" defTabSz="623438"/>
            <a:r>
              <a:rPr kumimoji="1" lang="en-US" sz="1100" b="1" dirty="0">
                <a:solidFill>
                  <a:prstClr val="black"/>
                </a:solidFill>
                <a:latin typeface="Frutiger 45 Light"/>
              </a:rPr>
              <a:t>Hunt for yield</a:t>
            </a:r>
          </a:p>
        </p:txBody>
      </p:sp>
      <p:pic>
        <p:nvPicPr>
          <p:cNvPr id="3" name="Picture 2">
            <a:extLst>
              <a:ext uri="{FF2B5EF4-FFF2-40B4-BE49-F238E27FC236}">
                <a16:creationId xmlns:a16="http://schemas.microsoft.com/office/drawing/2014/main" id="{F8103A21-8AD6-43CA-B056-D7509CDEC57A}"/>
              </a:ext>
            </a:extLst>
          </p:cNvPr>
          <p:cNvPicPr>
            <a:picLocks noChangeAspect="1"/>
          </p:cNvPicPr>
          <p:nvPr/>
        </p:nvPicPr>
        <p:blipFill>
          <a:blip r:embed="rId8"/>
          <a:stretch>
            <a:fillRect/>
          </a:stretch>
        </p:blipFill>
        <p:spPr>
          <a:xfrm>
            <a:off x="1117290" y="1260263"/>
            <a:ext cx="2809945" cy="2182280"/>
          </a:xfrm>
          <a:prstGeom prst="rect">
            <a:avLst/>
          </a:prstGeom>
        </p:spPr>
      </p:pic>
      <p:pic>
        <p:nvPicPr>
          <p:cNvPr id="7" name="Picture 6">
            <a:extLst>
              <a:ext uri="{FF2B5EF4-FFF2-40B4-BE49-F238E27FC236}">
                <a16:creationId xmlns:a16="http://schemas.microsoft.com/office/drawing/2014/main" id="{70452BC6-E3A5-49CA-8BCE-D3078D819282}"/>
              </a:ext>
            </a:extLst>
          </p:cNvPr>
          <p:cNvPicPr>
            <a:picLocks noChangeAspect="1"/>
          </p:cNvPicPr>
          <p:nvPr/>
        </p:nvPicPr>
        <p:blipFill>
          <a:blip r:embed="rId9"/>
          <a:stretch>
            <a:fillRect/>
          </a:stretch>
        </p:blipFill>
        <p:spPr>
          <a:xfrm>
            <a:off x="4959583" y="1267095"/>
            <a:ext cx="2805789" cy="2182280"/>
          </a:xfrm>
          <a:prstGeom prst="rect">
            <a:avLst/>
          </a:prstGeom>
        </p:spPr>
      </p:pic>
    </p:spTree>
    <p:custDataLst>
      <p:tags r:id="rId1"/>
    </p:custDataLst>
    <p:extLst>
      <p:ext uri="{BB962C8B-B14F-4D97-AF65-F5344CB8AC3E}">
        <p14:creationId xmlns:p14="http://schemas.microsoft.com/office/powerpoint/2010/main" val="42217813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5AADE51-848D-47EC-8A3A-0715E62D10AD}"/>
              </a:ext>
            </a:extLst>
          </p:cNvPr>
          <p:cNvPicPr>
            <a:picLocks noChangeAspect="1"/>
          </p:cNvPicPr>
          <p:nvPr/>
        </p:nvPicPr>
        <p:blipFill>
          <a:blip r:embed="rId8"/>
          <a:stretch>
            <a:fillRect/>
          </a:stretch>
        </p:blipFill>
        <p:spPr>
          <a:xfrm>
            <a:off x="1003386" y="1258609"/>
            <a:ext cx="2805789" cy="2178123"/>
          </a:xfrm>
          <a:prstGeom prst="rect">
            <a:avLst/>
          </a:prstGeom>
        </p:spPr>
      </p:pic>
      <p:pic>
        <p:nvPicPr>
          <p:cNvPr id="13" name="Picture 12">
            <a:extLst>
              <a:ext uri="{FF2B5EF4-FFF2-40B4-BE49-F238E27FC236}">
                <a16:creationId xmlns:a16="http://schemas.microsoft.com/office/drawing/2014/main" id="{01267541-E9BF-4B64-9142-A80FBDC916CF}"/>
              </a:ext>
            </a:extLst>
          </p:cNvPr>
          <p:cNvPicPr>
            <a:picLocks noChangeAspect="1"/>
          </p:cNvPicPr>
          <p:nvPr/>
        </p:nvPicPr>
        <p:blipFill>
          <a:blip r:embed="rId9"/>
          <a:stretch>
            <a:fillRect/>
          </a:stretch>
        </p:blipFill>
        <p:spPr>
          <a:xfrm>
            <a:off x="5257677" y="1399835"/>
            <a:ext cx="2805789" cy="1995228"/>
          </a:xfrm>
          <a:prstGeom prst="rect">
            <a:avLst/>
          </a:prstGeom>
        </p:spPr>
      </p:pic>
      <p:sp>
        <p:nvSpPr>
          <p:cNvPr id="4" name="PAGE HEADING"/>
          <p:cNvSpPr>
            <a:spLocks noGrp="1"/>
          </p:cNvSpPr>
          <p:nvPr>
            <p:ph type="title"/>
            <p:custDataLst>
              <p:tags r:id="rId2"/>
            </p:custDataLst>
          </p:nvPr>
        </p:nvSpPr>
        <p:spPr/>
        <p:txBody>
          <a:bodyPr>
            <a:normAutofit/>
          </a:bodyPr>
          <a:lstStyle/>
          <a:p>
            <a:r>
              <a:rPr lang="en-US" dirty="0"/>
              <a:t>#2: Have you thought about </a:t>
            </a:r>
            <a:r>
              <a:rPr lang="en-US" dirty="0">
                <a:solidFill>
                  <a:srgbClr val="E60000"/>
                </a:solidFill>
              </a:rPr>
              <a:t>the hunt for yield?</a:t>
            </a:r>
          </a:p>
        </p:txBody>
      </p:sp>
      <p:sp>
        <p:nvSpPr>
          <p:cNvPr id="2" name="TextBox 1"/>
          <p:cNvSpPr txBox="1"/>
          <p:nvPr>
            <p:custDataLst>
              <p:tags r:id="rId3"/>
            </p:custDataLst>
          </p:nvPr>
        </p:nvSpPr>
        <p:spPr>
          <a:xfrm>
            <a:off x="382385" y="796054"/>
            <a:ext cx="4177144" cy="374073"/>
          </a:xfrm>
          <a:prstGeom prst="rect">
            <a:avLst/>
          </a:prstGeom>
          <a:noFill/>
        </p:spPr>
        <p:txBody>
          <a:bodyPr vert="horz" wrap="square" lIns="0" tIns="0" rIns="0" bIns="0" rtlCol="0" anchor="t">
            <a:noAutofit/>
          </a:bodyPr>
          <a:lstStyle/>
          <a:p>
            <a:pPr defTabSz="623438">
              <a:spcBef>
                <a:spcPts val="0"/>
              </a:spcBef>
              <a:spcAft>
                <a:spcPts val="409"/>
              </a:spcAft>
            </a:pPr>
            <a:r>
              <a:rPr lang="en-US" sz="1200" b="1" kern="0" dirty="0">
                <a:solidFill>
                  <a:prstClr val="black"/>
                </a:solidFill>
                <a:latin typeface="Frutiger 45 Light"/>
              </a:rPr>
              <a:t>Direct lending can boost income opportunities</a:t>
            </a:r>
          </a:p>
          <a:p>
            <a:pPr defTabSz="623438">
              <a:spcBef>
                <a:spcPts val="0"/>
              </a:spcBef>
              <a:spcAft>
                <a:spcPts val="409"/>
              </a:spcAft>
            </a:pPr>
            <a:r>
              <a:rPr lang="en-US" sz="1200" kern="0" dirty="0">
                <a:solidFill>
                  <a:prstClr val="black"/>
                </a:solidFill>
                <a:latin typeface="Frutiger 45 Light"/>
              </a:rPr>
              <a:t>UBS estimates of direct lending yields</a:t>
            </a:r>
          </a:p>
          <a:p>
            <a:pPr defTabSz="623438">
              <a:spcBef>
                <a:spcPts val="0"/>
              </a:spcBef>
              <a:spcAft>
                <a:spcPts val="409"/>
              </a:spcAft>
            </a:pPr>
            <a:endParaRPr lang="en-US" sz="1200" kern="0" dirty="0">
              <a:solidFill>
                <a:srgbClr val="464749"/>
              </a:solidFill>
              <a:latin typeface="Frutiger 45 Light"/>
            </a:endParaRPr>
          </a:p>
        </p:txBody>
      </p:sp>
      <p:sp>
        <p:nvSpPr>
          <p:cNvPr id="5" name="TextBox 4"/>
          <p:cNvSpPr txBox="1"/>
          <p:nvPr>
            <p:custDataLst>
              <p:tags r:id="rId4"/>
            </p:custDataLst>
          </p:nvPr>
        </p:nvSpPr>
        <p:spPr>
          <a:xfrm>
            <a:off x="4572000" y="796054"/>
            <a:ext cx="4177144" cy="374073"/>
          </a:xfrm>
          <a:prstGeom prst="rect">
            <a:avLst/>
          </a:prstGeom>
          <a:noFill/>
        </p:spPr>
        <p:txBody>
          <a:bodyPr vert="horz" wrap="square" lIns="0" tIns="0" rIns="0" bIns="0" rtlCol="0" anchor="t">
            <a:noAutofit/>
          </a:bodyPr>
          <a:lstStyle/>
          <a:p>
            <a:pPr defTabSz="623438">
              <a:spcBef>
                <a:spcPts val="0"/>
              </a:spcBef>
              <a:spcAft>
                <a:spcPts val="409"/>
              </a:spcAft>
            </a:pPr>
            <a:r>
              <a:rPr lang="en-US" sz="1200" b="1" kern="0" dirty="0">
                <a:solidFill>
                  <a:prstClr val="black"/>
                </a:solidFill>
                <a:latin typeface="Frutiger 45 Light"/>
              </a:rPr>
              <a:t>Prudent borrowing also helps to improve yield</a:t>
            </a:r>
          </a:p>
          <a:p>
            <a:pPr defTabSz="623438">
              <a:spcBef>
                <a:spcPts val="0"/>
              </a:spcBef>
              <a:spcAft>
                <a:spcPts val="409"/>
              </a:spcAft>
            </a:pPr>
            <a:r>
              <a:rPr lang="en-US" sz="1200" kern="0" dirty="0">
                <a:solidFill>
                  <a:prstClr val="black"/>
                </a:solidFill>
                <a:latin typeface="Frutiger 45 Light"/>
              </a:rPr>
              <a:t>60/40 portfolio in CHF compared to 60/40 portfolio with additional 20% borrowed</a:t>
            </a:r>
          </a:p>
        </p:txBody>
      </p:sp>
      <p:sp>
        <p:nvSpPr>
          <p:cNvPr id="6" name="TextBox 5"/>
          <p:cNvSpPr txBox="1"/>
          <p:nvPr>
            <p:custDataLst>
              <p:tags r:id="rId5"/>
            </p:custDataLst>
          </p:nvPr>
        </p:nvSpPr>
        <p:spPr>
          <a:xfrm>
            <a:off x="1410101" y="4758063"/>
            <a:ext cx="6992817" cy="245455"/>
          </a:xfrm>
          <a:prstGeom prst="rect">
            <a:avLst/>
          </a:prstGeom>
          <a:noFill/>
        </p:spPr>
        <p:txBody>
          <a:bodyPr vert="horz" wrap="square" lIns="0" tIns="0" rIns="0" bIns="0" rtlCol="0" anchor="b" anchorCtr="0">
            <a:noAutofit/>
          </a:bodyPr>
          <a:lstStyle/>
          <a:p>
            <a:pPr algn="r" defTabSz="623438">
              <a:spcBef>
                <a:spcPts val="0"/>
              </a:spcBef>
              <a:spcAft>
                <a:spcPts val="0"/>
              </a:spcAft>
            </a:pPr>
            <a:r>
              <a:rPr lang="en-US" sz="614" kern="0" dirty="0">
                <a:solidFill>
                  <a:prstClr val="black"/>
                </a:solidFill>
                <a:latin typeface="Frutiger 45 Light"/>
              </a:rPr>
              <a:t>Source: </a:t>
            </a:r>
            <a:r>
              <a:rPr lang="en-GB" sz="614" kern="0" dirty="0">
                <a:solidFill>
                  <a:prstClr val="black"/>
                </a:solidFill>
                <a:latin typeface="Frutiger 45 Light"/>
              </a:rPr>
              <a:t>Federal Reserve, LCD, UBS estimates. LIBOR and publically traded leveraged loans based on averages between 2005 -2020. Direct lending and mezzanine based on UBS estimates. Actual yields may differ from illustrations above. </a:t>
            </a:r>
            <a:r>
              <a:rPr lang="en-US" sz="614" kern="0" dirty="0">
                <a:solidFill>
                  <a:prstClr val="black"/>
                </a:solidFill>
                <a:latin typeface="Frutiger 45 Light"/>
              </a:rPr>
              <a:t>UBS, March 2021</a:t>
            </a:r>
          </a:p>
          <a:p>
            <a:pPr algn="r" defTabSz="623438">
              <a:spcBef>
                <a:spcPts val="0"/>
              </a:spcBef>
              <a:spcAft>
                <a:spcPts val="0"/>
              </a:spcAft>
            </a:pPr>
            <a:r>
              <a:rPr lang="en-US" sz="614" kern="0" dirty="0">
                <a:solidFill>
                  <a:prstClr val="black"/>
                </a:solidFill>
                <a:latin typeface="Frutiger 45 Light"/>
              </a:rPr>
              <a:t>Charts and scenarios are for illustrative purposes only. Historical performance and forecasts are no guarantee for future performance.</a:t>
            </a:r>
            <a:br>
              <a:rPr lang="en-US" sz="614" kern="0" dirty="0">
                <a:solidFill>
                  <a:prstClr val="black"/>
                </a:solidFill>
                <a:latin typeface="Frutiger 45 Light"/>
              </a:rPr>
            </a:br>
            <a:r>
              <a:rPr lang="en-US" sz="614" kern="0" dirty="0">
                <a:solidFill>
                  <a:prstClr val="black"/>
                </a:solidFill>
                <a:latin typeface="Frutiger 45 Light"/>
              </a:rPr>
              <a:t>Please see important disclaimer at the end of the document.</a:t>
            </a:r>
          </a:p>
        </p:txBody>
      </p:sp>
      <p:sp>
        <p:nvSpPr>
          <p:cNvPr id="9" name="TextBox 8">
            <a:extLst>
              <a:ext uri="{FF2B5EF4-FFF2-40B4-BE49-F238E27FC236}">
                <a16:creationId xmlns:a16="http://schemas.microsoft.com/office/drawing/2014/main" id="{658FE7E1-1353-4743-A7EE-568C7E06CA33}"/>
              </a:ext>
            </a:extLst>
          </p:cNvPr>
          <p:cNvSpPr txBox="1"/>
          <p:nvPr/>
        </p:nvSpPr>
        <p:spPr>
          <a:xfrm>
            <a:off x="382385" y="3387852"/>
            <a:ext cx="8354291" cy="1188236"/>
          </a:xfrm>
          <a:prstGeom prst="rect">
            <a:avLst/>
          </a:prstGeom>
          <a:solidFill>
            <a:schemeClr val="bg1">
              <a:lumMod val="95000"/>
            </a:schemeClr>
          </a:solidFill>
          <a:ln>
            <a:solidFill>
              <a:schemeClr val="bg1">
                <a:lumMod val="95000"/>
              </a:schemeClr>
            </a:solidFill>
          </a:ln>
        </p:spPr>
        <p:txBody>
          <a:bodyPr wrap="square" lIns="62202" tIns="62202" rIns="62202" bIns="62202" rtlCol="0" anchor="ctr">
            <a:noAutofit/>
          </a:bodyPr>
          <a:lstStyle>
            <a:defPPr>
              <a:defRPr lang="en-US"/>
            </a:defPPr>
            <a:lvl1pPr marL="285750" indent="-285750" defTabSz="1005305">
              <a:spcBef>
                <a:spcPts val="1600"/>
              </a:spcBef>
              <a:buSzPct val="100000"/>
              <a:buFont typeface="Arial" panose="020B0604020202020204" pitchFamily="34" charset="0"/>
              <a:buChar char="•"/>
              <a:defRPr sz="1400">
                <a:solidFill>
                  <a:prstClr val="black"/>
                </a:solidFill>
                <a:latin typeface="Frutiger 45 Light" panose="020B0603020202020204" pitchFamily="34" charset="0"/>
              </a:defRPr>
            </a:lvl1pPr>
          </a:lstStyle>
          <a:p>
            <a:pPr marL="194826" indent="-194826" defTabSz="685424">
              <a:spcBef>
                <a:spcPts val="614"/>
              </a:spcBef>
              <a:defRPr/>
            </a:pPr>
            <a:r>
              <a:rPr lang="en-US" sz="1100" dirty="0"/>
              <a:t>In exchange for less liquidity, investing in </a:t>
            </a:r>
            <a:r>
              <a:rPr lang="en-US" sz="1100" b="1" dirty="0"/>
              <a:t>direct lending </a:t>
            </a:r>
            <a:r>
              <a:rPr lang="en-US" sz="1100" dirty="0"/>
              <a:t>and </a:t>
            </a:r>
            <a:r>
              <a:rPr lang="en-US" sz="1100" b="1" dirty="0"/>
              <a:t>core real asset strategies </a:t>
            </a:r>
            <a:r>
              <a:rPr lang="en-US" sz="1100" dirty="0"/>
              <a:t>as part of a </a:t>
            </a:r>
            <a:r>
              <a:rPr lang="en-US" sz="1100" b="1" dirty="0"/>
              <a:t>diversified private markets portfolio </a:t>
            </a:r>
            <a:r>
              <a:rPr lang="en-US" sz="1100" dirty="0"/>
              <a:t>can provide enhanced income opportunities in excess of public market returns </a:t>
            </a:r>
          </a:p>
          <a:p>
            <a:pPr marL="194826" indent="-194826" defTabSz="685424">
              <a:spcBef>
                <a:spcPts val="614"/>
              </a:spcBef>
              <a:defRPr/>
            </a:pPr>
            <a:r>
              <a:rPr lang="en-US" sz="1100" b="1" dirty="0"/>
              <a:t>Borrowing </a:t>
            </a:r>
            <a:r>
              <a:rPr lang="en-US" sz="1100" dirty="0"/>
              <a:t>can be an effective way of </a:t>
            </a:r>
            <a:r>
              <a:rPr lang="en-US" sz="1100" b="1" dirty="0"/>
              <a:t>improving</a:t>
            </a:r>
            <a:r>
              <a:rPr lang="en-US" sz="1100" dirty="0"/>
              <a:t> fixed income yields. For example, a Levered EM bond or US high yield portfolio allows investors to tolerate </a:t>
            </a:r>
            <a:r>
              <a:rPr lang="en-US" sz="1100" b="1" dirty="0"/>
              <a:t>equity-like volatility </a:t>
            </a:r>
            <a:r>
              <a:rPr lang="en-US" sz="1100" dirty="0"/>
              <a:t>in exchange for</a:t>
            </a:r>
            <a:r>
              <a:rPr lang="en-US" sz="1100" b="1" dirty="0"/>
              <a:t> higher yields</a:t>
            </a:r>
            <a:r>
              <a:rPr lang="en-GB" sz="1100" b="1" dirty="0"/>
              <a:t> </a:t>
            </a:r>
          </a:p>
          <a:p>
            <a:pPr marL="194826" indent="-194826" defTabSz="685424">
              <a:spcBef>
                <a:spcPts val="614"/>
              </a:spcBef>
              <a:defRPr/>
            </a:pPr>
            <a:r>
              <a:rPr lang="en-GB" sz="1100" b="1" dirty="0"/>
              <a:t>Borrowing strategies </a:t>
            </a:r>
            <a:r>
              <a:rPr lang="en-GB" sz="1100" dirty="0"/>
              <a:t>could also help investors holding cash in currencies which have </a:t>
            </a:r>
            <a:r>
              <a:rPr lang="en-GB" sz="1100" b="1" dirty="0"/>
              <a:t>negative</a:t>
            </a:r>
            <a:r>
              <a:rPr lang="en-GB" sz="1100" dirty="0"/>
              <a:t> interest rates, like the </a:t>
            </a:r>
            <a:r>
              <a:rPr lang="en-GB" sz="1100" b="1" dirty="0"/>
              <a:t>Swiss franc or the euro</a:t>
            </a:r>
            <a:endParaRPr lang="en-US" sz="1100" dirty="0"/>
          </a:p>
        </p:txBody>
      </p:sp>
      <p:sp>
        <p:nvSpPr>
          <p:cNvPr id="11" name="TextBox 10">
            <a:extLst>
              <a:ext uri="{FF2B5EF4-FFF2-40B4-BE49-F238E27FC236}">
                <a16:creationId xmlns:a16="http://schemas.microsoft.com/office/drawing/2014/main" id="{D9D37E93-C37B-4112-86F6-1E009F50FBB7}"/>
              </a:ext>
            </a:extLst>
          </p:cNvPr>
          <p:cNvSpPr txBox="1"/>
          <p:nvPr/>
        </p:nvSpPr>
        <p:spPr>
          <a:xfrm>
            <a:off x="7536329" y="250826"/>
            <a:ext cx="1200347" cy="191433"/>
          </a:xfrm>
          <a:prstGeom prst="rect">
            <a:avLst/>
          </a:prstGeom>
          <a:solidFill>
            <a:schemeClr val="accent1">
              <a:lumMod val="20000"/>
              <a:lumOff val="80000"/>
            </a:schemeClr>
          </a:solidFill>
          <a:ln>
            <a:solidFill>
              <a:schemeClr val="tx1"/>
            </a:solidFill>
          </a:ln>
        </p:spPr>
        <p:txBody>
          <a:bodyPr wrap="square" lIns="0" tIns="0" rIns="0" bIns="0" rtlCol="0" anchor="ctr">
            <a:noAutofit/>
          </a:bodyPr>
          <a:lstStyle/>
          <a:p>
            <a:pPr algn="ctr" defTabSz="623438"/>
            <a:r>
              <a:rPr kumimoji="1" lang="en-US" sz="1100" b="1" dirty="0">
                <a:solidFill>
                  <a:prstClr val="black"/>
                </a:solidFill>
                <a:latin typeface="Frutiger 45 Light"/>
              </a:rPr>
              <a:t>Hunt for yield</a:t>
            </a:r>
          </a:p>
        </p:txBody>
      </p:sp>
    </p:spTree>
    <p:custDataLst>
      <p:tags r:id="rId1"/>
    </p:custDataLst>
    <p:extLst>
      <p:ext uri="{BB962C8B-B14F-4D97-AF65-F5344CB8AC3E}">
        <p14:creationId xmlns:p14="http://schemas.microsoft.com/office/powerpoint/2010/main" val="8628742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3562" y="1658490"/>
            <a:ext cx="8350336" cy="1082732"/>
          </a:xfrm>
        </p:spPr>
        <p:txBody>
          <a:bodyPr/>
          <a:lstStyle/>
          <a:p>
            <a:r>
              <a:rPr lang="en-GB" dirty="0"/>
              <a:t>Mark Andersen </a:t>
            </a:r>
          </a:p>
          <a:p>
            <a:r>
              <a:rPr lang="en-US" dirty="0"/>
              <a:t>Co-Head CIO Asset Allocation</a:t>
            </a:r>
          </a:p>
        </p:txBody>
      </p:sp>
    </p:spTree>
    <p:extLst>
      <p:ext uri="{BB962C8B-B14F-4D97-AF65-F5344CB8AC3E}">
        <p14:creationId xmlns:p14="http://schemas.microsoft.com/office/powerpoint/2010/main" val="4461714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r>
              <a:rPr lang="en-US" dirty="0"/>
              <a:t>#3: Are you using </a:t>
            </a:r>
            <a:r>
              <a:rPr lang="en-US" dirty="0">
                <a:solidFill>
                  <a:schemeClr val="tx2"/>
                </a:solidFill>
              </a:rPr>
              <a:t>volatility to invest and protect?</a:t>
            </a:r>
          </a:p>
        </p:txBody>
      </p:sp>
      <p:sp>
        <p:nvSpPr>
          <p:cNvPr id="2" name="TextBox 1"/>
          <p:cNvSpPr txBox="1"/>
          <p:nvPr>
            <p:custDataLst>
              <p:tags r:id="rId3"/>
            </p:custDataLst>
          </p:nvPr>
        </p:nvSpPr>
        <p:spPr>
          <a:xfrm>
            <a:off x="382385" y="792006"/>
            <a:ext cx="4432802" cy="374073"/>
          </a:xfrm>
          <a:prstGeom prst="rect">
            <a:avLst/>
          </a:prstGeom>
          <a:noFill/>
        </p:spPr>
        <p:txBody>
          <a:bodyPr vert="horz" wrap="square" lIns="0" tIns="0" rIns="0" bIns="0" rtlCol="0" anchor="t">
            <a:noAutofit/>
          </a:bodyPr>
          <a:lstStyle/>
          <a:p>
            <a:pPr defTabSz="623438" eaLnBrk="1">
              <a:spcBef>
                <a:spcPts val="0"/>
              </a:spcBef>
              <a:spcAft>
                <a:spcPts val="409"/>
              </a:spcAft>
            </a:pPr>
            <a:r>
              <a:rPr lang="en-US" sz="1200" b="1" kern="0" dirty="0">
                <a:solidFill>
                  <a:prstClr val="black"/>
                </a:solidFill>
                <a:latin typeface="Frutiger 45 Light" panose="020B0603020202020204" pitchFamily="34" charset="0"/>
              </a:rPr>
              <a:t>High volatility creates opportunity to generate yield</a:t>
            </a:r>
          </a:p>
          <a:p>
            <a:pPr defTabSz="623438" eaLnBrk="1">
              <a:spcBef>
                <a:spcPts val="0"/>
              </a:spcBef>
              <a:spcAft>
                <a:spcPts val="409"/>
              </a:spcAft>
            </a:pPr>
            <a:r>
              <a:rPr lang="en-US" sz="1200" kern="0" dirty="0">
                <a:solidFill>
                  <a:prstClr val="black"/>
                </a:solidFill>
                <a:latin typeface="Frutiger 45 Light" panose="020B0603020202020204" pitchFamily="34" charset="0"/>
              </a:rPr>
              <a:t>VIX Index and investment grade credit default swaps spreads</a:t>
            </a:r>
          </a:p>
          <a:p>
            <a:pPr defTabSz="623438" eaLnBrk="1">
              <a:spcBef>
                <a:spcPts val="0"/>
              </a:spcBef>
              <a:spcAft>
                <a:spcPts val="409"/>
              </a:spcAft>
            </a:pPr>
            <a:endParaRPr lang="en-US" sz="1200" kern="0" dirty="0">
              <a:solidFill>
                <a:srgbClr val="464749"/>
              </a:solidFill>
              <a:latin typeface="Frutiger 45 Light" panose="020B0603020202020204" pitchFamily="34" charset="0"/>
            </a:endParaRPr>
          </a:p>
        </p:txBody>
      </p:sp>
      <p:sp>
        <p:nvSpPr>
          <p:cNvPr id="5" name="TextBox 4"/>
          <p:cNvSpPr txBox="1"/>
          <p:nvPr>
            <p:custDataLst>
              <p:tags r:id="rId4"/>
            </p:custDataLst>
          </p:nvPr>
        </p:nvSpPr>
        <p:spPr>
          <a:xfrm>
            <a:off x="4503420" y="792005"/>
            <a:ext cx="4312920" cy="374073"/>
          </a:xfrm>
          <a:prstGeom prst="rect">
            <a:avLst/>
          </a:prstGeom>
          <a:noFill/>
        </p:spPr>
        <p:txBody>
          <a:bodyPr vert="horz" wrap="square" lIns="0" tIns="0" rIns="0" bIns="0" rtlCol="0" anchor="t">
            <a:noAutofit/>
          </a:bodyPr>
          <a:lstStyle/>
          <a:p>
            <a:pPr defTabSz="623438" eaLnBrk="1">
              <a:spcBef>
                <a:spcPts val="0"/>
              </a:spcBef>
              <a:spcAft>
                <a:spcPts val="409"/>
              </a:spcAft>
            </a:pPr>
            <a:r>
              <a:rPr lang="en-US" sz="1200" b="1" kern="0" dirty="0">
                <a:solidFill>
                  <a:prstClr val="black"/>
                </a:solidFill>
                <a:latin typeface="Frutiger 45 Light" panose="020B0603020202020204" pitchFamily="34" charset="0"/>
              </a:rPr>
              <a:t>Investors can earn premium for buying bullish risk reversals</a:t>
            </a:r>
          </a:p>
          <a:p>
            <a:pPr defTabSz="623438" eaLnBrk="1">
              <a:spcBef>
                <a:spcPts val="0"/>
              </a:spcBef>
              <a:spcAft>
                <a:spcPts val="409"/>
              </a:spcAft>
            </a:pPr>
            <a:r>
              <a:rPr lang="en-US" sz="1200" kern="0" dirty="0">
                <a:solidFill>
                  <a:prstClr val="black"/>
                </a:solidFill>
                <a:latin typeface="Frutiger 45 Light" panose="020B0603020202020204" pitchFamily="34" charset="0"/>
              </a:rPr>
              <a:t>Cost of S&amp;P 500 3month 90-105 risk reversal</a:t>
            </a:r>
          </a:p>
        </p:txBody>
      </p:sp>
      <p:sp>
        <p:nvSpPr>
          <p:cNvPr id="6" name="TextBox 5"/>
          <p:cNvSpPr txBox="1"/>
          <p:nvPr>
            <p:custDataLst>
              <p:tags r:id="rId5"/>
            </p:custDataLst>
          </p:nvPr>
        </p:nvSpPr>
        <p:spPr>
          <a:xfrm>
            <a:off x="1966460" y="4720203"/>
            <a:ext cx="6265718" cy="245455"/>
          </a:xfrm>
          <a:prstGeom prst="rect">
            <a:avLst/>
          </a:prstGeom>
          <a:noFill/>
        </p:spPr>
        <p:txBody>
          <a:bodyPr vert="horz" wrap="square" lIns="0" tIns="0" rIns="0" bIns="0" rtlCol="0" anchor="b" anchorCtr="0">
            <a:noAutofit/>
          </a:bodyPr>
          <a:lstStyle/>
          <a:p>
            <a:pPr algn="r" defTabSz="623438" eaLnBrk="1">
              <a:spcBef>
                <a:spcPts val="0"/>
              </a:spcBef>
              <a:spcAft>
                <a:spcPts val="409"/>
              </a:spcAft>
            </a:pPr>
            <a:r>
              <a:rPr lang="en-US" sz="614" kern="0" dirty="0">
                <a:solidFill>
                  <a:prstClr val="black"/>
                </a:solidFill>
                <a:latin typeface="Frutiger 45 Light" panose="020B0603020202020204" pitchFamily="34" charset="0"/>
              </a:rPr>
              <a:t>Source: Bloomberg, UBS, March 2021</a:t>
            </a:r>
          </a:p>
          <a:p>
            <a:pPr algn="r" defTabSz="623438" eaLnBrk="1">
              <a:spcBef>
                <a:spcPts val="0"/>
              </a:spcBef>
              <a:spcAft>
                <a:spcPts val="409"/>
              </a:spcAft>
            </a:pPr>
            <a:r>
              <a:rPr lang="en-US" sz="614"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614" kern="0" dirty="0">
                <a:solidFill>
                  <a:prstClr val="black"/>
                </a:solidFill>
                <a:latin typeface="Frutiger 45 Light" panose="020B0603020202020204" pitchFamily="34" charset="0"/>
              </a:rPr>
            </a:br>
            <a:r>
              <a:rPr lang="en-US" sz="614" kern="0" dirty="0">
                <a:solidFill>
                  <a:prstClr val="black"/>
                </a:solidFill>
                <a:latin typeface="Frutiger 45 Light" panose="020B0603020202020204" pitchFamily="34" charset="0"/>
              </a:rPr>
              <a:t>Please see important disclaimer at the end of the document.</a:t>
            </a:r>
          </a:p>
        </p:txBody>
      </p:sp>
      <p:sp>
        <p:nvSpPr>
          <p:cNvPr id="8" name="TextBox 7">
            <a:extLst>
              <a:ext uri="{FF2B5EF4-FFF2-40B4-BE49-F238E27FC236}">
                <a16:creationId xmlns:a16="http://schemas.microsoft.com/office/drawing/2014/main" id="{4F940B65-0B2F-40EB-A391-F3433E689567}"/>
              </a:ext>
            </a:extLst>
          </p:cNvPr>
          <p:cNvSpPr txBox="1"/>
          <p:nvPr/>
        </p:nvSpPr>
        <p:spPr>
          <a:xfrm>
            <a:off x="382385" y="3457873"/>
            <a:ext cx="8354291" cy="1142474"/>
          </a:xfrm>
          <a:prstGeom prst="rect">
            <a:avLst/>
          </a:prstGeom>
          <a:solidFill>
            <a:schemeClr val="bg1">
              <a:lumMod val="95000"/>
            </a:schemeClr>
          </a:solidFill>
          <a:ln>
            <a:solidFill>
              <a:schemeClr val="bg1">
                <a:lumMod val="95000"/>
              </a:schemeClr>
            </a:solidFill>
          </a:ln>
        </p:spPr>
        <p:txBody>
          <a:bodyPr wrap="square" lIns="62202" tIns="62202" rIns="62202" bIns="62202" rtlCol="0" anchor="ctr">
            <a:noAutofit/>
          </a:bodyPr>
          <a:lstStyle>
            <a:defPPr>
              <a:defRPr lang="en-US"/>
            </a:defPPr>
            <a:lvl1pPr marL="285750" indent="-285750" defTabSz="1005305">
              <a:spcBef>
                <a:spcPts val="1600"/>
              </a:spcBef>
              <a:buSzPct val="100000"/>
              <a:buFont typeface="Arial" panose="020B0604020202020204" pitchFamily="34" charset="0"/>
              <a:buChar char="•"/>
              <a:defRPr sz="1400">
                <a:solidFill>
                  <a:prstClr val="black"/>
                </a:solidFill>
                <a:latin typeface="Frutiger 45 Light" panose="020B0603020202020204" pitchFamily="34" charset="0"/>
              </a:defRPr>
            </a:lvl1pPr>
          </a:lstStyle>
          <a:p>
            <a:pPr marL="194826" indent="-194826" defTabSz="685424">
              <a:spcBef>
                <a:spcPts val="614"/>
              </a:spcBef>
              <a:defRPr/>
            </a:pPr>
            <a:r>
              <a:rPr lang="en-US" sz="1100" dirty="0"/>
              <a:t>Investors looking to </a:t>
            </a:r>
            <a:r>
              <a:rPr lang="en-US" sz="1100" b="1" dirty="0"/>
              <a:t>boost portfolio yield </a:t>
            </a:r>
            <a:r>
              <a:rPr lang="en-US" sz="1100" dirty="0"/>
              <a:t>could consider reducing investment grade credit allocations in favor of yield strategies which </a:t>
            </a:r>
            <a:r>
              <a:rPr lang="en-US" sz="1100" b="1" dirty="0"/>
              <a:t>sell equity volatility</a:t>
            </a:r>
          </a:p>
          <a:p>
            <a:pPr marL="194826" indent="-194826" defTabSz="685424">
              <a:spcBef>
                <a:spcPts val="614"/>
              </a:spcBef>
              <a:defRPr/>
            </a:pPr>
            <a:r>
              <a:rPr lang="en-US" sz="1100" b="1" dirty="0"/>
              <a:t>Elevated skew </a:t>
            </a:r>
            <a:r>
              <a:rPr lang="en-US" sz="1100" dirty="0"/>
              <a:t>means that the price of put options is high relative to call options, making the conditions to enter so-called </a:t>
            </a:r>
            <a:r>
              <a:rPr lang="en-US" sz="1100" b="1" dirty="0"/>
              <a:t>"bull risk reversal" </a:t>
            </a:r>
            <a:r>
              <a:rPr lang="en-US" sz="1100" dirty="0"/>
              <a:t>trades (i.e. selling a put option to purchase a call option) favorable compared to history. This makes it easier to attain exposure to markets with</a:t>
            </a:r>
            <a:r>
              <a:rPr lang="en-US" sz="1100" b="1" dirty="0"/>
              <a:t> asymmetric </a:t>
            </a:r>
            <a:r>
              <a:rPr lang="en-US" sz="1100" dirty="0"/>
              <a:t>payoff structures</a:t>
            </a:r>
          </a:p>
        </p:txBody>
      </p:sp>
      <p:sp>
        <p:nvSpPr>
          <p:cNvPr id="15" name="TextBox 14">
            <a:extLst>
              <a:ext uri="{FF2B5EF4-FFF2-40B4-BE49-F238E27FC236}">
                <a16:creationId xmlns:a16="http://schemas.microsoft.com/office/drawing/2014/main" id="{2B08FF28-A8BD-4DA7-9EE8-B2C21E7078D5}"/>
              </a:ext>
            </a:extLst>
          </p:cNvPr>
          <p:cNvSpPr txBox="1"/>
          <p:nvPr/>
        </p:nvSpPr>
        <p:spPr>
          <a:xfrm>
            <a:off x="7727680" y="250826"/>
            <a:ext cx="1008996" cy="197409"/>
          </a:xfrm>
          <a:prstGeom prst="rect">
            <a:avLst/>
          </a:prstGeom>
          <a:solidFill>
            <a:schemeClr val="accent6">
              <a:lumMod val="20000"/>
              <a:lumOff val="80000"/>
            </a:schemeClr>
          </a:solidFill>
          <a:ln>
            <a:solidFill>
              <a:schemeClr val="tx1"/>
            </a:solidFill>
          </a:ln>
        </p:spPr>
        <p:txBody>
          <a:bodyPr wrap="square" lIns="0" tIns="0" rIns="0" bIns="0" rtlCol="0" anchor="ctr">
            <a:noAutofit/>
          </a:bodyPr>
          <a:lstStyle/>
          <a:p>
            <a:pPr algn="ctr" defTabSz="623438"/>
            <a:r>
              <a:rPr kumimoji="1" lang="en-US" sz="1100" b="1" dirty="0">
                <a:solidFill>
                  <a:prstClr val="black"/>
                </a:solidFill>
                <a:latin typeface="Frutiger 45 Light"/>
              </a:rPr>
              <a:t>Volatility</a:t>
            </a:r>
          </a:p>
        </p:txBody>
      </p:sp>
      <p:pic>
        <p:nvPicPr>
          <p:cNvPr id="7" name="Picture 6">
            <a:extLst>
              <a:ext uri="{FF2B5EF4-FFF2-40B4-BE49-F238E27FC236}">
                <a16:creationId xmlns:a16="http://schemas.microsoft.com/office/drawing/2014/main" id="{AB731DE3-CD0F-48DB-93ED-A89967A97ECA}"/>
              </a:ext>
            </a:extLst>
          </p:cNvPr>
          <p:cNvPicPr>
            <a:picLocks noChangeAspect="1"/>
          </p:cNvPicPr>
          <p:nvPr/>
        </p:nvPicPr>
        <p:blipFill>
          <a:blip r:embed="rId8"/>
          <a:stretch>
            <a:fillRect/>
          </a:stretch>
        </p:blipFill>
        <p:spPr>
          <a:xfrm>
            <a:off x="1108245" y="1262025"/>
            <a:ext cx="2764336" cy="2150039"/>
          </a:xfrm>
          <a:prstGeom prst="rect">
            <a:avLst/>
          </a:prstGeom>
        </p:spPr>
      </p:pic>
      <p:pic>
        <p:nvPicPr>
          <p:cNvPr id="3" name="Picture 2">
            <a:extLst>
              <a:ext uri="{FF2B5EF4-FFF2-40B4-BE49-F238E27FC236}">
                <a16:creationId xmlns:a16="http://schemas.microsoft.com/office/drawing/2014/main" id="{03069F8E-126E-4C13-9AE0-881CF2003482}"/>
              </a:ext>
            </a:extLst>
          </p:cNvPr>
          <p:cNvPicPr>
            <a:picLocks noChangeAspect="1"/>
          </p:cNvPicPr>
          <p:nvPr/>
        </p:nvPicPr>
        <p:blipFill>
          <a:blip r:embed="rId9"/>
          <a:stretch>
            <a:fillRect/>
          </a:stretch>
        </p:blipFill>
        <p:spPr>
          <a:xfrm>
            <a:off x="5023706" y="1225161"/>
            <a:ext cx="2769611" cy="2150039"/>
          </a:xfrm>
          <a:prstGeom prst="rect">
            <a:avLst/>
          </a:prstGeom>
        </p:spPr>
      </p:pic>
    </p:spTree>
    <p:custDataLst>
      <p:tags r:id="rId1"/>
    </p:custDataLst>
    <p:extLst>
      <p:ext uri="{BB962C8B-B14F-4D97-AF65-F5344CB8AC3E}">
        <p14:creationId xmlns:p14="http://schemas.microsoft.com/office/powerpoint/2010/main" val="35914006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r>
              <a:rPr lang="en-US" dirty="0"/>
              <a:t>#3: Are you using </a:t>
            </a:r>
            <a:r>
              <a:rPr lang="en-US" dirty="0">
                <a:solidFill>
                  <a:schemeClr val="tx2"/>
                </a:solidFill>
              </a:rPr>
              <a:t>volatility to invest and protect?</a:t>
            </a:r>
          </a:p>
        </p:txBody>
      </p:sp>
      <p:sp>
        <p:nvSpPr>
          <p:cNvPr id="6" name="TextBox 5"/>
          <p:cNvSpPr txBox="1"/>
          <p:nvPr>
            <p:custDataLst>
              <p:tags r:id="rId3"/>
            </p:custDataLst>
          </p:nvPr>
        </p:nvSpPr>
        <p:spPr>
          <a:xfrm>
            <a:off x="2045365" y="4690321"/>
            <a:ext cx="6265718" cy="245455"/>
          </a:xfrm>
          <a:prstGeom prst="rect">
            <a:avLst/>
          </a:prstGeom>
          <a:noFill/>
        </p:spPr>
        <p:txBody>
          <a:bodyPr vert="horz" wrap="square" lIns="0" tIns="0" rIns="0" bIns="0" rtlCol="0" anchor="b" anchorCtr="0">
            <a:noAutofit/>
          </a:bodyPr>
          <a:lstStyle/>
          <a:p>
            <a:pPr algn="r" defTabSz="623438" eaLnBrk="1">
              <a:spcBef>
                <a:spcPts val="0"/>
              </a:spcBef>
              <a:spcAft>
                <a:spcPts val="409"/>
              </a:spcAft>
            </a:pPr>
            <a:r>
              <a:rPr lang="en-US" sz="614" kern="0" dirty="0">
                <a:solidFill>
                  <a:prstClr val="black"/>
                </a:solidFill>
                <a:latin typeface="Frutiger 45 Light" panose="020B0603020202020204" pitchFamily="34" charset="0"/>
              </a:rPr>
              <a:t>Source: Bloomberg, UBS, March 2021</a:t>
            </a:r>
          </a:p>
          <a:p>
            <a:pPr algn="r" defTabSz="623438" eaLnBrk="1">
              <a:spcBef>
                <a:spcPts val="0"/>
              </a:spcBef>
              <a:spcAft>
                <a:spcPts val="409"/>
              </a:spcAft>
            </a:pPr>
            <a:r>
              <a:rPr lang="en-US" sz="614"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614" kern="0" dirty="0">
                <a:solidFill>
                  <a:prstClr val="black"/>
                </a:solidFill>
                <a:latin typeface="Frutiger 45 Light" panose="020B0603020202020204" pitchFamily="34" charset="0"/>
              </a:rPr>
            </a:br>
            <a:r>
              <a:rPr lang="en-US" sz="614" kern="0" dirty="0">
                <a:solidFill>
                  <a:prstClr val="black"/>
                </a:solidFill>
                <a:latin typeface="Frutiger 45 Light" panose="020B0603020202020204" pitchFamily="34" charset="0"/>
              </a:rPr>
              <a:t>Please see important disclaimer at the end of the document.</a:t>
            </a:r>
          </a:p>
        </p:txBody>
      </p:sp>
      <p:sp>
        <p:nvSpPr>
          <p:cNvPr id="7" name="TextBox 6">
            <a:extLst>
              <a:ext uri="{FF2B5EF4-FFF2-40B4-BE49-F238E27FC236}">
                <a16:creationId xmlns:a16="http://schemas.microsoft.com/office/drawing/2014/main" id="{34426567-776C-4B4E-B00D-BB1D1516B14F}"/>
              </a:ext>
            </a:extLst>
          </p:cNvPr>
          <p:cNvSpPr txBox="1"/>
          <p:nvPr/>
        </p:nvSpPr>
        <p:spPr>
          <a:xfrm>
            <a:off x="377712" y="3612953"/>
            <a:ext cx="8269317" cy="871493"/>
          </a:xfrm>
          <a:prstGeom prst="rect">
            <a:avLst/>
          </a:prstGeom>
          <a:solidFill>
            <a:schemeClr val="bg1">
              <a:lumMod val="95000"/>
            </a:schemeClr>
          </a:solidFill>
          <a:ln>
            <a:solidFill>
              <a:schemeClr val="bg1">
                <a:lumMod val="95000"/>
              </a:schemeClr>
            </a:solidFill>
          </a:ln>
        </p:spPr>
        <p:txBody>
          <a:bodyPr wrap="square" lIns="62202" tIns="62202" rIns="62202" bIns="62202" rtlCol="0" anchor="ctr">
            <a:noAutofit/>
          </a:bodyPr>
          <a:lstStyle>
            <a:defPPr>
              <a:defRPr lang="en-US"/>
            </a:defPPr>
            <a:lvl1pPr marL="285750" indent="-285750" defTabSz="1005305">
              <a:spcBef>
                <a:spcPts val="1600"/>
              </a:spcBef>
              <a:buSzPct val="100000"/>
              <a:buFont typeface="Arial" panose="020B0604020202020204" pitchFamily="34" charset="0"/>
              <a:buChar char="•"/>
              <a:defRPr sz="1400">
                <a:solidFill>
                  <a:prstClr val="black"/>
                </a:solidFill>
                <a:latin typeface="Frutiger 45 Light" panose="020B0603020202020204" pitchFamily="34" charset="0"/>
              </a:defRPr>
            </a:lvl1pPr>
          </a:lstStyle>
          <a:p>
            <a:pPr marL="194826" indent="-194826" defTabSz="685424">
              <a:spcBef>
                <a:spcPts val="614"/>
              </a:spcBef>
              <a:defRPr/>
            </a:pPr>
            <a:r>
              <a:rPr lang="en-US" sz="1100" dirty="0"/>
              <a:t>Historically, </a:t>
            </a:r>
            <a:r>
              <a:rPr lang="en-US" sz="1100" b="1" dirty="0"/>
              <a:t>hedge fund </a:t>
            </a:r>
            <a:r>
              <a:rPr lang="en-US" sz="1100" dirty="0"/>
              <a:t>strategies</a:t>
            </a:r>
            <a:r>
              <a:rPr lang="en-US" sz="1100" b="1" dirty="0"/>
              <a:t> </a:t>
            </a:r>
            <a:r>
              <a:rPr lang="en-US" sz="1100" dirty="0"/>
              <a:t>have performed best in times of </a:t>
            </a:r>
            <a:r>
              <a:rPr lang="en-US" sz="1100" b="1" dirty="0"/>
              <a:t>low intra-asset correlation and high dispersion </a:t>
            </a:r>
            <a:r>
              <a:rPr lang="en-US" sz="1100" dirty="0"/>
              <a:t>- a supportive environment for </a:t>
            </a:r>
            <a:r>
              <a:rPr lang="en-US" sz="1100" b="1" dirty="0"/>
              <a:t>active management</a:t>
            </a:r>
            <a:r>
              <a:rPr lang="en-US" sz="1100" dirty="0"/>
              <a:t> </a:t>
            </a:r>
          </a:p>
          <a:p>
            <a:pPr marL="194826" indent="-194826" defTabSz="685424">
              <a:spcBef>
                <a:spcPts val="614"/>
              </a:spcBef>
              <a:defRPr/>
            </a:pPr>
            <a:r>
              <a:rPr lang="en-US" sz="1100" dirty="0"/>
              <a:t>Hedge funds can also help investors diversify their exposure to some of the other themes, including </a:t>
            </a:r>
            <a:r>
              <a:rPr lang="en-US" sz="1100" b="1" dirty="0"/>
              <a:t>Asia, </a:t>
            </a:r>
            <a:r>
              <a:rPr lang="en-US" sz="1100" b="1" dirty="0" err="1"/>
              <a:t>greentech</a:t>
            </a:r>
            <a:r>
              <a:rPr lang="en-US" sz="1100" b="1" dirty="0"/>
              <a:t>, 5G, and </a:t>
            </a:r>
            <a:r>
              <a:rPr lang="en-US" sz="1100" b="1" dirty="0" err="1"/>
              <a:t>healthtech</a:t>
            </a:r>
            <a:endParaRPr lang="en-US" sz="1100" dirty="0"/>
          </a:p>
        </p:txBody>
      </p:sp>
      <p:sp>
        <p:nvSpPr>
          <p:cNvPr id="13" name="TextBox 12">
            <a:extLst>
              <a:ext uri="{FF2B5EF4-FFF2-40B4-BE49-F238E27FC236}">
                <a16:creationId xmlns:a16="http://schemas.microsoft.com/office/drawing/2014/main" id="{76A2D952-EF3C-421D-BB02-792AFF88EEC9}"/>
              </a:ext>
            </a:extLst>
          </p:cNvPr>
          <p:cNvSpPr txBox="1"/>
          <p:nvPr>
            <p:custDataLst>
              <p:tags r:id="rId4"/>
            </p:custDataLst>
          </p:nvPr>
        </p:nvSpPr>
        <p:spPr>
          <a:xfrm>
            <a:off x="377712" y="820997"/>
            <a:ext cx="4177144" cy="374073"/>
          </a:xfrm>
          <a:prstGeom prst="rect">
            <a:avLst/>
          </a:prstGeom>
          <a:noFill/>
        </p:spPr>
        <p:txBody>
          <a:bodyPr vert="horz" wrap="square" lIns="0" tIns="0" rIns="0" bIns="0" rtlCol="0" anchor="t">
            <a:noAutofit/>
          </a:bodyPr>
          <a:lstStyle/>
          <a:p>
            <a:pPr defTabSz="623438" eaLnBrk="1">
              <a:spcBef>
                <a:spcPts val="0"/>
              </a:spcBef>
              <a:spcAft>
                <a:spcPts val="409"/>
              </a:spcAft>
            </a:pPr>
            <a:r>
              <a:rPr lang="en-US" sz="1200" b="1" kern="0" dirty="0">
                <a:solidFill>
                  <a:prstClr val="black"/>
                </a:solidFill>
                <a:latin typeface="Frutiger 45 Light" panose="020B0603020202020204" pitchFamily="34" charset="0"/>
              </a:rPr>
              <a:t>Equity dispersion remains elevated…</a:t>
            </a:r>
          </a:p>
          <a:p>
            <a:pPr defTabSz="623438" eaLnBrk="1">
              <a:spcBef>
                <a:spcPts val="0"/>
              </a:spcBef>
              <a:spcAft>
                <a:spcPts val="409"/>
              </a:spcAft>
            </a:pPr>
            <a:r>
              <a:rPr lang="en-US" sz="1200" kern="0" dirty="0">
                <a:solidFill>
                  <a:prstClr val="black"/>
                </a:solidFill>
                <a:latin typeface="Frutiger 45 Light" panose="020B0603020202020204" pitchFamily="34" charset="0"/>
              </a:rPr>
              <a:t>Monthly S&amp;P 500 return dispersion, in % and smoothed dispersion</a:t>
            </a:r>
          </a:p>
          <a:p>
            <a:pPr defTabSz="623438" eaLnBrk="1">
              <a:spcBef>
                <a:spcPts val="0"/>
              </a:spcBef>
              <a:spcAft>
                <a:spcPts val="409"/>
              </a:spcAft>
            </a:pPr>
            <a:endParaRPr lang="en-US" sz="1200" kern="0" dirty="0">
              <a:solidFill>
                <a:srgbClr val="464749"/>
              </a:solidFill>
              <a:latin typeface="Frutiger 45 Light" panose="020B0603020202020204" pitchFamily="34" charset="0"/>
            </a:endParaRPr>
          </a:p>
        </p:txBody>
      </p:sp>
      <p:sp>
        <p:nvSpPr>
          <p:cNvPr id="14" name="TextBox 13">
            <a:extLst>
              <a:ext uri="{FF2B5EF4-FFF2-40B4-BE49-F238E27FC236}">
                <a16:creationId xmlns:a16="http://schemas.microsoft.com/office/drawing/2014/main" id="{7693DA3D-9563-432C-862A-C883DB6503D9}"/>
              </a:ext>
            </a:extLst>
          </p:cNvPr>
          <p:cNvSpPr txBox="1"/>
          <p:nvPr>
            <p:custDataLst>
              <p:tags r:id="rId5"/>
            </p:custDataLst>
          </p:nvPr>
        </p:nvSpPr>
        <p:spPr>
          <a:xfrm>
            <a:off x="4660406" y="820997"/>
            <a:ext cx="3986623" cy="374073"/>
          </a:xfrm>
          <a:prstGeom prst="rect">
            <a:avLst/>
          </a:prstGeom>
          <a:noFill/>
        </p:spPr>
        <p:txBody>
          <a:bodyPr vert="horz" wrap="square" lIns="0" tIns="0" rIns="0" bIns="0" rtlCol="0" anchor="t">
            <a:noAutofit/>
          </a:bodyPr>
          <a:lstStyle/>
          <a:p>
            <a:pPr defTabSz="623438" eaLnBrk="1">
              <a:spcBef>
                <a:spcPts val="0"/>
              </a:spcBef>
              <a:spcAft>
                <a:spcPts val="409"/>
              </a:spcAft>
            </a:pPr>
            <a:r>
              <a:rPr lang="en-US" sz="1200" b="1" kern="0" dirty="0">
                <a:solidFill>
                  <a:prstClr val="black"/>
                </a:solidFill>
                <a:latin typeface="Frutiger 45 Light" panose="020B0603020202020204" pitchFamily="34" charset="0"/>
              </a:rPr>
              <a:t>…and is above is long term median</a:t>
            </a:r>
          </a:p>
          <a:p>
            <a:pPr defTabSz="623438" eaLnBrk="1">
              <a:spcBef>
                <a:spcPts val="0"/>
              </a:spcBef>
              <a:spcAft>
                <a:spcPts val="409"/>
              </a:spcAft>
            </a:pPr>
            <a:r>
              <a:rPr lang="en-US" sz="1200" kern="0" dirty="0">
                <a:solidFill>
                  <a:prstClr val="black"/>
                </a:solidFill>
                <a:latin typeface="Frutiger 45 Light" panose="020B0603020202020204" pitchFamily="34" charset="0"/>
              </a:rPr>
              <a:t>Monthly S&amp;P 500 return dispersion, % and Median 2000-2020</a:t>
            </a:r>
          </a:p>
        </p:txBody>
      </p:sp>
      <p:pic>
        <p:nvPicPr>
          <p:cNvPr id="20" name="Picture 19">
            <a:extLst>
              <a:ext uri="{FF2B5EF4-FFF2-40B4-BE49-F238E27FC236}">
                <a16:creationId xmlns:a16="http://schemas.microsoft.com/office/drawing/2014/main" id="{762AE069-501F-4AB2-9382-A72633B171A3}"/>
              </a:ext>
            </a:extLst>
          </p:cNvPr>
          <p:cNvPicPr>
            <a:picLocks noChangeAspect="1"/>
          </p:cNvPicPr>
          <p:nvPr/>
        </p:nvPicPr>
        <p:blipFill>
          <a:blip r:embed="rId8"/>
          <a:stretch>
            <a:fillRect/>
          </a:stretch>
        </p:blipFill>
        <p:spPr>
          <a:xfrm>
            <a:off x="5085089" y="1283564"/>
            <a:ext cx="2917405" cy="2269092"/>
          </a:xfrm>
          <a:prstGeom prst="rect">
            <a:avLst/>
          </a:prstGeom>
        </p:spPr>
      </p:pic>
      <p:pic>
        <p:nvPicPr>
          <p:cNvPr id="21" name="Picture 20">
            <a:extLst>
              <a:ext uri="{FF2B5EF4-FFF2-40B4-BE49-F238E27FC236}">
                <a16:creationId xmlns:a16="http://schemas.microsoft.com/office/drawing/2014/main" id="{F5CCBAFC-3379-4ABC-A328-AEF1F2A661C4}"/>
              </a:ext>
            </a:extLst>
          </p:cNvPr>
          <p:cNvPicPr>
            <a:picLocks noChangeAspect="1"/>
          </p:cNvPicPr>
          <p:nvPr/>
        </p:nvPicPr>
        <p:blipFill>
          <a:blip r:embed="rId9"/>
          <a:stretch>
            <a:fillRect/>
          </a:stretch>
        </p:blipFill>
        <p:spPr>
          <a:xfrm>
            <a:off x="1053746" y="1240587"/>
            <a:ext cx="2917405" cy="2269092"/>
          </a:xfrm>
          <a:prstGeom prst="rect">
            <a:avLst/>
          </a:prstGeom>
        </p:spPr>
      </p:pic>
      <p:sp>
        <p:nvSpPr>
          <p:cNvPr id="2" name="Oval 1">
            <a:extLst>
              <a:ext uri="{FF2B5EF4-FFF2-40B4-BE49-F238E27FC236}">
                <a16:creationId xmlns:a16="http://schemas.microsoft.com/office/drawing/2014/main" id="{16F0409D-B38C-4700-B41D-AC5BCA03D81A}"/>
              </a:ext>
            </a:extLst>
          </p:cNvPr>
          <p:cNvSpPr/>
          <p:nvPr/>
        </p:nvSpPr>
        <p:spPr>
          <a:xfrm>
            <a:off x="3577428" y="1919709"/>
            <a:ext cx="413579" cy="1086415"/>
          </a:xfrm>
          <a:prstGeom prst="ellipse">
            <a:avLst/>
          </a:prstGeom>
          <a:noFill/>
          <a:ln w="1905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23438"/>
            <a:endParaRPr lang="en-US" sz="750" dirty="0">
              <a:solidFill>
                <a:prstClr val="black"/>
              </a:solidFill>
              <a:latin typeface="Frutiger 45 Light"/>
            </a:endParaRPr>
          </a:p>
        </p:txBody>
      </p:sp>
      <p:sp>
        <p:nvSpPr>
          <p:cNvPr id="15" name="TextBox 14">
            <a:extLst>
              <a:ext uri="{FF2B5EF4-FFF2-40B4-BE49-F238E27FC236}">
                <a16:creationId xmlns:a16="http://schemas.microsoft.com/office/drawing/2014/main" id="{4DF36336-9CF7-44DF-A84D-FC14891AB286}"/>
              </a:ext>
            </a:extLst>
          </p:cNvPr>
          <p:cNvSpPr txBox="1"/>
          <p:nvPr/>
        </p:nvSpPr>
        <p:spPr>
          <a:xfrm>
            <a:off x="7727680" y="250826"/>
            <a:ext cx="1008996" cy="197409"/>
          </a:xfrm>
          <a:prstGeom prst="rect">
            <a:avLst/>
          </a:prstGeom>
          <a:solidFill>
            <a:schemeClr val="accent6">
              <a:lumMod val="20000"/>
              <a:lumOff val="80000"/>
            </a:schemeClr>
          </a:solidFill>
          <a:ln>
            <a:solidFill>
              <a:schemeClr val="tx1"/>
            </a:solidFill>
          </a:ln>
        </p:spPr>
        <p:txBody>
          <a:bodyPr wrap="square" lIns="0" tIns="0" rIns="0" bIns="0" rtlCol="0" anchor="ctr">
            <a:noAutofit/>
          </a:bodyPr>
          <a:lstStyle/>
          <a:p>
            <a:pPr algn="ctr" defTabSz="623438"/>
            <a:r>
              <a:rPr kumimoji="1" lang="en-US" sz="1100" b="1" dirty="0">
                <a:solidFill>
                  <a:prstClr val="black"/>
                </a:solidFill>
                <a:latin typeface="Frutiger 45 Light"/>
              </a:rPr>
              <a:t>Volatility</a:t>
            </a:r>
          </a:p>
        </p:txBody>
      </p:sp>
    </p:spTree>
    <p:custDataLst>
      <p:tags r:id="rId1"/>
    </p:custDataLst>
    <p:extLst>
      <p:ext uri="{BB962C8B-B14F-4D97-AF65-F5344CB8AC3E}">
        <p14:creationId xmlns:p14="http://schemas.microsoft.com/office/powerpoint/2010/main" val="1490221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7FD8DD6-2DFC-45B2-B0ED-14942F2C9382}"/>
              </a:ext>
            </a:extLst>
          </p:cNvPr>
          <p:cNvPicPr>
            <a:picLocks noChangeAspect="1"/>
          </p:cNvPicPr>
          <p:nvPr/>
        </p:nvPicPr>
        <p:blipFill>
          <a:blip r:embed="rId8"/>
          <a:stretch>
            <a:fillRect/>
          </a:stretch>
        </p:blipFill>
        <p:spPr>
          <a:xfrm>
            <a:off x="5240525" y="1186749"/>
            <a:ext cx="2941117" cy="2287535"/>
          </a:xfrm>
          <a:prstGeom prst="rect">
            <a:avLst/>
          </a:prstGeom>
        </p:spPr>
      </p:pic>
      <p:sp>
        <p:nvSpPr>
          <p:cNvPr id="4" name="PAGE HEADING"/>
          <p:cNvSpPr>
            <a:spLocks noGrp="1"/>
          </p:cNvSpPr>
          <p:nvPr>
            <p:ph type="title"/>
            <p:custDataLst>
              <p:tags r:id="rId2"/>
            </p:custDataLst>
          </p:nvPr>
        </p:nvSpPr>
        <p:spPr/>
        <p:txBody>
          <a:bodyPr>
            <a:normAutofit/>
          </a:bodyPr>
          <a:lstStyle/>
          <a:p>
            <a:r>
              <a:rPr lang="en-US" dirty="0"/>
              <a:t>#4: Are you seeking </a:t>
            </a:r>
            <a:r>
              <a:rPr lang="en-US" dirty="0">
                <a:solidFill>
                  <a:schemeClr val="tx2"/>
                </a:solidFill>
              </a:rPr>
              <a:t>opportunity in Asia?</a:t>
            </a:r>
          </a:p>
        </p:txBody>
      </p:sp>
      <p:sp>
        <p:nvSpPr>
          <p:cNvPr id="2" name="TextBox 1"/>
          <p:cNvSpPr txBox="1"/>
          <p:nvPr>
            <p:custDataLst>
              <p:tags r:id="rId3"/>
            </p:custDataLst>
          </p:nvPr>
        </p:nvSpPr>
        <p:spPr>
          <a:xfrm>
            <a:off x="382385" y="820995"/>
            <a:ext cx="4164677" cy="374073"/>
          </a:xfrm>
          <a:prstGeom prst="rect">
            <a:avLst/>
          </a:prstGeom>
          <a:noFill/>
        </p:spPr>
        <p:txBody>
          <a:bodyPr vert="horz" wrap="square" lIns="0" tIns="0" rIns="0" bIns="0" rtlCol="0" anchor="t">
            <a:noAutofit/>
          </a:bodyPr>
          <a:lstStyle/>
          <a:p>
            <a:pPr defTabSz="623438" eaLnBrk="1">
              <a:spcBef>
                <a:spcPts val="0"/>
              </a:spcBef>
              <a:spcAft>
                <a:spcPts val="409"/>
              </a:spcAft>
            </a:pPr>
            <a:r>
              <a:rPr lang="en-US" sz="1200" b="1" kern="0" dirty="0">
                <a:solidFill>
                  <a:prstClr val="black"/>
                </a:solidFill>
                <a:latin typeface="Frutiger 45 Light" panose="020B0603020202020204" pitchFamily="34" charset="0"/>
              </a:rPr>
              <a:t>Economic power is shifting from west-to-east…</a:t>
            </a:r>
          </a:p>
          <a:p>
            <a:pPr defTabSz="623438" eaLnBrk="1">
              <a:spcBef>
                <a:spcPts val="0"/>
              </a:spcBef>
              <a:spcAft>
                <a:spcPts val="409"/>
              </a:spcAft>
            </a:pPr>
            <a:r>
              <a:rPr lang="en-US" sz="1200" kern="0" dirty="0">
                <a:solidFill>
                  <a:prstClr val="black"/>
                </a:solidFill>
                <a:latin typeface="Frutiger 45 Light" panose="020B0603020202020204" pitchFamily="34" charset="0"/>
              </a:rPr>
              <a:t>China GDP % of world total in PPP terms, with forecasts</a:t>
            </a:r>
          </a:p>
          <a:p>
            <a:pPr defTabSz="623438" eaLnBrk="1">
              <a:spcBef>
                <a:spcPts val="0"/>
              </a:spcBef>
              <a:spcAft>
                <a:spcPts val="409"/>
              </a:spcAft>
            </a:pPr>
            <a:endParaRPr lang="en-US" sz="1200" kern="0" dirty="0">
              <a:solidFill>
                <a:srgbClr val="464749"/>
              </a:solidFill>
              <a:latin typeface="Frutiger 45 Light" panose="020B0603020202020204" pitchFamily="34" charset="0"/>
            </a:endParaRPr>
          </a:p>
        </p:txBody>
      </p:sp>
      <p:sp>
        <p:nvSpPr>
          <p:cNvPr id="5" name="TextBox 4"/>
          <p:cNvSpPr txBox="1"/>
          <p:nvPr>
            <p:custDataLst>
              <p:tags r:id="rId4"/>
            </p:custDataLst>
          </p:nvPr>
        </p:nvSpPr>
        <p:spPr>
          <a:xfrm>
            <a:off x="4596938" y="820995"/>
            <a:ext cx="4164677" cy="374073"/>
          </a:xfrm>
          <a:prstGeom prst="rect">
            <a:avLst/>
          </a:prstGeom>
          <a:noFill/>
        </p:spPr>
        <p:txBody>
          <a:bodyPr vert="horz" wrap="square" lIns="0" tIns="0" rIns="0" bIns="0" rtlCol="0" anchor="t">
            <a:noAutofit/>
          </a:bodyPr>
          <a:lstStyle/>
          <a:p>
            <a:pPr defTabSz="623438" eaLnBrk="1">
              <a:spcBef>
                <a:spcPts val="0"/>
              </a:spcBef>
              <a:spcAft>
                <a:spcPts val="409"/>
              </a:spcAft>
            </a:pPr>
            <a:r>
              <a:rPr lang="en-US" sz="1200" b="1" kern="0" dirty="0">
                <a:solidFill>
                  <a:prstClr val="black"/>
                </a:solidFill>
                <a:latin typeface="Frutiger 45 Light" panose="020B0603020202020204" pitchFamily="34" charset="0"/>
              </a:rPr>
              <a:t>…as is China’s weight in financial markets</a:t>
            </a:r>
          </a:p>
          <a:p>
            <a:pPr defTabSz="623438" eaLnBrk="1">
              <a:spcBef>
                <a:spcPts val="0"/>
              </a:spcBef>
              <a:spcAft>
                <a:spcPts val="409"/>
              </a:spcAft>
            </a:pPr>
            <a:r>
              <a:rPr lang="en-US" sz="1200" kern="0" dirty="0">
                <a:solidFill>
                  <a:prstClr val="black"/>
                </a:solidFill>
                <a:latin typeface="Frutiger 45 Light" panose="020B0603020202020204" pitchFamily="34" charset="0"/>
              </a:rPr>
              <a:t>Weight in MSCI ACWI if all A-shares are included (weights determined based on current market capitalizations)</a:t>
            </a:r>
          </a:p>
          <a:p>
            <a:pPr defTabSz="623438" eaLnBrk="1">
              <a:spcBef>
                <a:spcPts val="0"/>
              </a:spcBef>
              <a:spcAft>
                <a:spcPts val="409"/>
              </a:spcAft>
            </a:pPr>
            <a:endParaRPr lang="en-US" sz="1200" kern="0" dirty="0">
              <a:solidFill>
                <a:prstClr val="black"/>
              </a:solidFill>
              <a:latin typeface="Frutiger 45 Light" panose="020B0603020202020204" pitchFamily="34" charset="0"/>
            </a:endParaRPr>
          </a:p>
          <a:p>
            <a:pPr defTabSz="623438" eaLnBrk="1">
              <a:spcBef>
                <a:spcPts val="0"/>
              </a:spcBef>
              <a:spcAft>
                <a:spcPts val="409"/>
              </a:spcAft>
            </a:pPr>
            <a:endParaRPr lang="en-US" sz="1200" kern="0" dirty="0">
              <a:solidFill>
                <a:srgbClr val="464749"/>
              </a:solidFill>
              <a:latin typeface="Frutiger 45 Light" panose="020B0603020202020204" pitchFamily="34" charset="0"/>
            </a:endParaRPr>
          </a:p>
        </p:txBody>
      </p:sp>
      <p:sp>
        <p:nvSpPr>
          <p:cNvPr id="6" name="TextBox 5"/>
          <p:cNvSpPr txBox="1"/>
          <p:nvPr>
            <p:custDataLst>
              <p:tags r:id="rId5"/>
            </p:custDataLst>
          </p:nvPr>
        </p:nvSpPr>
        <p:spPr>
          <a:xfrm>
            <a:off x="812800" y="4738132"/>
            <a:ext cx="7637929" cy="245455"/>
          </a:xfrm>
          <a:prstGeom prst="rect">
            <a:avLst/>
          </a:prstGeom>
          <a:noFill/>
        </p:spPr>
        <p:txBody>
          <a:bodyPr vert="horz" wrap="square" lIns="0" tIns="0" rIns="0" bIns="0" rtlCol="0" anchor="b" anchorCtr="0">
            <a:noAutofit/>
          </a:bodyPr>
          <a:lstStyle/>
          <a:p>
            <a:pPr algn="r" defTabSz="623438" eaLnBrk="1">
              <a:spcBef>
                <a:spcPts val="0"/>
              </a:spcBef>
              <a:spcAft>
                <a:spcPts val="409"/>
              </a:spcAft>
            </a:pPr>
            <a:r>
              <a:rPr lang="en-US" sz="614" kern="0" dirty="0">
                <a:solidFill>
                  <a:prstClr val="black"/>
                </a:solidFill>
                <a:latin typeface="Frutiger 45 Light" panose="020B0603020202020204" pitchFamily="34" charset="0"/>
              </a:rPr>
              <a:t>Note: Countries report GDP data in their own currency. To compare the data, each country’s statistics must be converted into a common currency. One way to do so is to use market exchange rates. Another commonly used approach is to employ purchasing power parity (PPP) exchange rates—the rate at which the currency of one country would have to be converted into that of another country to buy the same amount of goods and services in each country. While the US economy measures larger than China when using market exchange rates, the opposite is true when employing PPP ones. Source: IMF World Economic Outlook, MSCI, UBS, March 2021</a:t>
            </a:r>
          </a:p>
          <a:p>
            <a:pPr algn="r" defTabSz="623438" eaLnBrk="1">
              <a:spcBef>
                <a:spcPts val="0"/>
              </a:spcBef>
              <a:spcAft>
                <a:spcPts val="409"/>
              </a:spcAft>
            </a:pPr>
            <a:r>
              <a:rPr lang="en-US" sz="614"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614" kern="0" dirty="0">
                <a:solidFill>
                  <a:prstClr val="black"/>
                </a:solidFill>
                <a:latin typeface="Frutiger 45 Light" panose="020B0603020202020204" pitchFamily="34" charset="0"/>
              </a:rPr>
            </a:br>
            <a:r>
              <a:rPr lang="en-US" sz="614" kern="0" dirty="0">
                <a:solidFill>
                  <a:prstClr val="black"/>
                </a:solidFill>
                <a:latin typeface="Frutiger 45 Light" panose="020B0603020202020204" pitchFamily="34" charset="0"/>
              </a:rPr>
              <a:t>Please see important disclaimer at the end of the document.</a:t>
            </a:r>
          </a:p>
        </p:txBody>
      </p:sp>
      <p:sp>
        <p:nvSpPr>
          <p:cNvPr id="9" name="TextBox 8">
            <a:extLst>
              <a:ext uri="{FF2B5EF4-FFF2-40B4-BE49-F238E27FC236}">
                <a16:creationId xmlns:a16="http://schemas.microsoft.com/office/drawing/2014/main" id="{6B80DA33-64C0-4F66-9CA0-A2E7AA74564F}"/>
              </a:ext>
            </a:extLst>
          </p:cNvPr>
          <p:cNvSpPr txBox="1"/>
          <p:nvPr/>
        </p:nvSpPr>
        <p:spPr>
          <a:xfrm>
            <a:off x="382384" y="3511728"/>
            <a:ext cx="8283497" cy="894754"/>
          </a:xfrm>
          <a:prstGeom prst="rect">
            <a:avLst/>
          </a:prstGeom>
          <a:solidFill>
            <a:schemeClr val="bg1">
              <a:lumMod val="95000"/>
            </a:schemeClr>
          </a:solidFill>
          <a:ln>
            <a:solidFill>
              <a:schemeClr val="bg1">
                <a:lumMod val="95000"/>
              </a:schemeClr>
            </a:solidFill>
          </a:ln>
        </p:spPr>
        <p:txBody>
          <a:bodyPr wrap="square" lIns="62202" tIns="62202" rIns="62202" bIns="62202" rtlCol="0" anchor="ctr">
            <a:noAutofit/>
          </a:bodyPr>
          <a:lstStyle>
            <a:defPPr>
              <a:defRPr lang="en-US"/>
            </a:defPPr>
            <a:lvl1pPr marL="285750" indent="-285750" defTabSz="1005305">
              <a:spcBef>
                <a:spcPts val="1600"/>
              </a:spcBef>
              <a:buSzPct val="100000"/>
              <a:buFont typeface="Arial" panose="020B0604020202020204" pitchFamily="34" charset="0"/>
              <a:buChar char="•"/>
              <a:defRPr sz="1400">
                <a:solidFill>
                  <a:prstClr val="black"/>
                </a:solidFill>
                <a:latin typeface="Frutiger 45 Light" panose="020B0603020202020204" pitchFamily="34" charset="0"/>
              </a:defRPr>
            </a:lvl1pPr>
          </a:lstStyle>
          <a:p>
            <a:pPr marL="194824" indent="-194824" defTabSz="685417" eaLnBrk="1">
              <a:spcBef>
                <a:spcPts val="0"/>
              </a:spcBef>
              <a:spcAft>
                <a:spcPts val="409"/>
              </a:spcAft>
              <a:defRPr/>
            </a:pPr>
            <a:r>
              <a:rPr lang="en-US" sz="1100" dirty="0"/>
              <a:t>Over the past 20 years the </a:t>
            </a:r>
            <a:r>
              <a:rPr lang="en-US" sz="1100" b="1" dirty="0"/>
              <a:t>Asian economy </a:t>
            </a:r>
            <a:r>
              <a:rPr lang="en-US" sz="1100" dirty="0"/>
              <a:t>has grown more than </a:t>
            </a:r>
            <a:r>
              <a:rPr lang="en-US" sz="1100" b="1" dirty="0"/>
              <a:t>threefold</a:t>
            </a:r>
            <a:r>
              <a:rPr lang="en-US" sz="1100" dirty="0"/>
              <a:t>, with </a:t>
            </a:r>
            <a:r>
              <a:rPr lang="en-US" sz="1100" b="1" dirty="0"/>
              <a:t>China</a:t>
            </a:r>
            <a:r>
              <a:rPr lang="en-US" sz="1100" dirty="0"/>
              <a:t> experiencing a </a:t>
            </a:r>
            <a:r>
              <a:rPr lang="en-US" sz="1100" b="1" dirty="0"/>
              <a:t>fivefold</a:t>
            </a:r>
            <a:r>
              <a:rPr lang="en-US" sz="1100" dirty="0"/>
              <a:t> increase over the same period</a:t>
            </a:r>
          </a:p>
          <a:p>
            <a:pPr marL="194824" indent="-194824" defTabSz="685417" eaLnBrk="1">
              <a:spcBef>
                <a:spcPts val="0"/>
              </a:spcBef>
              <a:spcAft>
                <a:spcPts val="409"/>
              </a:spcAft>
            </a:pPr>
            <a:r>
              <a:rPr lang="en-US" sz="1100" dirty="0"/>
              <a:t>The West-to-East shift in economic power has continued during the pandemic: </a:t>
            </a:r>
            <a:r>
              <a:rPr lang="en-GB" sz="1100" dirty="0"/>
              <a:t>we expect that by the end of 2022, real GDP will be</a:t>
            </a:r>
            <a:r>
              <a:rPr lang="en-GB" sz="1100" b="1" dirty="0"/>
              <a:t> 9% higher </a:t>
            </a:r>
            <a:r>
              <a:rPr lang="en-GB" sz="1100" dirty="0"/>
              <a:t>than in December 2019 for the </a:t>
            </a:r>
            <a:r>
              <a:rPr lang="en-GB" sz="1100" b="1" dirty="0"/>
              <a:t>US</a:t>
            </a:r>
            <a:r>
              <a:rPr lang="en-GB" sz="1100" dirty="0"/>
              <a:t>, but </a:t>
            </a:r>
            <a:r>
              <a:rPr lang="en-GB" sz="1100" b="1" dirty="0"/>
              <a:t>18% higher </a:t>
            </a:r>
            <a:r>
              <a:rPr lang="en-GB" sz="1100" dirty="0"/>
              <a:t>for </a:t>
            </a:r>
            <a:r>
              <a:rPr lang="en-GB" sz="1100" b="1" dirty="0"/>
              <a:t>China</a:t>
            </a:r>
            <a:endParaRPr lang="en-US" sz="1100" b="1" dirty="0"/>
          </a:p>
        </p:txBody>
      </p:sp>
      <p:sp>
        <p:nvSpPr>
          <p:cNvPr id="10" name="TextBox 9">
            <a:extLst>
              <a:ext uri="{FF2B5EF4-FFF2-40B4-BE49-F238E27FC236}">
                <a16:creationId xmlns:a16="http://schemas.microsoft.com/office/drawing/2014/main" id="{612B9DD8-C733-4989-939A-56470826EE6A}"/>
              </a:ext>
            </a:extLst>
          </p:cNvPr>
          <p:cNvSpPr txBox="1"/>
          <p:nvPr/>
        </p:nvSpPr>
        <p:spPr>
          <a:xfrm>
            <a:off x="7659157" y="226788"/>
            <a:ext cx="1102458" cy="188589"/>
          </a:xfrm>
          <a:prstGeom prst="rect">
            <a:avLst/>
          </a:prstGeom>
          <a:solidFill>
            <a:schemeClr val="accent3">
              <a:lumMod val="60000"/>
              <a:lumOff val="40000"/>
            </a:schemeClr>
          </a:solidFill>
          <a:ln>
            <a:solidFill>
              <a:schemeClr val="tx1"/>
            </a:solidFill>
          </a:ln>
        </p:spPr>
        <p:txBody>
          <a:bodyPr wrap="square" lIns="0" tIns="0" rIns="0" bIns="0" rtlCol="0" anchor="ctr">
            <a:noAutofit/>
          </a:bodyPr>
          <a:lstStyle/>
          <a:p>
            <a:pPr algn="ctr" defTabSz="623438"/>
            <a:r>
              <a:rPr kumimoji="1" lang="en-US" sz="1100" b="1" dirty="0">
                <a:solidFill>
                  <a:prstClr val="black"/>
                </a:solidFill>
                <a:latin typeface="Frutiger 45 Light"/>
              </a:rPr>
              <a:t>Asia</a:t>
            </a:r>
          </a:p>
        </p:txBody>
      </p:sp>
      <p:pic>
        <p:nvPicPr>
          <p:cNvPr id="7" name="Picture 6">
            <a:extLst>
              <a:ext uri="{FF2B5EF4-FFF2-40B4-BE49-F238E27FC236}">
                <a16:creationId xmlns:a16="http://schemas.microsoft.com/office/drawing/2014/main" id="{5F6298E6-DC37-4B22-9C14-4AE8510D6AAA}"/>
              </a:ext>
            </a:extLst>
          </p:cNvPr>
          <p:cNvPicPr>
            <a:picLocks noChangeAspect="1"/>
          </p:cNvPicPr>
          <p:nvPr/>
        </p:nvPicPr>
        <p:blipFill>
          <a:blip r:embed="rId9"/>
          <a:stretch>
            <a:fillRect/>
          </a:stretch>
        </p:blipFill>
        <p:spPr>
          <a:xfrm>
            <a:off x="1183341" y="1231768"/>
            <a:ext cx="2941117" cy="2284152"/>
          </a:xfrm>
          <a:prstGeom prst="rect">
            <a:avLst/>
          </a:prstGeom>
        </p:spPr>
      </p:pic>
    </p:spTree>
    <p:custDataLst>
      <p:tags r:id="rId1"/>
    </p:custDataLst>
    <p:extLst>
      <p:ext uri="{BB962C8B-B14F-4D97-AF65-F5344CB8AC3E}">
        <p14:creationId xmlns:p14="http://schemas.microsoft.com/office/powerpoint/2010/main" val="5249701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r>
              <a:rPr lang="en-US" dirty="0"/>
              <a:t>#4: Are you seeking </a:t>
            </a:r>
            <a:r>
              <a:rPr lang="en-US" dirty="0">
                <a:solidFill>
                  <a:schemeClr val="tx2"/>
                </a:solidFill>
              </a:rPr>
              <a:t>opportunity in Asia?</a:t>
            </a:r>
          </a:p>
        </p:txBody>
      </p:sp>
      <p:sp>
        <p:nvSpPr>
          <p:cNvPr id="2" name="TextBox 1"/>
          <p:cNvSpPr txBox="1"/>
          <p:nvPr>
            <p:custDataLst>
              <p:tags r:id="rId3"/>
            </p:custDataLst>
          </p:nvPr>
        </p:nvSpPr>
        <p:spPr>
          <a:xfrm>
            <a:off x="382385" y="799632"/>
            <a:ext cx="4186115" cy="374073"/>
          </a:xfrm>
          <a:prstGeom prst="rect">
            <a:avLst/>
          </a:prstGeom>
          <a:noFill/>
        </p:spPr>
        <p:txBody>
          <a:bodyPr vert="horz" wrap="square" lIns="0" tIns="0" rIns="0" bIns="0" rtlCol="0" anchor="t">
            <a:noAutofit/>
          </a:bodyPr>
          <a:lstStyle/>
          <a:p>
            <a:pPr defTabSz="623438" eaLnBrk="1">
              <a:spcBef>
                <a:spcPts val="0"/>
              </a:spcBef>
              <a:spcAft>
                <a:spcPts val="409"/>
              </a:spcAft>
            </a:pPr>
            <a:r>
              <a:rPr lang="en-US" sz="1200" b="1" kern="0" dirty="0">
                <a:solidFill>
                  <a:prstClr val="black"/>
                </a:solidFill>
                <a:latin typeface="Frutiger 45 Light" panose="020B0603020202020204" pitchFamily="34" charset="0"/>
              </a:rPr>
              <a:t>Earnings growth set for a solid rebound in </a:t>
            </a:r>
            <a:r>
              <a:rPr lang="en-US" sz="1200" b="1" kern="0" dirty="0" err="1">
                <a:solidFill>
                  <a:prstClr val="black"/>
                </a:solidFill>
                <a:latin typeface="Frutiger 45 Light" panose="020B0603020202020204" pitchFamily="34" charset="0"/>
              </a:rPr>
              <a:t>AxJ</a:t>
            </a:r>
            <a:endParaRPr lang="en-US" sz="1200" b="1" kern="0" dirty="0">
              <a:solidFill>
                <a:prstClr val="black"/>
              </a:solidFill>
              <a:latin typeface="Frutiger 45 Light" panose="020B0603020202020204" pitchFamily="34" charset="0"/>
            </a:endParaRPr>
          </a:p>
          <a:p>
            <a:pPr defTabSz="623438" eaLnBrk="1">
              <a:spcBef>
                <a:spcPts val="0"/>
              </a:spcBef>
              <a:spcAft>
                <a:spcPts val="409"/>
              </a:spcAft>
            </a:pPr>
            <a:r>
              <a:rPr lang="en-US" sz="1200" kern="0" dirty="0">
                <a:solidFill>
                  <a:prstClr val="black"/>
                </a:solidFill>
                <a:latin typeface="Frutiger 45 Light" panose="020B0603020202020204" pitchFamily="34" charset="0"/>
              </a:rPr>
              <a:t>EPS growth estimates for 2021 across regions</a:t>
            </a:r>
          </a:p>
          <a:p>
            <a:pPr defTabSz="623438" eaLnBrk="1">
              <a:spcBef>
                <a:spcPts val="0"/>
              </a:spcBef>
              <a:spcAft>
                <a:spcPts val="409"/>
              </a:spcAft>
            </a:pPr>
            <a:endParaRPr lang="en-US" sz="1200" kern="0" dirty="0">
              <a:solidFill>
                <a:srgbClr val="464749"/>
              </a:solidFill>
              <a:latin typeface="Frutiger 45 Light" panose="020B0603020202020204" pitchFamily="34" charset="0"/>
            </a:endParaRPr>
          </a:p>
        </p:txBody>
      </p:sp>
      <p:sp>
        <p:nvSpPr>
          <p:cNvPr id="5" name="TextBox 4"/>
          <p:cNvSpPr txBox="1"/>
          <p:nvPr>
            <p:custDataLst>
              <p:tags r:id="rId4"/>
            </p:custDataLst>
          </p:nvPr>
        </p:nvSpPr>
        <p:spPr>
          <a:xfrm>
            <a:off x="4575502" y="805386"/>
            <a:ext cx="4161173" cy="374073"/>
          </a:xfrm>
          <a:prstGeom prst="rect">
            <a:avLst/>
          </a:prstGeom>
          <a:noFill/>
        </p:spPr>
        <p:txBody>
          <a:bodyPr vert="horz" wrap="square" lIns="0" tIns="0" rIns="0" bIns="0" rtlCol="0" anchor="t">
            <a:noAutofit/>
          </a:bodyPr>
          <a:lstStyle/>
          <a:p>
            <a:pPr defTabSz="623438" eaLnBrk="1">
              <a:spcBef>
                <a:spcPts val="0"/>
              </a:spcBef>
              <a:spcAft>
                <a:spcPts val="409"/>
              </a:spcAft>
            </a:pPr>
            <a:r>
              <a:rPr lang="en-US" sz="1200" b="1" kern="0" dirty="0">
                <a:solidFill>
                  <a:prstClr val="black"/>
                </a:solidFill>
                <a:latin typeface="Frutiger 45 Light" panose="020B0603020202020204" pitchFamily="34" charset="0"/>
              </a:rPr>
              <a:t>Asia is also at the core of key disruptive trends</a:t>
            </a:r>
          </a:p>
          <a:p>
            <a:pPr defTabSz="623438" eaLnBrk="1">
              <a:spcBef>
                <a:spcPts val="0"/>
              </a:spcBef>
              <a:spcAft>
                <a:spcPts val="409"/>
              </a:spcAft>
            </a:pPr>
            <a:r>
              <a:rPr lang="en-US" sz="1200" kern="0" dirty="0">
                <a:solidFill>
                  <a:prstClr val="black"/>
                </a:solidFill>
                <a:latin typeface="Frutiger 45 Light" panose="020B0603020202020204" pitchFamily="34" charset="0"/>
              </a:rPr>
              <a:t>US, China telemedicine, market size projections in USD bn </a:t>
            </a:r>
          </a:p>
          <a:p>
            <a:pPr defTabSz="623438" eaLnBrk="1">
              <a:spcBef>
                <a:spcPts val="0"/>
              </a:spcBef>
              <a:spcAft>
                <a:spcPts val="409"/>
              </a:spcAft>
            </a:pPr>
            <a:endParaRPr lang="en-US" sz="1200" kern="0" dirty="0">
              <a:solidFill>
                <a:prstClr val="black"/>
              </a:solidFill>
              <a:latin typeface="Frutiger 45 Light" panose="020B0603020202020204" pitchFamily="34" charset="0"/>
            </a:endParaRPr>
          </a:p>
          <a:p>
            <a:pPr defTabSz="623438" eaLnBrk="1">
              <a:spcBef>
                <a:spcPts val="0"/>
              </a:spcBef>
              <a:spcAft>
                <a:spcPts val="409"/>
              </a:spcAft>
            </a:pPr>
            <a:r>
              <a:rPr lang="en-US" sz="1200" kern="0" dirty="0">
                <a:solidFill>
                  <a:srgbClr val="464749"/>
                </a:solidFill>
                <a:latin typeface="Frutiger 45 Light" panose="020B0603020202020204" pitchFamily="34" charset="0"/>
              </a:rPr>
              <a:t> </a:t>
            </a:r>
          </a:p>
          <a:p>
            <a:pPr defTabSz="623438" eaLnBrk="1">
              <a:spcBef>
                <a:spcPts val="0"/>
              </a:spcBef>
              <a:spcAft>
                <a:spcPts val="409"/>
              </a:spcAft>
            </a:pPr>
            <a:endParaRPr lang="en-US" sz="1200" kern="0" dirty="0">
              <a:solidFill>
                <a:srgbClr val="464749"/>
              </a:solidFill>
              <a:latin typeface="Frutiger 45 Light" panose="020B0603020202020204" pitchFamily="34" charset="0"/>
            </a:endParaRPr>
          </a:p>
          <a:p>
            <a:pPr defTabSz="623438" eaLnBrk="1">
              <a:spcBef>
                <a:spcPts val="0"/>
              </a:spcBef>
              <a:spcAft>
                <a:spcPts val="409"/>
              </a:spcAft>
            </a:pPr>
            <a:endParaRPr lang="en-US" sz="1200" kern="0" dirty="0">
              <a:solidFill>
                <a:srgbClr val="464749"/>
              </a:solidFill>
              <a:latin typeface="Frutiger 45 Light" panose="020B0603020202020204" pitchFamily="34" charset="0"/>
            </a:endParaRPr>
          </a:p>
        </p:txBody>
      </p:sp>
      <p:sp>
        <p:nvSpPr>
          <p:cNvPr id="6" name="TextBox 5"/>
          <p:cNvSpPr txBox="1"/>
          <p:nvPr>
            <p:custDataLst>
              <p:tags r:id="rId5"/>
            </p:custDataLst>
          </p:nvPr>
        </p:nvSpPr>
        <p:spPr>
          <a:xfrm>
            <a:off x="1429788" y="4684811"/>
            <a:ext cx="6793835" cy="245455"/>
          </a:xfrm>
          <a:prstGeom prst="rect">
            <a:avLst/>
          </a:prstGeom>
          <a:noFill/>
        </p:spPr>
        <p:txBody>
          <a:bodyPr vert="horz" wrap="square" lIns="0" tIns="0" rIns="0" bIns="0" rtlCol="0" anchor="b" anchorCtr="0">
            <a:noAutofit/>
          </a:bodyPr>
          <a:lstStyle/>
          <a:p>
            <a:pPr algn="r" defTabSz="623438" eaLnBrk="1">
              <a:spcBef>
                <a:spcPts val="0"/>
              </a:spcBef>
              <a:spcAft>
                <a:spcPts val="409"/>
              </a:spcAft>
            </a:pPr>
            <a:r>
              <a:rPr lang="en-US" sz="614" kern="0" dirty="0">
                <a:solidFill>
                  <a:prstClr val="black"/>
                </a:solidFill>
                <a:latin typeface="Frutiger 45 Light" panose="020B0603020202020204" pitchFamily="34" charset="0"/>
              </a:rPr>
              <a:t>Source: UBS, March 2021</a:t>
            </a:r>
          </a:p>
          <a:p>
            <a:pPr algn="r" defTabSz="623438" eaLnBrk="1">
              <a:spcBef>
                <a:spcPts val="0"/>
              </a:spcBef>
              <a:spcAft>
                <a:spcPts val="409"/>
              </a:spcAft>
            </a:pPr>
            <a:r>
              <a:rPr lang="en-US" sz="614"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614" kern="0" dirty="0">
                <a:solidFill>
                  <a:prstClr val="black"/>
                </a:solidFill>
                <a:latin typeface="Frutiger 45 Light" panose="020B0603020202020204" pitchFamily="34" charset="0"/>
              </a:rPr>
            </a:br>
            <a:r>
              <a:rPr lang="en-US" sz="614" kern="0" dirty="0">
                <a:solidFill>
                  <a:prstClr val="black"/>
                </a:solidFill>
                <a:latin typeface="Frutiger 45 Light" panose="020B0603020202020204" pitchFamily="34" charset="0"/>
              </a:rPr>
              <a:t>Please see important disclaimer at the end of the document.</a:t>
            </a:r>
          </a:p>
        </p:txBody>
      </p:sp>
      <p:sp>
        <p:nvSpPr>
          <p:cNvPr id="9" name="TextBox 8">
            <a:extLst>
              <a:ext uri="{FF2B5EF4-FFF2-40B4-BE49-F238E27FC236}">
                <a16:creationId xmlns:a16="http://schemas.microsoft.com/office/drawing/2014/main" id="{A35FB017-E25A-4233-A3F1-936F03C63A49}"/>
              </a:ext>
            </a:extLst>
          </p:cNvPr>
          <p:cNvSpPr txBox="1"/>
          <p:nvPr/>
        </p:nvSpPr>
        <p:spPr>
          <a:xfrm>
            <a:off x="382384" y="3461128"/>
            <a:ext cx="8354291" cy="1041450"/>
          </a:xfrm>
          <a:prstGeom prst="rect">
            <a:avLst/>
          </a:prstGeom>
          <a:solidFill>
            <a:schemeClr val="bg1">
              <a:lumMod val="95000"/>
            </a:schemeClr>
          </a:solidFill>
          <a:ln>
            <a:solidFill>
              <a:schemeClr val="bg1">
                <a:lumMod val="95000"/>
              </a:schemeClr>
            </a:solidFill>
          </a:ln>
        </p:spPr>
        <p:txBody>
          <a:bodyPr wrap="square" lIns="62202" tIns="62202" rIns="62202" bIns="62202" rtlCol="0" anchor="ctr">
            <a:noAutofit/>
          </a:bodyPr>
          <a:lstStyle>
            <a:defPPr>
              <a:defRPr lang="en-US"/>
            </a:defPPr>
            <a:lvl1pPr marL="285750" indent="-285750" defTabSz="1005305">
              <a:spcBef>
                <a:spcPts val="1600"/>
              </a:spcBef>
              <a:buSzPct val="100000"/>
              <a:buFont typeface="Arial" panose="020B0604020202020204" pitchFamily="34" charset="0"/>
              <a:buChar char="•"/>
              <a:defRPr sz="1400">
                <a:solidFill>
                  <a:prstClr val="black"/>
                </a:solidFill>
                <a:latin typeface="Frutiger 45 Light" panose="020B0603020202020204" pitchFamily="34" charset="0"/>
              </a:defRPr>
            </a:lvl1pPr>
          </a:lstStyle>
          <a:p>
            <a:pPr marL="194826" indent="-194826" defTabSz="685424">
              <a:spcBef>
                <a:spcPts val="614"/>
              </a:spcBef>
              <a:defRPr/>
            </a:pPr>
            <a:r>
              <a:rPr lang="en-US" sz="1100" dirty="0"/>
              <a:t>Asian equities have a forecasted </a:t>
            </a:r>
            <a:r>
              <a:rPr lang="en-US" sz="1100" b="1" dirty="0"/>
              <a:t>EPS</a:t>
            </a:r>
            <a:r>
              <a:rPr lang="en-US" sz="1100" dirty="0"/>
              <a:t> </a:t>
            </a:r>
            <a:r>
              <a:rPr lang="en-US" sz="1100" b="1" dirty="0"/>
              <a:t>growth</a:t>
            </a:r>
            <a:r>
              <a:rPr lang="en-US" sz="1100" dirty="0"/>
              <a:t> of </a:t>
            </a:r>
            <a:r>
              <a:rPr lang="en-US" sz="1100" b="1" dirty="0"/>
              <a:t>22% (local currency)/28% (USD) </a:t>
            </a:r>
            <a:r>
              <a:rPr lang="en-US" sz="1100" dirty="0"/>
              <a:t>in 2021. Within the region, our </a:t>
            </a:r>
            <a:r>
              <a:rPr lang="en-US" sz="1100" b="1" dirty="0"/>
              <a:t>most preferred </a:t>
            </a:r>
            <a:r>
              <a:rPr lang="en-US" sz="1100" dirty="0"/>
              <a:t>equity markets are </a:t>
            </a:r>
            <a:r>
              <a:rPr lang="en-US" sz="1100" b="1" dirty="0"/>
              <a:t>China, India and Singapore</a:t>
            </a:r>
          </a:p>
          <a:p>
            <a:pPr marL="194826" indent="-194826" defTabSz="685424">
              <a:spcBef>
                <a:spcPts val="614"/>
              </a:spcBef>
              <a:defRPr/>
            </a:pPr>
            <a:r>
              <a:rPr lang="en-US" sz="1100" dirty="0"/>
              <a:t>We forecast China's </a:t>
            </a:r>
            <a:r>
              <a:rPr lang="en-US" sz="1100" b="1" dirty="0">
                <a:solidFill>
                  <a:srgbClr val="00B050"/>
                </a:solidFill>
              </a:rPr>
              <a:t>green</a:t>
            </a:r>
            <a:r>
              <a:rPr lang="en-US" sz="1100" dirty="0"/>
              <a:t> ambitions to drive a twofold rise in </a:t>
            </a:r>
            <a:r>
              <a:rPr lang="en-US" sz="1100" b="1" dirty="0"/>
              <a:t>solar</a:t>
            </a:r>
            <a:r>
              <a:rPr lang="en-US" sz="1100" dirty="0"/>
              <a:t> instalments, 40% growth for </a:t>
            </a:r>
            <a:r>
              <a:rPr lang="en-US" sz="1100" b="1" dirty="0"/>
              <a:t>wind</a:t>
            </a:r>
            <a:r>
              <a:rPr lang="en-US" sz="1100" dirty="0"/>
              <a:t> instalments, and five-fold increase </a:t>
            </a:r>
            <a:r>
              <a:rPr lang="en-US" sz="1100" b="1" dirty="0"/>
              <a:t>in electric vehicle </a:t>
            </a:r>
            <a:r>
              <a:rPr lang="en-US" sz="1100" dirty="0"/>
              <a:t>production by 2025</a:t>
            </a:r>
          </a:p>
          <a:p>
            <a:pPr marL="194826" indent="-194826" defTabSz="685424">
              <a:spcBef>
                <a:spcPts val="614"/>
              </a:spcBef>
              <a:defRPr/>
            </a:pPr>
            <a:r>
              <a:rPr lang="en-US" sz="1100" dirty="0"/>
              <a:t>We retain positive views on China's </a:t>
            </a:r>
            <a:r>
              <a:rPr lang="en-US" sz="1100" b="1" dirty="0"/>
              <a:t>leading internet platforms</a:t>
            </a:r>
            <a:r>
              <a:rPr lang="en-US" sz="1100" dirty="0"/>
              <a:t>, </a:t>
            </a:r>
            <a:r>
              <a:rPr lang="en-US" sz="1100" b="1" dirty="0"/>
              <a:t>select banks</a:t>
            </a:r>
            <a:r>
              <a:rPr lang="en-US" sz="1100" dirty="0"/>
              <a:t>, and </a:t>
            </a:r>
            <a:r>
              <a:rPr lang="en-US" sz="1100" b="1" dirty="0"/>
              <a:t>global fintech leaders</a:t>
            </a:r>
          </a:p>
        </p:txBody>
      </p:sp>
      <p:pic>
        <p:nvPicPr>
          <p:cNvPr id="17" name="Picture 16">
            <a:extLst>
              <a:ext uri="{FF2B5EF4-FFF2-40B4-BE49-F238E27FC236}">
                <a16:creationId xmlns:a16="http://schemas.microsoft.com/office/drawing/2014/main" id="{7B9E10BA-49F1-46DE-8FFB-3CF4C16A30A3}"/>
              </a:ext>
            </a:extLst>
          </p:cNvPr>
          <p:cNvPicPr>
            <a:picLocks noChangeAspect="1"/>
          </p:cNvPicPr>
          <p:nvPr/>
        </p:nvPicPr>
        <p:blipFill>
          <a:blip r:embed="rId8"/>
          <a:stretch>
            <a:fillRect/>
          </a:stretch>
        </p:blipFill>
        <p:spPr>
          <a:xfrm>
            <a:off x="991395" y="1253834"/>
            <a:ext cx="2921132" cy="2077250"/>
          </a:xfrm>
          <a:prstGeom prst="rect">
            <a:avLst/>
          </a:prstGeom>
        </p:spPr>
      </p:pic>
      <p:pic>
        <p:nvPicPr>
          <p:cNvPr id="18" name="Picture 17">
            <a:extLst>
              <a:ext uri="{FF2B5EF4-FFF2-40B4-BE49-F238E27FC236}">
                <a16:creationId xmlns:a16="http://schemas.microsoft.com/office/drawing/2014/main" id="{ADEEE582-FA26-4F22-B390-EBFB3B2DFDDA}"/>
              </a:ext>
            </a:extLst>
          </p:cNvPr>
          <p:cNvPicPr>
            <a:picLocks noChangeAspect="1"/>
          </p:cNvPicPr>
          <p:nvPr/>
        </p:nvPicPr>
        <p:blipFill>
          <a:blip r:embed="rId9"/>
          <a:stretch>
            <a:fillRect/>
          </a:stretch>
        </p:blipFill>
        <p:spPr>
          <a:xfrm>
            <a:off x="5071057" y="1257047"/>
            <a:ext cx="2925459" cy="2077250"/>
          </a:xfrm>
          <a:prstGeom prst="rect">
            <a:avLst/>
          </a:prstGeom>
        </p:spPr>
      </p:pic>
      <p:sp>
        <p:nvSpPr>
          <p:cNvPr id="11" name="TextBox 10">
            <a:extLst>
              <a:ext uri="{FF2B5EF4-FFF2-40B4-BE49-F238E27FC236}">
                <a16:creationId xmlns:a16="http://schemas.microsoft.com/office/drawing/2014/main" id="{960073B2-123F-4DAE-B535-B7EF0EF7ABDD}"/>
              </a:ext>
            </a:extLst>
          </p:cNvPr>
          <p:cNvSpPr txBox="1"/>
          <p:nvPr/>
        </p:nvSpPr>
        <p:spPr>
          <a:xfrm>
            <a:off x="7659157" y="226788"/>
            <a:ext cx="1102458" cy="188589"/>
          </a:xfrm>
          <a:prstGeom prst="rect">
            <a:avLst/>
          </a:prstGeom>
          <a:solidFill>
            <a:schemeClr val="accent3">
              <a:lumMod val="60000"/>
              <a:lumOff val="40000"/>
            </a:schemeClr>
          </a:solidFill>
          <a:ln>
            <a:solidFill>
              <a:schemeClr val="tx1"/>
            </a:solidFill>
          </a:ln>
        </p:spPr>
        <p:txBody>
          <a:bodyPr wrap="square" lIns="0" tIns="0" rIns="0" bIns="0" rtlCol="0" anchor="ctr">
            <a:noAutofit/>
          </a:bodyPr>
          <a:lstStyle/>
          <a:p>
            <a:pPr algn="ctr" defTabSz="623438"/>
            <a:r>
              <a:rPr kumimoji="1" lang="en-US" sz="1100" b="1" dirty="0">
                <a:solidFill>
                  <a:prstClr val="black"/>
                </a:solidFill>
                <a:latin typeface="Frutiger 45 Light"/>
              </a:rPr>
              <a:t>Asia</a:t>
            </a:r>
          </a:p>
        </p:txBody>
      </p:sp>
    </p:spTree>
    <p:custDataLst>
      <p:tags r:id="rId1"/>
    </p:custDataLst>
    <p:extLst>
      <p:ext uri="{BB962C8B-B14F-4D97-AF65-F5344CB8AC3E}">
        <p14:creationId xmlns:p14="http://schemas.microsoft.com/office/powerpoint/2010/main" val="3328202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E513453-F753-45C3-8B3F-DF93CA16A888}"/>
              </a:ext>
            </a:extLst>
          </p:cNvPr>
          <p:cNvPicPr>
            <a:picLocks noChangeAspect="1"/>
          </p:cNvPicPr>
          <p:nvPr/>
        </p:nvPicPr>
        <p:blipFill>
          <a:blip r:embed="rId8"/>
          <a:stretch>
            <a:fillRect/>
          </a:stretch>
        </p:blipFill>
        <p:spPr>
          <a:xfrm>
            <a:off x="1782961" y="1206532"/>
            <a:ext cx="5274942" cy="2444056"/>
          </a:xfrm>
          <a:prstGeom prst="rect">
            <a:avLst/>
          </a:prstGeom>
        </p:spPr>
      </p:pic>
      <p:sp>
        <p:nvSpPr>
          <p:cNvPr id="16" name="TextBox 15">
            <a:extLst>
              <a:ext uri="{FF2B5EF4-FFF2-40B4-BE49-F238E27FC236}">
                <a16:creationId xmlns:a16="http://schemas.microsoft.com/office/drawing/2014/main" id="{21A08308-F44E-46AA-81C9-0EB03F16A8E0}"/>
              </a:ext>
            </a:extLst>
          </p:cNvPr>
          <p:cNvSpPr txBox="1"/>
          <p:nvPr>
            <p:custDataLst>
              <p:tags r:id="rId2"/>
            </p:custDataLst>
          </p:nvPr>
        </p:nvSpPr>
        <p:spPr>
          <a:xfrm>
            <a:off x="382385" y="825035"/>
            <a:ext cx="8354290" cy="374073"/>
          </a:xfrm>
          <a:prstGeom prst="rect">
            <a:avLst/>
          </a:prstGeom>
          <a:noFill/>
        </p:spPr>
        <p:txBody>
          <a:bodyPr vert="horz" wrap="square" lIns="0" tIns="0" rIns="0" bIns="0" rtlCol="0" anchor="t">
            <a:noAutofit/>
          </a:bodyPr>
          <a:lstStyle/>
          <a:p>
            <a:pPr defTabSz="623438" eaLnBrk="1">
              <a:spcBef>
                <a:spcPts val="0"/>
              </a:spcBef>
              <a:spcAft>
                <a:spcPts val="409"/>
              </a:spcAft>
            </a:pPr>
            <a:r>
              <a:rPr lang="en-US" sz="1200" b="1" kern="0" dirty="0">
                <a:solidFill>
                  <a:prstClr val="black"/>
                </a:solidFill>
                <a:latin typeface="Frutiger 45 Light" panose="020B0603020202020204" pitchFamily="34" charset="0"/>
              </a:rPr>
              <a:t>Just 1.3% of companies account for all of net wealth generated by global stock market over past three decades</a:t>
            </a:r>
          </a:p>
          <a:p>
            <a:pPr defTabSz="623438" eaLnBrk="1">
              <a:spcBef>
                <a:spcPts val="0"/>
              </a:spcBef>
              <a:spcAft>
                <a:spcPts val="409"/>
              </a:spcAft>
            </a:pPr>
            <a:r>
              <a:rPr lang="en-US" sz="1200" kern="0" dirty="0">
                <a:solidFill>
                  <a:prstClr val="black"/>
                </a:solidFill>
                <a:latin typeface="Frutiger 45 Light" panose="020B0603020202020204" pitchFamily="34" charset="0"/>
              </a:rPr>
              <a:t>% of net stock market wealth generated by top firms, 1990-2018</a:t>
            </a:r>
          </a:p>
          <a:p>
            <a:pPr defTabSz="623438" eaLnBrk="1">
              <a:spcBef>
                <a:spcPts val="0"/>
              </a:spcBef>
              <a:spcAft>
                <a:spcPts val="409"/>
              </a:spcAft>
            </a:pPr>
            <a:endParaRPr lang="en-US" sz="1200" b="1" kern="0" dirty="0">
              <a:solidFill>
                <a:prstClr val="black"/>
              </a:solidFill>
              <a:latin typeface="Frutiger 45 Light" panose="020B0603020202020204" pitchFamily="34" charset="0"/>
            </a:endParaRPr>
          </a:p>
          <a:p>
            <a:pPr defTabSz="623438" eaLnBrk="1">
              <a:spcBef>
                <a:spcPts val="0"/>
              </a:spcBef>
              <a:spcAft>
                <a:spcPts val="409"/>
              </a:spcAft>
            </a:pPr>
            <a:endParaRPr lang="en-US" sz="1200" kern="0" dirty="0">
              <a:solidFill>
                <a:srgbClr val="464749"/>
              </a:solidFill>
              <a:latin typeface="Frutiger 45 Light" panose="020B0603020202020204" pitchFamily="34" charset="0"/>
            </a:endParaRPr>
          </a:p>
        </p:txBody>
      </p:sp>
      <p:sp>
        <p:nvSpPr>
          <p:cNvPr id="4" name="PAGE HEADING"/>
          <p:cNvSpPr>
            <a:spLocks noGrp="1"/>
          </p:cNvSpPr>
          <p:nvPr>
            <p:ph type="title"/>
            <p:custDataLst>
              <p:tags r:id="rId3"/>
            </p:custDataLst>
          </p:nvPr>
        </p:nvSpPr>
        <p:spPr/>
        <p:txBody>
          <a:bodyPr>
            <a:normAutofit/>
          </a:bodyPr>
          <a:lstStyle/>
          <a:p>
            <a:r>
              <a:rPr lang="en-US" dirty="0"/>
              <a:t>#5: Are you positioned for </a:t>
            </a:r>
            <a:r>
              <a:rPr lang="en-US" dirty="0">
                <a:solidFill>
                  <a:schemeClr val="tx2"/>
                </a:solidFill>
              </a:rPr>
              <a:t>structural growth?</a:t>
            </a:r>
          </a:p>
        </p:txBody>
      </p:sp>
      <p:sp>
        <p:nvSpPr>
          <p:cNvPr id="2" name="TextBox 1"/>
          <p:cNvSpPr txBox="1"/>
          <p:nvPr>
            <p:custDataLst>
              <p:tags r:id="rId4"/>
            </p:custDataLst>
          </p:nvPr>
        </p:nvSpPr>
        <p:spPr>
          <a:xfrm>
            <a:off x="1429789" y="927255"/>
            <a:ext cx="6265718" cy="409002"/>
          </a:xfrm>
          <a:prstGeom prst="rect">
            <a:avLst/>
          </a:prstGeom>
          <a:noFill/>
        </p:spPr>
        <p:txBody>
          <a:bodyPr vert="horz" wrap="square" lIns="0" tIns="0" rIns="0" bIns="0" rtlCol="0" anchor="t">
            <a:noAutofit/>
          </a:bodyPr>
          <a:lstStyle/>
          <a:p>
            <a:pPr defTabSz="623438" eaLnBrk="1">
              <a:spcBef>
                <a:spcPts val="0"/>
              </a:spcBef>
              <a:spcAft>
                <a:spcPts val="409"/>
              </a:spcAft>
            </a:pPr>
            <a:endParaRPr lang="en-US" sz="955" kern="0" dirty="0">
              <a:solidFill>
                <a:prstClr val="black"/>
              </a:solidFill>
              <a:latin typeface="Frutiger 45 Light" panose="020B0603020202020204" pitchFamily="34" charset="0"/>
            </a:endParaRPr>
          </a:p>
        </p:txBody>
      </p:sp>
      <p:sp>
        <p:nvSpPr>
          <p:cNvPr id="6" name="TextBox 5"/>
          <p:cNvSpPr txBox="1"/>
          <p:nvPr>
            <p:custDataLst>
              <p:tags r:id="rId5"/>
            </p:custDataLst>
          </p:nvPr>
        </p:nvSpPr>
        <p:spPr>
          <a:xfrm>
            <a:off x="2021460" y="4779968"/>
            <a:ext cx="6265718" cy="245455"/>
          </a:xfrm>
          <a:prstGeom prst="rect">
            <a:avLst/>
          </a:prstGeom>
          <a:noFill/>
        </p:spPr>
        <p:txBody>
          <a:bodyPr vert="horz" wrap="square" lIns="0" tIns="0" rIns="0" bIns="0" rtlCol="0" anchor="b" anchorCtr="0">
            <a:noAutofit/>
          </a:bodyPr>
          <a:lstStyle/>
          <a:p>
            <a:pPr algn="r" defTabSz="623438" eaLnBrk="1">
              <a:spcBef>
                <a:spcPts val="0"/>
              </a:spcBef>
              <a:spcAft>
                <a:spcPts val="409"/>
              </a:spcAft>
            </a:pPr>
            <a:r>
              <a:rPr lang="en-US" sz="614" kern="0" dirty="0">
                <a:solidFill>
                  <a:prstClr val="black"/>
                </a:solidFill>
                <a:latin typeface="Frutiger 45 Light" panose="020B0603020202020204" pitchFamily="34" charset="0"/>
              </a:rPr>
              <a:t>Hendrik </a:t>
            </a:r>
            <a:r>
              <a:rPr lang="en-US" sz="614" kern="0" dirty="0" err="1">
                <a:solidFill>
                  <a:prstClr val="black"/>
                </a:solidFill>
                <a:latin typeface="Frutiger 45 Light" panose="020B0603020202020204" pitchFamily="34" charset="0"/>
              </a:rPr>
              <a:t>Bessembinder</a:t>
            </a:r>
            <a:r>
              <a:rPr lang="en-US" sz="614" kern="0" dirty="0">
                <a:solidFill>
                  <a:prstClr val="black"/>
                </a:solidFill>
                <a:latin typeface="Frutiger 45 Light" panose="020B0603020202020204" pitchFamily="34" charset="0"/>
              </a:rPr>
              <a:t> and others, UBS, as of July 2019</a:t>
            </a:r>
          </a:p>
          <a:p>
            <a:pPr algn="r" defTabSz="623438" eaLnBrk="1">
              <a:spcBef>
                <a:spcPts val="0"/>
              </a:spcBef>
              <a:spcAft>
                <a:spcPts val="409"/>
              </a:spcAft>
            </a:pPr>
            <a:r>
              <a:rPr lang="en-US" sz="614"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614" kern="0" dirty="0">
                <a:solidFill>
                  <a:prstClr val="black"/>
                </a:solidFill>
                <a:latin typeface="Frutiger 45 Light" panose="020B0603020202020204" pitchFamily="34" charset="0"/>
              </a:rPr>
            </a:br>
            <a:r>
              <a:rPr lang="en-US" sz="614" kern="0" dirty="0">
                <a:solidFill>
                  <a:prstClr val="black"/>
                </a:solidFill>
                <a:latin typeface="Frutiger 45 Light" panose="020B0603020202020204" pitchFamily="34" charset="0"/>
              </a:rPr>
              <a:t>Please see important disclaimer at the end of the document.</a:t>
            </a:r>
          </a:p>
        </p:txBody>
      </p:sp>
      <p:sp>
        <p:nvSpPr>
          <p:cNvPr id="9" name="TextBox 8">
            <a:extLst>
              <a:ext uri="{FF2B5EF4-FFF2-40B4-BE49-F238E27FC236}">
                <a16:creationId xmlns:a16="http://schemas.microsoft.com/office/drawing/2014/main" id="{7CE04E1A-5427-4AA2-8E39-F8B46FB1063F}"/>
              </a:ext>
            </a:extLst>
          </p:cNvPr>
          <p:cNvSpPr txBox="1"/>
          <p:nvPr/>
        </p:nvSpPr>
        <p:spPr>
          <a:xfrm>
            <a:off x="7464689" y="214835"/>
            <a:ext cx="1281753" cy="212495"/>
          </a:xfrm>
          <a:prstGeom prst="rect">
            <a:avLst/>
          </a:prstGeom>
          <a:solidFill>
            <a:schemeClr val="accent4">
              <a:lumMod val="60000"/>
              <a:lumOff val="40000"/>
            </a:schemeClr>
          </a:solidFill>
          <a:ln>
            <a:solidFill>
              <a:schemeClr val="tx1"/>
            </a:solidFill>
          </a:ln>
        </p:spPr>
        <p:txBody>
          <a:bodyPr wrap="square" lIns="0" tIns="0" rIns="0" bIns="0" rtlCol="0" anchor="ctr">
            <a:noAutofit/>
          </a:bodyPr>
          <a:lstStyle/>
          <a:p>
            <a:pPr algn="ctr" defTabSz="623438"/>
            <a:r>
              <a:rPr kumimoji="1" lang="en-US" sz="1100" b="1" dirty="0">
                <a:solidFill>
                  <a:prstClr val="black"/>
                </a:solidFill>
                <a:latin typeface="Frutiger 45 Light"/>
              </a:rPr>
              <a:t>Long term trends</a:t>
            </a:r>
          </a:p>
        </p:txBody>
      </p:sp>
      <p:sp>
        <p:nvSpPr>
          <p:cNvPr id="10" name="TextBox 9">
            <a:extLst>
              <a:ext uri="{FF2B5EF4-FFF2-40B4-BE49-F238E27FC236}">
                <a16:creationId xmlns:a16="http://schemas.microsoft.com/office/drawing/2014/main" id="{580852F7-1B75-4C2D-8F30-D988B6B3FA7A}"/>
              </a:ext>
            </a:extLst>
          </p:cNvPr>
          <p:cNvSpPr txBox="1"/>
          <p:nvPr/>
        </p:nvSpPr>
        <p:spPr>
          <a:xfrm>
            <a:off x="382385" y="3579906"/>
            <a:ext cx="8354291" cy="1015999"/>
          </a:xfrm>
          <a:prstGeom prst="rect">
            <a:avLst/>
          </a:prstGeom>
          <a:solidFill>
            <a:schemeClr val="bg1">
              <a:lumMod val="95000"/>
            </a:schemeClr>
          </a:solidFill>
          <a:ln>
            <a:solidFill>
              <a:schemeClr val="bg1">
                <a:lumMod val="95000"/>
              </a:schemeClr>
            </a:solidFill>
          </a:ln>
        </p:spPr>
        <p:txBody>
          <a:bodyPr wrap="square" lIns="62202" tIns="62202" rIns="62202" bIns="62202" rtlCol="0" anchor="ctr">
            <a:noAutofit/>
          </a:bodyPr>
          <a:lstStyle>
            <a:defPPr>
              <a:defRPr lang="en-US"/>
            </a:defPPr>
            <a:lvl1pPr marL="285750" indent="-285750" defTabSz="1005305">
              <a:spcBef>
                <a:spcPts val="1600"/>
              </a:spcBef>
              <a:buSzPct val="100000"/>
              <a:buFont typeface="Arial" panose="020B0604020202020204" pitchFamily="34" charset="0"/>
              <a:buChar char="•"/>
              <a:defRPr sz="1400">
                <a:solidFill>
                  <a:prstClr val="black"/>
                </a:solidFill>
                <a:latin typeface="Frutiger 45 Light" panose="020B0603020202020204" pitchFamily="34" charset="0"/>
              </a:defRPr>
            </a:lvl1pPr>
          </a:lstStyle>
          <a:p>
            <a:pPr marL="194824" indent="-194824" defTabSz="685417" eaLnBrk="1">
              <a:spcBef>
                <a:spcPts val="0"/>
              </a:spcBef>
              <a:spcAft>
                <a:spcPts val="409"/>
              </a:spcAft>
            </a:pPr>
            <a:r>
              <a:rPr lang="en-US" sz="1100" b="1" dirty="0"/>
              <a:t>Two key lessons: First, investors must diversify</a:t>
            </a:r>
            <a:r>
              <a:rPr lang="en-US" sz="1100" dirty="0"/>
              <a:t>: full global diversification is the only way to guarantee investors can capture that 1.3% of value creators. </a:t>
            </a:r>
            <a:r>
              <a:rPr lang="en-US" sz="1100" b="1" dirty="0"/>
              <a:t>Second, tilting portfolios toward stocks and sectors </a:t>
            </a:r>
            <a:r>
              <a:rPr lang="en-US" sz="1100" dirty="0"/>
              <a:t>with the </a:t>
            </a:r>
            <a:r>
              <a:rPr lang="en-US" sz="1100" b="1" dirty="0"/>
              <a:t>highest likelihood </a:t>
            </a:r>
            <a:r>
              <a:rPr lang="en-US" sz="1100" dirty="0"/>
              <a:t>of long-term wealth creation creates the potential for </a:t>
            </a:r>
            <a:r>
              <a:rPr lang="en-US" sz="1100" b="1" dirty="0"/>
              <a:t>significant excess gains</a:t>
            </a:r>
          </a:p>
          <a:p>
            <a:pPr marL="194824" indent="-194824" defTabSz="685417" eaLnBrk="1">
              <a:spcBef>
                <a:spcPts val="0"/>
              </a:spcBef>
              <a:spcAft>
                <a:spcPts val="409"/>
              </a:spcAft>
            </a:pPr>
            <a:r>
              <a:rPr lang="en-US" sz="1100" dirty="0"/>
              <a:t>Investment ideas for </a:t>
            </a:r>
            <a:r>
              <a:rPr lang="en-US" sz="1100" b="1" dirty="0"/>
              <a:t>structural</a:t>
            </a:r>
            <a:r>
              <a:rPr lang="en-US" sz="1100" dirty="0"/>
              <a:t> growth include: </a:t>
            </a:r>
            <a:r>
              <a:rPr lang="en-US" sz="1100" b="1" dirty="0"/>
              <a:t>The Next Big Thing</a:t>
            </a:r>
            <a:r>
              <a:rPr lang="en-US" sz="1100" dirty="0"/>
              <a:t>, </a:t>
            </a:r>
            <a:r>
              <a:rPr lang="en-US" sz="1100" b="1" dirty="0"/>
              <a:t>Future of humans</a:t>
            </a:r>
            <a:r>
              <a:rPr lang="en-US" sz="1100" dirty="0"/>
              <a:t>, </a:t>
            </a:r>
            <a:r>
              <a:rPr lang="en-US" sz="1100" b="1" dirty="0"/>
              <a:t>Investing in digital subscriptions</a:t>
            </a:r>
            <a:r>
              <a:rPr lang="en-US" sz="1100" dirty="0"/>
              <a:t> and </a:t>
            </a:r>
            <a:r>
              <a:rPr lang="en-US" sz="1100" b="1" dirty="0"/>
              <a:t>Private markets</a:t>
            </a:r>
          </a:p>
        </p:txBody>
      </p:sp>
    </p:spTree>
    <p:custDataLst>
      <p:tags r:id="rId1"/>
    </p:custDataLst>
    <p:extLst>
      <p:ext uri="{BB962C8B-B14F-4D97-AF65-F5344CB8AC3E}">
        <p14:creationId xmlns:p14="http://schemas.microsoft.com/office/powerpoint/2010/main" val="42136134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r>
              <a:rPr lang="en-US" dirty="0"/>
              <a:t>#5: Are you positioned for </a:t>
            </a:r>
            <a:r>
              <a:rPr lang="en-US" dirty="0">
                <a:solidFill>
                  <a:schemeClr val="tx2"/>
                </a:solidFill>
              </a:rPr>
              <a:t>structural growth?</a:t>
            </a:r>
          </a:p>
        </p:txBody>
      </p:sp>
      <p:sp>
        <p:nvSpPr>
          <p:cNvPr id="2" name="TextBox 1"/>
          <p:cNvSpPr txBox="1"/>
          <p:nvPr>
            <p:custDataLst>
              <p:tags r:id="rId3"/>
            </p:custDataLst>
          </p:nvPr>
        </p:nvSpPr>
        <p:spPr>
          <a:xfrm>
            <a:off x="382385" y="813845"/>
            <a:ext cx="7307571" cy="374073"/>
          </a:xfrm>
          <a:prstGeom prst="rect">
            <a:avLst/>
          </a:prstGeom>
          <a:noFill/>
        </p:spPr>
        <p:txBody>
          <a:bodyPr vert="horz" wrap="square" lIns="0" tIns="0" rIns="0" bIns="0" rtlCol="0" anchor="t">
            <a:noAutofit/>
          </a:bodyPr>
          <a:lstStyle/>
          <a:p>
            <a:pPr defTabSz="623438" eaLnBrk="1">
              <a:spcBef>
                <a:spcPts val="0"/>
              </a:spcBef>
              <a:spcAft>
                <a:spcPts val="409"/>
              </a:spcAft>
            </a:pPr>
            <a:r>
              <a:rPr lang="en-US" sz="1200" b="1" kern="0" dirty="0">
                <a:solidFill>
                  <a:prstClr val="black"/>
                </a:solidFill>
                <a:latin typeface="Frutiger 45 Light" panose="020B0603020202020204" pitchFamily="34" charset="0"/>
              </a:rPr>
              <a:t>Technology companies are staying private for longer</a:t>
            </a:r>
          </a:p>
          <a:p>
            <a:pPr defTabSz="623438" eaLnBrk="1">
              <a:spcBef>
                <a:spcPts val="0"/>
              </a:spcBef>
              <a:spcAft>
                <a:spcPts val="409"/>
              </a:spcAft>
            </a:pPr>
            <a:r>
              <a:rPr lang="en-US" sz="1200" kern="0" dirty="0">
                <a:solidFill>
                  <a:prstClr val="black"/>
                </a:solidFill>
                <a:latin typeface="Frutiger 45 Light" panose="020B0603020202020204" pitchFamily="34" charset="0"/>
              </a:rPr>
              <a:t>Market value comparisons between older and more recent IPOs</a:t>
            </a:r>
          </a:p>
          <a:p>
            <a:pPr defTabSz="623438" eaLnBrk="1">
              <a:spcBef>
                <a:spcPts val="0"/>
              </a:spcBef>
              <a:spcAft>
                <a:spcPts val="409"/>
              </a:spcAft>
            </a:pPr>
            <a:endParaRPr lang="en-US" sz="1200" kern="0" dirty="0">
              <a:solidFill>
                <a:srgbClr val="464749"/>
              </a:solidFill>
              <a:latin typeface="Frutiger 45 Light" panose="020B0603020202020204" pitchFamily="34" charset="0"/>
            </a:endParaRPr>
          </a:p>
        </p:txBody>
      </p:sp>
      <p:sp>
        <p:nvSpPr>
          <p:cNvPr id="6" name="TextBox 5"/>
          <p:cNvSpPr txBox="1"/>
          <p:nvPr>
            <p:custDataLst>
              <p:tags r:id="rId4"/>
            </p:custDataLst>
          </p:nvPr>
        </p:nvSpPr>
        <p:spPr>
          <a:xfrm>
            <a:off x="1425773" y="4684751"/>
            <a:ext cx="6835670" cy="245455"/>
          </a:xfrm>
          <a:prstGeom prst="rect">
            <a:avLst/>
          </a:prstGeom>
          <a:noFill/>
        </p:spPr>
        <p:txBody>
          <a:bodyPr vert="horz" wrap="square" lIns="0" tIns="0" rIns="0" bIns="0" rtlCol="0" anchor="b" anchorCtr="0">
            <a:noAutofit/>
          </a:bodyPr>
          <a:lstStyle/>
          <a:p>
            <a:pPr algn="r" defTabSz="623438" eaLnBrk="1">
              <a:spcBef>
                <a:spcPts val="0"/>
              </a:spcBef>
              <a:spcAft>
                <a:spcPts val="409"/>
              </a:spcAft>
            </a:pPr>
            <a:r>
              <a:rPr lang="en-US" sz="614" kern="0" dirty="0">
                <a:solidFill>
                  <a:prstClr val="black"/>
                </a:solidFill>
                <a:latin typeface="Frutiger 45 Light" panose="020B0603020202020204" pitchFamily="34" charset="0"/>
              </a:rPr>
              <a:t>Source: Jay R. Ritter IPO statistics 2020, UBS, as of March 2021</a:t>
            </a:r>
          </a:p>
          <a:p>
            <a:pPr algn="r" defTabSz="623438" eaLnBrk="1">
              <a:spcBef>
                <a:spcPts val="0"/>
              </a:spcBef>
              <a:spcAft>
                <a:spcPts val="409"/>
              </a:spcAft>
            </a:pPr>
            <a:r>
              <a:rPr lang="en-US" sz="614"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614" kern="0" dirty="0">
                <a:solidFill>
                  <a:prstClr val="black"/>
                </a:solidFill>
                <a:latin typeface="Frutiger 45 Light" panose="020B0603020202020204" pitchFamily="34" charset="0"/>
              </a:rPr>
            </a:br>
            <a:r>
              <a:rPr lang="en-US" sz="614" kern="0" dirty="0">
                <a:solidFill>
                  <a:prstClr val="black"/>
                </a:solidFill>
                <a:latin typeface="Frutiger 45 Light" panose="020B0603020202020204" pitchFamily="34" charset="0"/>
              </a:rPr>
              <a:t>Please see important disclaimer at the end of the document.</a:t>
            </a:r>
          </a:p>
        </p:txBody>
      </p:sp>
      <p:sp>
        <p:nvSpPr>
          <p:cNvPr id="9" name="TextBox 8">
            <a:extLst>
              <a:ext uri="{FF2B5EF4-FFF2-40B4-BE49-F238E27FC236}">
                <a16:creationId xmlns:a16="http://schemas.microsoft.com/office/drawing/2014/main" id="{4DC227DB-2B33-484E-98F7-C8331EC6D214}"/>
              </a:ext>
            </a:extLst>
          </p:cNvPr>
          <p:cNvSpPr txBox="1"/>
          <p:nvPr>
            <p:custDataLst>
              <p:tags r:id="rId5"/>
            </p:custDataLst>
          </p:nvPr>
        </p:nvSpPr>
        <p:spPr>
          <a:xfrm>
            <a:off x="454840" y="4225867"/>
            <a:ext cx="8291602" cy="245455"/>
          </a:xfrm>
          <a:prstGeom prst="rect">
            <a:avLst/>
          </a:prstGeom>
          <a:solidFill>
            <a:schemeClr val="accent3">
              <a:lumMod val="20000"/>
              <a:lumOff val="80000"/>
            </a:schemeClr>
          </a:solidFill>
        </p:spPr>
        <p:txBody>
          <a:bodyPr vert="horz" wrap="square" lIns="0" tIns="0" rIns="0" bIns="0" rtlCol="0" anchor="ctr">
            <a:noAutofit/>
          </a:bodyPr>
          <a:lstStyle/>
          <a:p>
            <a:pPr algn="ctr" defTabSz="623438" eaLnBrk="1">
              <a:spcBef>
                <a:spcPts val="0"/>
              </a:spcBef>
              <a:spcAft>
                <a:spcPts val="409"/>
              </a:spcAft>
            </a:pPr>
            <a:r>
              <a:rPr lang="en-GB" sz="1100" b="1" kern="0" dirty="0">
                <a:solidFill>
                  <a:srgbClr val="464749"/>
                </a:solidFill>
                <a:latin typeface="Frutiger 45 Light" panose="020B0603020202020204" pitchFamily="34" charset="0"/>
              </a:rPr>
              <a:t>More value can now be captured pre-IPO through private equity investing</a:t>
            </a:r>
            <a:endParaRPr lang="en-US" sz="1100" kern="0" dirty="0">
              <a:solidFill>
                <a:srgbClr val="464749"/>
              </a:solidFill>
              <a:latin typeface="Frutiger 45 Light" panose="020B0603020202020204" pitchFamily="34" charset="0"/>
            </a:endParaRPr>
          </a:p>
        </p:txBody>
      </p:sp>
      <p:pic>
        <p:nvPicPr>
          <p:cNvPr id="3" name="Picture 2">
            <a:extLst>
              <a:ext uri="{FF2B5EF4-FFF2-40B4-BE49-F238E27FC236}">
                <a16:creationId xmlns:a16="http://schemas.microsoft.com/office/drawing/2014/main" id="{B21D1FB5-528E-407C-8D68-BFB9EDC27628}"/>
              </a:ext>
            </a:extLst>
          </p:cNvPr>
          <p:cNvPicPr>
            <a:picLocks noChangeAspect="1"/>
          </p:cNvPicPr>
          <p:nvPr/>
        </p:nvPicPr>
        <p:blipFill>
          <a:blip r:embed="rId8"/>
          <a:stretch>
            <a:fillRect/>
          </a:stretch>
        </p:blipFill>
        <p:spPr>
          <a:xfrm>
            <a:off x="1425773" y="1256414"/>
            <a:ext cx="6264183" cy="2884767"/>
          </a:xfrm>
          <a:prstGeom prst="rect">
            <a:avLst/>
          </a:prstGeom>
        </p:spPr>
      </p:pic>
      <p:sp>
        <p:nvSpPr>
          <p:cNvPr id="10" name="TextBox 9">
            <a:extLst>
              <a:ext uri="{FF2B5EF4-FFF2-40B4-BE49-F238E27FC236}">
                <a16:creationId xmlns:a16="http://schemas.microsoft.com/office/drawing/2014/main" id="{C76C68E4-6DEE-4B74-B2C3-3B31CE8A9507}"/>
              </a:ext>
            </a:extLst>
          </p:cNvPr>
          <p:cNvSpPr txBox="1"/>
          <p:nvPr/>
        </p:nvSpPr>
        <p:spPr>
          <a:xfrm>
            <a:off x="7464689" y="214835"/>
            <a:ext cx="1281753" cy="212495"/>
          </a:xfrm>
          <a:prstGeom prst="rect">
            <a:avLst/>
          </a:prstGeom>
          <a:solidFill>
            <a:schemeClr val="accent4">
              <a:lumMod val="60000"/>
              <a:lumOff val="40000"/>
            </a:schemeClr>
          </a:solidFill>
          <a:ln>
            <a:solidFill>
              <a:schemeClr val="tx1"/>
            </a:solidFill>
          </a:ln>
        </p:spPr>
        <p:txBody>
          <a:bodyPr wrap="square" lIns="0" tIns="0" rIns="0" bIns="0" rtlCol="0" anchor="ctr">
            <a:noAutofit/>
          </a:bodyPr>
          <a:lstStyle/>
          <a:p>
            <a:pPr algn="ctr" defTabSz="623438"/>
            <a:r>
              <a:rPr kumimoji="1" lang="en-US" sz="1100" b="1" dirty="0">
                <a:solidFill>
                  <a:prstClr val="black"/>
                </a:solidFill>
                <a:latin typeface="Frutiger 45 Light"/>
              </a:rPr>
              <a:t>Long term trends</a:t>
            </a:r>
          </a:p>
        </p:txBody>
      </p:sp>
    </p:spTree>
    <p:custDataLst>
      <p:tags r:id="rId1"/>
    </p:custDataLst>
    <p:extLst>
      <p:ext uri="{BB962C8B-B14F-4D97-AF65-F5344CB8AC3E}">
        <p14:creationId xmlns:p14="http://schemas.microsoft.com/office/powerpoint/2010/main" val="38212791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r>
              <a:rPr lang="en-US" dirty="0"/>
              <a:t>#6: Is your portfolio </a:t>
            </a:r>
            <a:r>
              <a:rPr lang="en-US" dirty="0">
                <a:solidFill>
                  <a:schemeClr val="tx2"/>
                </a:solidFill>
              </a:rPr>
              <a:t>sustainable?</a:t>
            </a:r>
          </a:p>
        </p:txBody>
      </p:sp>
      <p:sp>
        <p:nvSpPr>
          <p:cNvPr id="6" name="TextBox 5"/>
          <p:cNvSpPr txBox="1"/>
          <p:nvPr>
            <p:custDataLst>
              <p:tags r:id="rId3"/>
            </p:custDataLst>
          </p:nvPr>
        </p:nvSpPr>
        <p:spPr>
          <a:xfrm>
            <a:off x="1668847" y="4728046"/>
            <a:ext cx="6722117" cy="245455"/>
          </a:xfrm>
          <a:prstGeom prst="rect">
            <a:avLst/>
          </a:prstGeom>
          <a:noFill/>
        </p:spPr>
        <p:txBody>
          <a:bodyPr vert="horz" wrap="square" lIns="0" tIns="0" rIns="0" bIns="0" rtlCol="0" anchor="b" anchorCtr="0">
            <a:noAutofit/>
          </a:bodyPr>
          <a:lstStyle/>
          <a:p>
            <a:pPr algn="r" defTabSz="623438" eaLnBrk="1">
              <a:spcBef>
                <a:spcPts val="0"/>
              </a:spcBef>
              <a:spcAft>
                <a:spcPts val="409"/>
              </a:spcAft>
            </a:pPr>
            <a:r>
              <a:rPr lang="en-US" sz="614" kern="0" dirty="0">
                <a:solidFill>
                  <a:prstClr val="black"/>
                </a:solidFill>
                <a:latin typeface="Frutiger 45 Light" panose="020B0603020202020204" pitchFamily="34" charset="0"/>
              </a:rPr>
              <a:t>Source: Bloomberg, UBS, as of March 2021</a:t>
            </a:r>
          </a:p>
          <a:p>
            <a:pPr algn="r" defTabSz="623438" eaLnBrk="1">
              <a:spcBef>
                <a:spcPts val="0"/>
              </a:spcBef>
              <a:spcAft>
                <a:spcPts val="409"/>
              </a:spcAft>
            </a:pPr>
            <a:r>
              <a:rPr lang="en-US" sz="614"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614" kern="0" dirty="0">
                <a:solidFill>
                  <a:prstClr val="black"/>
                </a:solidFill>
                <a:latin typeface="Frutiger 45 Light" panose="020B0603020202020204" pitchFamily="34" charset="0"/>
              </a:rPr>
            </a:br>
            <a:r>
              <a:rPr lang="en-US" sz="614" kern="0" dirty="0">
                <a:solidFill>
                  <a:prstClr val="black"/>
                </a:solidFill>
                <a:latin typeface="Frutiger 45 Light" panose="020B0603020202020204" pitchFamily="34" charset="0"/>
              </a:rPr>
              <a:t>Please see important disclaimer at the end of the document.</a:t>
            </a:r>
          </a:p>
        </p:txBody>
      </p:sp>
      <p:sp>
        <p:nvSpPr>
          <p:cNvPr id="7" name="TextBox 6">
            <a:extLst>
              <a:ext uri="{FF2B5EF4-FFF2-40B4-BE49-F238E27FC236}">
                <a16:creationId xmlns:a16="http://schemas.microsoft.com/office/drawing/2014/main" id="{B506D0EE-B3FA-48EF-B004-B9C6C68CC03C}"/>
              </a:ext>
            </a:extLst>
          </p:cNvPr>
          <p:cNvSpPr txBox="1"/>
          <p:nvPr>
            <p:custDataLst>
              <p:tags r:id="rId4"/>
            </p:custDataLst>
          </p:nvPr>
        </p:nvSpPr>
        <p:spPr>
          <a:xfrm>
            <a:off x="369918" y="822254"/>
            <a:ext cx="4177145" cy="374073"/>
          </a:xfrm>
          <a:prstGeom prst="rect">
            <a:avLst/>
          </a:prstGeom>
          <a:noFill/>
        </p:spPr>
        <p:txBody>
          <a:bodyPr vert="horz" wrap="square" lIns="0" tIns="0" rIns="0" bIns="0" rtlCol="0" anchor="t">
            <a:noAutofit/>
          </a:bodyPr>
          <a:lstStyle/>
          <a:p>
            <a:pPr defTabSz="623438" eaLnBrk="1">
              <a:spcBef>
                <a:spcPts val="0"/>
              </a:spcBef>
              <a:spcAft>
                <a:spcPts val="409"/>
              </a:spcAft>
            </a:pPr>
            <a:r>
              <a:rPr lang="en-US" sz="1200" b="1" kern="0" dirty="0">
                <a:solidFill>
                  <a:prstClr val="black"/>
                </a:solidFill>
                <a:latin typeface="Frutiger 45 Light" panose="020B0603020202020204" pitchFamily="34" charset="0"/>
              </a:rPr>
              <a:t>The world is getting more sustainable</a:t>
            </a:r>
          </a:p>
          <a:p>
            <a:pPr defTabSz="623438" eaLnBrk="1">
              <a:spcBef>
                <a:spcPts val="0"/>
              </a:spcBef>
              <a:spcAft>
                <a:spcPts val="409"/>
              </a:spcAft>
            </a:pPr>
            <a:r>
              <a:rPr lang="en-US" sz="1200" kern="0" dirty="0">
                <a:solidFill>
                  <a:prstClr val="black"/>
                </a:solidFill>
                <a:latin typeface="Frutiger 45 Light" panose="020B0603020202020204" pitchFamily="34" charset="0"/>
              </a:rPr>
              <a:t>Flows in ESG and Sustainability Themed ETFs (USD millions)</a:t>
            </a:r>
          </a:p>
          <a:p>
            <a:pPr defTabSz="623438" eaLnBrk="1">
              <a:spcBef>
                <a:spcPts val="0"/>
              </a:spcBef>
              <a:spcAft>
                <a:spcPts val="409"/>
              </a:spcAft>
            </a:pPr>
            <a:endParaRPr lang="en-US" sz="1200" kern="0" dirty="0">
              <a:solidFill>
                <a:srgbClr val="464749"/>
              </a:solidFill>
              <a:latin typeface="Frutiger 45 Light" panose="020B0603020202020204" pitchFamily="34" charset="0"/>
            </a:endParaRPr>
          </a:p>
        </p:txBody>
      </p:sp>
      <p:sp>
        <p:nvSpPr>
          <p:cNvPr id="8" name="TextBox 7">
            <a:extLst>
              <a:ext uri="{FF2B5EF4-FFF2-40B4-BE49-F238E27FC236}">
                <a16:creationId xmlns:a16="http://schemas.microsoft.com/office/drawing/2014/main" id="{6B7B36E3-94F7-480F-BA31-006AC1C79CBB}"/>
              </a:ext>
            </a:extLst>
          </p:cNvPr>
          <p:cNvSpPr txBox="1"/>
          <p:nvPr>
            <p:custDataLst>
              <p:tags r:id="rId5"/>
            </p:custDataLst>
          </p:nvPr>
        </p:nvSpPr>
        <p:spPr>
          <a:xfrm>
            <a:off x="4596939" y="822253"/>
            <a:ext cx="3643808" cy="374073"/>
          </a:xfrm>
          <a:prstGeom prst="rect">
            <a:avLst/>
          </a:prstGeom>
          <a:noFill/>
        </p:spPr>
        <p:txBody>
          <a:bodyPr vert="horz" wrap="square" lIns="0" tIns="0" rIns="0" bIns="0" rtlCol="0" anchor="t">
            <a:noAutofit/>
          </a:bodyPr>
          <a:lstStyle/>
          <a:p>
            <a:pPr defTabSz="623438" eaLnBrk="1">
              <a:spcBef>
                <a:spcPts val="0"/>
              </a:spcBef>
              <a:spcAft>
                <a:spcPts val="409"/>
              </a:spcAft>
            </a:pPr>
            <a:r>
              <a:rPr lang="en-US" sz="1200" b="1" kern="0" dirty="0">
                <a:solidFill>
                  <a:prstClr val="black"/>
                </a:solidFill>
                <a:latin typeface="Frutiger 45 Light" panose="020B0603020202020204" pitchFamily="34" charset="0"/>
              </a:rPr>
              <a:t>Sustainable investments have performed strongly</a:t>
            </a:r>
          </a:p>
          <a:p>
            <a:pPr defTabSz="623438" eaLnBrk="1">
              <a:spcBef>
                <a:spcPts val="0"/>
              </a:spcBef>
              <a:spcAft>
                <a:spcPts val="409"/>
              </a:spcAft>
            </a:pPr>
            <a:r>
              <a:rPr lang="en-US" sz="1200" kern="0" dirty="0">
                <a:solidFill>
                  <a:prstClr val="black"/>
                </a:solidFill>
                <a:latin typeface="Frutiger 45 Light" panose="020B0603020202020204" pitchFamily="34" charset="0"/>
              </a:rPr>
              <a:t>S&amp;P Global Clean Energy Index in 2020</a:t>
            </a:r>
          </a:p>
          <a:p>
            <a:pPr defTabSz="623438" eaLnBrk="1">
              <a:spcBef>
                <a:spcPts val="0"/>
              </a:spcBef>
              <a:spcAft>
                <a:spcPts val="409"/>
              </a:spcAft>
            </a:pPr>
            <a:endParaRPr lang="en-US" sz="1200" kern="0" dirty="0">
              <a:solidFill>
                <a:srgbClr val="464749"/>
              </a:solidFill>
              <a:latin typeface="Frutiger 45 Light" panose="020B0603020202020204" pitchFamily="34" charset="0"/>
            </a:endParaRPr>
          </a:p>
        </p:txBody>
      </p:sp>
      <p:sp>
        <p:nvSpPr>
          <p:cNvPr id="10" name="TextBox 9">
            <a:extLst>
              <a:ext uri="{FF2B5EF4-FFF2-40B4-BE49-F238E27FC236}">
                <a16:creationId xmlns:a16="http://schemas.microsoft.com/office/drawing/2014/main" id="{45E6E989-3E39-449D-8BB2-DEA54C07D466}"/>
              </a:ext>
            </a:extLst>
          </p:cNvPr>
          <p:cNvSpPr txBox="1"/>
          <p:nvPr/>
        </p:nvSpPr>
        <p:spPr>
          <a:xfrm>
            <a:off x="382385" y="3543933"/>
            <a:ext cx="8354290" cy="1025539"/>
          </a:xfrm>
          <a:prstGeom prst="rect">
            <a:avLst/>
          </a:prstGeom>
          <a:solidFill>
            <a:schemeClr val="bg1">
              <a:lumMod val="95000"/>
            </a:schemeClr>
          </a:solidFill>
          <a:ln>
            <a:solidFill>
              <a:schemeClr val="bg1">
                <a:lumMod val="95000"/>
              </a:schemeClr>
            </a:solidFill>
          </a:ln>
        </p:spPr>
        <p:txBody>
          <a:bodyPr wrap="square" lIns="62202" tIns="62202" rIns="62202" bIns="62202" rtlCol="0" anchor="ctr">
            <a:noAutofit/>
          </a:bodyPr>
          <a:lstStyle>
            <a:defPPr>
              <a:defRPr lang="en-US"/>
            </a:defPPr>
            <a:lvl1pPr marL="285750" indent="-285750" defTabSz="1005305">
              <a:spcBef>
                <a:spcPts val="1600"/>
              </a:spcBef>
              <a:buSzPct val="100000"/>
              <a:buFont typeface="Arial" panose="020B0604020202020204" pitchFamily="34" charset="0"/>
              <a:buChar char="•"/>
              <a:defRPr sz="1400">
                <a:solidFill>
                  <a:prstClr val="black"/>
                </a:solidFill>
                <a:latin typeface="Frutiger 45 Light" panose="020B0603020202020204" pitchFamily="34" charset="0"/>
              </a:defRPr>
            </a:lvl1pPr>
          </a:lstStyle>
          <a:p>
            <a:pPr marL="194826" indent="-194826" defTabSz="685424">
              <a:spcBef>
                <a:spcPts val="614"/>
              </a:spcBef>
              <a:defRPr/>
            </a:pPr>
            <a:r>
              <a:rPr lang="en-GB" sz="1100" dirty="0"/>
              <a:t>2020 was a watershed year for </a:t>
            </a:r>
            <a:r>
              <a:rPr lang="en-GB" sz="1100" b="1" dirty="0"/>
              <a:t>global climate policy,</a:t>
            </a:r>
            <a:r>
              <a:rPr lang="en-GB" sz="1100" dirty="0"/>
              <a:t> with the </a:t>
            </a:r>
            <a:r>
              <a:rPr lang="en-GB" sz="1100" b="1" dirty="0"/>
              <a:t>EU and Japan </a:t>
            </a:r>
            <a:r>
              <a:rPr lang="en-GB" sz="1100" dirty="0"/>
              <a:t>pledging to go </a:t>
            </a:r>
            <a:r>
              <a:rPr lang="en-GB" sz="1100" b="1" dirty="0"/>
              <a:t>carbon neutral by 2050</a:t>
            </a:r>
            <a:r>
              <a:rPr lang="en-GB" sz="1100" dirty="0"/>
              <a:t>, and </a:t>
            </a:r>
            <a:r>
              <a:rPr lang="en-GB" sz="1100" b="1" dirty="0"/>
              <a:t>China</a:t>
            </a:r>
            <a:r>
              <a:rPr lang="en-GB" sz="1100" dirty="0"/>
              <a:t> promising to do the same by </a:t>
            </a:r>
            <a:r>
              <a:rPr lang="en-GB" sz="1100" b="1" dirty="0"/>
              <a:t>2060.</a:t>
            </a:r>
            <a:r>
              <a:rPr lang="en-GB" sz="1100" dirty="0"/>
              <a:t> In January 2021, the </a:t>
            </a:r>
            <a:r>
              <a:rPr lang="en-GB" sz="1100" b="1" dirty="0"/>
              <a:t>United</a:t>
            </a:r>
            <a:r>
              <a:rPr lang="en-GB" sz="1100" dirty="0"/>
              <a:t> </a:t>
            </a:r>
            <a:r>
              <a:rPr lang="en-GB" sz="1100" b="1" dirty="0"/>
              <a:t>States</a:t>
            </a:r>
            <a:r>
              <a:rPr lang="en-GB" sz="1100" dirty="0"/>
              <a:t> re-joined the </a:t>
            </a:r>
            <a:r>
              <a:rPr lang="en-GB" sz="1100" b="1" dirty="0"/>
              <a:t>Paris Agreement</a:t>
            </a:r>
            <a:endParaRPr lang="en-US" sz="1100" b="1" dirty="0"/>
          </a:p>
          <a:p>
            <a:pPr marL="194826" indent="-194826" defTabSz="685424">
              <a:spcBef>
                <a:spcPts val="614"/>
              </a:spcBef>
              <a:defRPr/>
            </a:pPr>
            <a:r>
              <a:rPr lang="en-GB" sz="1100" dirty="0"/>
              <a:t>ESG funds and ETFs accounted for record 45% of European equity inflows in 2020, according to Morningstar. And some sub-segments of the sustainable investing universe have performed exceptionally well: the </a:t>
            </a:r>
            <a:r>
              <a:rPr lang="en-GB" sz="1100" b="1" dirty="0"/>
              <a:t>S&amp;P Global Clean Energy </a:t>
            </a:r>
            <a:r>
              <a:rPr lang="en-GB" sz="1100" dirty="0"/>
              <a:t>index has </a:t>
            </a:r>
            <a:r>
              <a:rPr lang="en-GB" sz="1100" b="1" dirty="0"/>
              <a:t>risen 93.6% </a:t>
            </a:r>
            <a:r>
              <a:rPr lang="en-GB" sz="1100" dirty="0"/>
              <a:t>in the past 12 months, versus </a:t>
            </a:r>
            <a:r>
              <a:rPr lang="en-GB" sz="1100" b="1" dirty="0"/>
              <a:t>a 23.3% </a:t>
            </a:r>
            <a:r>
              <a:rPr lang="en-GB" sz="1100" dirty="0"/>
              <a:t>gain for the </a:t>
            </a:r>
            <a:r>
              <a:rPr lang="en-GB" sz="1100" b="1" dirty="0"/>
              <a:t>S&amp;P 500 </a:t>
            </a:r>
            <a:r>
              <a:rPr lang="en-GB" sz="1100" dirty="0"/>
              <a:t>(as of March 2021)</a:t>
            </a:r>
            <a:endParaRPr lang="en-US" sz="1100" b="1" dirty="0"/>
          </a:p>
        </p:txBody>
      </p:sp>
      <p:sp>
        <p:nvSpPr>
          <p:cNvPr id="11" name="TextBox 10">
            <a:extLst>
              <a:ext uri="{FF2B5EF4-FFF2-40B4-BE49-F238E27FC236}">
                <a16:creationId xmlns:a16="http://schemas.microsoft.com/office/drawing/2014/main" id="{0A5755AF-A7CE-4DF0-AF32-F88DEDE5B1E2}"/>
              </a:ext>
            </a:extLst>
          </p:cNvPr>
          <p:cNvSpPr txBox="1"/>
          <p:nvPr/>
        </p:nvSpPr>
        <p:spPr>
          <a:xfrm>
            <a:off x="7431017" y="211847"/>
            <a:ext cx="1305658" cy="218472"/>
          </a:xfrm>
          <a:prstGeom prst="rect">
            <a:avLst/>
          </a:prstGeom>
          <a:solidFill>
            <a:schemeClr val="accent5">
              <a:lumMod val="60000"/>
              <a:lumOff val="40000"/>
            </a:schemeClr>
          </a:solidFill>
          <a:ln>
            <a:solidFill>
              <a:schemeClr val="tx1"/>
            </a:solidFill>
          </a:ln>
        </p:spPr>
        <p:txBody>
          <a:bodyPr wrap="square" lIns="0" tIns="0" rIns="0" bIns="0" rtlCol="0" anchor="ctr">
            <a:noAutofit/>
          </a:bodyPr>
          <a:lstStyle/>
          <a:p>
            <a:pPr algn="ctr" defTabSz="623438"/>
            <a:r>
              <a:rPr kumimoji="1" lang="en-US" sz="1100" b="1" dirty="0">
                <a:solidFill>
                  <a:prstClr val="black"/>
                </a:solidFill>
                <a:latin typeface="Frutiger 45 Light"/>
              </a:rPr>
              <a:t>Sustainability</a:t>
            </a:r>
          </a:p>
        </p:txBody>
      </p:sp>
      <p:pic>
        <p:nvPicPr>
          <p:cNvPr id="5" name="Picture 4">
            <a:extLst>
              <a:ext uri="{FF2B5EF4-FFF2-40B4-BE49-F238E27FC236}">
                <a16:creationId xmlns:a16="http://schemas.microsoft.com/office/drawing/2014/main" id="{1E471949-C28D-474A-8880-29341D015D3F}"/>
              </a:ext>
            </a:extLst>
          </p:cNvPr>
          <p:cNvPicPr>
            <a:picLocks noChangeAspect="1"/>
          </p:cNvPicPr>
          <p:nvPr/>
        </p:nvPicPr>
        <p:blipFill>
          <a:blip r:embed="rId8"/>
          <a:stretch>
            <a:fillRect/>
          </a:stretch>
        </p:blipFill>
        <p:spPr>
          <a:xfrm>
            <a:off x="1131320" y="1282393"/>
            <a:ext cx="2805789" cy="2182280"/>
          </a:xfrm>
          <a:prstGeom prst="rect">
            <a:avLst/>
          </a:prstGeom>
        </p:spPr>
      </p:pic>
      <p:pic>
        <p:nvPicPr>
          <p:cNvPr id="18" name="Picture 17">
            <a:extLst>
              <a:ext uri="{FF2B5EF4-FFF2-40B4-BE49-F238E27FC236}">
                <a16:creationId xmlns:a16="http://schemas.microsoft.com/office/drawing/2014/main" id="{D8B53F8C-5FAC-4690-84E7-546503B2882E}"/>
              </a:ext>
            </a:extLst>
          </p:cNvPr>
          <p:cNvPicPr>
            <a:picLocks noChangeAspect="1"/>
          </p:cNvPicPr>
          <p:nvPr/>
        </p:nvPicPr>
        <p:blipFill>
          <a:blip r:embed="rId9"/>
          <a:stretch>
            <a:fillRect/>
          </a:stretch>
        </p:blipFill>
        <p:spPr>
          <a:xfrm>
            <a:off x="4885562" y="1262895"/>
            <a:ext cx="2809945" cy="2182280"/>
          </a:xfrm>
          <a:prstGeom prst="rect">
            <a:avLst/>
          </a:prstGeom>
        </p:spPr>
      </p:pic>
    </p:spTree>
    <p:custDataLst>
      <p:tags r:id="rId1"/>
    </p:custDataLst>
    <p:extLst>
      <p:ext uri="{BB962C8B-B14F-4D97-AF65-F5344CB8AC3E}">
        <p14:creationId xmlns:p14="http://schemas.microsoft.com/office/powerpoint/2010/main" val="15699302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343B4AA-A06E-45AE-9F8B-E766A4A541C2}"/>
              </a:ext>
            </a:extLst>
          </p:cNvPr>
          <p:cNvPicPr>
            <a:picLocks noChangeAspect="1"/>
          </p:cNvPicPr>
          <p:nvPr/>
        </p:nvPicPr>
        <p:blipFill>
          <a:blip r:embed="rId7"/>
          <a:stretch>
            <a:fillRect/>
          </a:stretch>
        </p:blipFill>
        <p:spPr>
          <a:xfrm>
            <a:off x="1448493" y="1202147"/>
            <a:ext cx="6034048" cy="2413619"/>
          </a:xfrm>
          <a:prstGeom prst="rect">
            <a:avLst/>
          </a:prstGeom>
        </p:spPr>
      </p:pic>
      <p:sp>
        <p:nvSpPr>
          <p:cNvPr id="4" name="PAGE HEADING"/>
          <p:cNvSpPr>
            <a:spLocks noGrp="1"/>
          </p:cNvSpPr>
          <p:nvPr>
            <p:ph type="title"/>
            <p:custDataLst>
              <p:tags r:id="rId2"/>
            </p:custDataLst>
          </p:nvPr>
        </p:nvSpPr>
        <p:spPr/>
        <p:txBody>
          <a:bodyPr>
            <a:normAutofit/>
          </a:bodyPr>
          <a:lstStyle/>
          <a:p>
            <a:r>
              <a:rPr lang="en-US" dirty="0"/>
              <a:t>#6: Is your portfolio </a:t>
            </a:r>
            <a:r>
              <a:rPr lang="en-US" dirty="0">
                <a:solidFill>
                  <a:schemeClr val="tx2"/>
                </a:solidFill>
              </a:rPr>
              <a:t>sustainable?</a:t>
            </a:r>
          </a:p>
        </p:txBody>
      </p:sp>
      <p:sp>
        <p:nvSpPr>
          <p:cNvPr id="6" name="TextBox 5"/>
          <p:cNvSpPr txBox="1"/>
          <p:nvPr>
            <p:custDataLst>
              <p:tags r:id="rId3"/>
            </p:custDataLst>
          </p:nvPr>
        </p:nvSpPr>
        <p:spPr>
          <a:xfrm>
            <a:off x="2075248" y="4693092"/>
            <a:ext cx="6265718" cy="245455"/>
          </a:xfrm>
          <a:prstGeom prst="rect">
            <a:avLst/>
          </a:prstGeom>
          <a:noFill/>
        </p:spPr>
        <p:txBody>
          <a:bodyPr vert="horz" wrap="square" lIns="0" tIns="0" rIns="0" bIns="0" rtlCol="0" anchor="b" anchorCtr="0">
            <a:noAutofit/>
          </a:bodyPr>
          <a:lstStyle/>
          <a:p>
            <a:pPr algn="r" defTabSz="623438" eaLnBrk="1">
              <a:spcBef>
                <a:spcPts val="0"/>
              </a:spcBef>
              <a:spcAft>
                <a:spcPts val="409"/>
              </a:spcAft>
            </a:pPr>
            <a:r>
              <a:rPr lang="en-US" sz="614" kern="0" dirty="0">
                <a:solidFill>
                  <a:prstClr val="black"/>
                </a:solidFill>
                <a:latin typeface="Frutiger 45 Light" panose="020B0603020202020204" pitchFamily="34" charset="0"/>
              </a:rPr>
              <a:t>Source: Bloomberg, UBS, as of March 2021</a:t>
            </a:r>
          </a:p>
          <a:p>
            <a:pPr algn="r" defTabSz="623438" eaLnBrk="1">
              <a:spcBef>
                <a:spcPts val="0"/>
              </a:spcBef>
              <a:spcAft>
                <a:spcPts val="409"/>
              </a:spcAft>
            </a:pPr>
            <a:r>
              <a:rPr lang="en-US" sz="614"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614" kern="0" dirty="0">
                <a:solidFill>
                  <a:prstClr val="black"/>
                </a:solidFill>
                <a:latin typeface="Frutiger 45 Light" panose="020B0603020202020204" pitchFamily="34" charset="0"/>
              </a:rPr>
            </a:br>
            <a:r>
              <a:rPr lang="en-US" sz="614" kern="0" dirty="0">
                <a:solidFill>
                  <a:prstClr val="black"/>
                </a:solidFill>
                <a:latin typeface="Frutiger 45 Light" panose="020B0603020202020204" pitchFamily="34" charset="0"/>
              </a:rPr>
              <a:t>Please see important disclaimer at the end of the document.</a:t>
            </a:r>
          </a:p>
        </p:txBody>
      </p:sp>
      <p:sp>
        <p:nvSpPr>
          <p:cNvPr id="7" name="TextBox 6">
            <a:extLst>
              <a:ext uri="{FF2B5EF4-FFF2-40B4-BE49-F238E27FC236}">
                <a16:creationId xmlns:a16="http://schemas.microsoft.com/office/drawing/2014/main" id="{B506D0EE-B3FA-48EF-B004-B9C6C68CC03C}"/>
              </a:ext>
            </a:extLst>
          </p:cNvPr>
          <p:cNvSpPr txBox="1"/>
          <p:nvPr>
            <p:custDataLst>
              <p:tags r:id="rId4"/>
            </p:custDataLst>
          </p:nvPr>
        </p:nvSpPr>
        <p:spPr>
          <a:xfrm>
            <a:off x="382385" y="797090"/>
            <a:ext cx="7313122" cy="374073"/>
          </a:xfrm>
          <a:prstGeom prst="rect">
            <a:avLst/>
          </a:prstGeom>
          <a:noFill/>
        </p:spPr>
        <p:txBody>
          <a:bodyPr vert="horz" wrap="square" lIns="0" tIns="0" rIns="0" bIns="0" rtlCol="0" anchor="t">
            <a:noAutofit/>
          </a:bodyPr>
          <a:lstStyle/>
          <a:p>
            <a:pPr defTabSz="623438" eaLnBrk="1">
              <a:spcBef>
                <a:spcPts val="0"/>
              </a:spcBef>
              <a:spcAft>
                <a:spcPts val="409"/>
              </a:spcAft>
            </a:pPr>
            <a:r>
              <a:rPr lang="en-US" sz="1200" b="1" kern="0" dirty="0">
                <a:solidFill>
                  <a:prstClr val="black"/>
                </a:solidFill>
                <a:latin typeface="Frutiger 45 Light" panose="020B0603020202020204" pitchFamily="34" charset="0"/>
              </a:rPr>
              <a:t>Green agenda central part of SI but there is more to ESG push than just the ‘E’</a:t>
            </a:r>
          </a:p>
          <a:p>
            <a:pPr defTabSz="623438" eaLnBrk="1">
              <a:spcBef>
                <a:spcPts val="0"/>
              </a:spcBef>
              <a:spcAft>
                <a:spcPts val="409"/>
              </a:spcAft>
            </a:pPr>
            <a:r>
              <a:rPr lang="en-US" sz="1200" kern="0" dirty="0" err="1">
                <a:solidFill>
                  <a:prstClr val="black"/>
                </a:solidFill>
                <a:latin typeface="Frutiger 45 Light" panose="020B0603020202020204" pitchFamily="34" charset="0"/>
              </a:rPr>
              <a:t>Solactive</a:t>
            </a:r>
            <a:r>
              <a:rPr lang="en-US" sz="1200" kern="0" dirty="0">
                <a:solidFill>
                  <a:prstClr val="black"/>
                </a:solidFill>
                <a:latin typeface="Frutiger 45 Light" panose="020B0603020202020204" pitchFamily="34" charset="0"/>
              </a:rPr>
              <a:t> </a:t>
            </a:r>
            <a:r>
              <a:rPr lang="en-US" sz="1200" kern="0" dirty="0" err="1">
                <a:solidFill>
                  <a:prstClr val="black"/>
                </a:solidFill>
                <a:latin typeface="Frutiger 45 Light" panose="020B0603020202020204" pitchFamily="34" charset="0"/>
              </a:rPr>
              <a:t>Equileap</a:t>
            </a:r>
            <a:r>
              <a:rPr lang="en-US" sz="1200" kern="0" dirty="0">
                <a:solidFill>
                  <a:prstClr val="black"/>
                </a:solidFill>
                <a:latin typeface="Frutiger 45 Light" panose="020B0603020202020204" pitchFamily="34" charset="0"/>
              </a:rPr>
              <a:t> Global Gender Equality 100 Leaders Index and MSCI World, rebased to 100</a:t>
            </a:r>
          </a:p>
          <a:p>
            <a:pPr defTabSz="623438" eaLnBrk="1">
              <a:spcBef>
                <a:spcPts val="0"/>
              </a:spcBef>
              <a:spcAft>
                <a:spcPts val="409"/>
              </a:spcAft>
            </a:pPr>
            <a:endParaRPr lang="en-US" sz="1200" kern="0" dirty="0">
              <a:solidFill>
                <a:prstClr val="black"/>
              </a:solidFill>
              <a:latin typeface="Frutiger 45 Light" panose="020B0603020202020204" pitchFamily="34" charset="0"/>
            </a:endParaRPr>
          </a:p>
          <a:p>
            <a:pPr defTabSz="623438" eaLnBrk="1">
              <a:spcBef>
                <a:spcPts val="0"/>
              </a:spcBef>
              <a:spcAft>
                <a:spcPts val="409"/>
              </a:spcAft>
            </a:pPr>
            <a:endParaRPr lang="en-US" sz="1200" kern="0" dirty="0">
              <a:solidFill>
                <a:srgbClr val="464749"/>
              </a:solidFill>
              <a:latin typeface="Frutiger 45 Light" panose="020B0603020202020204" pitchFamily="34" charset="0"/>
            </a:endParaRPr>
          </a:p>
        </p:txBody>
      </p:sp>
      <p:sp>
        <p:nvSpPr>
          <p:cNvPr id="8" name="TextBox 7">
            <a:extLst>
              <a:ext uri="{FF2B5EF4-FFF2-40B4-BE49-F238E27FC236}">
                <a16:creationId xmlns:a16="http://schemas.microsoft.com/office/drawing/2014/main" id="{2E9F86C2-C791-41CD-B9B6-35914F4912AD}"/>
              </a:ext>
            </a:extLst>
          </p:cNvPr>
          <p:cNvSpPr txBox="1"/>
          <p:nvPr/>
        </p:nvSpPr>
        <p:spPr>
          <a:xfrm>
            <a:off x="407673" y="3633695"/>
            <a:ext cx="8329002" cy="915910"/>
          </a:xfrm>
          <a:prstGeom prst="rect">
            <a:avLst/>
          </a:prstGeom>
          <a:solidFill>
            <a:schemeClr val="bg1">
              <a:lumMod val="95000"/>
            </a:schemeClr>
          </a:solidFill>
          <a:ln>
            <a:solidFill>
              <a:schemeClr val="bg1">
                <a:lumMod val="95000"/>
              </a:schemeClr>
            </a:solidFill>
          </a:ln>
        </p:spPr>
        <p:txBody>
          <a:bodyPr wrap="square" lIns="62202" tIns="62202" rIns="62202" bIns="62202" rtlCol="0" anchor="ctr">
            <a:noAutofit/>
          </a:bodyPr>
          <a:lstStyle>
            <a:defPPr>
              <a:defRPr lang="en-US"/>
            </a:defPPr>
            <a:lvl1pPr marL="285750" indent="-285750" defTabSz="1005305">
              <a:spcBef>
                <a:spcPts val="1600"/>
              </a:spcBef>
              <a:buSzPct val="100000"/>
              <a:buFont typeface="Arial" panose="020B0604020202020204" pitchFamily="34" charset="0"/>
              <a:buChar char="•"/>
              <a:defRPr sz="1400">
                <a:solidFill>
                  <a:prstClr val="black"/>
                </a:solidFill>
                <a:latin typeface="Frutiger 45 Light" panose="020B0603020202020204" pitchFamily="34" charset="0"/>
              </a:defRPr>
            </a:lvl1pPr>
          </a:lstStyle>
          <a:p>
            <a:pPr marL="194826" indent="-194826" defTabSz="685424">
              <a:spcBef>
                <a:spcPts val="614"/>
              </a:spcBef>
              <a:defRPr/>
            </a:pPr>
            <a:r>
              <a:rPr lang="en-US" sz="1100" dirty="0"/>
              <a:t>Our research shows that companies which promote </a:t>
            </a:r>
            <a:r>
              <a:rPr lang="en-US" sz="1100" b="1" dirty="0"/>
              <a:t>diversity</a:t>
            </a:r>
            <a:r>
              <a:rPr lang="en-US" sz="1100" dirty="0"/>
              <a:t> and </a:t>
            </a:r>
            <a:r>
              <a:rPr lang="en-US" sz="1100" b="1" dirty="0"/>
              <a:t>equality</a:t>
            </a:r>
            <a:r>
              <a:rPr lang="en-US" sz="1100" dirty="0"/>
              <a:t> throughout their value chains can deliver outperformance in the long run</a:t>
            </a:r>
          </a:p>
          <a:p>
            <a:pPr marL="194826" indent="-194826" defTabSz="685424">
              <a:spcBef>
                <a:spcPts val="614"/>
              </a:spcBef>
              <a:defRPr/>
            </a:pPr>
            <a:r>
              <a:rPr lang="en-US" sz="1100" dirty="0"/>
              <a:t>We recommend investing in a well-diversified portfolio of companies that demonstrate </a:t>
            </a:r>
            <a:r>
              <a:rPr lang="en-US" sz="1100" b="1" dirty="0"/>
              <a:t>strong diversity, equity and inclusion policies and</a:t>
            </a:r>
            <a:r>
              <a:rPr lang="en-US" sz="1100" dirty="0"/>
              <a:t> </a:t>
            </a:r>
            <a:r>
              <a:rPr lang="en-US" sz="1100" b="1" dirty="0"/>
              <a:t>practices</a:t>
            </a:r>
            <a:r>
              <a:rPr lang="en-US" sz="1100" dirty="0"/>
              <a:t> across a wide range of diversity-related metrics</a:t>
            </a:r>
          </a:p>
        </p:txBody>
      </p:sp>
      <p:sp>
        <p:nvSpPr>
          <p:cNvPr id="11" name="TextBox 10">
            <a:extLst>
              <a:ext uri="{FF2B5EF4-FFF2-40B4-BE49-F238E27FC236}">
                <a16:creationId xmlns:a16="http://schemas.microsoft.com/office/drawing/2014/main" id="{CB2B26E9-7F5F-42E2-827E-B3CB27B862D9}"/>
              </a:ext>
            </a:extLst>
          </p:cNvPr>
          <p:cNvSpPr txBox="1"/>
          <p:nvPr/>
        </p:nvSpPr>
        <p:spPr>
          <a:xfrm>
            <a:off x="7431017" y="211847"/>
            <a:ext cx="1305658" cy="218472"/>
          </a:xfrm>
          <a:prstGeom prst="rect">
            <a:avLst/>
          </a:prstGeom>
          <a:solidFill>
            <a:schemeClr val="accent5">
              <a:lumMod val="60000"/>
              <a:lumOff val="40000"/>
            </a:schemeClr>
          </a:solidFill>
          <a:ln>
            <a:solidFill>
              <a:schemeClr val="tx1"/>
            </a:solidFill>
          </a:ln>
        </p:spPr>
        <p:txBody>
          <a:bodyPr wrap="square" lIns="0" tIns="0" rIns="0" bIns="0" rtlCol="0" anchor="ctr">
            <a:noAutofit/>
          </a:bodyPr>
          <a:lstStyle/>
          <a:p>
            <a:pPr algn="ctr" defTabSz="623438"/>
            <a:r>
              <a:rPr kumimoji="1" lang="en-US" sz="1100" b="1" dirty="0">
                <a:solidFill>
                  <a:prstClr val="black"/>
                </a:solidFill>
                <a:latin typeface="Frutiger 45 Light"/>
              </a:rPr>
              <a:t>Sustainability</a:t>
            </a:r>
          </a:p>
        </p:txBody>
      </p:sp>
    </p:spTree>
    <p:custDataLst>
      <p:tags r:id="rId1"/>
    </p:custDataLst>
    <p:extLst>
      <p:ext uri="{BB962C8B-B14F-4D97-AF65-F5344CB8AC3E}">
        <p14:creationId xmlns:p14="http://schemas.microsoft.com/office/powerpoint/2010/main" val="40560901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r>
              <a:rPr lang="en-US" dirty="0"/>
              <a:t>Your Q2 </a:t>
            </a:r>
            <a:r>
              <a:rPr lang="en-US" dirty="0">
                <a:solidFill>
                  <a:schemeClr val="tx2"/>
                </a:solidFill>
              </a:rPr>
              <a:t>‘checklist’</a:t>
            </a:r>
          </a:p>
        </p:txBody>
      </p:sp>
      <p:sp>
        <p:nvSpPr>
          <p:cNvPr id="6" name="Rectangle 5"/>
          <p:cNvSpPr/>
          <p:nvPr/>
        </p:nvSpPr>
        <p:spPr>
          <a:xfrm>
            <a:off x="5043191" y="1019159"/>
            <a:ext cx="3693485" cy="561109"/>
          </a:xfrm>
          <a:prstGeom prst="rect">
            <a:avLst/>
          </a:prstGeom>
          <a:solidFill>
            <a:srgbClr val="F5F2EB"/>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364" tIns="0" rIns="0" bIns="0" numCol="1" spcCol="0" rtlCol="0" fromWordArt="0" anchor="ctr" anchorCtr="0" forceAA="0" compatLnSpc="1">
            <a:prstTxWarp prst="textNoShape">
              <a:avLst/>
            </a:prstTxWarp>
            <a:noAutofit/>
          </a:bodyPr>
          <a:lstStyle/>
          <a:p>
            <a:pPr marL="120142" indent="-120142" defTabSz="623438">
              <a:spcBef>
                <a:spcPts val="0"/>
              </a:spcBef>
              <a:buFont typeface="Arial" panose="020B0604020202020204" pitchFamily="34" charset="0"/>
              <a:buChar char="•"/>
            </a:pPr>
            <a:r>
              <a:rPr lang="en-US" sz="1000" dirty="0">
                <a:solidFill>
                  <a:prstClr val="black"/>
                </a:solidFill>
                <a:latin typeface="Frutiger 45 Light" panose="020B0603020202020204" pitchFamily="34" charset="0"/>
              </a:rPr>
              <a:t>Reflation beneficiaries</a:t>
            </a:r>
          </a:p>
          <a:p>
            <a:pPr marL="120142" indent="-120142" defTabSz="623438">
              <a:spcBef>
                <a:spcPts val="0"/>
              </a:spcBef>
              <a:buFont typeface="Arial" panose="020B0604020202020204" pitchFamily="34" charset="0"/>
              <a:buChar char="•"/>
            </a:pPr>
            <a:r>
              <a:rPr lang="en-US" sz="1000" dirty="0">
                <a:solidFill>
                  <a:prstClr val="black"/>
                </a:solidFill>
                <a:latin typeface="Frutiger 45 Light" panose="020B0603020202020204" pitchFamily="34" charset="0"/>
              </a:rPr>
              <a:t>Re-opening winners</a:t>
            </a:r>
          </a:p>
          <a:p>
            <a:pPr marL="120142" indent="-120142" defTabSz="623438">
              <a:spcBef>
                <a:spcPts val="0"/>
              </a:spcBef>
              <a:buFont typeface="Arial" panose="020B0604020202020204" pitchFamily="34" charset="0"/>
              <a:buChar char="•"/>
            </a:pPr>
            <a:r>
              <a:rPr lang="en-US" sz="1000" dirty="0">
                <a:solidFill>
                  <a:prstClr val="black"/>
                </a:solidFill>
                <a:latin typeface="Frutiger 45 Light" panose="020B0603020202020204" pitchFamily="34" charset="0"/>
              </a:rPr>
              <a:t>Select commodities</a:t>
            </a:r>
          </a:p>
        </p:txBody>
      </p:sp>
      <p:sp>
        <p:nvSpPr>
          <p:cNvPr id="9" name="Rectangle 8"/>
          <p:cNvSpPr/>
          <p:nvPr/>
        </p:nvSpPr>
        <p:spPr>
          <a:xfrm>
            <a:off x="5043191" y="2242186"/>
            <a:ext cx="3693485" cy="561109"/>
          </a:xfrm>
          <a:prstGeom prst="rect">
            <a:avLst/>
          </a:prstGeom>
          <a:solidFill>
            <a:srgbClr val="F5F2EB"/>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364" tIns="0" rIns="0" bIns="0" numCol="1" spcCol="0" rtlCol="0" fromWordArt="0" anchor="ctr" anchorCtr="0" forceAA="0" compatLnSpc="1">
            <a:prstTxWarp prst="textNoShape">
              <a:avLst/>
            </a:prstTxWarp>
            <a:noAutofit/>
          </a:bodyPr>
          <a:lstStyle/>
          <a:p>
            <a:pPr marL="120142" indent="-120142" defTabSz="623438">
              <a:spcBef>
                <a:spcPts val="0"/>
              </a:spcBef>
              <a:buFont typeface="Arial" panose="020B0604020202020204" pitchFamily="34" charset="0"/>
              <a:buChar char="•"/>
            </a:pPr>
            <a:r>
              <a:rPr lang="en-US" sz="1000" dirty="0">
                <a:solidFill>
                  <a:srgbClr val="000000"/>
                </a:solidFill>
                <a:latin typeface="Frutiger 45 Light" panose="020B0603020202020204" pitchFamily="34" charset="0"/>
              </a:rPr>
              <a:t>Generating yield</a:t>
            </a:r>
          </a:p>
          <a:p>
            <a:pPr marL="120142" indent="-120142" defTabSz="623438">
              <a:spcBef>
                <a:spcPts val="0"/>
              </a:spcBef>
              <a:buFont typeface="Arial" panose="020B0604020202020204" pitchFamily="34" charset="0"/>
              <a:buChar char="•"/>
            </a:pPr>
            <a:r>
              <a:rPr lang="en-US" sz="1000" dirty="0">
                <a:solidFill>
                  <a:srgbClr val="000000"/>
                </a:solidFill>
                <a:latin typeface="Frutiger 45 Light" panose="020B0603020202020204" pitchFamily="34" charset="0"/>
              </a:rPr>
              <a:t>Asymmetric exposure to markets</a:t>
            </a:r>
          </a:p>
          <a:p>
            <a:pPr marL="120142" indent="-120142" defTabSz="623438">
              <a:spcBef>
                <a:spcPts val="0"/>
              </a:spcBef>
              <a:buFont typeface="Arial" panose="020B0604020202020204" pitchFamily="34" charset="0"/>
              <a:buChar char="•"/>
            </a:pPr>
            <a:r>
              <a:rPr lang="en-US" sz="1000" dirty="0">
                <a:solidFill>
                  <a:srgbClr val="000000"/>
                </a:solidFill>
                <a:latin typeface="Frutiger 45 Light" panose="020B0603020202020204" pitchFamily="34" charset="0"/>
              </a:rPr>
              <a:t>Adding exposure to hedge funds, Buying on dips</a:t>
            </a:r>
          </a:p>
        </p:txBody>
      </p:sp>
      <p:sp>
        <p:nvSpPr>
          <p:cNvPr id="12" name="Rectangle 11"/>
          <p:cNvSpPr/>
          <p:nvPr/>
        </p:nvSpPr>
        <p:spPr>
          <a:xfrm>
            <a:off x="5043191" y="3465214"/>
            <a:ext cx="3693485" cy="561109"/>
          </a:xfrm>
          <a:prstGeom prst="rect">
            <a:avLst/>
          </a:prstGeom>
          <a:solidFill>
            <a:srgbClr val="F5F2EB"/>
          </a:solid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364" tIns="0" rIns="0" bIns="0" numCol="1" spcCol="0" rtlCol="0" fromWordArt="0" anchor="ctr" anchorCtr="0" forceAA="0" compatLnSpc="1">
            <a:prstTxWarp prst="textNoShape">
              <a:avLst/>
            </a:prstTxWarp>
            <a:noAutofit/>
          </a:bodyPr>
          <a:lstStyle/>
          <a:p>
            <a:pPr marL="120142" indent="-120142" defTabSz="623438">
              <a:spcBef>
                <a:spcPts val="0"/>
              </a:spcBef>
              <a:buFont typeface="Arial" panose="020B0604020202020204" pitchFamily="34" charset="0"/>
              <a:buChar char="•"/>
            </a:pPr>
            <a:r>
              <a:rPr lang="en-US" sz="1000" dirty="0">
                <a:solidFill>
                  <a:srgbClr val="000000"/>
                </a:solidFill>
                <a:latin typeface="Frutiger 45 Light" panose="020B0603020202020204" pitchFamily="34" charset="0"/>
              </a:rPr>
              <a:t>“The Next Big Thing”, </a:t>
            </a:r>
          </a:p>
          <a:p>
            <a:pPr marL="120142" indent="-120142" defTabSz="623438">
              <a:spcBef>
                <a:spcPts val="0"/>
              </a:spcBef>
              <a:buFont typeface="Arial" panose="020B0604020202020204" pitchFamily="34" charset="0"/>
              <a:buChar char="•"/>
            </a:pPr>
            <a:r>
              <a:rPr lang="en-US" sz="1000" dirty="0">
                <a:solidFill>
                  <a:srgbClr val="000000"/>
                </a:solidFill>
                <a:latin typeface="Frutiger 45 Light" panose="020B0603020202020204" pitchFamily="34" charset="0"/>
              </a:rPr>
              <a:t>Digital subscription </a:t>
            </a:r>
            <a:r>
              <a:rPr lang="en-US" sz="1000" b="1" dirty="0">
                <a:solidFill>
                  <a:srgbClr val="FF0000"/>
                </a:solidFill>
                <a:latin typeface="Frutiger 45 Light" panose="020B0603020202020204" pitchFamily="34" charset="0"/>
              </a:rPr>
              <a:t>NEW!</a:t>
            </a:r>
            <a:r>
              <a:rPr lang="en-US" sz="1000" dirty="0">
                <a:solidFill>
                  <a:srgbClr val="000000"/>
                </a:solidFill>
                <a:latin typeface="Frutiger 45 Light" panose="020B0603020202020204" pitchFamily="34" charset="0"/>
              </a:rPr>
              <a:t>, Future of humans</a:t>
            </a:r>
          </a:p>
          <a:p>
            <a:pPr marL="120142" indent="-120142" defTabSz="623438">
              <a:spcBef>
                <a:spcPts val="0"/>
              </a:spcBef>
              <a:buFont typeface="Arial" panose="020B0604020202020204" pitchFamily="34" charset="0"/>
              <a:buChar char="•"/>
            </a:pPr>
            <a:r>
              <a:rPr lang="en-US" sz="1000" dirty="0">
                <a:solidFill>
                  <a:srgbClr val="000000"/>
                </a:solidFill>
                <a:latin typeface="Frutiger 45 Light" panose="020B0603020202020204" pitchFamily="34" charset="0"/>
              </a:rPr>
              <a:t>Private markets</a:t>
            </a:r>
          </a:p>
        </p:txBody>
      </p:sp>
      <p:sp>
        <p:nvSpPr>
          <p:cNvPr id="15" name="TextBox 14">
            <a:extLst>
              <a:ext uri="{FF2B5EF4-FFF2-40B4-BE49-F238E27FC236}">
                <a16:creationId xmlns:a16="http://schemas.microsoft.com/office/drawing/2014/main" id="{76D9F298-6689-491A-9F6C-4E850E051ED4}"/>
              </a:ext>
            </a:extLst>
          </p:cNvPr>
          <p:cNvSpPr txBox="1"/>
          <p:nvPr>
            <p:custDataLst>
              <p:tags r:id="rId3"/>
            </p:custDataLst>
          </p:nvPr>
        </p:nvSpPr>
        <p:spPr>
          <a:xfrm>
            <a:off x="1332374" y="4742233"/>
            <a:ext cx="6265718" cy="245455"/>
          </a:xfrm>
          <a:prstGeom prst="rect">
            <a:avLst/>
          </a:prstGeom>
          <a:noFill/>
        </p:spPr>
        <p:txBody>
          <a:bodyPr vert="horz" wrap="square" lIns="0" tIns="0" rIns="0" bIns="0" rtlCol="0" anchor="b" anchorCtr="0">
            <a:noAutofit/>
          </a:bodyPr>
          <a:lstStyle/>
          <a:p>
            <a:pPr algn="r" defTabSz="623438" eaLnBrk="1">
              <a:spcBef>
                <a:spcPts val="0"/>
              </a:spcBef>
              <a:spcAft>
                <a:spcPts val="409"/>
              </a:spcAft>
            </a:pPr>
            <a:r>
              <a:rPr lang="en-US" sz="614" kern="0" dirty="0">
                <a:solidFill>
                  <a:prstClr val="black"/>
                </a:solidFill>
                <a:latin typeface="Frutiger 45 Light" panose="020B0603020202020204" pitchFamily="34" charset="0"/>
              </a:rPr>
              <a:t>Source: UBS, March 2021</a:t>
            </a:r>
          </a:p>
          <a:p>
            <a:pPr algn="r" defTabSz="623438" eaLnBrk="1">
              <a:spcBef>
                <a:spcPts val="0"/>
              </a:spcBef>
              <a:spcAft>
                <a:spcPts val="409"/>
              </a:spcAft>
            </a:pPr>
            <a:r>
              <a:rPr lang="en-US" sz="614" kern="0" dirty="0">
                <a:solidFill>
                  <a:prstClr val="black"/>
                </a:solidFill>
                <a:latin typeface="Frutiger 45 Light" panose="020B0603020202020204" pitchFamily="34" charset="0"/>
              </a:rPr>
              <a:t>Charts and scenarios are for illustrative purposes only. Historical performance and forecasts are no guarantee for future performance.</a:t>
            </a:r>
            <a:br>
              <a:rPr lang="en-US" sz="614" kern="0" dirty="0">
                <a:solidFill>
                  <a:prstClr val="black"/>
                </a:solidFill>
                <a:latin typeface="Frutiger 45 Light" panose="020B0603020202020204" pitchFamily="34" charset="0"/>
              </a:rPr>
            </a:br>
            <a:r>
              <a:rPr lang="en-US" sz="614" kern="0" dirty="0">
                <a:solidFill>
                  <a:prstClr val="black"/>
                </a:solidFill>
                <a:latin typeface="Frutiger 45 Light" panose="020B0603020202020204" pitchFamily="34" charset="0"/>
              </a:rPr>
              <a:t>Please see important disclaimer at the end of the document.</a:t>
            </a:r>
          </a:p>
        </p:txBody>
      </p:sp>
      <p:sp>
        <p:nvSpPr>
          <p:cNvPr id="20" name="Rectangle 19">
            <a:extLst>
              <a:ext uri="{FF2B5EF4-FFF2-40B4-BE49-F238E27FC236}">
                <a16:creationId xmlns:a16="http://schemas.microsoft.com/office/drawing/2014/main" id="{ADD5BAB4-4AE9-4A59-BD6A-6D31EC32DAB3}"/>
              </a:ext>
            </a:extLst>
          </p:cNvPr>
          <p:cNvSpPr/>
          <p:nvPr/>
        </p:nvSpPr>
        <p:spPr>
          <a:xfrm>
            <a:off x="5043191" y="1630673"/>
            <a:ext cx="3693485" cy="561109"/>
          </a:xfrm>
          <a:prstGeom prst="rect">
            <a:avLst/>
          </a:prstGeom>
          <a:solidFill>
            <a:srgbClr val="F5F2EB"/>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364" tIns="0" rIns="0" bIns="0" numCol="1" spcCol="0" rtlCol="0" fromWordArt="0" anchor="ctr" anchorCtr="0" forceAA="0" compatLnSpc="1">
            <a:prstTxWarp prst="textNoShape">
              <a:avLst/>
            </a:prstTxWarp>
            <a:noAutofit/>
          </a:bodyPr>
          <a:lstStyle/>
          <a:p>
            <a:pPr marL="120142" indent="-120142" defTabSz="623438">
              <a:spcBef>
                <a:spcPts val="0"/>
              </a:spcBef>
              <a:buFont typeface="Arial" panose="020B0604020202020204" pitchFamily="34" charset="0"/>
              <a:buChar char="•"/>
            </a:pPr>
            <a:r>
              <a:rPr lang="en-US" sz="1000" dirty="0">
                <a:solidFill>
                  <a:srgbClr val="000000"/>
                </a:solidFill>
                <a:latin typeface="Frutiger 45 Light" panose="020B0603020202020204" pitchFamily="34" charset="0"/>
              </a:rPr>
              <a:t>Dividend stocks, Yield opportunities in Asia</a:t>
            </a:r>
          </a:p>
          <a:p>
            <a:pPr marL="120142" indent="-120142" defTabSz="623438">
              <a:spcBef>
                <a:spcPts val="0"/>
              </a:spcBef>
              <a:buFont typeface="Arial" panose="020B0604020202020204" pitchFamily="34" charset="0"/>
              <a:buChar char="•"/>
            </a:pPr>
            <a:r>
              <a:rPr lang="en-US" sz="1000" dirty="0">
                <a:solidFill>
                  <a:srgbClr val="000000"/>
                </a:solidFill>
                <a:latin typeface="Frutiger 45 Light" panose="020B0603020202020204" pitchFamily="34" charset="0"/>
              </a:rPr>
              <a:t>Private credit, Borrowing</a:t>
            </a:r>
          </a:p>
          <a:p>
            <a:pPr marL="120142" indent="-120142" defTabSz="623438">
              <a:spcBef>
                <a:spcPts val="0"/>
              </a:spcBef>
              <a:buFont typeface="Arial" panose="020B0604020202020204" pitchFamily="34" charset="0"/>
              <a:buChar char="•"/>
            </a:pPr>
            <a:r>
              <a:rPr lang="en-US" sz="1000" dirty="0">
                <a:solidFill>
                  <a:srgbClr val="000000"/>
                </a:solidFill>
                <a:latin typeface="Frutiger 45 Light" panose="020B0603020202020204" pitchFamily="34" charset="0"/>
              </a:rPr>
              <a:t>US high yield, Swap bonds for synthetics</a:t>
            </a:r>
          </a:p>
        </p:txBody>
      </p:sp>
      <p:sp>
        <p:nvSpPr>
          <p:cNvPr id="22" name="Rectangle 21">
            <a:extLst>
              <a:ext uri="{FF2B5EF4-FFF2-40B4-BE49-F238E27FC236}">
                <a16:creationId xmlns:a16="http://schemas.microsoft.com/office/drawing/2014/main" id="{D234447C-CE4F-4CB8-9D5A-4613E0F47598}"/>
              </a:ext>
            </a:extLst>
          </p:cNvPr>
          <p:cNvSpPr/>
          <p:nvPr/>
        </p:nvSpPr>
        <p:spPr>
          <a:xfrm>
            <a:off x="5043191" y="2853700"/>
            <a:ext cx="3693485" cy="561109"/>
          </a:xfrm>
          <a:prstGeom prst="rect">
            <a:avLst/>
          </a:prstGeom>
          <a:solidFill>
            <a:srgbClr val="F5F2EB"/>
          </a:solid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364" tIns="0" rIns="0" bIns="0" numCol="1" spcCol="0" rtlCol="0" fromWordArt="0" anchor="ctr" anchorCtr="0" forceAA="0" compatLnSpc="1">
            <a:prstTxWarp prst="textNoShape">
              <a:avLst/>
            </a:prstTxWarp>
            <a:noAutofit/>
          </a:bodyPr>
          <a:lstStyle/>
          <a:p>
            <a:pPr marL="120142" indent="-120142" defTabSz="623438">
              <a:spcBef>
                <a:spcPts val="0"/>
              </a:spcBef>
              <a:buFont typeface="Arial" panose="020B0604020202020204" pitchFamily="34" charset="0"/>
              <a:buChar char="•"/>
            </a:pPr>
            <a:r>
              <a:rPr lang="en-US" sz="1000" dirty="0">
                <a:solidFill>
                  <a:srgbClr val="000000"/>
                </a:solidFill>
                <a:latin typeface="Frutiger 45 Light" panose="020B0603020202020204" pitchFamily="34" charset="0"/>
              </a:rPr>
              <a:t>Asia equities</a:t>
            </a:r>
          </a:p>
          <a:p>
            <a:pPr marL="120142" indent="-120142" defTabSz="623438">
              <a:spcBef>
                <a:spcPts val="0"/>
              </a:spcBef>
              <a:buFont typeface="Arial" panose="020B0604020202020204" pitchFamily="34" charset="0"/>
              <a:buChar char="•"/>
            </a:pPr>
            <a:r>
              <a:rPr lang="en-US" sz="1000" dirty="0">
                <a:solidFill>
                  <a:srgbClr val="000000"/>
                </a:solidFill>
                <a:latin typeface="Frutiger 45 Light" panose="020B0603020202020204" pitchFamily="34" charset="0"/>
              </a:rPr>
              <a:t>China equities</a:t>
            </a:r>
          </a:p>
          <a:p>
            <a:pPr marL="120142" indent="-120142" defTabSz="623438">
              <a:spcBef>
                <a:spcPts val="0"/>
              </a:spcBef>
              <a:buFont typeface="Arial" panose="020B0604020202020204" pitchFamily="34" charset="0"/>
              <a:buChar char="•"/>
            </a:pPr>
            <a:r>
              <a:rPr lang="en-US" sz="1000" dirty="0">
                <a:solidFill>
                  <a:srgbClr val="000000"/>
                </a:solidFill>
                <a:latin typeface="Frutiger 45 Light" panose="020B0603020202020204" pitchFamily="34" charset="0"/>
              </a:rPr>
              <a:t>Disruptive themes in Asia</a:t>
            </a:r>
          </a:p>
        </p:txBody>
      </p:sp>
      <p:sp>
        <p:nvSpPr>
          <p:cNvPr id="23" name="Rectangle 22">
            <a:extLst>
              <a:ext uri="{FF2B5EF4-FFF2-40B4-BE49-F238E27FC236}">
                <a16:creationId xmlns:a16="http://schemas.microsoft.com/office/drawing/2014/main" id="{3C658EAF-C890-427A-B511-B5E189E96698}"/>
              </a:ext>
            </a:extLst>
          </p:cNvPr>
          <p:cNvSpPr/>
          <p:nvPr/>
        </p:nvSpPr>
        <p:spPr>
          <a:xfrm>
            <a:off x="5043191" y="4076727"/>
            <a:ext cx="3693485" cy="561109"/>
          </a:xfrm>
          <a:prstGeom prst="rect">
            <a:avLst/>
          </a:prstGeom>
          <a:solidFill>
            <a:srgbClr val="F5F2EB"/>
          </a:solid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364" tIns="0" rIns="0" bIns="0" numCol="1" spcCol="0" rtlCol="0" fromWordArt="0" anchor="ctr" anchorCtr="0" forceAA="0" compatLnSpc="1">
            <a:prstTxWarp prst="textNoShape">
              <a:avLst/>
            </a:prstTxWarp>
            <a:noAutofit/>
          </a:bodyPr>
          <a:lstStyle/>
          <a:p>
            <a:pPr marL="120142" indent="-120142" defTabSz="623438">
              <a:spcBef>
                <a:spcPts val="0"/>
              </a:spcBef>
              <a:buFont typeface="Arial" panose="020B0604020202020204" pitchFamily="34" charset="0"/>
              <a:buChar char="•"/>
            </a:pPr>
            <a:r>
              <a:rPr lang="en-US" sz="1000" dirty="0">
                <a:solidFill>
                  <a:srgbClr val="000000"/>
                </a:solidFill>
                <a:latin typeface="Frutiger 45 Light" panose="020B0603020202020204" pitchFamily="34" charset="0"/>
              </a:rPr>
              <a:t>Look beyond the “E” in “ESG”</a:t>
            </a:r>
          </a:p>
          <a:p>
            <a:pPr marL="120142" indent="-120142" defTabSz="623438">
              <a:spcBef>
                <a:spcPts val="0"/>
              </a:spcBef>
              <a:buFont typeface="Arial" panose="020B0604020202020204" pitchFamily="34" charset="0"/>
              <a:buChar char="•"/>
            </a:pPr>
            <a:r>
              <a:rPr lang="en-US" sz="1000" dirty="0">
                <a:solidFill>
                  <a:srgbClr val="000000"/>
                </a:solidFill>
                <a:latin typeface="Frutiger 45 Light" panose="020B0603020202020204" pitchFamily="34" charset="0"/>
              </a:rPr>
              <a:t>Be selective in </a:t>
            </a:r>
            <a:r>
              <a:rPr lang="en-US" sz="1000" dirty="0" err="1">
                <a:solidFill>
                  <a:srgbClr val="000000"/>
                </a:solidFill>
                <a:latin typeface="Frutiger 45 Light" panose="020B0603020202020204" pitchFamily="34" charset="0"/>
              </a:rPr>
              <a:t>greentech</a:t>
            </a:r>
            <a:endParaRPr lang="en-US" sz="1000" dirty="0">
              <a:solidFill>
                <a:srgbClr val="000000"/>
              </a:solidFill>
              <a:latin typeface="Frutiger 45 Light" panose="020B0603020202020204" pitchFamily="34" charset="0"/>
            </a:endParaRPr>
          </a:p>
          <a:p>
            <a:pPr marL="120142" indent="-120142" defTabSz="623438">
              <a:spcBef>
                <a:spcPts val="0"/>
              </a:spcBef>
              <a:buFont typeface="Arial" panose="020B0604020202020204" pitchFamily="34" charset="0"/>
              <a:buChar char="•"/>
            </a:pPr>
            <a:r>
              <a:rPr lang="en-US" sz="1000" dirty="0">
                <a:solidFill>
                  <a:srgbClr val="000000"/>
                </a:solidFill>
                <a:latin typeface="Frutiger 45 Light" panose="020B0603020202020204" pitchFamily="34" charset="0"/>
              </a:rPr>
              <a:t>Be diversified across sustainable asset class</a:t>
            </a:r>
          </a:p>
        </p:txBody>
      </p:sp>
      <p:sp>
        <p:nvSpPr>
          <p:cNvPr id="30" name="Rectangle 29">
            <a:extLst>
              <a:ext uri="{FF2B5EF4-FFF2-40B4-BE49-F238E27FC236}">
                <a16:creationId xmlns:a16="http://schemas.microsoft.com/office/drawing/2014/main" id="{603A83C0-D5B5-48A2-921C-21F02BC22630}"/>
              </a:ext>
            </a:extLst>
          </p:cNvPr>
          <p:cNvSpPr/>
          <p:nvPr/>
        </p:nvSpPr>
        <p:spPr>
          <a:xfrm>
            <a:off x="2802965" y="1019159"/>
            <a:ext cx="2219413" cy="561109"/>
          </a:xfrm>
          <a:prstGeom prst="rect">
            <a:avLst/>
          </a:prstGeom>
          <a:solidFill>
            <a:srgbClr val="E2D7C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364" tIns="0" rIns="0" bIns="0" numCol="1" spcCol="0" rtlCol="0" fromWordArt="0" anchor="ctr" anchorCtr="0" forceAA="0" compatLnSpc="1">
            <a:prstTxWarp prst="textNoShape">
              <a:avLst/>
            </a:prstTxWarp>
            <a:noAutofit/>
          </a:bodyPr>
          <a:lstStyle/>
          <a:p>
            <a:pPr defTabSz="623438"/>
            <a:r>
              <a:rPr lang="en-US" sz="1000" dirty="0">
                <a:solidFill>
                  <a:prstClr val="black"/>
                </a:solidFill>
                <a:latin typeface="Frutiger 45 Light" panose="020B0603020202020204" pitchFamily="34" charset="0"/>
              </a:rPr>
              <a:t>Are you positioned for reflation?</a:t>
            </a:r>
          </a:p>
        </p:txBody>
      </p:sp>
      <p:sp>
        <p:nvSpPr>
          <p:cNvPr id="31" name="Rectangle 30">
            <a:extLst>
              <a:ext uri="{FF2B5EF4-FFF2-40B4-BE49-F238E27FC236}">
                <a16:creationId xmlns:a16="http://schemas.microsoft.com/office/drawing/2014/main" id="{4C3C3A91-4108-4393-99ED-50741D42DE41}"/>
              </a:ext>
            </a:extLst>
          </p:cNvPr>
          <p:cNvSpPr/>
          <p:nvPr/>
        </p:nvSpPr>
        <p:spPr>
          <a:xfrm>
            <a:off x="2802965" y="1630673"/>
            <a:ext cx="2219413" cy="561109"/>
          </a:xfrm>
          <a:prstGeom prst="rect">
            <a:avLst/>
          </a:prstGeom>
          <a:solidFill>
            <a:srgbClr val="E2D7C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364" tIns="0" rIns="0" bIns="0" numCol="1" spcCol="0" rtlCol="0" fromWordArt="0" anchor="ctr" anchorCtr="0" forceAA="0" compatLnSpc="1">
            <a:prstTxWarp prst="textNoShape">
              <a:avLst/>
            </a:prstTxWarp>
            <a:noAutofit/>
          </a:bodyPr>
          <a:lstStyle/>
          <a:p>
            <a:pPr defTabSz="623438"/>
            <a:r>
              <a:rPr lang="en-US" sz="1000" dirty="0">
                <a:solidFill>
                  <a:prstClr val="black"/>
                </a:solidFill>
                <a:latin typeface="Frutiger 45 Light" panose="020B0603020202020204" pitchFamily="34" charset="0"/>
              </a:rPr>
              <a:t>Have you thought about the hunt for yield?</a:t>
            </a:r>
          </a:p>
        </p:txBody>
      </p:sp>
      <p:sp>
        <p:nvSpPr>
          <p:cNvPr id="32" name="Rectangle 31">
            <a:extLst>
              <a:ext uri="{FF2B5EF4-FFF2-40B4-BE49-F238E27FC236}">
                <a16:creationId xmlns:a16="http://schemas.microsoft.com/office/drawing/2014/main" id="{D0308DDE-08C5-473C-AD5C-D81881008F4F}"/>
              </a:ext>
            </a:extLst>
          </p:cNvPr>
          <p:cNvSpPr/>
          <p:nvPr/>
        </p:nvSpPr>
        <p:spPr>
          <a:xfrm>
            <a:off x="2802965" y="2242186"/>
            <a:ext cx="2219413" cy="561109"/>
          </a:xfrm>
          <a:prstGeom prst="rect">
            <a:avLst/>
          </a:prstGeom>
          <a:solidFill>
            <a:srgbClr val="E2D7C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364" tIns="0" rIns="0" bIns="0" numCol="1" spcCol="0" rtlCol="0" fromWordArt="0" anchor="ctr" anchorCtr="0" forceAA="0" compatLnSpc="1">
            <a:prstTxWarp prst="textNoShape">
              <a:avLst/>
            </a:prstTxWarp>
            <a:noAutofit/>
          </a:bodyPr>
          <a:lstStyle/>
          <a:p>
            <a:pPr defTabSz="623438"/>
            <a:r>
              <a:rPr lang="en-US" sz="1000" dirty="0">
                <a:solidFill>
                  <a:prstClr val="black"/>
                </a:solidFill>
                <a:latin typeface="Frutiger 45 Light" panose="020B0603020202020204" pitchFamily="34" charset="0"/>
              </a:rPr>
              <a:t>Are you using volatility to invest and protect?</a:t>
            </a:r>
          </a:p>
        </p:txBody>
      </p:sp>
      <p:sp>
        <p:nvSpPr>
          <p:cNvPr id="33" name="Rectangle 32">
            <a:extLst>
              <a:ext uri="{FF2B5EF4-FFF2-40B4-BE49-F238E27FC236}">
                <a16:creationId xmlns:a16="http://schemas.microsoft.com/office/drawing/2014/main" id="{557A2558-3863-4FBB-8D19-8A0E16945C69}"/>
              </a:ext>
            </a:extLst>
          </p:cNvPr>
          <p:cNvSpPr/>
          <p:nvPr/>
        </p:nvSpPr>
        <p:spPr>
          <a:xfrm>
            <a:off x="2802965" y="2853700"/>
            <a:ext cx="2219413" cy="561109"/>
          </a:xfrm>
          <a:prstGeom prst="rect">
            <a:avLst/>
          </a:prstGeom>
          <a:solidFill>
            <a:srgbClr val="E2D7C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364" tIns="0" rIns="0" bIns="0" numCol="1" spcCol="0" rtlCol="0" fromWordArt="0" anchor="ctr" anchorCtr="0" forceAA="0" compatLnSpc="1">
            <a:prstTxWarp prst="textNoShape">
              <a:avLst/>
            </a:prstTxWarp>
            <a:noAutofit/>
          </a:bodyPr>
          <a:lstStyle/>
          <a:p>
            <a:pPr defTabSz="623438"/>
            <a:r>
              <a:rPr lang="en-US" sz="1000" dirty="0">
                <a:solidFill>
                  <a:prstClr val="black"/>
                </a:solidFill>
                <a:latin typeface="Frutiger 45 Light" panose="020B0603020202020204" pitchFamily="34" charset="0"/>
              </a:rPr>
              <a:t>Are you seeking opportunity in Asia?</a:t>
            </a:r>
          </a:p>
        </p:txBody>
      </p:sp>
      <p:sp>
        <p:nvSpPr>
          <p:cNvPr id="34" name="Rectangle 33">
            <a:extLst>
              <a:ext uri="{FF2B5EF4-FFF2-40B4-BE49-F238E27FC236}">
                <a16:creationId xmlns:a16="http://schemas.microsoft.com/office/drawing/2014/main" id="{F7222C82-8295-4939-A175-356D3B4FDE69}"/>
              </a:ext>
            </a:extLst>
          </p:cNvPr>
          <p:cNvSpPr/>
          <p:nvPr/>
        </p:nvSpPr>
        <p:spPr>
          <a:xfrm>
            <a:off x="2802965" y="3465214"/>
            <a:ext cx="2219413" cy="561109"/>
          </a:xfrm>
          <a:prstGeom prst="rect">
            <a:avLst/>
          </a:prstGeom>
          <a:solidFill>
            <a:srgbClr val="E2D7C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364" tIns="0" rIns="0" bIns="0" numCol="1" spcCol="0" rtlCol="0" fromWordArt="0" anchor="ctr" anchorCtr="0" forceAA="0" compatLnSpc="1">
            <a:prstTxWarp prst="textNoShape">
              <a:avLst/>
            </a:prstTxWarp>
            <a:noAutofit/>
          </a:bodyPr>
          <a:lstStyle/>
          <a:p>
            <a:pPr defTabSz="623438"/>
            <a:r>
              <a:rPr lang="en-US" sz="1000" dirty="0">
                <a:solidFill>
                  <a:prstClr val="black"/>
                </a:solidFill>
                <a:latin typeface="Frutiger 45 Light" panose="020B0603020202020204" pitchFamily="34" charset="0"/>
              </a:rPr>
              <a:t>Are you positioned for structural growth?</a:t>
            </a:r>
          </a:p>
        </p:txBody>
      </p:sp>
      <p:sp>
        <p:nvSpPr>
          <p:cNvPr id="35" name="Rectangle 34">
            <a:extLst>
              <a:ext uri="{FF2B5EF4-FFF2-40B4-BE49-F238E27FC236}">
                <a16:creationId xmlns:a16="http://schemas.microsoft.com/office/drawing/2014/main" id="{B5305295-1B75-4C2D-A645-0F196E0DCFE7}"/>
              </a:ext>
            </a:extLst>
          </p:cNvPr>
          <p:cNvSpPr/>
          <p:nvPr/>
        </p:nvSpPr>
        <p:spPr>
          <a:xfrm>
            <a:off x="2802964" y="4076727"/>
            <a:ext cx="2219413" cy="561109"/>
          </a:xfrm>
          <a:prstGeom prst="rect">
            <a:avLst/>
          </a:prstGeom>
          <a:solidFill>
            <a:srgbClr val="E2D7C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364" tIns="0" rIns="0" bIns="0" numCol="1" spcCol="0" rtlCol="0" fromWordArt="0" anchor="ctr" anchorCtr="0" forceAA="0" compatLnSpc="1">
            <a:prstTxWarp prst="textNoShape">
              <a:avLst/>
            </a:prstTxWarp>
            <a:noAutofit/>
          </a:bodyPr>
          <a:lstStyle/>
          <a:p>
            <a:pPr defTabSz="623438"/>
            <a:r>
              <a:rPr lang="en-US" sz="1000" dirty="0">
                <a:solidFill>
                  <a:prstClr val="black"/>
                </a:solidFill>
                <a:latin typeface="Frutiger 45 Light" panose="020B0603020202020204" pitchFamily="34" charset="0"/>
              </a:rPr>
              <a:t>Is your portfolio sustainable?</a:t>
            </a:r>
          </a:p>
        </p:txBody>
      </p:sp>
      <p:sp>
        <p:nvSpPr>
          <p:cNvPr id="36" name="Rectangle 35">
            <a:extLst>
              <a:ext uri="{FF2B5EF4-FFF2-40B4-BE49-F238E27FC236}">
                <a16:creationId xmlns:a16="http://schemas.microsoft.com/office/drawing/2014/main" id="{E71DA966-AF6C-4851-8D96-91F06CB1ED06}"/>
              </a:ext>
            </a:extLst>
          </p:cNvPr>
          <p:cNvSpPr/>
          <p:nvPr/>
        </p:nvSpPr>
        <p:spPr>
          <a:xfrm>
            <a:off x="2802964" y="733318"/>
            <a:ext cx="2219413" cy="266117"/>
          </a:xfrm>
          <a:prstGeom prst="rect">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364" tIns="0" rIns="0" bIns="0" numCol="1" spcCol="0" rtlCol="0" fromWordArt="0" anchor="ctr" anchorCtr="0" forceAA="0" compatLnSpc="1">
            <a:prstTxWarp prst="textNoShape">
              <a:avLst/>
            </a:prstTxWarp>
            <a:noAutofit/>
          </a:bodyPr>
          <a:lstStyle/>
          <a:p>
            <a:pPr algn="ctr" defTabSz="623438"/>
            <a:r>
              <a:rPr lang="en-US" sz="1050" b="1" dirty="0">
                <a:solidFill>
                  <a:prstClr val="white"/>
                </a:solidFill>
                <a:latin typeface="Frutiger 45 Light" panose="020B0603020202020204" pitchFamily="34" charset="0"/>
              </a:rPr>
              <a:t>Investor question</a:t>
            </a:r>
          </a:p>
        </p:txBody>
      </p:sp>
      <p:sp>
        <p:nvSpPr>
          <p:cNvPr id="37" name="Rectangle 36">
            <a:extLst>
              <a:ext uri="{FF2B5EF4-FFF2-40B4-BE49-F238E27FC236}">
                <a16:creationId xmlns:a16="http://schemas.microsoft.com/office/drawing/2014/main" id="{26FF6A8B-39DD-41F9-8CFA-2114739065DD}"/>
              </a:ext>
            </a:extLst>
          </p:cNvPr>
          <p:cNvSpPr/>
          <p:nvPr/>
        </p:nvSpPr>
        <p:spPr>
          <a:xfrm>
            <a:off x="5043192" y="733318"/>
            <a:ext cx="3705029" cy="266117"/>
          </a:xfrm>
          <a:prstGeom prst="rect">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364" tIns="0" rIns="0" bIns="0" numCol="1" spcCol="0" rtlCol="0" fromWordArt="0" anchor="ctr" anchorCtr="0" forceAA="0" compatLnSpc="1">
            <a:prstTxWarp prst="textNoShape">
              <a:avLst/>
            </a:prstTxWarp>
            <a:noAutofit/>
          </a:bodyPr>
          <a:lstStyle/>
          <a:p>
            <a:pPr algn="ctr" defTabSz="623438">
              <a:spcBef>
                <a:spcPts val="0"/>
              </a:spcBef>
            </a:pPr>
            <a:r>
              <a:rPr lang="en-US" sz="1050" b="1" dirty="0">
                <a:solidFill>
                  <a:prstClr val="white"/>
                </a:solidFill>
                <a:latin typeface="Frutiger 45 Light" panose="020B0603020202020204" pitchFamily="34" charset="0"/>
              </a:rPr>
              <a:t>CIO investment ideas</a:t>
            </a:r>
          </a:p>
        </p:txBody>
      </p:sp>
      <p:sp>
        <p:nvSpPr>
          <p:cNvPr id="38" name="Rectangle 37">
            <a:extLst>
              <a:ext uri="{FF2B5EF4-FFF2-40B4-BE49-F238E27FC236}">
                <a16:creationId xmlns:a16="http://schemas.microsoft.com/office/drawing/2014/main" id="{D15F117B-C6D7-4DCF-A9F3-370C655A2594}"/>
              </a:ext>
            </a:extLst>
          </p:cNvPr>
          <p:cNvSpPr/>
          <p:nvPr/>
        </p:nvSpPr>
        <p:spPr>
          <a:xfrm>
            <a:off x="382385" y="1019159"/>
            <a:ext cx="2378744" cy="561109"/>
          </a:xfrm>
          <a:prstGeom prst="rect">
            <a:avLst/>
          </a:prstGeom>
          <a:solidFill>
            <a:schemeClr val="bg2">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364" tIns="0" rIns="0" bIns="0" numCol="1" spcCol="0" rtlCol="0" fromWordArt="0" anchor="ctr" anchorCtr="0" forceAA="0" compatLnSpc="1">
            <a:prstTxWarp prst="textNoShape">
              <a:avLst/>
            </a:prstTxWarp>
            <a:noAutofit/>
          </a:bodyPr>
          <a:lstStyle/>
          <a:p>
            <a:pPr defTabSz="623438"/>
            <a:r>
              <a:rPr lang="en-US" sz="1000" dirty="0">
                <a:solidFill>
                  <a:prstClr val="black"/>
                </a:solidFill>
                <a:latin typeface="Frutiger 45 Light" panose="020B0603020202020204" pitchFamily="34" charset="0"/>
              </a:rPr>
              <a:t>The economy is bouncing back</a:t>
            </a:r>
          </a:p>
        </p:txBody>
      </p:sp>
      <p:sp>
        <p:nvSpPr>
          <p:cNvPr id="39" name="Rectangle 38">
            <a:extLst>
              <a:ext uri="{FF2B5EF4-FFF2-40B4-BE49-F238E27FC236}">
                <a16:creationId xmlns:a16="http://schemas.microsoft.com/office/drawing/2014/main" id="{22AF4A96-2DD8-4EC1-BE94-BC61D4CE7B26}"/>
              </a:ext>
            </a:extLst>
          </p:cNvPr>
          <p:cNvSpPr/>
          <p:nvPr/>
        </p:nvSpPr>
        <p:spPr>
          <a:xfrm>
            <a:off x="382385" y="1630673"/>
            <a:ext cx="2378744" cy="561109"/>
          </a:xfrm>
          <a:prstGeom prst="rect">
            <a:avLst/>
          </a:prstGeom>
          <a:solidFill>
            <a:schemeClr val="bg2">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364" tIns="0" rIns="0" bIns="0" numCol="1" spcCol="0" rtlCol="0" fromWordArt="0" anchor="ctr" anchorCtr="0" forceAA="0" compatLnSpc="1">
            <a:prstTxWarp prst="textNoShape">
              <a:avLst/>
            </a:prstTxWarp>
            <a:noAutofit/>
          </a:bodyPr>
          <a:lstStyle/>
          <a:p>
            <a:pPr defTabSz="623438"/>
            <a:r>
              <a:rPr lang="en-US" sz="1000" dirty="0">
                <a:solidFill>
                  <a:prstClr val="black"/>
                </a:solidFill>
                <a:latin typeface="Frutiger 45 Light" panose="020B0603020202020204" pitchFamily="34" charset="0"/>
              </a:rPr>
              <a:t>Real rates will stay negative</a:t>
            </a:r>
          </a:p>
        </p:txBody>
      </p:sp>
      <p:sp>
        <p:nvSpPr>
          <p:cNvPr id="40" name="Rectangle 39">
            <a:extLst>
              <a:ext uri="{FF2B5EF4-FFF2-40B4-BE49-F238E27FC236}">
                <a16:creationId xmlns:a16="http://schemas.microsoft.com/office/drawing/2014/main" id="{E1C74F77-37D2-41BB-AD6E-A800D865C88A}"/>
              </a:ext>
            </a:extLst>
          </p:cNvPr>
          <p:cNvSpPr/>
          <p:nvPr/>
        </p:nvSpPr>
        <p:spPr>
          <a:xfrm>
            <a:off x="382385" y="2242186"/>
            <a:ext cx="2378744" cy="561109"/>
          </a:xfrm>
          <a:prstGeom prst="rect">
            <a:avLst/>
          </a:prstGeom>
          <a:solidFill>
            <a:schemeClr val="bg2">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364" tIns="0" rIns="0" bIns="0" numCol="1" spcCol="0" rtlCol="0" fromWordArt="0" anchor="ctr" anchorCtr="0" forceAA="0" compatLnSpc="1">
            <a:prstTxWarp prst="textNoShape">
              <a:avLst/>
            </a:prstTxWarp>
            <a:noAutofit/>
          </a:bodyPr>
          <a:lstStyle/>
          <a:p>
            <a:pPr defTabSz="623438"/>
            <a:r>
              <a:rPr lang="en-US" sz="1000" dirty="0">
                <a:solidFill>
                  <a:prstClr val="black"/>
                </a:solidFill>
                <a:latin typeface="Frutiger 45 Light" panose="020B0603020202020204" pitchFamily="34" charset="0"/>
              </a:rPr>
              <a:t>Volatility is here to stay</a:t>
            </a:r>
          </a:p>
        </p:txBody>
      </p:sp>
      <p:sp>
        <p:nvSpPr>
          <p:cNvPr id="41" name="Rectangle 40">
            <a:extLst>
              <a:ext uri="{FF2B5EF4-FFF2-40B4-BE49-F238E27FC236}">
                <a16:creationId xmlns:a16="http://schemas.microsoft.com/office/drawing/2014/main" id="{3326CF90-8BA5-4D9C-9EB5-D7AAA8A27682}"/>
              </a:ext>
            </a:extLst>
          </p:cNvPr>
          <p:cNvSpPr/>
          <p:nvPr/>
        </p:nvSpPr>
        <p:spPr>
          <a:xfrm>
            <a:off x="382385" y="2853700"/>
            <a:ext cx="2378744" cy="561109"/>
          </a:xfrm>
          <a:prstGeom prst="rect">
            <a:avLst/>
          </a:prstGeom>
          <a:solidFill>
            <a:schemeClr val="bg2">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364" tIns="0" rIns="0" bIns="0" numCol="1" spcCol="0" rtlCol="0" fromWordArt="0" anchor="ctr" anchorCtr="0" forceAA="0" compatLnSpc="1">
            <a:prstTxWarp prst="textNoShape">
              <a:avLst/>
            </a:prstTxWarp>
            <a:noAutofit/>
          </a:bodyPr>
          <a:lstStyle/>
          <a:p>
            <a:pPr defTabSz="623438"/>
            <a:r>
              <a:rPr lang="en-US" sz="1000" dirty="0">
                <a:solidFill>
                  <a:prstClr val="black"/>
                </a:solidFill>
                <a:latin typeface="Frutiger 45 Light" panose="020B0603020202020204" pitchFamily="34" charset="0"/>
              </a:rPr>
              <a:t>The west-to-east economic shift has accelerated </a:t>
            </a:r>
          </a:p>
        </p:txBody>
      </p:sp>
      <p:sp>
        <p:nvSpPr>
          <p:cNvPr id="42" name="Rectangle 41">
            <a:extLst>
              <a:ext uri="{FF2B5EF4-FFF2-40B4-BE49-F238E27FC236}">
                <a16:creationId xmlns:a16="http://schemas.microsoft.com/office/drawing/2014/main" id="{CFC7A498-807E-432D-81D3-53B0FBB5FCD8}"/>
              </a:ext>
            </a:extLst>
          </p:cNvPr>
          <p:cNvSpPr/>
          <p:nvPr/>
        </p:nvSpPr>
        <p:spPr>
          <a:xfrm>
            <a:off x="382385" y="3465214"/>
            <a:ext cx="2378744" cy="561109"/>
          </a:xfrm>
          <a:prstGeom prst="rect">
            <a:avLst/>
          </a:prstGeom>
          <a:solidFill>
            <a:schemeClr val="bg2">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364" tIns="0" rIns="0" bIns="0" numCol="1" spcCol="0" rtlCol="0" fromWordArt="0" anchor="ctr" anchorCtr="0" forceAA="0" compatLnSpc="1">
            <a:prstTxWarp prst="textNoShape">
              <a:avLst/>
            </a:prstTxWarp>
            <a:noAutofit/>
          </a:bodyPr>
          <a:lstStyle/>
          <a:p>
            <a:pPr defTabSz="623438"/>
            <a:r>
              <a:rPr lang="en-US" sz="1000" dirty="0">
                <a:solidFill>
                  <a:prstClr val="black"/>
                </a:solidFill>
                <a:latin typeface="Frutiger 45 Light" panose="020B0603020202020204" pitchFamily="34" charset="0"/>
              </a:rPr>
              <a:t>The pandemic has accelerated structural changes</a:t>
            </a:r>
          </a:p>
        </p:txBody>
      </p:sp>
      <p:sp>
        <p:nvSpPr>
          <p:cNvPr id="43" name="Rectangle 42">
            <a:extLst>
              <a:ext uri="{FF2B5EF4-FFF2-40B4-BE49-F238E27FC236}">
                <a16:creationId xmlns:a16="http://schemas.microsoft.com/office/drawing/2014/main" id="{2519E849-61ED-497A-9702-786517019753}"/>
              </a:ext>
            </a:extLst>
          </p:cNvPr>
          <p:cNvSpPr/>
          <p:nvPr/>
        </p:nvSpPr>
        <p:spPr>
          <a:xfrm>
            <a:off x="382385" y="4076727"/>
            <a:ext cx="2378744" cy="561109"/>
          </a:xfrm>
          <a:prstGeom prst="rect">
            <a:avLst/>
          </a:prstGeom>
          <a:solidFill>
            <a:schemeClr val="bg2">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364" tIns="0" rIns="0" bIns="0" numCol="1" spcCol="0" rtlCol="0" fromWordArt="0" anchor="ctr" anchorCtr="0" forceAA="0" compatLnSpc="1">
            <a:prstTxWarp prst="textNoShape">
              <a:avLst/>
            </a:prstTxWarp>
            <a:noAutofit/>
          </a:bodyPr>
          <a:lstStyle/>
          <a:p>
            <a:pPr defTabSz="623438"/>
            <a:r>
              <a:rPr lang="en-US" sz="1000" dirty="0">
                <a:solidFill>
                  <a:prstClr val="black"/>
                </a:solidFill>
                <a:latin typeface="Frutiger 45 Light" panose="020B0603020202020204" pitchFamily="34" charset="0"/>
              </a:rPr>
              <a:t>We are undergoing a green revolution</a:t>
            </a:r>
          </a:p>
        </p:txBody>
      </p:sp>
      <p:sp>
        <p:nvSpPr>
          <p:cNvPr id="44" name="Rectangle 43">
            <a:extLst>
              <a:ext uri="{FF2B5EF4-FFF2-40B4-BE49-F238E27FC236}">
                <a16:creationId xmlns:a16="http://schemas.microsoft.com/office/drawing/2014/main" id="{457FA889-A3CB-4088-8703-CAABE1F15EFB}"/>
              </a:ext>
            </a:extLst>
          </p:cNvPr>
          <p:cNvSpPr/>
          <p:nvPr/>
        </p:nvSpPr>
        <p:spPr>
          <a:xfrm>
            <a:off x="382384" y="733318"/>
            <a:ext cx="2378744" cy="266117"/>
          </a:xfrm>
          <a:prstGeom prst="rect">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364" tIns="0" rIns="0" bIns="0" numCol="1" spcCol="0" rtlCol="0" fromWordArt="0" anchor="ctr" anchorCtr="0" forceAA="0" compatLnSpc="1">
            <a:prstTxWarp prst="textNoShape">
              <a:avLst/>
            </a:prstTxWarp>
            <a:noAutofit/>
          </a:bodyPr>
          <a:lstStyle/>
          <a:p>
            <a:pPr algn="ctr" defTabSz="623438"/>
            <a:r>
              <a:rPr lang="en-US" sz="1050" b="1" dirty="0">
                <a:solidFill>
                  <a:prstClr val="white"/>
                </a:solidFill>
                <a:latin typeface="Frutiger 45 Light" panose="020B0603020202020204" pitchFamily="34" charset="0"/>
              </a:rPr>
              <a:t>Macro driver</a:t>
            </a:r>
          </a:p>
        </p:txBody>
      </p:sp>
    </p:spTree>
    <p:custDataLst>
      <p:tags r:id="rId1"/>
    </p:custDataLst>
    <p:extLst>
      <p:ext uri="{BB962C8B-B14F-4D97-AF65-F5344CB8AC3E}">
        <p14:creationId xmlns:p14="http://schemas.microsoft.com/office/powerpoint/2010/main" val="7255239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3562" y="1658490"/>
            <a:ext cx="8350336" cy="1082732"/>
          </a:xfrm>
        </p:spPr>
        <p:txBody>
          <a:bodyPr/>
          <a:lstStyle/>
          <a:p>
            <a:r>
              <a:rPr lang="en-GB" dirty="0"/>
              <a:t>Mark Andersen </a:t>
            </a:r>
          </a:p>
          <a:p>
            <a:r>
              <a:rPr lang="en-US" dirty="0"/>
              <a:t>Co-Head CIO Asset Allocation</a:t>
            </a:r>
          </a:p>
        </p:txBody>
      </p:sp>
    </p:spTree>
    <p:extLst>
      <p:ext uri="{BB962C8B-B14F-4D97-AF65-F5344CB8AC3E}">
        <p14:creationId xmlns:p14="http://schemas.microsoft.com/office/powerpoint/2010/main" val="2388229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3562" y="1658490"/>
            <a:ext cx="8350336" cy="1082732"/>
          </a:xfrm>
        </p:spPr>
        <p:txBody>
          <a:bodyPr/>
          <a:lstStyle/>
          <a:p>
            <a:r>
              <a:rPr lang="en-US" dirty="0"/>
              <a:t>Fred Mellors </a:t>
            </a:r>
          </a:p>
          <a:p>
            <a:r>
              <a:rPr lang="en-US" dirty="0"/>
              <a:t>Co-Head Cross Asset, Fixed Income</a:t>
            </a:r>
          </a:p>
        </p:txBody>
      </p:sp>
    </p:spTree>
    <p:extLst>
      <p:ext uri="{BB962C8B-B14F-4D97-AF65-F5344CB8AC3E}">
        <p14:creationId xmlns:p14="http://schemas.microsoft.com/office/powerpoint/2010/main" val="9429635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0526" y="630089"/>
            <a:ext cx="8449798" cy="159179"/>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a:solidFill>
                <a:srgbClr val="000000"/>
              </a:solidFill>
            </a:endParaRPr>
          </a:p>
        </p:txBody>
      </p:sp>
      <p:sp>
        <p:nvSpPr>
          <p:cNvPr id="2" name="Text Placeholder 1"/>
          <p:cNvSpPr>
            <a:spLocks noGrp="1"/>
          </p:cNvSpPr>
          <p:nvPr>
            <p:ph type="body" sz="quarter" idx="12"/>
          </p:nvPr>
        </p:nvSpPr>
        <p:spPr>
          <a:xfrm>
            <a:off x="419988" y="494807"/>
            <a:ext cx="8350336" cy="4097457"/>
          </a:xfrm>
        </p:spPr>
        <p:txBody>
          <a:bodyPr anchor="ctr"/>
          <a:lstStyle/>
          <a:p>
            <a:pPr algn="ctr"/>
            <a:r>
              <a:rPr lang="en-US" sz="2727" dirty="0">
                <a:latin typeface="Frutiger 45 Light" panose="020B0603020202020204" pitchFamily="34" charset="0"/>
                <a:hlinkClick r:id="rId4"/>
              </a:rPr>
              <a:t>www.ubs.com/cio-disclaimer</a:t>
            </a:r>
            <a:endParaRPr lang="en-US" sz="2727" dirty="0">
              <a:latin typeface="Frutiger 45 Light" panose="020B0603020202020204" pitchFamily="34" charset="0"/>
            </a:endParaRPr>
          </a:p>
          <a:p>
            <a:endParaRPr lang="en-US" sz="818" dirty="0">
              <a:latin typeface="Frutiger 45 Light" panose="020B0603020202020204" pitchFamily="34" charset="0"/>
            </a:endParaRPr>
          </a:p>
          <a:p>
            <a:endParaRPr lang="en-US" sz="818" dirty="0">
              <a:latin typeface="Frutiger 45 Light" panose="020B0603020202020204" pitchFamily="34" charset="0"/>
            </a:endParaRPr>
          </a:p>
          <a:p>
            <a:r>
              <a:rPr lang="en-US" sz="818"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endParaRPr lang="en-GB" sz="818" dirty="0">
              <a:latin typeface="Frutiger 45 Light" panose="020B0603020202020204" pitchFamily="34" charset="0"/>
            </a:endParaRPr>
          </a:p>
          <a:p>
            <a:r>
              <a:rPr lang="en-US" sz="818" dirty="0">
                <a:latin typeface="Frutiger 45 Light" panose="020B0603020202020204" pitchFamily="34" charset="0"/>
              </a:rPr>
              <a:t>This material is </a:t>
            </a:r>
            <a:r>
              <a:rPr lang="en-US" sz="818" b="1" dirty="0">
                <a:latin typeface="Frutiger 45 Light" panose="020B0603020202020204" pitchFamily="34" charset="0"/>
              </a:rPr>
              <a:t>for your</a:t>
            </a:r>
            <a:r>
              <a:rPr lang="en-US" sz="818" dirty="0">
                <a:latin typeface="Frutiger 45 Light" panose="020B0603020202020204" pitchFamily="34" charset="0"/>
              </a:rPr>
              <a:t> </a:t>
            </a:r>
            <a:r>
              <a:rPr lang="en-US" sz="818" b="1" dirty="0">
                <a:latin typeface="Frutiger 45 Light" panose="020B0603020202020204" pitchFamily="34" charset="0"/>
              </a:rPr>
              <a:t>information only</a:t>
            </a:r>
            <a:r>
              <a:rPr lang="en-US" sz="818"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818" b="1" dirty="0">
                <a:latin typeface="Frutiger 45 Light" panose="020B0603020202020204" pitchFamily="34" charset="0"/>
              </a:rPr>
              <a:t>The views and opinions expressed in this material by third parties are not those of UBS</a:t>
            </a:r>
            <a:r>
              <a:rPr lang="en-US" sz="818"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818" dirty="0">
              <a:latin typeface="Frutiger 45 Light" panose="020B0603020202020204" pitchFamily="34" charset="0"/>
            </a:endParaRPr>
          </a:p>
          <a:p>
            <a:r>
              <a:rPr lang="en-US" sz="818"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818" u="sng" dirty="0">
                <a:latin typeface="Frutiger 45 Light" panose="020B0603020202020204" pitchFamily="34" charset="0"/>
                <a:hlinkClick r:id="rId5"/>
              </a:rPr>
              <a:t>ubs.com/</a:t>
            </a:r>
            <a:r>
              <a:rPr lang="en-US" sz="818" u="sng" dirty="0" err="1">
                <a:latin typeface="Frutiger 45 Light" panose="020B0603020202020204" pitchFamily="34" charset="0"/>
                <a:hlinkClick r:id="rId5"/>
              </a:rPr>
              <a:t>workingwithus</a:t>
            </a:r>
            <a:r>
              <a:rPr lang="en-US" sz="818" dirty="0">
                <a:latin typeface="Frutiger 45 Light" panose="020B0603020202020204" pitchFamily="34" charset="0"/>
              </a:rPr>
              <a:t>. </a:t>
            </a:r>
            <a:endParaRPr lang="en-GB" sz="818" dirty="0">
              <a:latin typeface="Frutiger 45 Light" panose="020B0603020202020204" pitchFamily="34" charset="0"/>
            </a:endParaRPr>
          </a:p>
          <a:p>
            <a:r>
              <a:rPr lang="en-GB" sz="818" dirty="0">
                <a:latin typeface="Frutiger 45 Light" panose="020B0603020202020204" pitchFamily="34" charset="0"/>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p>
          <a:p>
            <a:r>
              <a:rPr lang="en-US" sz="818" dirty="0">
                <a:latin typeface="Frutiger 45 Light" panose="020B0603020202020204" pitchFamily="34" charset="0"/>
              </a:rPr>
              <a:t>Please visit below page to read the legal </a:t>
            </a:r>
            <a:r>
              <a:rPr lang="en-US" sz="818" dirty="0">
                <a:latin typeface="Frutiger 45 Light" panose="020B0603020202020204" pitchFamily="34" charset="0"/>
                <a:hlinkClick r:id="rId6"/>
              </a:rPr>
              <a:t>disclaimer </a:t>
            </a:r>
            <a:r>
              <a:rPr lang="en-GB" sz="818" dirty="0">
                <a:latin typeface="Frutiger 45 Light" panose="020B0603020202020204" pitchFamily="34" charset="0"/>
              </a:rPr>
              <a:t>applicable to this livestream.</a:t>
            </a:r>
            <a:endParaRPr lang="en-US" sz="818" dirty="0">
              <a:latin typeface="Frutiger 45 Light" panose="020B0603020202020204" pitchFamily="34" charset="0"/>
            </a:endParaRPr>
          </a:p>
          <a:p>
            <a:endParaRPr lang="en-GB" sz="818"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832996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dirty="0"/>
              <a:t>Breaking down </a:t>
            </a:r>
            <a:r>
              <a:rPr lang="en-US" sz="2400" dirty="0">
                <a:solidFill>
                  <a:schemeClr val="tx2"/>
                </a:solidFill>
              </a:rPr>
              <a:t>interest rate </a:t>
            </a:r>
            <a:r>
              <a:rPr lang="en-US" sz="2400" dirty="0"/>
              <a:t>moves</a:t>
            </a:r>
          </a:p>
        </p:txBody>
      </p:sp>
      <p:sp>
        <p:nvSpPr>
          <p:cNvPr id="9" name="Text Box 4"/>
          <p:cNvSpPr txBox="1">
            <a:spLocks noChangeArrowheads="1"/>
          </p:cNvSpPr>
          <p:nvPr/>
        </p:nvSpPr>
        <p:spPr bwMode="auto">
          <a:xfrm>
            <a:off x="3044257" y="4712456"/>
            <a:ext cx="5502309" cy="1119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700" b="0" dirty="0">
                <a:solidFill>
                  <a:srgbClr val="000000"/>
                </a:solidFill>
              </a:rPr>
              <a:t>Source: Bloomberg, UBS, as of 22 March 2021</a:t>
            </a:r>
          </a:p>
        </p:txBody>
      </p:sp>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9446" y="1227968"/>
            <a:ext cx="5777286" cy="32743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300204" y="804006"/>
            <a:ext cx="8352928" cy="553988"/>
          </a:xfrm>
          <a:prstGeom prst="rect">
            <a:avLst/>
          </a:prstGeom>
        </p:spPr>
        <p:txBody>
          <a:bodyPr wrap="square" lIns="91431" tIns="45715" rIns="91431" bIns="45715">
            <a:spAutoFit/>
          </a:bodyPr>
          <a:lstStyle/>
          <a:p>
            <a:r>
              <a:rPr lang="en-US" sz="1200" b="1" kern="0" dirty="0">
                <a:latin typeface="Frutiger 45 Light" panose="020B0603020202020204" pitchFamily="34" charset="0"/>
              </a:rPr>
              <a:t>US long end interest rates have moved sharply higher following approval of the latest fiscal stimulus package</a:t>
            </a:r>
          </a:p>
          <a:p>
            <a:endParaRPr lang="en-US" sz="1200" b="1"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2238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dirty="0">
                <a:solidFill>
                  <a:schemeClr val="tx2"/>
                </a:solidFill>
              </a:rPr>
              <a:t>Short end </a:t>
            </a:r>
            <a:r>
              <a:rPr lang="en-US" sz="2400" dirty="0"/>
              <a:t>interest rate developments</a:t>
            </a:r>
          </a:p>
        </p:txBody>
      </p:sp>
      <p:sp>
        <p:nvSpPr>
          <p:cNvPr id="9" name="Text Box 4"/>
          <p:cNvSpPr txBox="1">
            <a:spLocks noChangeArrowheads="1"/>
          </p:cNvSpPr>
          <p:nvPr/>
        </p:nvSpPr>
        <p:spPr bwMode="auto">
          <a:xfrm>
            <a:off x="3044257" y="4712456"/>
            <a:ext cx="5502309" cy="1119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700" b="0" dirty="0">
                <a:solidFill>
                  <a:srgbClr val="000000"/>
                </a:solidFill>
              </a:rPr>
              <a:t>Source: Bloomberg, UBS, as of 22 March 2021</a:t>
            </a: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3075" y="1198597"/>
            <a:ext cx="6723016" cy="32303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3"/>
          <p:cNvSpPr/>
          <p:nvPr/>
        </p:nvSpPr>
        <p:spPr>
          <a:xfrm>
            <a:off x="300204" y="776574"/>
            <a:ext cx="8352928" cy="276989"/>
          </a:xfrm>
          <a:prstGeom prst="rect">
            <a:avLst/>
          </a:prstGeom>
        </p:spPr>
        <p:txBody>
          <a:bodyPr wrap="square" lIns="91431" tIns="45715" rIns="91431" bIns="45715">
            <a:spAutoFit/>
          </a:bodyPr>
          <a:lstStyle/>
          <a:p>
            <a:r>
              <a:rPr lang="en-US" sz="1200" b="1" kern="0" dirty="0">
                <a:solidFill>
                  <a:srgbClr val="000000"/>
                </a:solidFill>
                <a:latin typeface="Frutiger 45 Light" panose="020B0603020202020204" pitchFamily="34" charset="0"/>
              </a:rPr>
              <a:t>Policy rate expectations have shifted in the last month with US Fed liftoff now priced for end of 2022</a:t>
            </a:r>
            <a:endParaRPr lang="en-US" sz="1200" b="1"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3874305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384" y="4"/>
            <a:ext cx="8761616" cy="642158"/>
          </a:xfrm>
        </p:spPr>
        <p:txBody>
          <a:bodyPr>
            <a:normAutofit/>
          </a:bodyPr>
          <a:lstStyle/>
          <a:p>
            <a:r>
              <a:rPr lang="en-US" sz="2400" dirty="0">
                <a:solidFill>
                  <a:schemeClr val="tx2"/>
                </a:solidFill>
              </a:rPr>
              <a:t>Inflation:</a:t>
            </a:r>
            <a:r>
              <a:rPr lang="en-US" sz="2400" dirty="0"/>
              <a:t> Near-term rise followed by moderation </a:t>
            </a:r>
          </a:p>
        </p:txBody>
      </p:sp>
      <p:sp>
        <p:nvSpPr>
          <p:cNvPr id="4" name="Rectangle 3"/>
          <p:cNvSpPr/>
          <p:nvPr/>
        </p:nvSpPr>
        <p:spPr>
          <a:xfrm>
            <a:off x="1619672" y="4578206"/>
            <a:ext cx="6984776" cy="684793"/>
          </a:xfrm>
          <a:prstGeom prst="rect">
            <a:avLst/>
          </a:prstGeom>
        </p:spPr>
        <p:txBody>
          <a:bodyPr wrap="square" lIns="91431" tIns="45715" rIns="91431" bIns="45715">
            <a:spAutoFit/>
          </a:bodyPr>
          <a:lstStyle/>
          <a:p>
            <a:pPr algn="r"/>
            <a:r>
              <a:rPr lang="en-US" sz="700" dirty="0">
                <a:solidFill>
                  <a:srgbClr val="000000"/>
                </a:solidFill>
                <a:latin typeface="Frutiger 55 Roman" pitchFamily="34" charset="0"/>
                <a:ea typeface="Arial Unicode MS" pitchFamily="34" charset="-128"/>
                <a:cs typeface="Arial Unicode MS" pitchFamily="34" charset="-128"/>
              </a:rPr>
              <a:t>Sources: Bloomberg, UBS, as of 22 March 2021</a:t>
            </a:r>
          </a:p>
          <a:p>
            <a:pPr algn="r"/>
            <a:r>
              <a:rPr lang="en-US" sz="700" dirty="0">
                <a:solidFill>
                  <a:srgbClr val="000000"/>
                </a:solidFill>
                <a:latin typeface="Frutiger 55 Roman" pitchFamily="34" charset="0"/>
                <a:ea typeface="Arial Unicode MS" pitchFamily="34" charset="-128"/>
                <a:cs typeface="Arial Unicode MS" pitchFamily="34" charset="-128"/>
              </a:rPr>
              <a:t>Inflation expectations are extrapolated from US TIPS and then a 30bps wedge between CPI-PCE is assumed.</a:t>
            </a:r>
          </a:p>
          <a:p>
            <a:pPr algn="r"/>
            <a:endParaRPr lang="en-US" sz="700" dirty="0">
              <a:solidFill>
                <a:srgbClr val="000000"/>
              </a:solidFill>
              <a:latin typeface="Frutiger 55 Roman" pitchFamily="34" charset="0"/>
              <a:ea typeface="Arial Unicode MS" pitchFamily="34" charset="-128"/>
              <a:cs typeface="Arial Unicode MS" pitchFamily="34" charset="-128"/>
            </a:endParaRPr>
          </a:p>
          <a:p>
            <a:pPr algn="r"/>
            <a:endParaRPr lang="en-US" sz="700" dirty="0">
              <a:solidFill>
                <a:srgbClr val="000000"/>
              </a:solidFill>
              <a:latin typeface="Frutiger 55 Roman" pitchFamily="34" charset="0"/>
              <a:ea typeface="Arial Unicode MS" pitchFamily="34" charset="-128"/>
              <a:cs typeface="Arial Unicode MS" pitchFamily="34" charset="-128"/>
            </a:endParaRPr>
          </a:p>
        </p:txBody>
      </p:sp>
      <p:sp>
        <p:nvSpPr>
          <p:cNvPr id="5" name="Rectangle 4"/>
          <p:cNvSpPr/>
          <p:nvPr/>
        </p:nvSpPr>
        <p:spPr>
          <a:xfrm>
            <a:off x="306181" y="813768"/>
            <a:ext cx="8352928" cy="276989"/>
          </a:xfrm>
          <a:prstGeom prst="rect">
            <a:avLst/>
          </a:prstGeom>
        </p:spPr>
        <p:txBody>
          <a:bodyPr wrap="square" lIns="91431" tIns="45715" rIns="91431" bIns="45715">
            <a:spAutoFit/>
          </a:bodyPr>
          <a:lstStyle/>
          <a:p>
            <a:r>
              <a:rPr lang="en-US" sz="1200" b="1" dirty="0">
                <a:latin typeface="Frutiger 45 Light" panose="020B0603020202020204" pitchFamily="34" charset="0"/>
              </a:rPr>
              <a:t>Fed and market expectations are implying short-term, transient inflationary pressures but no structural change</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89" y="1262364"/>
            <a:ext cx="6343622" cy="33158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118790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3562" y="1658490"/>
            <a:ext cx="8350336" cy="1082732"/>
          </a:xfrm>
        </p:spPr>
        <p:txBody>
          <a:bodyPr/>
          <a:lstStyle/>
          <a:p>
            <a:r>
              <a:rPr lang="en-US" dirty="0"/>
              <a:t>David Lefkowitz</a:t>
            </a:r>
          </a:p>
          <a:p>
            <a:r>
              <a:rPr lang="en-US" dirty="0"/>
              <a:t>Head of Equities Americas</a:t>
            </a:r>
          </a:p>
        </p:txBody>
      </p:sp>
    </p:spTree>
    <p:extLst>
      <p:ext uri="{BB962C8B-B14F-4D97-AF65-F5344CB8AC3E}">
        <p14:creationId xmlns:p14="http://schemas.microsoft.com/office/powerpoint/2010/main" val="35969880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Stocks still attractive versus bonds</a:t>
            </a:r>
          </a:p>
        </p:txBody>
      </p:sp>
      <p:sp>
        <p:nvSpPr>
          <p:cNvPr id="4" name="Rectangle 3"/>
          <p:cNvSpPr/>
          <p:nvPr/>
        </p:nvSpPr>
        <p:spPr>
          <a:xfrm>
            <a:off x="1619672" y="4778251"/>
            <a:ext cx="6984776" cy="200045"/>
          </a:xfrm>
          <a:prstGeom prst="rect">
            <a:avLst/>
          </a:prstGeom>
        </p:spPr>
        <p:txBody>
          <a:bodyPr wrap="square" lIns="91431" tIns="45715" rIns="91431" bIns="45715">
            <a:spAutoFit/>
          </a:bodyPr>
          <a:lstStyle/>
          <a:p>
            <a:pPr algn="r"/>
            <a:r>
              <a:rPr lang="en-US" sz="700" dirty="0">
                <a:solidFill>
                  <a:srgbClr val="000000"/>
                </a:solidFill>
                <a:latin typeface="Frutiger 55 Roman" pitchFamily="34" charset="0"/>
                <a:ea typeface="Arial Unicode MS" pitchFamily="34" charset="-128"/>
                <a:cs typeface="Arial Unicode MS" pitchFamily="34" charset="-128"/>
              </a:rPr>
              <a:t>Sources: DataStream, Bloomberg, UBS, as of 22 March 2021</a:t>
            </a:r>
          </a:p>
        </p:txBody>
      </p:sp>
      <p:sp>
        <p:nvSpPr>
          <p:cNvPr id="5" name="Rectangle 4"/>
          <p:cNvSpPr/>
          <p:nvPr/>
        </p:nvSpPr>
        <p:spPr>
          <a:xfrm>
            <a:off x="316263" y="735547"/>
            <a:ext cx="8352928" cy="276989"/>
          </a:xfrm>
          <a:prstGeom prst="rect">
            <a:avLst/>
          </a:prstGeom>
        </p:spPr>
        <p:txBody>
          <a:bodyPr wrap="square" lIns="91431" tIns="45715" rIns="91431" bIns="45715">
            <a:spAutoFit/>
          </a:bodyPr>
          <a:lstStyle/>
          <a:p>
            <a:r>
              <a:rPr lang="en-US" sz="1200" b="1" dirty="0">
                <a:latin typeface="Frutiger 45 Light" panose="020B0603020202020204" pitchFamily="34" charset="0"/>
              </a:rPr>
              <a:t>Yield spread: S&amp;P 500 earnings yield less 10-year Treasury yield, in basis points</a:t>
            </a:r>
            <a:endParaRPr lang="en-US" sz="1200" b="1" dirty="0">
              <a:solidFill>
                <a:srgbClr val="FF0000"/>
              </a:solidFill>
              <a:latin typeface="Frutiger 45 Light" panose="020B0603020202020204" pitchFamily="34" charset="0"/>
            </a:endParaRPr>
          </a:p>
        </p:txBody>
      </p:sp>
      <p:graphicFrame>
        <p:nvGraphicFramePr>
          <p:cNvPr id="7" name="Chart 6"/>
          <p:cNvGraphicFramePr>
            <a:graphicFrameLocks/>
          </p:cNvGraphicFramePr>
          <p:nvPr/>
        </p:nvGraphicFramePr>
        <p:xfrm>
          <a:off x="479347" y="1012536"/>
          <a:ext cx="8229600" cy="3657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211890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Growth stocks vulnerable to further rate increases</a:t>
            </a:r>
          </a:p>
        </p:txBody>
      </p:sp>
      <p:sp>
        <p:nvSpPr>
          <p:cNvPr id="4" name="Rectangle 3"/>
          <p:cNvSpPr/>
          <p:nvPr/>
        </p:nvSpPr>
        <p:spPr>
          <a:xfrm>
            <a:off x="1619672" y="4778251"/>
            <a:ext cx="6984776" cy="200045"/>
          </a:xfrm>
          <a:prstGeom prst="rect">
            <a:avLst/>
          </a:prstGeom>
        </p:spPr>
        <p:txBody>
          <a:bodyPr wrap="square" lIns="91431" tIns="45715" rIns="91431" bIns="45715">
            <a:spAutoFit/>
          </a:bodyPr>
          <a:lstStyle/>
          <a:p>
            <a:pPr algn="r"/>
            <a:r>
              <a:rPr lang="en-US" sz="700" dirty="0">
                <a:solidFill>
                  <a:srgbClr val="000000"/>
                </a:solidFill>
                <a:latin typeface="Frutiger 55 Roman" pitchFamily="34" charset="0"/>
                <a:ea typeface="Arial Unicode MS" pitchFamily="34" charset="-128"/>
                <a:cs typeface="Arial Unicode MS" pitchFamily="34" charset="-128"/>
              </a:rPr>
              <a:t>Sources: FactSet, Bloomberg, UBS, as of 22 March 2021</a:t>
            </a:r>
          </a:p>
        </p:txBody>
      </p:sp>
      <p:sp>
        <p:nvSpPr>
          <p:cNvPr id="5" name="Rectangle 4"/>
          <p:cNvSpPr/>
          <p:nvPr/>
        </p:nvSpPr>
        <p:spPr>
          <a:xfrm>
            <a:off x="316263" y="735547"/>
            <a:ext cx="8352928" cy="276989"/>
          </a:xfrm>
          <a:prstGeom prst="rect">
            <a:avLst/>
          </a:prstGeom>
        </p:spPr>
        <p:txBody>
          <a:bodyPr wrap="square" lIns="91431" tIns="45715" rIns="91431" bIns="45715">
            <a:spAutoFit/>
          </a:bodyPr>
          <a:lstStyle/>
          <a:p>
            <a:r>
              <a:rPr lang="en-US" sz="1200" b="1" dirty="0">
                <a:latin typeface="Frutiger 45 Light" panose="020B0603020202020204" pitchFamily="34" charset="0"/>
              </a:rPr>
              <a:t>Russell 1000 Growth forward P/E and 10-year Treasury yield minus 10-year inflation expectations</a:t>
            </a:r>
            <a:endParaRPr lang="en-US" sz="1200" b="1" dirty="0">
              <a:solidFill>
                <a:srgbClr val="FF0000"/>
              </a:solidFill>
              <a:latin typeface="Frutiger 45 Light" panose="020B0603020202020204" pitchFamily="34" charset="0"/>
            </a:endParaRPr>
          </a:p>
        </p:txBody>
      </p:sp>
      <p:graphicFrame>
        <p:nvGraphicFramePr>
          <p:cNvPr id="8" name="Chart 7"/>
          <p:cNvGraphicFramePr>
            <a:graphicFrameLocks/>
          </p:cNvGraphicFramePr>
          <p:nvPr>
            <p:extLst>
              <p:ext uri="{D42A27DB-BD31-4B8C-83A1-F6EECF244321}">
                <p14:modId xmlns:p14="http://schemas.microsoft.com/office/powerpoint/2010/main" val="2132325326"/>
              </p:ext>
            </p:extLst>
          </p:nvPr>
        </p:nvGraphicFramePr>
        <p:xfrm>
          <a:off x="439591" y="1025798"/>
          <a:ext cx="8229600" cy="3657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8507138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3"/>
  <p:tag name="LAST PRINTED" val="439136796875000E-10"/>
</p:tagLst>
</file>

<file path=ppt/tags/tag1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0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0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0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0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09.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1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1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1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1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2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0.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1.xml><?xml version="1.0" encoding="utf-8"?>
<p:tagLst xmlns:a="http://schemas.openxmlformats.org/drawingml/2006/main" xmlns:r="http://schemas.openxmlformats.org/officeDocument/2006/relationships" xmlns:p="http://schemas.openxmlformats.org/presentationml/2006/main">
  <p:tag name="SLIDE_TYPE" val="BODY"/>
</p:tagLst>
</file>

<file path=ppt/tags/tag132.xml><?xml version="1.0" encoding="utf-8"?>
<p:tagLst xmlns:a="http://schemas.openxmlformats.org/drawingml/2006/main" xmlns:r="http://schemas.openxmlformats.org/officeDocument/2006/relationships" xmlns:p="http://schemas.openxmlformats.org/presentationml/2006/main">
  <p:tag name="SLIDE_TYPE" val="BODY"/>
</p:tagLst>
</file>

<file path=ppt/tags/tag133.xml><?xml version="1.0" encoding="utf-8"?>
<p:tagLst xmlns:a="http://schemas.openxmlformats.org/drawingml/2006/main" xmlns:r="http://schemas.openxmlformats.org/officeDocument/2006/relationships" xmlns:p="http://schemas.openxmlformats.org/presentationml/2006/main">
  <p:tag name="SLIDE_TYPE" val="BODY"/>
</p:tagLst>
</file>

<file path=ppt/tags/tag134.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35.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3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3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38.xml><?xml version="1.0" encoding="utf-8"?>
<p:tagLst xmlns:a="http://schemas.openxmlformats.org/drawingml/2006/main" xmlns:r="http://schemas.openxmlformats.org/officeDocument/2006/relationships" xmlns:p="http://schemas.openxmlformats.org/presentationml/2006/main">
  <p:tag name="SLIDE_TYPE" val="BODY"/>
</p:tagLst>
</file>

<file path=ppt/tags/tag139.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40.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4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4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43.xml><?xml version="1.0" encoding="utf-8"?>
<p:tagLst xmlns:a="http://schemas.openxmlformats.org/drawingml/2006/main" xmlns:r="http://schemas.openxmlformats.org/officeDocument/2006/relationships" xmlns:p="http://schemas.openxmlformats.org/presentationml/2006/main">
  <p:tag name="SLIDE_TYPE" val="BODY"/>
</p:tagLst>
</file>

<file path=ppt/tags/tag144.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45.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4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4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48.xml><?xml version="1.0" encoding="utf-8"?>
<p:tagLst xmlns:a="http://schemas.openxmlformats.org/drawingml/2006/main" xmlns:r="http://schemas.openxmlformats.org/officeDocument/2006/relationships" xmlns:p="http://schemas.openxmlformats.org/presentationml/2006/main">
  <p:tag name="SLIDE_TYPE" val="BODY"/>
</p:tagLst>
</file>

<file path=ppt/tags/tag149.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50.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3.xml><?xml version="1.0" encoding="utf-8"?>
<p:tagLst xmlns:a="http://schemas.openxmlformats.org/drawingml/2006/main" xmlns:r="http://schemas.openxmlformats.org/officeDocument/2006/relationships" xmlns:p="http://schemas.openxmlformats.org/presentationml/2006/main">
  <p:tag name="SLIDE_TYPE" val="BODY"/>
</p:tagLst>
</file>

<file path=ppt/tags/tag154.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55.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8.xml><?xml version="1.0" encoding="utf-8"?>
<p:tagLst xmlns:a="http://schemas.openxmlformats.org/drawingml/2006/main" xmlns:r="http://schemas.openxmlformats.org/officeDocument/2006/relationships" xmlns:p="http://schemas.openxmlformats.org/presentationml/2006/main">
  <p:tag name="SLIDE_TYPE" val="BODY"/>
</p:tagLst>
</file>

<file path=ppt/tags/tag159.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60.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6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6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63.xml><?xml version="1.0" encoding="utf-8"?>
<p:tagLst xmlns:a="http://schemas.openxmlformats.org/drawingml/2006/main" xmlns:r="http://schemas.openxmlformats.org/officeDocument/2006/relationships" xmlns:p="http://schemas.openxmlformats.org/presentationml/2006/main">
  <p:tag name="SLIDE_TYPE" val="BODY"/>
</p:tagLst>
</file>

<file path=ppt/tags/tag164.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65.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6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6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68.xml><?xml version="1.0" encoding="utf-8"?>
<p:tagLst xmlns:a="http://schemas.openxmlformats.org/drawingml/2006/main" xmlns:r="http://schemas.openxmlformats.org/officeDocument/2006/relationships" xmlns:p="http://schemas.openxmlformats.org/presentationml/2006/main">
  <p:tag name="SLIDE_TYPE" val="BODY"/>
</p:tagLst>
</file>

<file path=ppt/tags/tag169.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70.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7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7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73.xml><?xml version="1.0" encoding="utf-8"?>
<p:tagLst xmlns:a="http://schemas.openxmlformats.org/drawingml/2006/main" xmlns:r="http://schemas.openxmlformats.org/officeDocument/2006/relationships" xmlns:p="http://schemas.openxmlformats.org/presentationml/2006/main">
  <p:tag name="SLIDE_TYPE" val="BODY"/>
</p:tagLst>
</file>

<file path=ppt/tags/tag174.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75.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7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7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78.xml><?xml version="1.0" encoding="utf-8"?>
<p:tagLst xmlns:a="http://schemas.openxmlformats.org/drawingml/2006/main" xmlns:r="http://schemas.openxmlformats.org/officeDocument/2006/relationships" xmlns:p="http://schemas.openxmlformats.org/presentationml/2006/main">
  <p:tag name="SLIDE_TYPE" val="BODY"/>
</p:tagLst>
</file>

<file path=ppt/tags/tag179.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80.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8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8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83.xml><?xml version="1.0" encoding="utf-8"?>
<p:tagLst xmlns:a="http://schemas.openxmlformats.org/drawingml/2006/main" xmlns:r="http://schemas.openxmlformats.org/officeDocument/2006/relationships" xmlns:p="http://schemas.openxmlformats.org/presentationml/2006/main">
  <p:tag name="SLIDE_TYPE" val="BODY"/>
</p:tagLst>
</file>

<file path=ppt/tags/tag184.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85.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8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8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88.xml><?xml version="1.0" encoding="utf-8"?>
<p:tagLst xmlns:a="http://schemas.openxmlformats.org/drawingml/2006/main" xmlns:r="http://schemas.openxmlformats.org/officeDocument/2006/relationships" xmlns:p="http://schemas.openxmlformats.org/presentationml/2006/main">
  <p:tag name="SLIDE_TYPE" val="BODY"/>
</p:tagLst>
</file>

<file path=ppt/tags/tag189.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0.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9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9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93.xml><?xml version="1.0" encoding="utf-8"?>
<p:tagLst xmlns:a="http://schemas.openxmlformats.org/drawingml/2006/main" xmlns:r="http://schemas.openxmlformats.org/officeDocument/2006/relationships" xmlns:p="http://schemas.openxmlformats.org/presentationml/2006/main">
  <p:tag name="SLIDE_TYPE" val="BODY"/>
</p:tagLst>
</file>

<file path=ppt/tags/tag194.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95.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9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97.xml><?xml version="1.0" encoding="utf-8"?>
<p:tagLst xmlns:a="http://schemas.openxmlformats.org/drawingml/2006/main" xmlns:r="http://schemas.openxmlformats.org/officeDocument/2006/relationships" xmlns:p="http://schemas.openxmlformats.org/presentationml/2006/main">
  <p:tag name="SLIDE_TYPE" val="BODY"/>
</p:tagLst>
</file>

<file path=ppt/tags/tag198.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99.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00.xml><?xml version="1.0" encoding="utf-8"?>
<p:tagLst xmlns:a="http://schemas.openxmlformats.org/drawingml/2006/main" xmlns:r="http://schemas.openxmlformats.org/officeDocument/2006/relationships" xmlns:p="http://schemas.openxmlformats.org/presentationml/2006/main">
  <p:tag name="SLIDE_TYPE" val="TOC"/>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4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5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6.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3.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6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7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7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7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7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33.84"/>
  <p:tag name="WIDTH" val="87.26456"/>
  <p:tag name="HEIGHT" val="31.89315"/>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8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8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9.xml><?xml version="1.0" encoding="utf-8"?>
<p:tagLst xmlns:a="http://schemas.openxmlformats.org/drawingml/2006/main" xmlns:r="http://schemas.openxmlformats.org/officeDocument/2006/relationships" xmlns:p="http://schemas.openxmlformats.org/presentationml/2006/main">
  <p:tag name="FONT STYLE" val="SANS SERIF"/>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2.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heme/theme1.xml><?xml version="1.0" encoding="utf-8"?>
<a:theme xmlns:a="http://schemas.openxmlformats.org/drawingml/2006/main" name="2_PresXpress_OnScreen_Theme">
  <a:themeElements>
    <a:clrScheme name="UBS Colorset">
      <a:dk1>
        <a:sysClr val="windowText" lastClr="000000"/>
      </a:dk1>
      <a:lt1>
        <a:sysClr val="window" lastClr="FFFFFF"/>
      </a:lt1>
      <a:dk2>
        <a:srgbClr val="E60000"/>
      </a:dk2>
      <a:lt2>
        <a:srgbClr val="FFFFFF"/>
      </a:lt2>
      <a:accent1>
        <a:srgbClr val="3692CA"/>
      </a:accent1>
      <a:accent2>
        <a:srgbClr val="C09979"/>
      </a:accent2>
      <a:accent3>
        <a:srgbClr val="4D3C2F"/>
      </a:accent3>
      <a:accent4>
        <a:srgbClr val="AFBCD5"/>
      </a:accent4>
      <a:accent5>
        <a:srgbClr val="759731"/>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38396EF9-1456-4C26-847A-906984625B92}">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
  <TotalTime>0</TotalTime>
  <Words>3572</Words>
  <Application>Microsoft Office PowerPoint</Application>
  <Paragraphs>253</Paragraphs>
  <Slides>30</Slides>
  <Notes>23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 Unicode MS</vt:lpstr>
      <vt:lpstr>Arial</vt:lpstr>
      <vt:lpstr>Frutiger 45 Light</vt:lpstr>
      <vt:lpstr>Frutiger 55 Roman</vt:lpstr>
      <vt:lpstr>Symbol</vt:lpstr>
      <vt:lpstr>UBSHeadline</vt:lpstr>
      <vt:lpstr>2_PresXpress_OnScreen_Theme</vt:lpstr>
      <vt:lpstr>Reversion to the trend</vt:lpstr>
      <vt:lpstr>PowerPoint Presentation</vt:lpstr>
      <vt:lpstr>PowerPoint Presentation</vt:lpstr>
      <vt:lpstr>Breaking down interest rate moves</vt:lpstr>
      <vt:lpstr>Short end interest rate developments</vt:lpstr>
      <vt:lpstr>Inflation: Near-term rise followed by moderation </vt:lpstr>
      <vt:lpstr>PowerPoint Presentation</vt:lpstr>
      <vt:lpstr>Stocks still attractive versus bonds</vt:lpstr>
      <vt:lpstr>Growth stocks vulnerable to further rate increases</vt:lpstr>
      <vt:lpstr>PowerPoint Presentation</vt:lpstr>
      <vt:lpstr>Mega Cap Tech vs. Profitless Tech</vt:lpstr>
      <vt:lpstr>Growth’s long-term earnings potential has not shifted</vt:lpstr>
      <vt:lpstr>Are you positioned for structural growth?</vt:lpstr>
      <vt:lpstr>PowerPoint Presentation</vt:lpstr>
      <vt:lpstr>The world we are in</vt:lpstr>
      <vt:lpstr>#1: Are you positioned for reflation?</vt:lpstr>
      <vt:lpstr>#1: Are you positioned for reflation?</vt:lpstr>
      <vt:lpstr>#2: Have you thought about the hunt for yield?</vt:lpstr>
      <vt:lpstr>#2: Have you thought about the hunt for yield?</vt:lpstr>
      <vt:lpstr>#3: Are you using volatility to invest and protect?</vt:lpstr>
      <vt:lpstr>#3: Are you using volatility to invest and protect?</vt:lpstr>
      <vt:lpstr>#4: Are you seeking opportunity in Asia?</vt:lpstr>
      <vt:lpstr>#4: Are you seeking opportunity in Asia?</vt:lpstr>
      <vt:lpstr>#5: Are you positioned for structural growth?</vt:lpstr>
      <vt:lpstr>#5: Are you positioned for structural growth?</vt:lpstr>
      <vt:lpstr>#6: Is your portfolio sustainable?</vt:lpstr>
      <vt:lpstr>#6: Is your portfolio sustainable?</vt:lpstr>
      <vt:lpstr>Your Q2 ‘checklist’</vt:lpstr>
      <vt:lpstr>PowerPoint Presentation</vt:lpstr>
      <vt:lpstr>PowerPoint Presentation</vt:lpstr>
    </vt:vector>
  </TitlesOfParts>
  <Company>UBS</Company>
  <LinksUpToDate>false</LinksUpToDate>
  <SharedDoc>false</SharedDoc>
  <HyperlinksChanged>false</HyperlinksChanged>
  <AppVersion>16.0000</AppVersion>
  <PresentationFormat>On-screen Show (16:9)</PresentationFormat>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Tan, Min-Lan</dc:creator>
  <cp:lastModifiedBy>Savioz, Joel</cp:lastModifiedBy>
  <cp:revision>1042</cp:revision>
  <cp:lastPrinted>2020-03-23T08:20:47Z</cp:lastPrinted>
  <dcterms:modified xsi:type="dcterms:W3CDTF">2021-03-23T09:52:06Z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3.3.02</vt:lpwstr>
  </property>
  <property fmtid="{D5CDD505-2E9C-101B-9397-08002B2CF9AE}" pid="8" name="CurrentAddinVersion">
    <vt:lpwstr>3.3.02</vt:lpwstr>
  </property>
  <property fmtid="{D5CDD505-2E9C-101B-9397-08002B2CF9AE}" pid="9" name="CreateDate">
    <vt:lpwstr>11/25/2015 4:51:53 PM</vt:lpwstr>
  </property>
  <property fmtid="{D5CDD505-2E9C-101B-9397-08002B2CF9AE}" pid="10" name="CreatedTemplateVersion">
    <vt:lpwstr>3.3.02</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4</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True</vt:lpwstr>
  </property>
  <property fmtid="{D5CDD505-2E9C-101B-9397-08002B2CF9AE}" pid="23" name="IDStampItems">
    <vt:lpwstr>15</vt:lpwstr>
  </property>
  <property fmtid="{D5CDD505-2E9C-101B-9397-08002B2CF9AE}" pid="24" name="TOC.Ppt">
    <vt:lpwstr>True</vt:lpwstr>
  </property>
  <property fmtid="{D5CDD505-2E9C-101B-9397-08002B2CF9AE}" pid="25" name="TocSecLevel1">
    <vt:lpwstr>1</vt:lpwstr>
  </property>
  <property fmtid="{D5CDD505-2E9C-101B-9397-08002B2CF9AE}" pid="26" name="TocSecLevel2">
    <vt:lpwstr>2</vt:lpwstr>
  </property>
  <property fmtid="{D5CDD505-2E9C-101B-9397-08002B2CF9AE}" pid="27" name="TocSecLevel3">
    <vt:lpwstr>3</vt:lpwstr>
  </property>
  <property fmtid="{D5CDD505-2E9C-101B-9397-08002B2CF9AE}" pid="28" name="TocApdxLevel1">
    <vt:lpwstr>4</vt:lpwstr>
  </property>
  <property fmtid="{D5CDD505-2E9C-101B-9397-08002B2CF9AE}" pid="29" name="TocApdxLevel2">
    <vt:lpwstr>5</vt:lpwstr>
  </property>
  <property fmtid="{D5CDD505-2E9C-101B-9397-08002B2CF9AE}" pid="30" name="TocApdxLevel3">
    <vt:lpwstr>6</vt:lpwstr>
  </property>
  <property fmtid="{D5CDD505-2E9C-101B-9397-08002B2CF9AE}" pid="31" name="SPageNumbering1.Ppt">
    <vt:lpwstr>True</vt:lpwstr>
  </property>
  <property fmtid="{D5CDD505-2E9C-101B-9397-08002B2CF9AE}" pid="32" name="SPageNumbering2.Ppt">
    <vt:lpwstr>False</vt:lpwstr>
  </property>
  <property fmtid="{D5CDD505-2E9C-101B-9397-08002B2CF9AE}" pid="33" name="SPageNumbering3.Ppt">
    <vt:lpwstr>False</vt:lpwstr>
  </property>
  <property fmtid="{D5CDD505-2E9C-101B-9397-08002B2CF9AE}" pid="34" name="APageNumbering1.Ppt">
    <vt:lpwstr>True</vt:lpwstr>
  </property>
  <property fmtid="{D5CDD505-2E9C-101B-9397-08002B2CF9AE}" pid="35" name="APageNumbering2.Ppt">
    <vt:lpwstr>False</vt:lpwstr>
  </property>
  <property fmtid="{D5CDD505-2E9C-101B-9397-08002B2CF9AE}" pid="36" name="APageNumbering3.Ppt">
    <vt:lpwstr>False</vt:lpwstr>
  </property>
  <property fmtid="{D5CDD505-2E9C-101B-9397-08002B2CF9AE}" pid="37" name="Language">
    <vt:lpwstr>1033</vt:lpwstr>
  </property>
  <property fmtid="{D5CDD505-2E9C-101B-9397-08002B2CF9AE}" pid="38" name="ContactPage.Ppt">
    <vt:lpwstr>True</vt:lpwstr>
  </property>
  <property fmtid="{D5CDD505-2E9C-101B-9397-08002B2CF9AE}" pid="39" name="CompanyName">
    <vt:lpwstr/>
  </property>
  <property fmtid="{D5CDD505-2E9C-101B-9397-08002B2CF9AE}" pid="40" name="CompanyNameExtension">
    <vt:lpwstr/>
  </property>
  <property fmtid="{D5CDD505-2E9C-101B-9397-08002B2CF9AE}" pid="41" name="CompanyDescriptor">
    <vt:lpwstr/>
  </property>
  <property fmtid="{D5CDD505-2E9C-101B-9397-08002B2CF9AE}" pid="42" name="CompanyType">
    <vt:lpwstr>0</vt:lpwstr>
  </property>
  <property fmtid="{D5CDD505-2E9C-101B-9397-08002B2CF9AE}" pid="43" name="BusinessUnit">
    <vt:lpwstr>UBSCC</vt:lpwstr>
  </property>
  <property fmtid="{D5CDD505-2E9C-101B-9397-08002B2CF9AE}" pid="44" name="Address.Office">
    <vt:lpwstr/>
  </property>
  <property fmtid="{D5CDD505-2E9C-101B-9397-08002B2CF9AE}" pid="45" name="Fax1.Office">
    <vt:lpwstr/>
  </property>
  <property fmtid="{D5CDD505-2E9C-101B-9397-08002B2CF9AE}" pid="46" name="Phone1.Office">
    <vt:lpwstr/>
  </property>
  <property fmtid="{D5CDD505-2E9C-101B-9397-08002B2CF9AE}" pid="47" name="CompanyID">
    <vt:lpwstr/>
  </property>
  <property fmtid="{D5CDD505-2E9C-101B-9397-08002B2CF9AE}" pid="48" name="CompanyLCID">
    <vt:lpwstr>0</vt:lpwstr>
  </property>
  <property fmtid="{D5CDD505-2E9C-101B-9397-08002B2CF9AE}" pid="49" name="AuthorInfoIncluded">
    <vt:lpwstr>False</vt:lpwstr>
  </property>
  <property fmtid="{D5CDD505-2E9C-101B-9397-08002B2CF9AE}" pid="50" name="AuthorInfoName">
    <vt:lpwstr/>
  </property>
  <property fmtid="{D5CDD505-2E9C-101B-9397-08002B2CF9AE}" pid="51" name="AuthorInfoDetails1">
    <vt:lpwstr/>
  </property>
  <property fmtid="{D5CDD505-2E9C-101B-9397-08002B2CF9AE}" pid="52" name="AuthorInfoDetails2">
    <vt:lpwstr/>
  </property>
  <property fmtid="{D5CDD505-2E9C-101B-9397-08002B2CF9AE}" pid="53" name="AuthorInfoEmail">
    <vt:lpwstr/>
  </property>
  <property fmtid="{D5CDD505-2E9C-101B-9397-08002B2CF9AE}" pid="54" name="AuthorInfoPhone">
    <vt:lpwstr/>
  </property>
  <property fmtid="{D5CDD505-2E9C-101B-9397-08002B2CF9AE}" pid="55" name="Endorsement">
    <vt:lpwstr/>
  </property>
  <property fmtid="{D5CDD505-2E9C-101B-9397-08002B2CF9AE}" pid="56" name="OnScreenShowPageNums">
    <vt:lpwstr>False</vt:lpwstr>
  </property>
  <property fmtid="{D5CDD505-2E9C-101B-9397-08002B2CF9AE}" pid="57" name="OnScreenTOCHyperlink">
    <vt:lpwstr>True</vt:lpwstr>
  </property>
  <property fmtid="{D5CDD505-2E9C-101B-9397-08002B2CF9AE}" pid="58" name="SectionDivider.Ppt">
    <vt:lpwstr>True</vt:lpwstr>
  </property>
  <property fmtid="{D5CDD505-2E9C-101B-9397-08002B2CF9AE}" pid="59" name="IDStampDateFormatID">
    <vt:lpwstr>F1</vt:lpwstr>
  </property>
  <property fmtid="{D5CDD505-2E9C-101B-9397-08002B2CF9AE}" pid="60" name="IDStampDateFormat-T">
    <vt:lpwstr>MMMM d, yyyy h:mm AM/PM</vt:lpwstr>
  </property>
  <property fmtid="{D5CDD505-2E9C-101B-9397-08002B2CF9AE}" pid="61" name="CalendarDateFormatID">
    <vt:lpwstr>F1</vt:lpwstr>
  </property>
  <property fmtid="{D5CDD505-2E9C-101B-9397-08002B2CF9AE}" pid="62" name="CalendarDateFormat-T">
    <vt:lpwstr>MMMM yyyy</vt:lpwstr>
  </property>
  <property fmtid="{D5CDD505-2E9C-101B-9397-08002B2CF9AE}" pid="63" name="CalendarStartDay">
    <vt:lpwstr>1</vt:lpwstr>
  </property>
  <property fmtid="{D5CDD505-2E9C-101B-9397-08002B2CF9AE}" pid="64" name="CoverPageDateFormatFilter">
    <vt:lpwstr>0</vt:lpwstr>
  </property>
  <property fmtid="{D5CDD505-2E9C-101B-9397-08002B2CF9AE}" pid="65" name="CoverPageDateFormatID">
    <vt:lpwstr>F1</vt:lpwstr>
  </property>
  <property fmtid="{D5CDD505-2E9C-101B-9397-08002B2CF9AE}" pid="66" name="CoverPageDateFormat-T">
    <vt:lpwstr>MMMM d, yyyy</vt:lpwstr>
  </property>
  <property fmtid="{D5CDD505-2E9C-101B-9397-08002B2CF9AE}" pid="67" name="DisclaimerPage.Ppt">
    <vt:lpwstr>False</vt:lpwstr>
  </property>
  <property fmtid="{D5CDD505-2E9C-101B-9397-08002B2CF9AE}" pid="68" name="DisclaimerID.Ppt">
    <vt:lpwstr>D1</vt:lpwstr>
  </property>
  <property fmtid="{D5CDD505-2E9C-101B-9397-08002B2CF9AE}" pid="69" name="UseInternalUBSFont.Office">
    <vt:lpwstr>True</vt:lpwstr>
  </property>
  <property fmtid="{D5CDD505-2E9C-101B-9397-08002B2CF9AE}" pid="70" name="EmbedFonts">
    <vt:lpwstr>False</vt:lpwstr>
  </property>
  <property fmtid="{D5CDD505-2E9C-101B-9397-08002B2CF9AE}" pid="71" name="TableSpacerBorder">
    <vt:lpwstr>False</vt:lpwstr>
  </property>
  <property fmtid="{D5CDD505-2E9C-101B-9397-08002B2CF9AE}" pid="72" name="Address-T">
    <vt:lpwstr>&lt;&lt;Address&gt;&gt;</vt:lpwstr>
  </property>
  <property fmtid="{D5CDD505-2E9C-101B-9397-08002B2CF9AE}" pid="73" name="AmountDealType-T">
    <vt:lpwstr>&lt;&lt;Amt./deal-Type&gt;&gt;</vt:lpwstr>
  </property>
  <property fmtid="{D5CDD505-2E9C-101B-9397-08002B2CF9AE}" pid="74" name="ContactDetails-T">
    <vt:lpwstr>&lt;&lt;Contact details&gt;&gt;</vt:lpwstr>
  </property>
  <property fmtid="{D5CDD505-2E9C-101B-9397-08002B2CF9AE}" pid="75" name="ContactName-T">
    <vt:lpwstr>&lt;&lt;Contact name&gt;&gt;</vt:lpwstr>
  </property>
  <property fmtid="{D5CDD505-2E9C-101B-9397-08002B2CF9AE}" pid="76" name="Date-T">
    <vt:lpwstr>&lt;&lt;Date&gt;&gt;</vt:lpwstr>
  </property>
  <property fmtid="{D5CDD505-2E9C-101B-9397-08002B2CF9AE}" pid="77" name="EMailAddress-T">
    <vt:lpwstr>&lt;&lt;Email address&gt;&gt;</vt:lpwstr>
  </property>
  <property fmtid="{D5CDD505-2E9C-101B-9397-08002B2CF9AE}" pid="78" name="LegalEntity-T">
    <vt:lpwstr>&lt;&lt;Legal entity&gt;&gt;</vt:lpwstr>
  </property>
  <property fmtid="{D5CDD505-2E9C-101B-9397-08002B2CF9AE}" pid="79" name="Logo-T">
    <vt:lpwstr>&lt;&lt;Logo&gt;&gt;</vt:lpwstr>
  </property>
  <property fmtid="{D5CDD505-2E9C-101B-9397-08002B2CF9AE}" pid="80" name="Summary-T">
    <vt:lpwstr>&lt;&lt;Summary&gt;&gt;</vt:lpwstr>
  </property>
  <property fmtid="{D5CDD505-2E9C-101B-9397-08002B2CF9AE}" pid="81" name="TableHeading-T">
    <vt:lpwstr>&lt;&lt;Table heading&gt;&gt;</vt:lpwstr>
  </property>
  <property fmtid="{D5CDD505-2E9C-101B-9397-08002B2CF9AE}" pid="82" name="TableSubheading-T">
    <vt:lpwstr>&lt;&lt;Table subheading&gt;&gt;</vt:lpwstr>
  </property>
  <property fmtid="{D5CDD505-2E9C-101B-9397-08002B2CF9AE}" pid="83" name="Subheading-T">
    <vt:lpwstr>&lt;&lt;Table subheading&gt;&gt;</vt:lpwstr>
  </property>
  <property fmtid="{D5CDD505-2E9C-101B-9397-08002B2CF9AE}" pid="84" name="TelephoneNumber-T">
    <vt:lpwstr>&lt;&lt;Telephone number&gt;&gt;</vt:lpwstr>
  </property>
  <property fmtid="{D5CDD505-2E9C-101B-9397-08002B2CF9AE}" pid="85" name="Text-T">
    <vt:lpwstr>&lt;&lt;Text&gt;&gt;</vt:lpwstr>
  </property>
  <property fmtid="{D5CDD505-2E9C-101B-9397-08002B2CF9AE}" pid="86" name="WebAddress-T">
    <vt:lpwstr>&lt;&lt;Web address</vt:lpwstr>
  </property>
  <property fmtid="{D5CDD505-2E9C-101B-9397-08002B2CF9AE}" pid="87" name="Year-T">
    <vt:lpwstr>&lt;&lt;Year&gt;&gt;</vt:lpwstr>
  </property>
  <property fmtid="{D5CDD505-2E9C-101B-9397-08002B2CF9AE}" pid="88" name="Appendix-T">
    <vt:lpwstr>Appendix</vt:lpwstr>
  </property>
  <property fmtid="{D5CDD505-2E9C-101B-9397-08002B2CF9AE}" pid="89" name="Appendices-T">
    <vt:lpwstr>Appendices</vt:lpwstr>
  </property>
  <property fmtid="{D5CDD505-2E9C-101B-9397-08002B2CF9AE}" pid="90" name="AwardTitle-T">
    <vt:lpwstr>&lt;&lt;Award title&gt;&gt;</vt:lpwstr>
  </property>
  <property fmtid="{D5CDD505-2E9C-101B-9397-08002B2CF9AE}" pid="91" name="AwardSubTitle-T">
    <vt:lpwstr>&lt;&lt;Award subtitle&gt;&gt;</vt:lpwstr>
  </property>
  <property fmtid="{D5CDD505-2E9C-101B-9397-08002B2CF9AE}" pid="92" name="BiographicalDetails-T">
    <vt:lpwstr>&lt;&lt;Biographical details&gt;&gt;</vt:lpwstr>
  </property>
  <property fmtid="{D5CDD505-2E9C-101B-9397-08002B2CF9AE}" pid="93" name="Conclusion-T">
    <vt:lpwstr>&lt;&lt;Conclusion&gt;&gt;</vt:lpwstr>
  </property>
  <property fmtid="{D5CDD505-2E9C-101B-9397-08002B2CF9AE}" pid="94" name="ContactInformation-T">
    <vt:lpwstr>Contact information</vt:lpwstr>
  </property>
  <property fmtid="{D5CDD505-2E9C-101B-9397-08002B2CF9AE}" pid="95" name="Continued-T">
    <vt:lpwstr>Continued</vt:lpwstr>
  </property>
  <property fmtid="{D5CDD505-2E9C-101B-9397-08002B2CF9AE}" pid="96" name="DividerTitle-T">
    <vt:lpwstr>&lt;&lt;Divider title&gt;&gt;</vt:lpwstr>
  </property>
  <property fmtid="{D5CDD505-2E9C-101B-9397-08002B2CF9AE}" pid="97" name="Draft-T">
    <vt:lpwstr>Draft</vt:lpwstr>
  </property>
  <property fmtid="{D5CDD505-2E9C-101B-9397-08002B2CF9AE}" pid="98" name="LayoutHeading-T">
    <vt:lpwstr>&lt;&lt;Layout heading&gt;&gt;</vt:lpwstr>
  </property>
  <property fmtid="{D5CDD505-2E9C-101B-9397-08002B2CF9AE}" pid="99" name="MessageText-T">
    <vt:lpwstr>&lt;&lt;Message&gt;&gt;</vt:lpwstr>
  </property>
  <property fmtid="{D5CDD505-2E9C-101B-9397-08002B2CF9AE}" pid="100" name="Name-T">
    <vt:lpwstr>&lt;&lt;Name&gt;&gt;</vt:lpwstr>
  </property>
  <property fmtid="{D5CDD505-2E9C-101B-9397-08002B2CF9AE}" pid="101" name="Notes-T">
    <vt:lpwstr>Notes</vt:lpwstr>
  </property>
  <property fmtid="{D5CDD505-2E9C-101B-9397-08002B2CF9AE}" pid="102" name="PageHeading-T">
    <vt:lpwstr>&lt;&lt;Page heading&gt;&gt;</vt:lpwstr>
  </property>
  <property fmtid="{D5CDD505-2E9C-101B-9397-08002B2CF9AE}" pid="103" name="PresentationTitle-T">
    <vt:lpwstr>&lt;&lt;Presentation title&gt;&gt;</vt:lpwstr>
  </property>
  <property fmtid="{D5CDD505-2E9C-101B-9397-08002B2CF9AE}" pid="104" name="PresentationSubTitle-T">
    <vt:lpwstr>&lt;&lt;Presentation subtitle&gt;&gt;</vt:lpwstr>
  </property>
  <property fmtid="{D5CDD505-2E9C-101B-9397-08002B2CF9AE}" pid="105" name="PresentationPresenter-T">
    <vt:lpwstr>&lt;&lt;Presentation presenter&gt;&gt;</vt:lpwstr>
  </property>
  <property fmtid="{D5CDD505-2E9C-101B-9397-08002B2CF9AE}" pid="106" name="PresPresenterFunction-T">
    <vt:lpwstr>&lt;&lt;Presenter function&gt;&gt;</vt:lpwstr>
  </property>
  <property fmtid="{D5CDD505-2E9C-101B-9397-08002B2CF9AE}" pid="107" name="Quote-T">
    <vt:lpwstr>&lt;&lt;Quote&gt;&gt;</vt:lpwstr>
  </property>
  <property fmtid="{D5CDD505-2E9C-101B-9397-08002B2CF9AE}" pid="108" name="QuoteSource-T">
    <vt:lpwstr>&lt;&lt;Quote source&gt;&gt;</vt:lpwstr>
  </property>
  <property fmtid="{D5CDD505-2E9C-101B-9397-08002B2CF9AE}" pid="109" name="Section-T">
    <vt:lpwstr>Section</vt:lpwstr>
  </property>
  <property fmtid="{D5CDD505-2E9C-101B-9397-08002B2CF9AE}" pid="110" name="Sections-T">
    <vt:lpwstr>Sections</vt:lpwstr>
  </property>
  <property fmtid="{D5CDD505-2E9C-101B-9397-08002B2CF9AE}" pid="111" name="Source-T">
    <vt:lpwstr>Source</vt:lpwstr>
  </property>
  <property fmtid="{D5CDD505-2E9C-101B-9397-08002B2CF9AE}" pid="112" name="Subappendix-T">
    <vt:lpwstr>Subappendix</vt:lpwstr>
  </property>
  <property fmtid="{D5CDD505-2E9C-101B-9397-08002B2CF9AE}" pid="113" name="Subsection-T">
    <vt:lpwstr>Subsection</vt:lpwstr>
  </property>
  <property fmtid="{D5CDD505-2E9C-101B-9397-08002B2CF9AE}" pid="114" name="Subsubappendix-T">
    <vt:lpwstr>Subsubappendix</vt:lpwstr>
  </property>
  <property fmtid="{D5CDD505-2E9C-101B-9397-08002B2CF9AE}" pid="115" name="Subsubsection-T">
    <vt:lpwstr>Subsubsection</vt:lpwstr>
  </property>
  <property fmtid="{D5CDD505-2E9C-101B-9397-08002B2CF9AE}" pid="116" name="TableOfContents-T">
    <vt:lpwstr>Table of contents</vt:lpwstr>
  </property>
  <property fmtid="{D5CDD505-2E9C-101B-9397-08002B2CF9AE}" pid="117" name="Title-T">
    <vt:lpwstr>&lt;&lt;Title&gt;&gt;</vt:lpwstr>
  </property>
  <property fmtid="{D5CDD505-2E9C-101B-9397-08002B2CF9AE}" pid="118" name="Security-T">
    <vt:lpwstr>Confidential</vt:lpwstr>
  </property>
  <property fmtid="{D5CDD505-2E9C-101B-9397-08002B2CF9AE}" pid="119" name="Month1">
    <vt:lpwstr>January</vt:lpwstr>
  </property>
  <property fmtid="{D5CDD505-2E9C-101B-9397-08002B2CF9AE}" pid="120" name="Month2">
    <vt:lpwstr>February</vt:lpwstr>
  </property>
  <property fmtid="{D5CDD505-2E9C-101B-9397-08002B2CF9AE}" pid="121" name="Month3">
    <vt:lpwstr>March</vt:lpwstr>
  </property>
  <property fmtid="{D5CDD505-2E9C-101B-9397-08002B2CF9AE}" pid="122" name="Month4">
    <vt:lpwstr>April</vt:lpwstr>
  </property>
  <property fmtid="{D5CDD505-2E9C-101B-9397-08002B2CF9AE}" pid="123" name="Month5">
    <vt:lpwstr>May</vt:lpwstr>
  </property>
  <property fmtid="{D5CDD505-2E9C-101B-9397-08002B2CF9AE}" pid="124" name="Month6">
    <vt:lpwstr>June</vt:lpwstr>
  </property>
  <property fmtid="{D5CDD505-2E9C-101B-9397-08002B2CF9AE}" pid="125" name="Month7">
    <vt:lpwstr>July</vt:lpwstr>
  </property>
  <property fmtid="{D5CDD505-2E9C-101B-9397-08002B2CF9AE}" pid="126" name="Month8">
    <vt:lpwstr>August</vt:lpwstr>
  </property>
  <property fmtid="{D5CDD505-2E9C-101B-9397-08002B2CF9AE}" pid="127" name="Month9">
    <vt:lpwstr>September</vt:lpwstr>
  </property>
  <property fmtid="{D5CDD505-2E9C-101B-9397-08002B2CF9AE}" pid="128" name="Month10">
    <vt:lpwstr>October</vt:lpwstr>
  </property>
  <property fmtid="{D5CDD505-2E9C-101B-9397-08002B2CF9AE}" pid="129" name="Month11">
    <vt:lpwstr>November</vt:lpwstr>
  </property>
  <property fmtid="{D5CDD505-2E9C-101B-9397-08002B2CF9AE}" pid="130" name="Month12">
    <vt:lpwstr>December</vt:lpwstr>
  </property>
  <property fmtid="{D5CDD505-2E9C-101B-9397-08002B2CF9AE}" pid="131" name="D1">
    <vt:lpwstr>S</vt:lpwstr>
  </property>
  <property fmtid="{D5CDD505-2E9C-101B-9397-08002B2CF9AE}" pid="132" name="D2">
    <vt:lpwstr>M</vt:lpwstr>
  </property>
  <property fmtid="{D5CDD505-2E9C-101B-9397-08002B2CF9AE}" pid="133" name="D3">
    <vt:lpwstr>T</vt:lpwstr>
  </property>
  <property fmtid="{D5CDD505-2E9C-101B-9397-08002B2CF9AE}" pid="134" name="D4">
    <vt:lpwstr>W</vt:lpwstr>
  </property>
  <property fmtid="{D5CDD505-2E9C-101B-9397-08002B2CF9AE}" pid="135" name="D5">
    <vt:lpwstr>T</vt:lpwstr>
  </property>
  <property fmtid="{D5CDD505-2E9C-101B-9397-08002B2CF9AE}" pid="136" name="D6">
    <vt:lpwstr>F</vt:lpwstr>
  </property>
  <property fmtid="{D5CDD505-2E9C-101B-9397-08002B2CF9AE}" pid="137" name="D7">
    <vt:lpwstr>S</vt:lpwstr>
  </property>
  <property fmtid="{D5CDD505-2E9C-101B-9397-08002B2CF9AE}" pid="138" name="Chart_Num_Categories_On_XAxis">
    <vt:lpwstr>6</vt:lpwstr>
  </property>
  <property fmtid="{D5CDD505-2E9C-101B-9397-08002B2CF9AE}" pid="139" name="Chart_Annotation_Add_Date">
    <vt:lpwstr>True</vt:lpwstr>
  </property>
  <property fmtid="{D5CDD505-2E9C-101B-9397-08002B2CF9AE}" pid="140" name="Chart_Annotation_Date_Bold">
    <vt:lpwstr>True</vt:lpwstr>
  </property>
  <property fmtid="{D5CDD505-2E9C-101B-9397-08002B2CF9AE}" pid="141" name="Chart_Annotation_Date_Format">
    <vt:lpwstr>F1</vt:lpwstr>
  </property>
  <property fmtid="{D5CDD505-2E9C-101B-9397-08002B2CF9AE}" pid="142" name="Chart_Pie_Chart_Labels">
    <vt:lpwstr>True</vt:lpwstr>
  </property>
  <property fmtid="{D5CDD505-2E9C-101B-9397-08002B2CF9AE}" pid="143" name="Chart_Pie_Chart_Legend">
    <vt:lpwstr>False</vt:lpwstr>
  </property>
  <property fmtid="{D5CDD505-2E9C-101B-9397-08002B2CF9AE}" pid="144" name="Chart_Average_Translated-T">
    <vt:lpwstr>Average</vt:lpwstr>
  </property>
  <property fmtid="{D5CDD505-2E9C-101B-9397-08002B2CF9AE}" pid="145" name="Chart_Share_PX-T">
    <vt:lpwstr>Stock price</vt:lpwstr>
  </property>
  <property fmtid="{D5CDD505-2E9C-101B-9397-08002B2CF9AE}" pid="146" name="Chart_Stock_Volume_XAxis-T">
    <vt:lpwstr>Closing date</vt:lpwstr>
  </property>
  <property fmtid="{D5CDD505-2E9C-101B-9397-08002B2CF9AE}" pid="147" name="Chart_Volume_Label-T">
    <vt:lpwstr>Volume (000s)</vt:lpwstr>
  </property>
  <property fmtid="{D5CDD505-2E9C-101B-9397-08002B2CF9AE}" pid="148" name="Chart_Thick_Lines">
    <vt:lpwstr>False</vt:lpwstr>
  </property>
  <property fmtid="{D5CDD505-2E9C-101B-9397-08002B2CF9AE}" pid="149" name="Chart_Show_Gridlines">
    <vt:lpwstr>True</vt:lpwstr>
  </property>
  <property fmtid="{D5CDD505-2E9C-101B-9397-08002B2CF9AE}" pid="150" name="Chart_Show_YAxis">
    <vt:lpwstr>False</vt:lpwstr>
  </property>
  <property fmtid="{D5CDD505-2E9C-101B-9397-08002B2CF9AE}" pid="151" name="Chart_Use_Stack_White_Border">
    <vt:lpwstr>True</vt:lpwstr>
  </property>
  <property fmtid="{D5CDD505-2E9C-101B-9397-08002B2CF9AE}" pid="152" name="Chart_Use_Dash_Style">
    <vt:lpwstr>False</vt:lpwstr>
  </property>
  <property fmtid="{D5CDD505-2E9C-101B-9397-08002B2CF9AE}" pid="153" name="_IQPDocumentId">
    <vt:lpwstr>90fdf5cf-d2ee-4752-afa9-b55eaa6e16a5</vt:lpwstr>
  </property>
  <property fmtid="{D5CDD505-2E9C-101B-9397-08002B2CF9AE}" pid="154" name="DateFormat.Ppt">
    <vt:lpwstr>F1</vt:lpwstr>
  </property>
  <property fmtid="{D5CDD505-2E9C-101B-9397-08002B2CF9AE}" pid="155" name="DraftStamp.Ppt">
    <vt:bool>false</vt:bool>
  </property>
  <property fmtid="{D5CDD505-2E9C-101B-9397-08002B2CF9AE}" pid="156" name="IQP_Classification">
    <vt:lpwstr>Off|Off|Confidential|Locations: Global|Had CID</vt:lpwstr>
  </property>
  <property fmtid="{D5CDD505-2E9C-101B-9397-08002B2CF9AE}" pid="157" name="_SIProp12DataClass+887a1375-7cd4-44a3-ad24-f215f9f1a6ed">
    <vt:lpwstr>v=1.2&gt;I=887a1375-7cd4-44a3-ad24-f215f9f1a6ed&amp;N=Locations%3a+Global&amp;V=1.3&amp;U=System&amp;D=System&amp;A=Associated&amp;H=False</vt:lpwstr>
  </property>
  <property fmtid="{D5CDD505-2E9C-101B-9397-08002B2CF9AE}" pid="158" name="_SIProp12DataClass+b0297065-a65c-4286-9d63-f0400298c942">
    <vt:lpwstr>v=1.2&gt;I=b0297065-a65c-4286-9d63-f0400298c942&amp;N=Had+CID&amp;V=1.3&amp;U=UBSPROD%5ct612379&amp;D=UBSPROD%5ct440028&amp;A=Associated&amp;H=True</vt:lpwstr>
  </property>
  <property fmtid="{D5CDD505-2E9C-101B-9397-08002B2CF9AE}" pid="159" name="_SIProp12DataClass+6d062c3a-efeb-4cbc-aad9-5246ccbdd86a">
    <vt:lpwstr>v=1.2&gt;I=6d062c3a-efeb-4cbc-aad9-5246ccbdd86a&amp;N=Off&amp;V=1.3&amp;U=UBSPROD%5ct621266&amp;D=Giesinger%2c+Daniel&amp;A=Associated&amp;H=True</vt:lpwstr>
  </property>
  <property fmtid="{D5CDD505-2E9C-101B-9397-08002B2CF9AE}" pid="160" name="_SIProp12DataClass+837b4857-8dcc-464f-823f-79557438fac1">
    <vt:lpwstr>v=1.2&gt;I=837b4857-8dcc-464f-823f-79557438fac1&amp;N=Confidential&amp;V=1.3&amp;U=UBSPROD%5ct621266&amp;D=UBSPROD%5clapinska&amp;A=Associated&amp;H=True</vt:lpwstr>
  </property>
  <property fmtid="{D5CDD505-2E9C-101B-9397-08002B2CF9AE}" pid="161" name="_SIProp12DataClass+6298365e-5d9f-41f1-b1d8-f6ada1657f69">
    <vt:lpwstr>v=1.2&gt;I=6298365e-5d9f-41f1-b1d8-f6ada1657f69&amp;N=Off&amp;V=1.3&amp;U=System&amp;D=System&amp;A=Associated&amp;H=False</vt:lpwstr>
  </property>
  <property fmtid="{D5CDD505-2E9C-101B-9397-08002B2CF9AE}" pid="162" name="IQPDataClasses">
    <vt:lpwstr>Had CID</vt:lpwstr>
  </property>
  <property fmtid="{D5CDD505-2E9C-101B-9397-08002B2CF9AE}" pid="163" name="PresPrint4x3OnScreen">
    <vt:bool>true</vt:bool>
  </property>
</Properties>
</file>