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133.xml" ContentType="application/vnd.openxmlformats-officedocument.presentationml.tags+xml"/>
  <Override PartName="/ppt/tags/tag134.xml" ContentType="application/vnd.openxmlformats-officedocument.presentationml.tags+xml"/>
  <Override PartName="/ppt/notesSlides/notesSlide1.xml" ContentType="application/vnd.openxmlformats-officedocument.presentationml.notesSlide+xml"/>
  <Override PartName="/ppt/tags/tag135.xml" ContentType="application/vnd.openxmlformats-officedocument.presentationml.tags+xml"/>
  <Override PartName="/ppt/notesSlides/notesSlide2.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tags/tag136.xml" ContentType="application/vnd.openxmlformats-officedocument.presentationml.tags+xml"/>
  <Override PartName="/ppt/tags/tag137.xml" ContentType="application/vnd.openxmlformats-officedocument.presentationml.tags+xml"/>
  <Override PartName="/ppt/notesSlides/notesSlide3.xml" ContentType="application/vnd.openxmlformats-officedocument.presentationml.notesSlide+xml"/>
  <Override PartName="/ppt/charts/chart3.xml" ContentType="application/vnd.openxmlformats-officedocument.drawingml.chart+xml"/>
  <Override PartName="/ppt/tags/tag138.xml" ContentType="application/vnd.openxmlformats-officedocument.presentationml.tags+xml"/>
  <Override PartName="/ppt/notesSlides/notesSlide4.xml" ContentType="application/vnd.openxmlformats-officedocument.presentationml.notesSlide+xml"/>
  <Override PartName="/ppt/charts/chart4.xml" ContentType="application/vnd.openxmlformats-officedocument.drawingml.chart+xml"/>
  <Override PartName="/ppt/theme/themeOverride1.xml" ContentType="application/vnd.openxmlformats-officedocument.themeOverride+xml"/>
  <Override PartName="/ppt/charts/chart5.xml" ContentType="application/vnd.openxmlformats-officedocument.drawingml.chart+xml"/>
  <Override PartName="/ppt/theme/themeOverride2.xml" ContentType="application/vnd.openxmlformats-officedocument.themeOverride+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notesSlides/notesSlide5.xml" ContentType="application/vnd.openxmlformats-officedocument.presentationml.notesSlide+xml"/>
  <Override PartName="/ppt/tags/tag142.xml" ContentType="application/vnd.openxmlformats-officedocument.presentationml.tags+xml"/>
  <Override PartName="/ppt/tags/tag143.xml" ContentType="application/vnd.openxmlformats-officedocument.presentationml.tags+xml"/>
  <Override PartName="/ppt/notesSlides/notesSlide6.xml" ContentType="application/vnd.openxmlformats-officedocument.presentationml.notesSlide+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notesSlides/notesSlide7.xml" ContentType="application/vnd.openxmlformats-officedocument.presentationml.notesSlide+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notesSlides/notesSlide8.xml" ContentType="application/vnd.openxmlformats-officedocument.presentationml.notesSlide+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notesSlides/notesSlide9.xml" ContentType="application/vnd.openxmlformats-officedocument.presentationml.notesSlide+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notesSlides/notesSlide10.xml" ContentType="application/vnd.openxmlformats-officedocument.presentationml.notesSlide+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notesSlides/notesSlide11.xml" ContentType="application/vnd.openxmlformats-officedocument.presentationml.notesSlide+xml"/>
  <Override PartName="/ppt/tags/tag159.xml" ContentType="application/vnd.openxmlformats-officedocument.presentationml.tags+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trictFirstAndLastChars="0" saveSubsetFonts="1">
  <p:sldMasterIdLst>
    <p:sldMasterId id="2147484415" r:id="rId2"/>
  </p:sldMasterIdLst>
  <p:notesMasterIdLst>
    <p:notesMasterId r:id="rId22"/>
  </p:notesMasterIdLst>
  <p:handoutMasterIdLst>
    <p:handoutMasterId r:id="rId23"/>
  </p:handoutMasterIdLst>
  <p:sldIdLst>
    <p:sldId id="381" r:id="rId3"/>
    <p:sldId id="485" r:id="rId4"/>
    <p:sldId id="1392" r:id="rId5"/>
    <p:sldId id="1393" r:id="rId6"/>
    <p:sldId id="1391" r:id="rId7"/>
    <p:sldId id="1385" r:id="rId8"/>
    <p:sldId id="1383" r:id="rId9"/>
    <p:sldId id="1394" r:id="rId10"/>
    <p:sldId id="1396" r:id="rId11"/>
    <p:sldId id="1386" r:id="rId12"/>
    <p:sldId id="1397" r:id="rId13"/>
    <p:sldId id="1387" r:id="rId14"/>
    <p:sldId id="1395" r:id="rId15"/>
    <p:sldId id="260" r:id="rId16"/>
    <p:sldId id="265" r:id="rId17"/>
    <p:sldId id="259" r:id="rId18"/>
    <p:sldId id="263" r:id="rId19"/>
    <p:sldId id="264" r:id="rId20"/>
    <p:sldId id="452" r:id="rId21"/>
  </p:sldIdLst>
  <p:sldSz cx="9144000" cy="5143500" type="screen16x9"/>
  <p:notesSz cx="9926638" cy="6858000"/>
  <p:custDataLst>
    <p:tags r:id="rId24"/>
  </p:custDataLst>
  <p:defaultTextStyle>
    <a:defPPr>
      <a:defRPr lang="en-US"/>
    </a:defPPr>
    <a:lvl1pPr algn="l" rtl="0" eaLnBrk="0" fontAlgn="base" hangingPunct="0">
      <a:spcBef>
        <a:spcPct val="50000"/>
      </a:spcBef>
      <a:spcAft>
        <a:spcPct val="0"/>
      </a:spcAft>
      <a:defRPr lang="en-US" kern="1200">
        <a:solidFill>
          <a:schemeClr val="tx1"/>
        </a:solidFill>
        <a:latin typeface="Frutiger 55 Roman"/>
        <a:ea typeface="+mn-ea"/>
        <a:cs typeface="+mn-cs"/>
      </a:defRPr>
    </a:lvl1pPr>
    <a:lvl2pPr marL="369662"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739313"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108967"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478627"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1848282" algn="l" defTabSz="739313" rtl="0" eaLnBrk="1" latinLnBrk="0" hangingPunct="1">
      <a:defRPr kern="1200">
        <a:solidFill>
          <a:schemeClr val="tx1"/>
        </a:solidFill>
        <a:latin typeface="Frutiger 55 Roman" pitchFamily="34" charset="0"/>
        <a:ea typeface="+mn-ea"/>
        <a:cs typeface="+mn-cs"/>
      </a:defRPr>
    </a:lvl6pPr>
    <a:lvl7pPr marL="2217935" algn="l" defTabSz="739313" rtl="0" eaLnBrk="1" latinLnBrk="0" hangingPunct="1">
      <a:defRPr kern="1200">
        <a:solidFill>
          <a:schemeClr val="tx1"/>
        </a:solidFill>
        <a:latin typeface="Frutiger 55 Roman" pitchFamily="34" charset="0"/>
        <a:ea typeface="+mn-ea"/>
        <a:cs typeface="+mn-cs"/>
      </a:defRPr>
    </a:lvl7pPr>
    <a:lvl8pPr marL="2587600" algn="l" defTabSz="739313" rtl="0" eaLnBrk="1" latinLnBrk="0" hangingPunct="1">
      <a:defRPr kern="1200">
        <a:solidFill>
          <a:schemeClr val="tx1"/>
        </a:solidFill>
        <a:latin typeface="Frutiger 55 Roman" pitchFamily="34" charset="0"/>
        <a:ea typeface="+mn-ea"/>
        <a:cs typeface="+mn-cs"/>
      </a:defRPr>
    </a:lvl8pPr>
    <a:lvl9pPr marL="2957253" algn="l" defTabSz="739313" rtl="0" eaLnBrk="1" latinLnBrk="0" hangingPunct="1">
      <a:defRPr kern="1200">
        <a:solidFill>
          <a:schemeClr val="tx1"/>
        </a:solidFill>
        <a:latin typeface="Frutiger 55 Roman" pitchFamily="34" charset="0"/>
        <a:ea typeface="+mn-ea"/>
        <a:cs typeface="+mn-cs"/>
      </a:defRPr>
    </a:lvl9pPr>
  </p:defaultTextStyle>
  <p:extLst>
    <p:ext uri="{521415D9-36F7-43E2-AB2F-B90AF26B5E84}">
      <p14:sectionLst xmlns:p14="http://schemas.microsoft.com/office/powerpoint/2010/main">
        <p14:section name="Cover and content" id="{1030C549-4C55-4C9A-8619-56AC5A5EDCB9}">
          <p14:sldIdLst>
            <p14:sldId id="381"/>
            <p14:sldId id="485"/>
            <p14:sldId id="1392"/>
            <p14:sldId id="1393"/>
            <p14:sldId id="1391"/>
            <p14:sldId id="1385"/>
            <p14:sldId id="1383"/>
            <p14:sldId id="1394"/>
            <p14:sldId id="1396"/>
            <p14:sldId id="1386"/>
            <p14:sldId id="1397"/>
            <p14:sldId id="1387"/>
            <p14:sldId id="1395"/>
            <p14:sldId id="260"/>
            <p14:sldId id="265"/>
            <p14:sldId id="259"/>
            <p14:sldId id="263"/>
            <p14:sldId id="264"/>
            <p14:sldId id="452"/>
          </p14:sldIdLst>
        </p14:section>
      </p14:sectionLst>
    </p:ext>
    <p:ext uri="{EFAFB233-063F-42B5-8137-9DF3F51BA10A}">
      <p15:sldGuideLst xmlns:p15="http://schemas.microsoft.com/office/powerpoint/2012/main">
        <p15:guide id="1" orient="horz" pos="3122">
          <p15:clr>
            <a:srgbClr val="A4A3A4"/>
          </p15:clr>
        </p15:guide>
        <p15:guide id="2" orient="horz" pos="469">
          <p15:clr>
            <a:srgbClr val="A4A3A4"/>
          </p15:clr>
        </p15:guide>
        <p15:guide id="3" orient="horz" pos="368">
          <p15:clr>
            <a:srgbClr val="A4A3A4"/>
          </p15:clr>
        </p15:guide>
        <p15:guide id="4" orient="horz" pos="234">
          <p15:clr>
            <a:srgbClr val="A4A3A4"/>
          </p15:clr>
        </p15:guide>
        <p15:guide id="5" orient="horz" pos="2839">
          <p15:clr>
            <a:srgbClr val="A4A3A4"/>
          </p15:clr>
        </p15:guide>
        <p15:guide id="6" orient="horz" pos="1745">
          <p15:clr>
            <a:srgbClr val="A4A3A4"/>
          </p15:clr>
        </p15:guide>
        <p15:guide id="7" orient="horz" pos="784">
          <p15:clr>
            <a:srgbClr val="A4A3A4"/>
          </p15:clr>
        </p15:guide>
        <p15:guide id="8" orient="horz" pos="655">
          <p15:clr>
            <a:srgbClr val="A4A3A4"/>
          </p15:clr>
        </p15:guide>
        <p15:guide id="9" orient="horz" pos="1899">
          <p15:clr>
            <a:srgbClr val="A4A3A4"/>
          </p15:clr>
        </p15:guide>
        <p15:guide id="10" pos="2720">
          <p15:clr>
            <a:srgbClr val="A4A3A4"/>
          </p15:clr>
        </p15:guide>
        <p15:guide id="11" pos="295">
          <p15:clr>
            <a:srgbClr val="A4A3A4"/>
          </p15:clr>
        </p15:guide>
        <p15:guide id="12" pos="5503">
          <p15:clr>
            <a:srgbClr val="A4A3A4"/>
          </p15:clr>
        </p15:guide>
      </p15:sldGuideLst>
    </p:ext>
    <p:ext uri="{2D200454-40CA-4A62-9FC3-DE9A4176ACB9}">
      <p15:notesGuideLst xmlns:p15="http://schemas.microsoft.com/office/powerpoint/2012/main">
        <p15:guide id="1" orient="horz" pos="2159">
          <p15:clr>
            <a:srgbClr val="A4A3A4"/>
          </p15:clr>
        </p15:guide>
        <p15:guide id="2" pos="3127">
          <p15:clr>
            <a:srgbClr val="A4A3A4"/>
          </p15:clr>
        </p15:guide>
      </p15:notesGuideLst>
    </p:ext>
    <p:ext uri="{50385BFA-195E-4E9F-9E8A-86900EEC6D5D}">
      <p14:sectionPr xmlns:p14="http://schemas.microsoft.com/office/powerpoint/2007/7/12/main" xmlns="">
        <p14:section name="Default Section" slideIdLst="263 258" id="{F3A50AD0-1C96-4FFB-A588-4C2E07833EC5}"/>
        <p14:section name="Untitled Section" slideIdLst="259 260" id="{731A7D92-B090-44AE-BDF3-5EDBB7844CCD}"/>
        <p14:section name="Untitled Section" slideIdLst="261 262" id="{8A1131A8-562D-483F-B678-EACC5503E90B}"/>
      </p14:sectionPr>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hiddenSlides="1" scaleToFitPaper="1"/>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8C767"/>
    <a:srgbClr val="F9E6E3"/>
    <a:srgbClr val="E18A7B"/>
    <a:srgbClr val="8196BD"/>
    <a:srgbClr val="93A6C7"/>
    <a:srgbClr val="F8EFD8"/>
    <a:srgbClr val="F4E5E0"/>
    <a:srgbClr val="F2EBE4"/>
    <a:srgbClr val="323232"/>
    <a:srgbClr val="3D3D3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177" autoAdjust="0"/>
    <p:restoredTop sz="99712" autoAdjust="0"/>
  </p:normalViewPr>
  <p:slideViewPr>
    <p:cSldViewPr snapToGrid="0">
      <p:cViewPr varScale="1">
        <p:scale>
          <a:sx n="90" d="100"/>
          <a:sy n="90" d="100"/>
        </p:scale>
        <p:origin x="66" y="78"/>
      </p:cViewPr>
      <p:guideLst>
        <p:guide orient="horz" pos="3122"/>
        <p:guide orient="horz" pos="469"/>
        <p:guide orient="horz" pos="368"/>
        <p:guide orient="horz" pos="234"/>
        <p:guide orient="horz" pos="2839"/>
        <p:guide orient="horz" pos="1745"/>
        <p:guide orient="horz" pos="784"/>
        <p:guide orient="horz" pos="655"/>
        <p:guide orient="horz" pos="1899"/>
        <p:guide pos="2720"/>
        <p:guide pos="295"/>
        <p:guide pos="5503"/>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216"/>
    </p:cViewPr>
  </p:sorterViewPr>
  <p:notesViewPr>
    <p:cSldViewPr snapToGrid="0">
      <p:cViewPr varScale="1">
        <p:scale>
          <a:sx n="63" d="100"/>
          <a:sy n="63" d="100"/>
        </p:scale>
        <p:origin x="-3125" y="-67"/>
      </p:cViewPr>
      <p:guideLst>
        <p:guide orient="horz" pos="2159"/>
        <p:guide pos="3127"/>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ve03180\AppData\Local\Microsoft\Windows\Temporary%20Internet%20Files\Content.Outlook\CZ443O5T\US%20cyclicals%20ISM.xlsx" TargetMode="External"/></Relationships>
</file>

<file path=ppt/charts/_rels/chart4.xml.rels><?xml version="1.0" encoding="UTF-8" standalone="yes"?>
<Relationships xmlns="http://schemas.openxmlformats.org/package/2006/relationships"><Relationship Id="rId2" Type="http://schemas.openxmlformats.org/officeDocument/2006/relationships/oleObject" Target="file:///\\UBSPROD.MSAD.UBS.NET\GROUPSHARES\GLOBAL\DZ_PBIC\REGIONAL_AA\08%20Cross%20regional%20IO\Whiteboard\Cl&#233;mence\HV%20Library\Equities\Copy%20of%20EM%20relative%20price%20to%20book%20value.xlsx" TargetMode="External"/><Relationship Id="rId1" Type="http://schemas.openxmlformats.org/officeDocument/2006/relationships/themeOverride" Target="../theme/themeOverride1.xml"/></Relationships>
</file>

<file path=ppt/charts/_rels/chart5.xml.rels><?xml version="1.0" encoding="UTF-8" standalone="yes"?>
<Relationships xmlns="http://schemas.openxmlformats.org/package/2006/relationships"><Relationship Id="rId2" Type="http://schemas.openxmlformats.org/officeDocument/2006/relationships/oleObject" Target="file:///\\UBSPROD.MSAD.UBS.NET\GROUPSHARES\GLOBAL\DZ_PBIC\REGIONAL_AA\08%20Cross%20regional%20IO\Whiteboard\Cl&#233;mence\HV%20Library\Equities\EM%20vs%20ACWI%20during%20the%20previous%20recessions.xlsx" TargetMode="External"/><Relationship Id="rId1" Type="http://schemas.openxmlformats.org/officeDocument/2006/relationships/themeOverride" Target="../theme/themeOverrid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4330407917760279"/>
          <c:y val="4.0879577552805899E-2"/>
          <c:w val="0.83725147637795272"/>
          <c:h val="0.70139607549056371"/>
        </c:manualLayout>
      </c:layout>
      <c:lineChart>
        <c:grouping val="standard"/>
        <c:varyColors val="0"/>
        <c:ser>
          <c:idx val="0"/>
          <c:order val="0"/>
          <c:tx>
            <c:strRef>
              <c:f>'Fed pricing'!$D$2</c:f>
              <c:strCache>
                <c:ptCount val="1"/>
                <c:pt idx="0">
                  <c:v>As of 19 February 2021</c:v>
                </c:pt>
              </c:strCache>
            </c:strRef>
          </c:tx>
          <c:spPr>
            <a:ln w="28575">
              <a:solidFill>
                <a:srgbClr val="4D3C2F"/>
              </a:solidFill>
              <a:prstDash val="solid"/>
            </a:ln>
          </c:spPr>
          <c:marker>
            <c:symbol val="none"/>
          </c:marker>
          <c:cat>
            <c:strRef>
              <c:f>'Fed pricing'!$C$4:$C$10</c:f>
              <c:strCache>
                <c:ptCount val="7"/>
                <c:pt idx="0">
                  <c:v>Policy Rate</c:v>
                </c:pt>
                <c:pt idx="1">
                  <c:v>1M</c:v>
                </c:pt>
                <c:pt idx="2">
                  <c:v>3M</c:v>
                </c:pt>
                <c:pt idx="3">
                  <c:v>6M</c:v>
                </c:pt>
                <c:pt idx="4">
                  <c:v>1Y</c:v>
                </c:pt>
                <c:pt idx="5">
                  <c:v>2Y</c:v>
                </c:pt>
                <c:pt idx="6">
                  <c:v>3Y</c:v>
                </c:pt>
              </c:strCache>
            </c:strRef>
          </c:cat>
          <c:val>
            <c:numRef>
              <c:f>'Fed pricing'!$D$4:$D$10</c:f>
              <c:numCache>
                <c:formatCode>General</c:formatCode>
                <c:ptCount val="7"/>
                <c:pt idx="0">
                  <c:v>0.13</c:v>
                </c:pt>
                <c:pt idx="1">
                  <c:v>0.12</c:v>
                </c:pt>
                <c:pt idx="2">
                  <c:v>0.13</c:v>
                </c:pt>
                <c:pt idx="3">
                  <c:v>0.14000000000000001</c:v>
                </c:pt>
                <c:pt idx="4">
                  <c:v>0.15</c:v>
                </c:pt>
                <c:pt idx="5">
                  <c:v>0.26</c:v>
                </c:pt>
                <c:pt idx="6">
                  <c:v>0.65</c:v>
                </c:pt>
              </c:numCache>
            </c:numRef>
          </c:val>
          <c:smooth val="0"/>
          <c:extLst>
            <c:ext xmlns:c16="http://schemas.microsoft.com/office/drawing/2014/chart" uri="{C3380CC4-5D6E-409C-BE32-E72D297353CC}">
              <c16:uniqueId val="{00000000-EB37-43F2-93B4-AFD486B239CA}"/>
            </c:ext>
          </c:extLst>
        </c:ser>
        <c:ser>
          <c:idx val="1"/>
          <c:order val="1"/>
          <c:tx>
            <c:strRef>
              <c:f>'Fed pricing'!$E$2</c:f>
              <c:strCache>
                <c:ptCount val="1"/>
                <c:pt idx="0">
                  <c:v>As of 31 December 2020</c:v>
                </c:pt>
              </c:strCache>
            </c:strRef>
          </c:tx>
          <c:spPr>
            <a:ln w="28575">
              <a:solidFill>
                <a:srgbClr val="CFBD9B"/>
              </a:solidFill>
              <a:prstDash val="solid"/>
            </a:ln>
          </c:spPr>
          <c:marker>
            <c:symbol val="none"/>
          </c:marker>
          <c:cat>
            <c:strRef>
              <c:f>'Fed pricing'!$C$4:$C$10</c:f>
              <c:strCache>
                <c:ptCount val="7"/>
                <c:pt idx="0">
                  <c:v>Policy Rate</c:v>
                </c:pt>
                <c:pt idx="1">
                  <c:v>1M</c:v>
                </c:pt>
                <c:pt idx="2">
                  <c:v>3M</c:v>
                </c:pt>
                <c:pt idx="3">
                  <c:v>6M</c:v>
                </c:pt>
                <c:pt idx="4">
                  <c:v>1Y</c:v>
                </c:pt>
                <c:pt idx="5">
                  <c:v>2Y</c:v>
                </c:pt>
                <c:pt idx="6">
                  <c:v>3Y</c:v>
                </c:pt>
              </c:strCache>
            </c:strRef>
          </c:cat>
          <c:val>
            <c:numRef>
              <c:f>'Fed pricing'!$E$4:$E$10</c:f>
              <c:numCache>
                <c:formatCode>General</c:formatCode>
                <c:ptCount val="7"/>
                <c:pt idx="0">
                  <c:v>0.13</c:v>
                </c:pt>
                <c:pt idx="1">
                  <c:v>0.12</c:v>
                </c:pt>
                <c:pt idx="2">
                  <c:v>0.11</c:v>
                </c:pt>
                <c:pt idx="3">
                  <c:v>0.11</c:v>
                </c:pt>
                <c:pt idx="4">
                  <c:v>0.11</c:v>
                </c:pt>
                <c:pt idx="5">
                  <c:v>0.14000000000000001</c:v>
                </c:pt>
                <c:pt idx="6">
                  <c:v>0.28000000000000003</c:v>
                </c:pt>
              </c:numCache>
            </c:numRef>
          </c:val>
          <c:smooth val="0"/>
          <c:extLst>
            <c:ext xmlns:c16="http://schemas.microsoft.com/office/drawing/2014/chart" uri="{C3380CC4-5D6E-409C-BE32-E72D297353CC}">
              <c16:uniqueId val="{00000001-EB37-43F2-93B4-AFD486B239CA}"/>
            </c:ext>
          </c:extLst>
        </c:ser>
        <c:dLbls>
          <c:showLegendKey val="0"/>
          <c:showVal val="0"/>
          <c:showCatName val="0"/>
          <c:showSerName val="0"/>
          <c:showPercent val="0"/>
          <c:showBubbleSize val="0"/>
        </c:dLbls>
        <c:smooth val="0"/>
        <c:axId val="241969792"/>
        <c:axId val="241976064"/>
      </c:lineChart>
      <c:catAx>
        <c:axId val="241969792"/>
        <c:scaling>
          <c:orientation val="minMax"/>
        </c:scaling>
        <c:delete val="0"/>
        <c:axPos val="b"/>
        <c:title>
          <c:tx>
            <c:rich>
              <a:bodyPr/>
              <a:lstStyle/>
              <a:p>
                <a:pPr>
                  <a:defRPr/>
                </a:pPr>
                <a:r>
                  <a:rPr lang="en-US" b="0" dirty="0">
                    <a:latin typeface="Frutiger 45 Light" panose="020B0603020202020204" pitchFamily="34" charset="0"/>
                  </a:rPr>
                  <a:t>Tenor</a:t>
                </a:r>
              </a:p>
            </c:rich>
          </c:tx>
          <c:layout>
            <c:manualLayout>
              <c:xMode val="edge"/>
              <c:yMode val="edge"/>
              <c:x val="0.46804079177602798"/>
              <c:y val="0.83796306711661039"/>
            </c:manualLayout>
          </c:layout>
          <c:overlay val="0"/>
        </c:title>
        <c:numFmt formatCode="General" sourceLinked="0"/>
        <c:majorTickMark val="none"/>
        <c:minorTickMark val="none"/>
        <c:tickLblPos val="low"/>
        <c:spPr>
          <a:ln w="12700">
            <a:solidFill>
              <a:srgbClr val="000000"/>
            </a:solidFill>
            <a:prstDash val="solid"/>
          </a:ln>
        </c:spPr>
        <c:txPr>
          <a:bodyPr rot="0" vert="horz"/>
          <a:lstStyle/>
          <a:p>
            <a:pPr>
              <a:defRPr b="0" i="0">
                <a:latin typeface="Frutiger 45 Light"/>
                <a:ea typeface="Frutiger 45 Light"/>
                <a:cs typeface="Frutiger 45 Light"/>
              </a:defRPr>
            </a:pPr>
            <a:endParaRPr lang="en-US"/>
          </a:p>
        </c:txPr>
        <c:crossAx val="241976064"/>
        <c:crosses val="autoZero"/>
        <c:auto val="1"/>
        <c:lblAlgn val="ctr"/>
        <c:lblOffset val="100"/>
        <c:noMultiLvlLbl val="0"/>
      </c:catAx>
      <c:valAx>
        <c:axId val="241976064"/>
        <c:scaling>
          <c:orientation val="minMax"/>
        </c:scaling>
        <c:delete val="0"/>
        <c:axPos val="l"/>
        <c:title>
          <c:tx>
            <c:rich>
              <a:bodyPr rot="-5400000" vert="horz"/>
              <a:lstStyle/>
              <a:p>
                <a:pPr>
                  <a:defRPr/>
                </a:pPr>
                <a:r>
                  <a:rPr lang="en-US" b="0" dirty="0">
                    <a:latin typeface="Frutiger 45 Light" panose="020B0603020202020204" pitchFamily="34" charset="0"/>
                  </a:rPr>
                  <a:t>Market</a:t>
                </a:r>
                <a:r>
                  <a:rPr lang="en-US" b="0" baseline="0" dirty="0">
                    <a:latin typeface="Frutiger 45 Light" panose="020B0603020202020204" pitchFamily="34" charset="0"/>
                  </a:rPr>
                  <a:t> implied Fed policy rate (%)</a:t>
                </a:r>
                <a:endParaRPr lang="en-US" b="0" dirty="0">
                  <a:latin typeface="Frutiger 45 Light" panose="020B0603020202020204" pitchFamily="34" charset="0"/>
                </a:endParaRPr>
              </a:p>
            </c:rich>
          </c:tx>
          <c:overlay val="0"/>
        </c:title>
        <c:numFmt formatCode="General" sourceLinked="0"/>
        <c:majorTickMark val="none"/>
        <c:minorTickMark val="none"/>
        <c:tickLblPos val="nextTo"/>
        <c:spPr>
          <a:ln w="25400">
            <a:noFill/>
          </a:ln>
        </c:spPr>
        <c:txPr>
          <a:bodyPr/>
          <a:lstStyle/>
          <a:p>
            <a:pPr>
              <a:defRPr b="0" i="0">
                <a:latin typeface="Frutiger 45 Light"/>
                <a:ea typeface="Frutiger 45 Light"/>
                <a:cs typeface="Frutiger 45 Light"/>
              </a:defRPr>
            </a:pPr>
            <a:endParaRPr lang="en-US"/>
          </a:p>
        </c:txPr>
        <c:crossAx val="241969792"/>
        <c:crosses val="autoZero"/>
        <c:crossBetween val="between"/>
      </c:valAx>
      <c:spPr>
        <a:noFill/>
        <a:ln w="25400">
          <a:noFill/>
        </a:ln>
      </c:spPr>
    </c:plotArea>
    <c:legend>
      <c:legendPos val="b"/>
      <c:overlay val="0"/>
      <c:spPr>
        <a:noFill/>
        <a:ln w="25400">
          <a:noFill/>
        </a:ln>
        <a:effectLst/>
      </c:spPr>
      <c:txPr>
        <a:bodyPr/>
        <a:lstStyle/>
        <a:p>
          <a:pPr>
            <a:defRPr sz="1000" b="0" i="0">
              <a:latin typeface="Frutiger 45 Light"/>
            </a:defRPr>
          </a:pPr>
          <a:endParaRPr lang="en-US"/>
        </a:p>
      </c:txPr>
    </c:legend>
    <c:plotVisOnly val="1"/>
    <c:dispBlanksAs val="gap"/>
    <c:showDLblsOverMax val="0"/>
  </c:chart>
  <c:spPr>
    <a:solidFill>
      <a:srgbClr val="FFFFFF"/>
    </a:solidFill>
    <a:ln w="9525">
      <a:noFill/>
    </a:ln>
    <a:effectLst/>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0192114578378932E-2"/>
          <c:y val="6.6602887331715085E-2"/>
          <c:w val="0.83055121960863543"/>
          <c:h val="0.76187914010748659"/>
        </c:manualLayout>
      </c:layout>
      <c:lineChart>
        <c:grouping val="standard"/>
        <c:varyColors val="0"/>
        <c:ser>
          <c:idx val="0"/>
          <c:order val="0"/>
          <c:tx>
            <c:strRef>
              <c:f>'Real yields'!$C$1</c:f>
              <c:strCache>
                <c:ptCount val="1"/>
                <c:pt idx="0">
                  <c:v>US 10yr Treasury real yield (%)</c:v>
                </c:pt>
              </c:strCache>
            </c:strRef>
          </c:tx>
          <c:spPr>
            <a:ln w="28575">
              <a:solidFill>
                <a:srgbClr val="4D3C2F"/>
              </a:solidFill>
              <a:prstDash val="solid"/>
            </a:ln>
          </c:spPr>
          <c:marker>
            <c:symbol val="none"/>
          </c:marker>
          <c:cat>
            <c:numRef>
              <c:f>'Real yields'!$C$3:$C$192</c:f>
              <c:numCache>
                <c:formatCode>m/d/yyyy</c:formatCode>
                <c:ptCount val="190"/>
                <c:pt idx="0">
                  <c:v>43983</c:v>
                </c:pt>
                <c:pt idx="1">
                  <c:v>43984</c:v>
                </c:pt>
                <c:pt idx="2">
                  <c:v>43985</c:v>
                </c:pt>
                <c:pt idx="3">
                  <c:v>43986</c:v>
                </c:pt>
                <c:pt idx="4">
                  <c:v>43987</c:v>
                </c:pt>
                <c:pt idx="5">
                  <c:v>43990</c:v>
                </c:pt>
                <c:pt idx="6">
                  <c:v>43991</c:v>
                </c:pt>
                <c:pt idx="7">
                  <c:v>43992</c:v>
                </c:pt>
                <c:pt idx="8">
                  <c:v>43993</c:v>
                </c:pt>
                <c:pt idx="9">
                  <c:v>43994</c:v>
                </c:pt>
                <c:pt idx="10">
                  <c:v>43997</c:v>
                </c:pt>
                <c:pt idx="11">
                  <c:v>43998</c:v>
                </c:pt>
                <c:pt idx="12">
                  <c:v>43999</c:v>
                </c:pt>
                <c:pt idx="13">
                  <c:v>44000</c:v>
                </c:pt>
                <c:pt idx="14">
                  <c:v>44001</c:v>
                </c:pt>
                <c:pt idx="15">
                  <c:v>44004</c:v>
                </c:pt>
                <c:pt idx="16">
                  <c:v>44005</c:v>
                </c:pt>
                <c:pt idx="17">
                  <c:v>44006</c:v>
                </c:pt>
                <c:pt idx="18">
                  <c:v>44007</c:v>
                </c:pt>
                <c:pt idx="19">
                  <c:v>44008</c:v>
                </c:pt>
                <c:pt idx="20">
                  <c:v>44011</c:v>
                </c:pt>
                <c:pt idx="21">
                  <c:v>44012</c:v>
                </c:pt>
                <c:pt idx="22">
                  <c:v>44013</c:v>
                </c:pt>
                <c:pt idx="23">
                  <c:v>44014</c:v>
                </c:pt>
                <c:pt idx="24">
                  <c:v>44015</c:v>
                </c:pt>
                <c:pt idx="25">
                  <c:v>44018</c:v>
                </c:pt>
                <c:pt idx="26">
                  <c:v>44019</c:v>
                </c:pt>
                <c:pt idx="27">
                  <c:v>44020</c:v>
                </c:pt>
                <c:pt idx="28">
                  <c:v>44021</c:v>
                </c:pt>
                <c:pt idx="29">
                  <c:v>44022</c:v>
                </c:pt>
                <c:pt idx="30">
                  <c:v>44025</c:v>
                </c:pt>
                <c:pt idx="31">
                  <c:v>44026</c:v>
                </c:pt>
                <c:pt idx="32">
                  <c:v>44027</c:v>
                </c:pt>
                <c:pt idx="33">
                  <c:v>44028</c:v>
                </c:pt>
                <c:pt idx="34">
                  <c:v>44029</c:v>
                </c:pt>
                <c:pt idx="35">
                  <c:v>44032</c:v>
                </c:pt>
                <c:pt idx="36">
                  <c:v>44033</c:v>
                </c:pt>
                <c:pt idx="37">
                  <c:v>44034</c:v>
                </c:pt>
                <c:pt idx="38">
                  <c:v>44035</c:v>
                </c:pt>
                <c:pt idx="39">
                  <c:v>44036</c:v>
                </c:pt>
                <c:pt idx="40">
                  <c:v>44039</c:v>
                </c:pt>
                <c:pt idx="41">
                  <c:v>44040</c:v>
                </c:pt>
                <c:pt idx="42">
                  <c:v>44041</c:v>
                </c:pt>
                <c:pt idx="43">
                  <c:v>44042</c:v>
                </c:pt>
                <c:pt idx="44">
                  <c:v>44043</c:v>
                </c:pt>
                <c:pt idx="45">
                  <c:v>44046</c:v>
                </c:pt>
                <c:pt idx="46">
                  <c:v>44047</c:v>
                </c:pt>
                <c:pt idx="47">
                  <c:v>44048</c:v>
                </c:pt>
                <c:pt idx="48">
                  <c:v>44049</c:v>
                </c:pt>
                <c:pt idx="49">
                  <c:v>44050</c:v>
                </c:pt>
                <c:pt idx="50">
                  <c:v>44053</c:v>
                </c:pt>
                <c:pt idx="51">
                  <c:v>44054</c:v>
                </c:pt>
                <c:pt idx="52">
                  <c:v>44055</c:v>
                </c:pt>
                <c:pt idx="53">
                  <c:v>44056</c:v>
                </c:pt>
                <c:pt idx="54">
                  <c:v>44057</c:v>
                </c:pt>
                <c:pt idx="55">
                  <c:v>44060</c:v>
                </c:pt>
                <c:pt idx="56">
                  <c:v>44061</c:v>
                </c:pt>
                <c:pt idx="57">
                  <c:v>44062</c:v>
                </c:pt>
                <c:pt idx="58">
                  <c:v>44063</c:v>
                </c:pt>
                <c:pt idx="59">
                  <c:v>44064</c:v>
                </c:pt>
                <c:pt idx="60">
                  <c:v>44067</c:v>
                </c:pt>
                <c:pt idx="61">
                  <c:v>44068</c:v>
                </c:pt>
                <c:pt idx="62">
                  <c:v>44069</c:v>
                </c:pt>
                <c:pt idx="63">
                  <c:v>44070</c:v>
                </c:pt>
                <c:pt idx="64">
                  <c:v>44071</c:v>
                </c:pt>
                <c:pt idx="65">
                  <c:v>44074</c:v>
                </c:pt>
                <c:pt idx="66">
                  <c:v>44075</c:v>
                </c:pt>
                <c:pt idx="67">
                  <c:v>44076</c:v>
                </c:pt>
                <c:pt idx="68">
                  <c:v>44077</c:v>
                </c:pt>
                <c:pt idx="69">
                  <c:v>44078</c:v>
                </c:pt>
                <c:pt idx="70">
                  <c:v>44081</c:v>
                </c:pt>
                <c:pt idx="71">
                  <c:v>44082</c:v>
                </c:pt>
                <c:pt idx="72">
                  <c:v>44083</c:v>
                </c:pt>
                <c:pt idx="73">
                  <c:v>44084</c:v>
                </c:pt>
                <c:pt idx="74">
                  <c:v>44085</c:v>
                </c:pt>
                <c:pt idx="75">
                  <c:v>44088</c:v>
                </c:pt>
                <c:pt idx="76">
                  <c:v>44089</c:v>
                </c:pt>
                <c:pt idx="77">
                  <c:v>44090</c:v>
                </c:pt>
                <c:pt idx="78">
                  <c:v>44091</c:v>
                </c:pt>
                <c:pt idx="79">
                  <c:v>44092</c:v>
                </c:pt>
                <c:pt idx="80">
                  <c:v>44095</c:v>
                </c:pt>
                <c:pt idx="81">
                  <c:v>44096</c:v>
                </c:pt>
                <c:pt idx="82">
                  <c:v>44097</c:v>
                </c:pt>
                <c:pt idx="83">
                  <c:v>44098</c:v>
                </c:pt>
                <c:pt idx="84">
                  <c:v>44099</c:v>
                </c:pt>
                <c:pt idx="85">
                  <c:v>44102</c:v>
                </c:pt>
                <c:pt idx="86">
                  <c:v>44103</c:v>
                </c:pt>
                <c:pt idx="87">
                  <c:v>44104</c:v>
                </c:pt>
                <c:pt idx="88">
                  <c:v>44105</c:v>
                </c:pt>
                <c:pt idx="89">
                  <c:v>44106</c:v>
                </c:pt>
                <c:pt idx="90">
                  <c:v>44109</c:v>
                </c:pt>
                <c:pt idx="91">
                  <c:v>44110</c:v>
                </c:pt>
                <c:pt idx="92">
                  <c:v>44111</c:v>
                </c:pt>
                <c:pt idx="93">
                  <c:v>44112</c:v>
                </c:pt>
                <c:pt idx="94">
                  <c:v>44113</c:v>
                </c:pt>
                <c:pt idx="95">
                  <c:v>44116</c:v>
                </c:pt>
                <c:pt idx="96">
                  <c:v>44117</c:v>
                </c:pt>
                <c:pt idx="97">
                  <c:v>44118</c:v>
                </c:pt>
                <c:pt idx="98">
                  <c:v>44119</c:v>
                </c:pt>
                <c:pt idx="99">
                  <c:v>44120</c:v>
                </c:pt>
                <c:pt idx="100">
                  <c:v>44123</c:v>
                </c:pt>
                <c:pt idx="101">
                  <c:v>44124</c:v>
                </c:pt>
                <c:pt idx="102">
                  <c:v>44125</c:v>
                </c:pt>
                <c:pt idx="103">
                  <c:v>44126</c:v>
                </c:pt>
                <c:pt idx="104">
                  <c:v>44127</c:v>
                </c:pt>
                <c:pt idx="105">
                  <c:v>44130</c:v>
                </c:pt>
                <c:pt idx="106">
                  <c:v>44131</c:v>
                </c:pt>
                <c:pt idx="107">
                  <c:v>44132</c:v>
                </c:pt>
                <c:pt idx="108">
                  <c:v>44133</c:v>
                </c:pt>
                <c:pt idx="109">
                  <c:v>44134</c:v>
                </c:pt>
                <c:pt idx="110">
                  <c:v>44137</c:v>
                </c:pt>
                <c:pt idx="111">
                  <c:v>44138</c:v>
                </c:pt>
                <c:pt idx="112">
                  <c:v>44139</c:v>
                </c:pt>
                <c:pt idx="113">
                  <c:v>44140</c:v>
                </c:pt>
                <c:pt idx="114">
                  <c:v>44141</c:v>
                </c:pt>
                <c:pt idx="115">
                  <c:v>44144</c:v>
                </c:pt>
                <c:pt idx="116">
                  <c:v>44145</c:v>
                </c:pt>
                <c:pt idx="117">
                  <c:v>44146</c:v>
                </c:pt>
                <c:pt idx="118">
                  <c:v>44147</c:v>
                </c:pt>
                <c:pt idx="119">
                  <c:v>44148</c:v>
                </c:pt>
                <c:pt idx="120">
                  <c:v>44151</c:v>
                </c:pt>
                <c:pt idx="121">
                  <c:v>44152</c:v>
                </c:pt>
                <c:pt idx="122">
                  <c:v>44153</c:v>
                </c:pt>
                <c:pt idx="123">
                  <c:v>44154</c:v>
                </c:pt>
                <c:pt idx="124">
                  <c:v>44155</c:v>
                </c:pt>
                <c:pt idx="125">
                  <c:v>44158</c:v>
                </c:pt>
                <c:pt idx="126">
                  <c:v>44159</c:v>
                </c:pt>
                <c:pt idx="127">
                  <c:v>44160</c:v>
                </c:pt>
                <c:pt idx="128">
                  <c:v>44161</c:v>
                </c:pt>
                <c:pt idx="129">
                  <c:v>44162</c:v>
                </c:pt>
                <c:pt idx="130">
                  <c:v>44165</c:v>
                </c:pt>
                <c:pt idx="131">
                  <c:v>44166</c:v>
                </c:pt>
                <c:pt idx="132">
                  <c:v>44167</c:v>
                </c:pt>
                <c:pt idx="133">
                  <c:v>44168</c:v>
                </c:pt>
                <c:pt idx="134">
                  <c:v>44169</c:v>
                </c:pt>
                <c:pt idx="135">
                  <c:v>44172</c:v>
                </c:pt>
                <c:pt idx="136">
                  <c:v>44173</c:v>
                </c:pt>
                <c:pt idx="137">
                  <c:v>44174</c:v>
                </c:pt>
                <c:pt idx="138">
                  <c:v>44175</c:v>
                </c:pt>
                <c:pt idx="139">
                  <c:v>44176</c:v>
                </c:pt>
                <c:pt idx="140">
                  <c:v>44179</c:v>
                </c:pt>
                <c:pt idx="141">
                  <c:v>44180</c:v>
                </c:pt>
                <c:pt idx="142">
                  <c:v>44181</c:v>
                </c:pt>
                <c:pt idx="143">
                  <c:v>44182</c:v>
                </c:pt>
                <c:pt idx="144">
                  <c:v>44183</c:v>
                </c:pt>
                <c:pt idx="145">
                  <c:v>44186</c:v>
                </c:pt>
                <c:pt idx="146">
                  <c:v>44187</c:v>
                </c:pt>
                <c:pt idx="147">
                  <c:v>44188</c:v>
                </c:pt>
                <c:pt idx="148">
                  <c:v>44189</c:v>
                </c:pt>
                <c:pt idx="149">
                  <c:v>44190</c:v>
                </c:pt>
                <c:pt idx="150">
                  <c:v>44193</c:v>
                </c:pt>
                <c:pt idx="151">
                  <c:v>44194</c:v>
                </c:pt>
                <c:pt idx="152">
                  <c:v>44195</c:v>
                </c:pt>
                <c:pt idx="153">
                  <c:v>44196</c:v>
                </c:pt>
                <c:pt idx="154">
                  <c:v>44197</c:v>
                </c:pt>
                <c:pt idx="155">
                  <c:v>44200</c:v>
                </c:pt>
                <c:pt idx="156">
                  <c:v>44201</c:v>
                </c:pt>
                <c:pt idx="157">
                  <c:v>44202</c:v>
                </c:pt>
                <c:pt idx="158">
                  <c:v>44203</c:v>
                </c:pt>
                <c:pt idx="159">
                  <c:v>44204</c:v>
                </c:pt>
                <c:pt idx="160">
                  <c:v>44207</c:v>
                </c:pt>
                <c:pt idx="161">
                  <c:v>44208</c:v>
                </c:pt>
                <c:pt idx="162">
                  <c:v>44209</c:v>
                </c:pt>
                <c:pt idx="163">
                  <c:v>44210</c:v>
                </c:pt>
                <c:pt idx="164">
                  <c:v>44211</c:v>
                </c:pt>
                <c:pt idx="165">
                  <c:v>44214</c:v>
                </c:pt>
                <c:pt idx="166">
                  <c:v>44215</c:v>
                </c:pt>
                <c:pt idx="167">
                  <c:v>44216</c:v>
                </c:pt>
                <c:pt idx="168">
                  <c:v>44217</c:v>
                </c:pt>
                <c:pt idx="169">
                  <c:v>44218</c:v>
                </c:pt>
                <c:pt idx="170">
                  <c:v>44221</c:v>
                </c:pt>
                <c:pt idx="171">
                  <c:v>44222</c:v>
                </c:pt>
                <c:pt idx="172">
                  <c:v>44223</c:v>
                </c:pt>
                <c:pt idx="173">
                  <c:v>44224</c:v>
                </c:pt>
                <c:pt idx="174">
                  <c:v>44225</c:v>
                </c:pt>
                <c:pt idx="175">
                  <c:v>44228</c:v>
                </c:pt>
                <c:pt idx="176">
                  <c:v>44229</c:v>
                </c:pt>
                <c:pt idx="177">
                  <c:v>44230</c:v>
                </c:pt>
                <c:pt idx="178">
                  <c:v>44231</c:v>
                </c:pt>
                <c:pt idx="179">
                  <c:v>44232</c:v>
                </c:pt>
                <c:pt idx="180">
                  <c:v>44235</c:v>
                </c:pt>
                <c:pt idx="181">
                  <c:v>44236</c:v>
                </c:pt>
                <c:pt idx="182">
                  <c:v>44237</c:v>
                </c:pt>
                <c:pt idx="183">
                  <c:v>44238</c:v>
                </c:pt>
                <c:pt idx="184">
                  <c:v>44239</c:v>
                </c:pt>
                <c:pt idx="185">
                  <c:v>44242</c:v>
                </c:pt>
                <c:pt idx="186">
                  <c:v>44243</c:v>
                </c:pt>
                <c:pt idx="187">
                  <c:v>44244</c:v>
                </c:pt>
                <c:pt idx="188">
                  <c:v>44245</c:v>
                </c:pt>
                <c:pt idx="189">
                  <c:v>44246</c:v>
                </c:pt>
              </c:numCache>
            </c:numRef>
          </c:cat>
          <c:val>
            <c:numRef>
              <c:f>'Real yields'!$D$3:$D$192</c:f>
              <c:numCache>
                <c:formatCode>General</c:formatCode>
                <c:ptCount val="190"/>
                <c:pt idx="0">
                  <c:v>-0.54190000000000005</c:v>
                </c:pt>
                <c:pt idx="1">
                  <c:v>-0.51070000000000004</c:v>
                </c:pt>
                <c:pt idx="2">
                  <c:v>-0.47089999999999999</c:v>
                </c:pt>
                <c:pt idx="3">
                  <c:v>-0.40770000000000001</c:v>
                </c:pt>
                <c:pt idx="4">
                  <c:v>-0.3841</c:v>
                </c:pt>
                <c:pt idx="5">
                  <c:v>-0.4269</c:v>
                </c:pt>
                <c:pt idx="6">
                  <c:v>-0.43409999999999999</c:v>
                </c:pt>
                <c:pt idx="7">
                  <c:v>-0.55200000000000005</c:v>
                </c:pt>
                <c:pt idx="8">
                  <c:v>-0.55610000000000004</c:v>
                </c:pt>
                <c:pt idx="9">
                  <c:v>-0.52059999999999995</c:v>
                </c:pt>
                <c:pt idx="10">
                  <c:v>-0.53149999999999997</c:v>
                </c:pt>
                <c:pt idx="11">
                  <c:v>-0.53400000000000003</c:v>
                </c:pt>
                <c:pt idx="12">
                  <c:v>-0.53569999999999995</c:v>
                </c:pt>
                <c:pt idx="13">
                  <c:v>-0.58120000000000005</c:v>
                </c:pt>
                <c:pt idx="14">
                  <c:v>-0.62070000000000003</c:v>
                </c:pt>
                <c:pt idx="15">
                  <c:v>-0.65139999999999998</c:v>
                </c:pt>
                <c:pt idx="16">
                  <c:v>-0.67669999999999997</c:v>
                </c:pt>
                <c:pt idx="17">
                  <c:v>-0.66710000000000003</c:v>
                </c:pt>
                <c:pt idx="18">
                  <c:v>-0.67190000000000005</c:v>
                </c:pt>
                <c:pt idx="19">
                  <c:v>-0.70369999999999999</c:v>
                </c:pt>
                <c:pt idx="20">
                  <c:v>-0.73270000000000002</c:v>
                </c:pt>
                <c:pt idx="21">
                  <c:v>-0.71020000000000005</c:v>
                </c:pt>
                <c:pt idx="22">
                  <c:v>-0.7127</c:v>
                </c:pt>
                <c:pt idx="23">
                  <c:v>-0.75309999999999999</c:v>
                </c:pt>
                <c:pt idx="24">
                  <c:v>-0.75309999999999999</c:v>
                </c:pt>
                <c:pt idx="25">
                  <c:v>-0.79479999999999995</c:v>
                </c:pt>
                <c:pt idx="26">
                  <c:v>-0.8034</c:v>
                </c:pt>
                <c:pt idx="27">
                  <c:v>-0.7621</c:v>
                </c:pt>
                <c:pt idx="28">
                  <c:v>-0.79110000000000003</c:v>
                </c:pt>
                <c:pt idx="29">
                  <c:v>-0.77149999999999996</c:v>
                </c:pt>
                <c:pt idx="30">
                  <c:v>-0.8125</c:v>
                </c:pt>
                <c:pt idx="31">
                  <c:v>-0.81200000000000006</c:v>
                </c:pt>
                <c:pt idx="32">
                  <c:v>-0.79339999999999999</c:v>
                </c:pt>
                <c:pt idx="33">
                  <c:v>-0.81559999999999999</c:v>
                </c:pt>
                <c:pt idx="34">
                  <c:v>-0.84570000000000001</c:v>
                </c:pt>
                <c:pt idx="35">
                  <c:v>-0.86099999999999999</c:v>
                </c:pt>
                <c:pt idx="36">
                  <c:v>-0.89729999999999999</c:v>
                </c:pt>
                <c:pt idx="37">
                  <c:v>-0.90439999999999998</c:v>
                </c:pt>
                <c:pt idx="38">
                  <c:v>-0.89339999999999997</c:v>
                </c:pt>
                <c:pt idx="39">
                  <c:v>-0.9143</c:v>
                </c:pt>
                <c:pt idx="40">
                  <c:v>-0.90510000000000002</c:v>
                </c:pt>
                <c:pt idx="41">
                  <c:v>-0.92769999999999997</c:v>
                </c:pt>
                <c:pt idx="42">
                  <c:v>-0.95879999999999999</c:v>
                </c:pt>
                <c:pt idx="43">
                  <c:v>-0.97850000000000004</c:v>
                </c:pt>
                <c:pt idx="44">
                  <c:v>-1.0293000000000001</c:v>
                </c:pt>
                <c:pt idx="45">
                  <c:v>-1.0324</c:v>
                </c:pt>
                <c:pt idx="46">
                  <c:v>-1.0677000000000001</c:v>
                </c:pt>
                <c:pt idx="47">
                  <c:v>-1.0708</c:v>
                </c:pt>
                <c:pt idx="48">
                  <c:v>-1.0865</c:v>
                </c:pt>
                <c:pt idx="49">
                  <c:v>-1.0588</c:v>
                </c:pt>
                <c:pt idx="50">
                  <c:v>-1.036</c:v>
                </c:pt>
                <c:pt idx="51">
                  <c:v>-0.98850000000000005</c:v>
                </c:pt>
                <c:pt idx="52">
                  <c:v>-0.99370000000000003</c:v>
                </c:pt>
                <c:pt idx="53">
                  <c:v>-0.9587</c:v>
                </c:pt>
                <c:pt idx="54">
                  <c:v>-0.94969999999999999</c:v>
                </c:pt>
                <c:pt idx="55">
                  <c:v>-0.9748</c:v>
                </c:pt>
                <c:pt idx="56">
                  <c:v>-1.0328999999999999</c:v>
                </c:pt>
                <c:pt idx="57">
                  <c:v>-0.99019999999999997</c:v>
                </c:pt>
                <c:pt idx="58">
                  <c:v>-0.98060000000000003</c:v>
                </c:pt>
                <c:pt idx="59">
                  <c:v>-1.0162</c:v>
                </c:pt>
                <c:pt idx="60">
                  <c:v>-1.0285</c:v>
                </c:pt>
                <c:pt idx="61">
                  <c:v>-1.0239</c:v>
                </c:pt>
                <c:pt idx="62">
                  <c:v>-1.0452999999999999</c:v>
                </c:pt>
                <c:pt idx="63">
                  <c:v>-0.99970000000000003</c:v>
                </c:pt>
                <c:pt idx="64">
                  <c:v>-1.0579000000000001</c:v>
                </c:pt>
                <c:pt idx="65">
                  <c:v>-1.1039000000000001</c:v>
                </c:pt>
                <c:pt idx="66">
                  <c:v>-1.1063000000000001</c:v>
                </c:pt>
                <c:pt idx="67">
                  <c:v>-1.0855999999999999</c:v>
                </c:pt>
                <c:pt idx="68">
                  <c:v>-1.0507</c:v>
                </c:pt>
                <c:pt idx="69">
                  <c:v>-0.9889</c:v>
                </c:pt>
                <c:pt idx="70">
                  <c:v>-0.9889</c:v>
                </c:pt>
                <c:pt idx="71">
                  <c:v>-1.0168999999999999</c:v>
                </c:pt>
                <c:pt idx="72">
                  <c:v>-1.008</c:v>
                </c:pt>
                <c:pt idx="73">
                  <c:v>-1.0175000000000001</c:v>
                </c:pt>
                <c:pt idx="74">
                  <c:v>-1.0035000000000001</c:v>
                </c:pt>
                <c:pt idx="75">
                  <c:v>-0.98960000000000004</c:v>
                </c:pt>
                <c:pt idx="76">
                  <c:v>-0.99629999999999996</c:v>
                </c:pt>
                <c:pt idx="77">
                  <c:v>-0.98660000000000003</c:v>
                </c:pt>
                <c:pt idx="78">
                  <c:v>-0.9919</c:v>
                </c:pt>
                <c:pt idx="79">
                  <c:v>-0.9829</c:v>
                </c:pt>
                <c:pt idx="80">
                  <c:v>-0.96819999999999995</c:v>
                </c:pt>
                <c:pt idx="81">
                  <c:v>-0.95479999999999998</c:v>
                </c:pt>
                <c:pt idx="82">
                  <c:v>-0.93430000000000002</c:v>
                </c:pt>
                <c:pt idx="83">
                  <c:v>-0.91949999999999998</c:v>
                </c:pt>
                <c:pt idx="84">
                  <c:v>-0.93189999999999995</c:v>
                </c:pt>
                <c:pt idx="85">
                  <c:v>-0.96740000000000004</c:v>
                </c:pt>
                <c:pt idx="86">
                  <c:v>-0.99209999999999998</c:v>
                </c:pt>
                <c:pt idx="87">
                  <c:v>-0.95150000000000001</c:v>
                </c:pt>
                <c:pt idx="88">
                  <c:v>-0.9647</c:v>
                </c:pt>
                <c:pt idx="89">
                  <c:v>-0.95189999999999997</c:v>
                </c:pt>
                <c:pt idx="90">
                  <c:v>-0.91900000000000004</c:v>
                </c:pt>
                <c:pt idx="91">
                  <c:v>-0.9395</c:v>
                </c:pt>
                <c:pt idx="92">
                  <c:v>-0.92469999999999997</c:v>
                </c:pt>
                <c:pt idx="93">
                  <c:v>-0.94879999999999998</c:v>
                </c:pt>
                <c:pt idx="94">
                  <c:v>-0.96579999999999999</c:v>
                </c:pt>
                <c:pt idx="95">
                  <c:v>-0.96579999999999999</c:v>
                </c:pt>
                <c:pt idx="96">
                  <c:v>-0.98199999999999998</c:v>
                </c:pt>
                <c:pt idx="97">
                  <c:v>-0.97509999999999997</c:v>
                </c:pt>
                <c:pt idx="98">
                  <c:v>-0.97040000000000004</c:v>
                </c:pt>
                <c:pt idx="99">
                  <c:v>-0.96619999999999995</c:v>
                </c:pt>
                <c:pt idx="100">
                  <c:v>-0.95499999999999996</c:v>
                </c:pt>
                <c:pt idx="101">
                  <c:v>-0.94079999999999997</c:v>
                </c:pt>
                <c:pt idx="102">
                  <c:v>-0.92</c:v>
                </c:pt>
                <c:pt idx="103">
                  <c:v>-0.91020000000000001</c:v>
                </c:pt>
                <c:pt idx="104">
                  <c:v>-0.91320000000000001</c:v>
                </c:pt>
                <c:pt idx="105">
                  <c:v>-0.93310000000000004</c:v>
                </c:pt>
                <c:pt idx="106">
                  <c:v>-0.94499999999999995</c:v>
                </c:pt>
                <c:pt idx="107">
                  <c:v>-0.92859999999999998</c:v>
                </c:pt>
                <c:pt idx="108">
                  <c:v>-0.88370000000000004</c:v>
                </c:pt>
                <c:pt idx="109">
                  <c:v>-0.83620000000000005</c:v>
                </c:pt>
                <c:pt idx="110">
                  <c:v>-0.87609999999999999</c:v>
                </c:pt>
                <c:pt idx="111">
                  <c:v>-0.84109999999999996</c:v>
                </c:pt>
                <c:pt idx="112">
                  <c:v>-0.88759999999999994</c:v>
                </c:pt>
                <c:pt idx="113">
                  <c:v>-0.89080000000000004</c:v>
                </c:pt>
                <c:pt idx="114">
                  <c:v>-0.84250000000000003</c:v>
                </c:pt>
                <c:pt idx="115">
                  <c:v>-0.80289999999999995</c:v>
                </c:pt>
                <c:pt idx="116">
                  <c:v>-0.79749999999999999</c:v>
                </c:pt>
                <c:pt idx="117">
                  <c:v>-0.79749999999999999</c:v>
                </c:pt>
                <c:pt idx="118">
                  <c:v>-0.85609999999999997</c:v>
                </c:pt>
                <c:pt idx="119">
                  <c:v>-0.85099999999999998</c:v>
                </c:pt>
                <c:pt idx="120">
                  <c:v>-0.84019999999999995</c:v>
                </c:pt>
                <c:pt idx="121">
                  <c:v>-0.87</c:v>
                </c:pt>
                <c:pt idx="122">
                  <c:v>-0.8548</c:v>
                </c:pt>
                <c:pt idx="123">
                  <c:v>-0.88300000000000001</c:v>
                </c:pt>
                <c:pt idx="124">
                  <c:v>-0.88090000000000002</c:v>
                </c:pt>
                <c:pt idx="125">
                  <c:v>-0.8679</c:v>
                </c:pt>
                <c:pt idx="126">
                  <c:v>-0.87929999999999997</c:v>
                </c:pt>
                <c:pt idx="127">
                  <c:v>-0.89380000000000004</c:v>
                </c:pt>
                <c:pt idx="128">
                  <c:v>-0.89380000000000004</c:v>
                </c:pt>
                <c:pt idx="129">
                  <c:v>-0.93369999999999997</c:v>
                </c:pt>
                <c:pt idx="130">
                  <c:v>-0.96399999999999997</c:v>
                </c:pt>
                <c:pt idx="131">
                  <c:v>-0.91220000000000001</c:v>
                </c:pt>
                <c:pt idx="132">
                  <c:v>-0.94110000000000005</c:v>
                </c:pt>
                <c:pt idx="133">
                  <c:v>-0.97440000000000004</c:v>
                </c:pt>
                <c:pt idx="134">
                  <c:v>-0.9526</c:v>
                </c:pt>
                <c:pt idx="135">
                  <c:v>-0.98080000000000001</c:v>
                </c:pt>
                <c:pt idx="136">
                  <c:v>-0.99429999999999996</c:v>
                </c:pt>
                <c:pt idx="137">
                  <c:v>-0.99019999999999997</c:v>
                </c:pt>
                <c:pt idx="138">
                  <c:v>-0.99490000000000001</c:v>
                </c:pt>
                <c:pt idx="139">
                  <c:v>-0.99070000000000003</c:v>
                </c:pt>
                <c:pt idx="140">
                  <c:v>-1.0071000000000001</c:v>
                </c:pt>
                <c:pt idx="141">
                  <c:v>-1.0249999999999999</c:v>
                </c:pt>
                <c:pt idx="142">
                  <c:v>-1.0289999999999999</c:v>
                </c:pt>
                <c:pt idx="143">
                  <c:v>-1.0322</c:v>
                </c:pt>
                <c:pt idx="144">
                  <c:v>-1.0296000000000001</c:v>
                </c:pt>
                <c:pt idx="145">
                  <c:v>-1.0290999999999999</c:v>
                </c:pt>
                <c:pt idx="146">
                  <c:v>-1.0397000000000001</c:v>
                </c:pt>
                <c:pt idx="147">
                  <c:v>-1.0451999999999999</c:v>
                </c:pt>
                <c:pt idx="148">
                  <c:v>-1.0610999999999999</c:v>
                </c:pt>
                <c:pt idx="149">
                  <c:v>-1.0610999999999999</c:v>
                </c:pt>
                <c:pt idx="150">
                  <c:v>-1.0644</c:v>
                </c:pt>
                <c:pt idx="151">
                  <c:v>-1.042</c:v>
                </c:pt>
                <c:pt idx="152">
                  <c:v>-1.0621</c:v>
                </c:pt>
                <c:pt idx="153">
                  <c:v>-1.0920000000000001</c:v>
                </c:pt>
                <c:pt idx="154">
                  <c:v>-1.0920000000000001</c:v>
                </c:pt>
                <c:pt idx="155">
                  <c:v>-1.1171</c:v>
                </c:pt>
                <c:pt idx="156">
                  <c:v>-1.0949</c:v>
                </c:pt>
                <c:pt idx="157">
                  <c:v>-1.0542</c:v>
                </c:pt>
                <c:pt idx="158">
                  <c:v>-1.0362</c:v>
                </c:pt>
                <c:pt idx="159">
                  <c:v>-0.97660000000000002</c:v>
                </c:pt>
                <c:pt idx="160">
                  <c:v>-0.94510000000000005</c:v>
                </c:pt>
                <c:pt idx="161">
                  <c:v>-0.96319999999999995</c:v>
                </c:pt>
                <c:pt idx="162">
                  <c:v>-0.99529999999999996</c:v>
                </c:pt>
                <c:pt idx="163">
                  <c:v>-0.98089999999999999</c:v>
                </c:pt>
                <c:pt idx="164">
                  <c:v>-1.0243</c:v>
                </c:pt>
                <c:pt idx="165">
                  <c:v>-1.0243</c:v>
                </c:pt>
                <c:pt idx="166">
                  <c:v>-1.0424</c:v>
                </c:pt>
                <c:pt idx="167">
                  <c:v>-1.056</c:v>
                </c:pt>
                <c:pt idx="168">
                  <c:v>-1.0871999999999999</c:v>
                </c:pt>
                <c:pt idx="169">
                  <c:v>-0.99560000000000004</c:v>
                </c:pt>
                <c:pt idx="170">
                  <c:v>-1.0431999999999999</c:v>
                </c:pt>
                <c:pt idx="171">
                  <c:v>-1.0347999999999999</c:v>
                </c:pt>
                <c:pt idx="172">
                  <c:v>-1.0383</c:v>
                </c:pt>
                <c:pt idx="173">
                  <c:v>-1.0648</c:v>
                </c:pt>
                <c:pt idx="174">
                  <c:v>-1.0379</c:v>
                </c:pt>
                <c:pt idx="175">
                  <c:v>-1.0137</c:v>
                </c:pt>
                <c:pt idx="176">
                  <c:v>-1.0427</c:v>
                </c:pt>
                <c:pt idx="177">
                  <c:v>-1.0367</c:v>
                </c:pt>
                <c:pt idx="178">
                  <c:v>-1.0328999999999999</c:v>
                </c:pt>
                <c:pt idx="179">
                  <c:v>-1.0366</c:v>
                </c:pt>
                <c:pt idx="180">
                  <c:v>-1.0376000000000001</c:v>
                </c:pt>
                <c:pt idx="181">
                  <c:v>-1.0512999999999999</c:v>
                </c:pt>
                <c:pt idx="182">
                  <c:v>-1.0698000000000001</c:v>
                </c:pt>
                <c:pt idx="183">
                  <c:v>-1.0407</c:v>
                </c:pt>
                <c:pt idx="184">
                  <c:v>-1.0187999999999999</c:v>
                </c:pt>
                <c:pt idx="185">
                  <c:v>-1.0187999999999999</c:v>
                </c:pt>
                <c:pt idx="186">
                  <c:v>-0.9335</c:v>
                </c:pt>
                <c:pt idx="187">
                  <c:v>-0.95079999999999998</c:v>
                </c:pt>
                <c:pt idx="188">
                  <c:v>-0.88200000000000001</c:v>
                </c:pt>
                <c:pt idx="189">
                  <c:v>-0.83050000000000002</c:v>
                </c:pt>
              </c:numCache>
            </c:numRef>
          </c:val>
          <c:smooth val="0"/>
          <c:extLst>
            <c:ext xmlns:c16="http://schemas.microsoft.com/office/drawing/2014/chart" uri="{C3380CC4-5D6E-409C-BE32-E72D297353CC}">
              <c16:uniqueId val="{00000000-CF70-4369-9FFF-C51D5F445F59}"/>
            </c:ext>
          </c:extLst>
        </c:ser>
        <c:dLbls>
          <c:showLegendKey val="0"/>
          <c:showVal val="0"/>
          <c:showCatName val="0"/>
          <c:showSerName val="0"/>
          <c:showPercent val="0"/>
          <c:showBubbleSize val="0"/>
        </c:dLbls>
        <c:smooth val="0"/>
        <c:axId val="242017408"/>
        <c:axId val="242018944"/>
      </c:lineChart>
      <c:dateAx>
        <c:axId val="242017408"/>
        <c:scaling>
          <c:orientation val="minMax"/>
          <c:max val="44249"/>
          <c:min val="44075"/>
        </c:scaling>
        <c:delete val="0"/>
        <c:axPos val="b"/>
        <c:numFmt formatCode="mmm\-yy" sourceLinked="0"/>
        <c:majorTickMark val="none"/>
        <c:minorTickMark val="none"/>
        <c:tickLblPos val="low"/>
        <c:spPr>
          <a:ln w="12700">
            <a:solidFill>
              <a:srgbClr val="000000"/>
            </a:solidFill>
            <a:prstDash val="solid"/>
          </a:ln>
        </c:spPr>
        <c:txPr>
          <a:bodyPr rot="0" vert="horz"/>
          <a:lstStyle/>
          <a:p>
            <a:pPr>
              <a:defRPr b="0" i="0">
                <a:latin typeface="Frutiger 45 Light"/>
                <a:ea typeface="Frutiger 45 Light"/>
                <a:cs typeface="Frutiger 45 Light"/>
              </a:defRPr>
            </a:pPr>
            <a:endParaRPr lang="en-US"/>
          </a:p>
        </c:txPr>
        <c:crossAx val="242018944"/>
        <c:crossesAt val="-1.2"/>
        <c:auto val="1"/>
        <c:lblOffset val="100"/>
        <c:baseTimeUnit val="days"/>
        <c:majorUnit val="1"/>
      </c:dateAx>
      <c:valAx>
        <c:axId val="242018944"/>
        <c:scaling>
          <c:orientation val="minMax"/>
          <c:max val="-0.70000000000000007"/>
          <c:min val="-1.2"/>
        </c:scaling>
        <c:delete val="0"/>
        <c:axPos val="l"/>
        <c:numFmt formatCode="General" sourceLinked="0"/>
        <c:majorTickMark val="none"/>
        <c:minorTickMark val="none"/>
        <c:tickLblPos val="nextTo"/>
        <c:spPr>
          <a:ln w="25400">
            <a:noFill/>
          </a:ln>
        </c:spPr>
        <c:txPr>
          <a:bodyPr/>
          <a:lstStyle/>
          <a:p>
            <a:pPr>
              <a:defRPr b="0" i="0">
                <a:latin typeface="Frutiger 45 Light"/>
                <a:ea typeface="Frutiger 45 Light"/>
                <a:cs typeface="Frutiger 45 Light"/>
              </a:defRPr>
            </a:pPr>
            <a:endParaRPr lang="en-US"/>
          </a:p>
        </c:txPr>
        <c:crossAx val="242017408"/>
        <c:crosses val="autoZero"/>
        <c:crossBetween val="midCat"/>
        <c:majorUnit val="0.1"/>
      </c:valAx>
      <c:spPr>
        <a:noFill/>
        <a:ln w="25400">
          <a:noFill/>
        </a:ln>
      </c:spPr>
    </c:plotArea>
    <c:legend>
      <c:legendPos val="b"/>
      <c:layout>
        <c:manualLayout>
          <c:xMode val="edge"/>
          <c:yMode val="edge"/>
          <c:x val="0.1780000546806649"/>
          <c:y val="0.92001093613298335"/>
          <c:w val="0.64399989063867014"/>
          <c:h val="6.808430196225472E-2"/>
        </c:manualLayout>
      </c:layout>
      <c:overlay val="0"/>
      <c:txPr>
        <a:bodyPr/>
        <a:lstStyle/>
        <a:p>
          <a:pPr>
            <a:defRPr>
              <a:latin typeface="Frutiger 45 Light" panose="020B0603020202020204" pitchFamily="34" charset="0"/>
            </a:defRPr>
          </a:pPr>
          <a:endParaRPr lang="en-US"/>
        </a:p>
      </c:txPr>
    </c:legend>
    <c:plotVisOnly val="1"/>
    <c:dispBlanksAs val="gap"/>
    <c:showDLblsOverMax val="0"/>
  </c:chart>
  <c:spPr>
    <a:solidFill>
      <a:srgbClr val="FFFFFF"/>
    </a:solidFill>
    <a:ln w="9525">
      <a:noFill/>
    </a:ln>
    <a:effectLst/>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109633032417954E-2"/>
          <c:y val="4.2386651245122427E-2"/>
          <c:w val="0.88663346971913026"/>
          <c:h val="0.76173343663251603"/>
        </c:manualLayout>
      </c:layout>
      <c:lineChart>
        <c:grouping val="standard"/>
        <c:varyColors val="0"/>
        <c:ser>
          <c:idx val="1"/>
          <c:order val="1"/>
          <c:tx>
            <c:strRef>
              <c:f>Sheet1!$M$33</c:f>
              <c:strCache>
                <c:ptCount val="1"/>
                <c:pt idx="0">
                  <c:v>ISM Manufacturing Index (lhs)</c:v>
                </c:pt>
              </c:strCache>
            </c:strRef>
          </c:tx>
          <c:spPr>
            <a:ln w="31750" cap="rnd" cmpd="sng" algn="ctr">
              <a:solidFill>
                <a:srgbClr val="CFBD9B"/>
              </a:solidFill>
              <a:prstDash val="solid"/>
              <a:round/>
              <a:headEnd type="none" w="med" len="med"/>
              <a:tailEnd type="none" w="med" len="med"/>
            </a:ln>
            <a:effectLst/>
          </c:spPr>
          <c:marker>
            <c:symbol val="none"/>
          </c:marker>
          <c:cat>
            <c:numRef>
              <c:f>Sheet1!$K$34:$K$398</c:f>
              <c:numCache>
                <c:formatCode>dd/mm/yyyy</c:formatCode>
                <c:ptCount val="365"/>
                <c:pt idx="0">
                  <c:v>33144</c:v>
                </c:pt>
                <c:pt idx="1">
                  <c:v>33177</c:v>
                </c:pt>
                <c:pt idx="2">
                  <c:v>33207</c:v>
                </c:pt>
                <c:pt idx="3">
                  <c:v>33238</c:v>
                </c:pt>
                <c:pt idx="4">
                  <c:v>33269</c:v>
                </c:pt>
                <c:pt idx="5">
                  <c:v>33297</c:v>
                </c:pt>
                <c:pt idx="6">
                  <c:v>33326</c:v>
                </c:pt>
                <c:pt idx="7">
                  <c:v>33358</c:v>
                </c:pt>
                <c:pt idx="8">
                  <c:v>33389</c:v>
                </c:pt>
                <c:pt idx="9">
                  <c:v>33417</c:v>
                </c:pt>
                <c:pt idx="10">
                  <c:v>33450</c:v>
                </c:pt>
                <c:pt idx="11">
                  <c:v>33480</c:v>
                </c:pt>
                <c:pt idx="12">
                  <c:v>33511</c:v>
                </c:pt>
                <c:pt idx="13">
                  <c:v>33542</c:v>
                </c:pt>
                <c:pt idx="14">
                  <c:v>33571</c:v>
                </c:pt>
                <c:pt idx="15">
                  <c:v>33603</c:v>
                </c:pt>
                <c:pt idx="16">
                  <c:v>33634</c:v>
                </c:pt>
                <c:pt idx="17">
                  <c:v>33662</c:v>
                </c:pt>
                <c:pt idx="18">
                  <c:v>33694</c:v>
                </c:pt>
                <c:pt idx="19">
                  <c:v>33724</c:v>
                </c:pt>
                <c:pt idx="20">
                  <c:v>33753</c:v>
                </c:pt>
                <c:pt idx="21">
                  <c:v>33785</c:v>
                </c:pt>
                <c:pt idx="22">
                  <c:v>33816</c:v>
                </c:pt>
                <c:pt idx="23">
                  <c:v>33847</c:v>
                </c:pt>
                <c:pt idx="24">
                  <c:v>33877</c:v>
                </c:pt>
                <c:pt idx="25">
                  <c:v>33907</c:v>
                </c:pt>
                <c:pt idx="26">
                  <c:v>33938</c:v>
                </c:pt>
                <c:pt idx="27">
                  <c:v>33969</c:v>
                </c:pt>
                <c:pt idx="28">
                  <c:v>33998</c:v>
                </c:pt>
                <c:pt idx="29">
                  <c:v>34026</c:v>
                </c:pt>
                <c:pt idx="30">
                  <c:v>34059</c:v>
                </c:pt>
                <c:pt idx="31">
                  <c:v>34089</c:v>
                </c:pt>
                <c:pt idx="32">
                  <c:v>34120</c:v>
                </c:pt>
                <c:pt idx="33">
                  <c:v>34150</c:v>
                </c:pt>
                <c:pt idx="34">
                  <c:v>34180</c:v>
                </c:pt>
                <c:pt idx="35">
                  <c:v>34212</c:v>
                </c:pt>
                <c:pt idx="36">
                  <c:v>34242</c:v>
                </c:pt>
                <c:pt idx="37">
                  <c:v>34271</c:v>
                </c:pt>
                <c:pt idx="38">
                  <c:v>34303</c:v>
                </c:pt>
                <c:pt idx="39">
                  <c:v>34334</c:v>
                </c:pt>
                <c:pt idx="40">
                  <c:v>34365</c:v>
                </c:pt>
                <c:pt idx="41">
                  <c:v>34393</c:v>
                </c:pt>
                <c:pt idx="42">
                  <c:v>34424</c:v>
                </c:pt>
                <c:pt idx="43">
                  <c:v>34453</c:v>
                </c:pt>
                <c:pt idx="44">
                  <c:v>34485</c:v>
                </c:pt>
                <c:pt idx="45">
                  <c:v>34515</c:v>
                </c:pt>
                <c:pt idx="46">
                  <c:v>34544</c:v>
                </c:pt>
                <c:pt idx="47">
                  <c:v>34577</c:v>
                </c:pt>
                <c:pt idx="48">
                  <c:v>34607</c:v>
                </c:pt>
                <c:pt idx="49">
                  <c:v>34638</c:v>
                </c:pt>
                <c:pt idx="50">
                  <c:v>34668</c:v>
                </c:pt>
                <c:pt idx="51">
                  <c:v>34698</c:v>
                </c:pt>
                <c:pt idx="52">
                  <c:v>34730</c:v>
                </c:pt>
                <c:pt idx="53">
                  <c:v>34758</c:v>
                </c:pt>
                <c:pt idx="54">
                  <c:v>34789</c:v>
                </c:pt>
                <c:pt idx="55">
                  <c:v>34817</c:v>
                </c:pt>
                <c:pt idx="56">
                  <c:v>34850</c:v>
                </c:pt>
                <c:pt idx="57">
                  <c:v>34880</c:v>
                </c:pt>
                <c:pt idx="58">
                  <c:v>34911</c:v>
                </c:pt>
                <c:pt idx="59">
                  <c:v>34942</c:v>
                </c:pt>
                <c:pt idx="60">
                  <c:v>34971</c:v>
                </c:pt>
                <c:pt idx="61">
                  <c:v>35003</c:v>
                </c:pt>
                <c:pt idx="62">
                  <c:v>35033</c:v>
                </c:pt>
                <c:pt idx="63">
                  <c:v>35062</c:v>
                </c:pt>
                <c:pt idx="64">
                  <c:v>35095</c:v>
                </c:pt>
                <c:pt idx="65">
                  <c:v>35124</c:v>
                </c:pt>
                <c:pt idx="66">
                  <c:v>35153</c:v>
                </c:pt>
                <c:pt idx="67">
                  <c:v>35185</c:v>
                </c:pt>
                <c:pt idx="68">
                  <c:v>35216</c:v>
                </c:pt>
                <c:pt idx="69">
                  <c:v>35244</c:v>
                </c:pt>
                <c:pt idx="70">
                  <c:v>35277</c:v>
                </c:pt>
                <c:pt idx="71">
                  <c:v>35307</c:v>
                </c:pt>
                <c:pt idx="72">
                  <c:v>35338</c:v>
                </c:pt>
                <c:pt idx="73">
                  <c:v>35369</c:v>
                </c:pt>
                <c:pt idx="74">
                  <c:v>35398</c:v>
                </c:pt>
                <c:pt idx="75">
                  <c:v>35430</c:v>
                </c:pt>
                <c:pt idx="76">
                  <c:v>35461</c:v>
                </c:pt>
                <c:pt idx="77">
                  <c:v>35489</c:v>
                </c:pt>
                <c:pt idx="78">
                  <c:v>35520</c:v>
                </c:pt>
                <c:pt idx="79">
                  <c:v>35550</c:v>
                </c:pt>
                <c:pt idx="80">
                  <c:v>35580</c:v>
                </c:pt>
                <c:pt idx="81">
                  <c:v>35611</c:v>
                </c:pt>
                <c:pt idx="82">
                  <c:v>35642</c:v>
                </c:pt>
                <c:pt idx="83">
                  <c:v>35671</c:v>
                </c:pt>
                <c:pt idx="84">
                  <c:v>35703</c:v>
                </c:pt>
                <c:pt idx="85">
                  <c:v>35734</c:v>
                </c:pt>
                <c:pt idx="86">
                  <c:v>35762</c:v>
                </c:pt>
                <c:pt idx="87">
                  <c:v>35795</c:v>
                </c:pt>
                <c:pt idx="88">
                  <c:v>35825</c:v>
                </c:pt>
                <c:pt idx="89">
                  <c:v>35853</c:v>
                </c:pt>
                <c:pt idx="90">
                  <c:v>35885</c:v>
                </c:pt>
                <c:pt idx="91">
                  <c:v>35915</c:v>
                </c:pt>
                <c:pt idx="92">
                  <c:v>35944</c:v>
                </c:pt>
                <c:pt idx="93">
                  <c:v>35976</c:v>
                </c:pt>
                <c:pt idx="94">
                  <c:v>36007</c:v>
                </c:pt>
                <c:pt idx="95">
                  <c:v>36038</c:v>
                </c:pt>
                <c:pt idx="96">
                  <c:v>36068</c:v>
                </c:pt>
                <c:pt idx="97">
                  <c:v>36098</c:v>
                </c:pt>
                <c:pt idx="98">
                  <c:v>36129</c:v>
                </c:pt>
                <c:pt idx="99">
                  <c:v>36160</c:v>
                </c:pt>
                <c:pt idx="100">
                  <c:v>36189</c:v>
                </c:pt>
                <c:pt idx="101">
                  <c:v>36217</c:v>
                </c:pt>
                <c:pt idx="102">
                  <c:v>36250</c:v>
                </c:pt>
                <c:pt idx="103">
                  <c:v>36280</c:v>
                </c:pt>
                <c:pt idx="104">
                  <c:v>36311</c:v>
                </c:pt>
                <c:pt idx="105">
                  <c:v>36341</c:v>
                </c:pt>
                <c:pt idx="106">
                  <c:v>36371</c:v>
                </c:pt>
                <c:pt idx="107">
                  <c:v>36403</c:v>
                </c:pt>
                <c:pt idx="108">
                  <c:v>36433</c:v>
                </c:pt>
                <c:pt idx="109">
                  <c:v>36462</c:v>
                </c:pt>
                <c:pt idx="110">
                  <c:v>36494</c:v>
                </c:pt>
                <c:pt idx="111">
                  <c:v>36525</c:v>
                </c:pt>
                <c:pt idx="112">
                  <c:v>36556</c:v>
                </c:pt>
                <c:pt idx="113">
                  <c:v>36585</c:v>
                </c:pt>
                <c:pt idx="114">
                  <c:v>36616</c:v>
                </c:pt>
                <c:pt idx="115">
                  <c:v>36644</c:v>
                </c:pt>
                <c:pt idx="116">
                  <c:v>36677</c:v>
                </c:pt>
                <c:pt idx="117">
                  <c:v>36707</c:v>
                </c:pt>
                <c:pt idx="118">
                  <c:v>36738</c:v>
                </c:pt>
                <c:pt idx="119">
                  <c:v>36769</c:v>
                </c:pt>
                <c:pt idx="120">
                  <c:v>36798</c:v>
                </c:pt>
                <c:pt idx="121">
                  <c:v>36830</c:v>
                </c:pt>
                <c:pt idx="122">
                  <c:v>36860</c:v>
                </c:pt>
                <c:pt idx="123">
                  <c:v>36889</c:v>
                </c:pt>
                <c:pt idx="124">
                  <c:v>36922</c:v>
                </c:pt>
                <c:pt idx="125">
                  <c:v>36950</c:v>
                </c:pt>
                <c:pt idx="126">
                  <c:v>36980</c:v>
                </c:pt>
                <c:pt idx="127">
                  <c:v>37011</c:v>
                </c:pt>
                <c:pt idx="128">
                  <c:v>37042</c:v>
                </c:pt>
                <c:pt idx="129">
                  <c:v>37071</c:v>
                </c:pt>
                <c:pt idx="130">
                  <c:v>37103</c:v>
                </c:pt>
                <c:pt idx="131">
                  <c:v>37134</c:v>
                </c:pt>
                <c:pt idx="132">
                  <c:v>37162</c:v>
                </c:pt>
                <c:pt idx="133">
                  <c:v>37195</c:v>
                </c:pt>
                <c:pt idx="134">
                  <c:v>37225</c:v>
                </c:pt>
                <c:pt idx="135">
                  <c:v>37256</c:v>
                </c:pt>
                <c:pt idx="136">
                  <c:v>37287</c:v>
                </c:pt>
                <c:pt idx="137">
                  <c:v>37315</c:v>
                </c:pt>
                <c:pt idx="138">
                  <c:v>37344</c:v>
                </c:pt>
                <c:pt idx="139">
                  <c:v>37376</c:v>
                </c:pt>
                <c:pt idx="140">
                  <c:v>37407</c:v>
                </c:pt>
                <c:pt idx="141">
                  <c:v>37435</c:v>
                </c:pt>
                <c:pt idx="142">
                  <c:v>37468</c:v>
                </c:pt>
                <c:pt idx="143">
                  <c:v>37498</c:v>
                </c:pt>
                <c:pt idx="144">
                  <c:v>37529</c:v>
                </c:pt>
                <c:pt idx="145">
                  <c:v>37560</c:v>
                </c:pt>
                <c:pt idx="146">
                  <c:v>37589</c:v>
                </c:pt>
                <c:pt idx="147">
                  <c:v>37621</c:v>
                </c:pt>
                <c:pt idx="148">
                  <c:v>37652</c:v>
                </c:pt>
                <c:pt idx="149">
                  <c:v>37680</c:v>
                </c:pt>
                <c:pt idx="150">
                  <c:v>37711</c:v>
                </c:pt>
                <c:pt idx="151">
                  <c:v>37741</c:v>
                </c:pt>
                <c:pt idx="152">
                  <c:v>37771</c:v>
                </c:pt>
                <c:pt idx="153">
                  <c:v>37802</c:v>
                </c:pt>
                <c:pt idx="154">
                  <c:v>37833</c:v>
                </c:pt>
                <c:pt idx="155">
                  <c:v>37862</c:v>
                </c:pt>
                <c:pt idx="156">
                  <c:v>37894</c:v>
                </c:pt>
                <c:pt idx="157">
                  <c:v>37925</c:v>
                </c:pt>
                <c:pt idx="158">
                  <c:v>37953</c:v>
                </c:pt>
                <c:pt idx="159">
                  <c:v>37986</c:v>
                </c:pt>
                <c:pt idx="160">
                  <c:v>38016</c:v>
                </c:pt>
                <c:pt idx="161">
                  <c:v>38044</c:v>
                </c:pt>
                <c:pt idx="162">
                  <c:v>38077</c:v>
                </c:pt>
                <c:pt idx="163">
                  <c:v>38107</c:v>
                </c:pt>
                <c:pt idx="164">
                  <c:v>38138</c:v>
                </c:pt>
                <c:pt idx="165">
                  <c:v>38168</c:v>
                </c:pt>
                <c:pt idx="166">
                  <c:v>38198</c:v>
                </c:pt>
                <c:pt idx="167">
                  <c:v>38230</c:v>
                </c:pt>
                <c:pt idx="168">
                  <c:v>38260</c:v>
                </c:pt>
                <c:pt idx="169">
                  <c:v>38289</c:v>
                </c:pt>
                <c:pt idx="170">
                  <c:v>38321</c:v>
                </c:pt>
                <c:pt idx="171">
                  <c:v>38352</c:v>
                </c:pt>
                <c:pt idx="172">
                  <c:v>38383</c:v>
                </c:pt>
                <c:pt idx="173">
                  <c:v>38411</c:v>
                </c:pt>
                <c:pt idx="174">
                  <c:v>38442</c:v>
                </c:pt>
                <c:pt idx="175">
                  <c:v>38471</c:v>
                </c:pt>
                <c:pt idx="176">
                  <c:v>38503</c:v>
                </c:pt>
                <c:pt idx="177">
                  <c:v>38533</c:v>
                </c:pt>
                <c:pt idx="178">
                  <c:v>38562</c:v>
                </c:pt>
                <c:pt idx="179">
                  <c:v>38595</c:v>
                </c:pt>
                <c:pt idx="180">
                  <c:v>38625</c:v>
                </c:pt>
                <c:pt idx="181">
                  <c:v>38656</c:v>
                </c:pt>
                <c:pt idx="182">
                  <c:v>38686</c:v>
                </c:pt>
                <c:pt idx="183">
                  <c:v>38716</c:v>
                </c:pt>
                <c:pt idx="184">
                  <c:v>38748</c:v>
                </c:pt>
                <c:pt idx="185">
                  <c:v>38776</c:v>
                </c:pt>
                <c:pt idx="186">
                  <c:v>38807</c:v>
                </c:pt>
                <c:pt idx="187">
                  <c:v>38835</c:v>
                </c:pt>
                <c:pt idx="188">
                  <c:v>38868</c:v>
                </c:pt>
                <c:pt idx="189">
                  <c:v>38898</c:v>
                </c:pt>
                <c:pt idx="190">
                  <c:v>38929</c:v>
                </c:pt>
                <c:pt idx="191">
                  <c:v>38960</c:v>
                </c:pt>
                <c:pt idx="192">
                  <c:v>38989</c:v>
                </c:pt>
                <c:pt idx="193">
                  <c:v>39021</c:v>
                </c:pt>
                <c:pt idx="194">
                  <c:v>39051</c:v>
                </c:pt>
                <c:pt idx="195">
                  <c:v>39080</c:v>
                </c:pt>
                <c:pt idx="196">
                  <c:v>39113</c:v>
                </c:pt>
                <c:pt idx="197">
                  <c:v>39141</c:v>
                </c:pt>
                <c:pt idx="198">
                  <c:v>39171</c:v>
                </c:pt>
                <c:pt idx="199">
                  <c:v>39202</c:v>
                </c:pt>
                <c:pt idx="200">
                  <c:v>39233</c:v>
                </c:pt>
                <c:pt idx="201">
                  <c:v>39262</c:v>
                </c:pt>
                <c:pt idx="202">
                  <c:v>39294</c:v>
                </c:pt>
                <c:pt idx="203">
                  <c:v>39325</c:v>
                </c:pt>
                <c:pt idx="204">
                  <c:v>39353</c:v>
                </c:pt>
                <c:pt idx="205">
                  <c:v>39386</c:v>
                </c:pt>
                <c:pt idx="206">
                  <c:v>39416</c:v>
                </c:pt>
                <c:pt idx="207">
                  <c:v>39447</c:v>
                </c:pt>
                <c:pt idx="208">
                  <c:v>39478</c:v>
                </c:pt>
                <c:pt idx="209">
                  <c:v>39507</c:v>
                </c:pt>
                <c:pt idx="210">
                  <c:v>39538</c:v>
                </c:pt>
                <c:pt idx="211">
                  <c:v>39568</c:v>
                </c:pt>
                <c:pt idx="212">
                  <c:v>39598</c:v>
                </c:pt>
                <c:pt idx="213">
                  <c:v>39629</c:v>
                </c:pt>
                <c:pt idx="214">
                  <c:v>39660</c:v>
                </c:pt>
                <c:pt idx="215">
                  <c:v>39689</c:v>
                </c:pt>
                <c:pt idx="216">
                  <c:v>39721</c:v>
                </c:pt>
                <c:pt idx="217">
                  <c:v>39752</c:v>
                </c:pt>
                <c:pt idx="218">
                  <c:v>39780</c:v>
                </c:pt>
                <c:pt idx="219">
                  <c:v>39813</c:v>
                </c:pt>
                <c:pt idx="220">
                  <c:v>39843</c:v>
                </c:pt>
                <c:pt idx="221">
                  <c:v>39871</c:v>
                </c:pt>
                <c:pt idx="222">
                  <c:v>39903</c:v>
                </c:pt>
                <c:pt idx="223">
                  <c:v>39933</c:v>
                </c:pt>
                <c:pt idx="224">
                  <c:v>39962</c:v>
                </c:pt>
                <c:pt idx="225">
                  <c:v>39994</c:v>
                </c:pt>
                <c:pt idx="226">
                  <c:v>40025</c:v>
                </c:pt>
                <c:pt idx="227">
                  <c:v>40056</c:v>
                </c:pt>
                <c:pt idx="228">
                  <c:v>40086</c:v>
                </c:pt>
                <c:pt idx="229">
                  <c:v>40116</c:v>
                </c:pt>
                <c:pt idx="230">
                  <c:v>40147</c:v>
                </c:pt>
                <c:pt idx="231">
                  <c:v>40178</c:v>
                </c:pt>
                <c:pt idx="232">
                  <c:v>40207</c:v>
                </c:pt>
                <c:pt idx="233">
                  <c:v>40235</c:v>
                </c:pt>
                <c:pt idx="234">
                  <c:v>40268</c:v>
                </c:pt>
                <c:pt idx="235">
                  <c:v>40298</c:v>
                </c:pt>
                <c:pt idx="236">
                  <c:v>40329</c:v>
                </c:pt>
                <c:pt idx="237">
                  <c:v>40359</c:v>
                </c:pt>
                <c:pt idx="238">
                  <c:v>40389</c:v>
                </c:pt>
                <c:pt idx="239">
                  <c:v>40421</c:v>
                </c:pt>
                <c:pt idx="240">
                  <c:v>40451</c:v>
                </c:pt>
                <c:pt idx="241">
                  <c:v>40480</c:v>
                </c:pt>
                <c:pt idx="242">
                  <c:v>40512</c:v>
                </c:pt>
                <c:pt idx="243">
                  <c:v>40543</c:v>
                </c:pt>
                <c:pt idx="244">
                  <c:v>40574</c:v>
                </c:pt>
                <c:pt idx="245">
                  <c:v>40602</c:v>
                </c:pt>
                <c:pt idx="246">
                  <c:v>40633</c:v>
                </c:pt>
                <c:pt idx="247">
                  <c:v>40662</c:v>
                </c:pt>
                <c:pt idx="248">
                  <c:v>40694</c:v>
                </c:pt>
                <c:pt idx="249">
                  <c:v>40724</c:v>
                </c:pt>
                <c:pt idx="250">
                  <c:v>40753</c:v>
                </c:pt>
                <c:pt idx="251">
                  <c:v>40786</c:v>
                </c:pt>
                <c:pt idx="252">
                  <c:v>40816</c:v>
                </c:pt>
                <c:pt idx="253">
                  <c:v>40847</c:v>
                </c:pt>
                <c:pt idx="254">
                  <c:v>40877</c:v>
                </c:pt>
                <c:pt idx="255">
                  <c:v>40907</c:v>
                </c:pt>
                <c:pt idx="256">
                  <c:v>40939</c:v>
                </c:pt>
                <c:pt idx="257">
                  <c:v>40968</c:v>
                </c:pt>
                <c:pt idx="258">
                  <c:v>40998</c:v>
                </c:pt>
                <c:pt idx="259">
                  <c:v>41029</c:v>
                </c:pt>
                <c:pt idx="260">
                  <c:v>41060</c:v>
                </c:pt>
                <c:pt idx="261">
                  <c:v>41089</c:v>
                </c:pt>
                <c:pt idx="262">
                  <c:v>41121</c:v>
                </c:pt>
                <c:pt idx="263">
                  <c:v>41152</c:v>
                </c:pt>
                <c:pt idx="264">
                  <c:v>41180</c:v>
                </c:pt>
                <c:pt idx="265">
                  <c:v>41213</c:v>
                </c:pt>
                <c:pt idx="266">
                  <c:v>41243</c:v>
                </c:pt>
                <c:pt idx="267">
                  <c:v>41274</c:v>
                </c:pt>
                <c:pt idx="268">
                  <c:v>41305</c:v>
                </c:pt>
                <c:pt idx="269">
                  <c:v>41333</c:v>
                </c:pt>
                <c:pt idx="270">
                  <c:v>41362</c:v>
                </c:pt>
                <c:pt idx="271">
                  <c:v>41394</c:v>
                </c:pt>
                <c:pt idx="272">
                  <c:v>41425</c:v>
                </c:pt>
                <c:pt idx="273">
                  <c:v>41453</c:v>
                </c:pt>
                <c:pt idx="274">
                  <c:v>41486</c:v>
                </c:pt>
                <c:pt idx="275">
                  <c:v>41516</c:v>
                </c:pt>
                <c:pt idx="276">
                  <c:v>41547</c:v>
                </c:pt>
                <c:pt idx="277">
                  <c:v>41578</c:v>
                </c:pt>
                <c:pt idx="278">
                  <c:v>41607</c:v>
                </c:pt>
                <c:pt idx="279">
                  <c:v>41639</c:v>
                </c:pt>
                <c:pt idx="280">
                  <c:v>41670</c:v>
                </c:pt>
                <c:pt idx="281">
                  <c:v>41698</c:v>
                </c:pt>
                <c:pt idx="282">
                  <c:v>41729</c:v>
                </c:pt>
                <c:pt idx="283">
                  <c:v>41759</c:v>
                </c:pt>
                <c:pt idx="284">
                  <c:v>41789</c:v>
                </c:pt>
                <c:pt idx="285">
                  <c:v>41820</c:v>
                </c:pt>
                <c:pt idx="286">
                  <c:v>41851</c:v>
                </c:pt>
                <c:pt idx="287">
                  <c:v>41880</c:v>
                </c:pt>
                <c:pt idx="288">
                  <c:v>41912</c:v>
                </c:pt>
                <c:pt idx="289">
                  <c:v>41943</c:v>
                </c:pt>
                <c:pt idx="290">
                  <c:v>41971</c:v>
                </c:pt>
                <c:pt idx="291">
                  <c:v>42004</c:v>
                </c:pt>
                <c:pt idx="292">
                  <c:v>42034</c:v>
                </c:pt>
                <c:pt idx="293">
                  <c:v>42062</c:v>
                </c:pt>
                <c:pt idx="294">
                  <c:v>42094</c:v>
                </c:pt>
                <c:pt idx="295">
                  <c:v>42124</c:v>
                </c:pt>
                <c:pt idx="296">
                  <c:v>42153</c:v>
                </c:pt>
                <c:pt idx="297">
                  <c:v>42185</c:v>
                </c:pt>
                <c:pt idx="298">
                  <c:v>42216</c:v>
                </c:pt>
                <c:pt idx="299">
                  <c:v>42247</c:v>
                </c:pt>
                <c:pt idx="300">
                  <c:v>42277</c:v>
                </c:pt>
                <c:pt idx="301">
                  <c:v>42307</c:v>
                </c:pt>
                <c:pt idx="302">
                  <c:v>42338</c:v>
                </c:pt>
                <c:pt idx="303">
                  <c:v>42369</c:v>
                </c:pt>
                <c:pt idx="304">
                  <c:v>42398</c:v>
                </c:pt>
                <c:pt idx="305">
                  <c:v>42429</c:v>
                </c:pt>
                <c:pt idx="306">
                  <c:v>42460</c:v>
                </c:pt>
                <c:pt idx="307">
                  <c:v>42489</c:v>
                </c:pt>
                <c:pt idx="308">
                  <c:v>42521</c:v>
                </c:pt>
                <c:pt idx="309">
                  <c:v>42551</c:v>
                </c:pt>
                <c:pt idx="310">
                  <c:v>42580</c:v>
                </c:pt>
                <c:pt idx="311">
                  <c:v>42613</c:v>
                </c:pt>
                <c:pt idx="312">
                  <c:v>42643</c:v>
                </c:pt>
                <c:pt idx="313">
                  <c:v>42674</c:v>
                </c:pt>
                <c:pt idx="314">
                  <c:v>42704</c:v>
                </c:pt>
                <c:pt idx="315">
                  <c:v>42734</c:v>
                </c:pt>
                <c:pt idx="316">
                  <c:v>42766</c:v>
                </c:pt>
                <c:pt idx="317">
                  <c:v>42794</c:v>
                </c:pt>
                <c:pt idx="318">
                  <c:v>42825</c:v>
                </c:pt>
                <c:pt idx="319">
                  <c:v>42853</c:v>
                </c:pt>
                <c:pt idx="320">
                  <c:v>42886</c:v>
                </c:pt>
                <c:pt idx="321">
                  <c:v>42916</c:v>
                </c:pt>
                <c:pt idx="322">
                  <c:v>42947</c:v>
                </c:pt>
                <c:pt idx="323">
                  <c:v>42978</c:v>
                </c:pt>
                <c:pt idx="324">
                  <c:v>43007</c:v>
                </c:pt>
                <c:pt idx="325">
                  <c:v>43039</c:v>
                </c:pt>
                <c:pt idx="326">
                  <c:v>43069</c:v>
                </c:pt>
                <c:pt idx="327">
                  <c:v>43098</c:v>
                </c:pt>
                <c:pt idx="328">
                  <c:v>43131</c:v>
                </c:pt>
                <c:pt idx="329">
                  <c:v>43159</c:v>
                </c:pt>
                <c:pt idx="330">
                  <c:v>43189</c:v>
                </c:pt>
                <c:pt idx="331">
                  <c:v>43220</c:v>
                </c:pt>
                <c:pt idx="332">
                  <c:v>43251</c:v>
                </c:pt>
                <c:pt idx="333">
                  <c:v>43280</c:v>
                </c:pt>
                <c:pt idx="334">
                  <c:v>43312</c:v>
                </c:pt>
                <c:pt idx="335">
                  <c:v>43343</c:v>
                </c:pt>
                <c:pt idx="336">
                  <c:v>43371</c:v>
                </c:pt>
                <c:pt idx="337">
                  <c:v>43404</c:v>
                </c:pt>
                <c:pt idx="338">
                  <c:v>43434</c:v>
                </c:pt>
                <c:pt idx="339">
                  <c:v>43465</c:v>
                </c:pt>
                <c:pt idx="340">
                  <c:v>43496</c:v>
                </c:pt>
                <c:pt idx="341">
                  <c:v>43524</c:v>
                </c:pt>
                <c:pt idx="342">
                  <c:v>43553</c:v>
                </c:pt>
                <c:pt idx="343">
                  <c:v>43585</c:v>
                </c:pt>
                <c:pt idx="344">
                  <c:v>43616</c:v>
                </c:pt>
                <c:pt idx="345">
                  <c:v>43644</c:v>
                </c:pt>
                <c:pt idx="346">
                  <c:v>43677</c:v>
                </c:pt>
                <c:pt idx="347">
                  <c:v>43707</c:v>
                </c:pt>
                <c:pt idx="348">
                  <c:v>43738</c:v>
                </c:pt>
                <c:pt idx="349">
                  <c:v>43769</c:v>
                </c:pt>
                <c:pt idx="350">
                  <c:v>43798</c:v>
                </c:pt>
                <c:pt idx="351">
                  <c:v>43830</c:v>
                </c:pt>
                <c:pt idx="352">
                  <c:v>43861</c:v>
                </c:pt>
                <c:pt idx="353">
                  <c:v>43889</c:v>
                </c:pt>
                <c:pt idx="354">
                  <c:v>43921</c:v>
                </c:pt>
                <c:pt idx="355">
                  <c:v>43951</c:v>
                </c:pt>
                <c:pt idx="356">
                  <c:v>43980</c:v>
                </c:pt>
                <c:pt idx="357">
                  <c:v>44012</c:v>
                </c:pt>
                <c:pt idx="358">
                  <c:v>44043</c:v>
                </c:pt>
                <c:pt idx="359">
                  <c:v>44074</c:v>
                </c:pt>
                <c:pt idx="360">
                  <c:v>44104</c:v>
                </c:pt>
                <c:pt idx="361">
                  <c:v>44134</c:v>
                </c:pt>
                <c:pt idx="362">
                  <c:v>44165</c:v>
                </c:pt>
                <c:pt idx="363">
                  <c:v>44196</c:v>
                </c:pt>
                <c:pt idx="364">
                  <c:v>44225</c:v>
                </c:pt>
              </c:numCache>
            </c:numRef>
          </c:cat>
          <c:val>
            <c:numRef>
              <c:f>Sheet1!$M$34:$M$398</c:f>
              <c:numCache>
                <c:formatCode>General</c:formatCode>
                <c:ptCount val="365"/>
                <c:pt idx="0">
                  <c:v>44.5</c:v>
                </c:pt>
                <c:pt idx="1">
                  <c:v>43.2</c:v>
                </c:pt>
                <c:pt idx="2">
                  <c:v>41.3</c:v>
                </c:pt>
                <c:pt idx="3">
                  <c:v>40.799999999999997</c:v>
                </c:pt>
                <c:pt idx="4">
                  <c:v>39.200000000000003</c:v>
                </c:pt>
                <c:pt idx="5">
                  <c:v>39.4</c:v>
                </c:pt>
                <c:pt idx="6">
                  <c:v>40.700000000000003</c:v>
                </c:pt>
                <c:pt idx="7">
                  <c:v>42.8</c:v>
                </c:pt>
                <c:pt idx="8">
                  <c:v>44.5</c:v>
                </c:pt>
                <c:pt idx="9">
                  <c:v>50.3</c:v>
                </c:pt>
                <c:pt idx="10">
                  <c:v>50.6</c:v>
                </c:pt>
                <c:pt idx="11">
                  <c:v>52.9</c:v>
                </c:pt>
                <c:pt idx="12">
                  <c:v>54.9</c:v>
                </c:pt>
                <c:pt idx="13">
                  <c:v>53.1</c:v>
                </c:pt>
                <c:pt idx="14">
                  <c:v>49.5</c:v>
                </c:pt>
                <c:pt idx="15">
                  <c:v>46.8</c:v>
                </c:pt>
                <c:pt idx="16">
                  <c:v>47.3</c:v>
                </c:pt>
                <c:pt idx="17">
                  <c:v>52.7</c:v>
                </c:pt>
                <c:pt idx="18">
                  <c:v>54.6</c:v>
                </c:pt>
                <c:pt idx="19">
                  <c:v>52.6</c:v>
                </c:pt>
                <c:pt idx="20">
                  <c:v>55.7</c:v>
                </c:pt>
                <c:pt idx="21">
                  <c:v>53.6</c:v>
                </c:pt>
                <c:pt idx="22">
                  <c:v>53.9</c:v>
                </c:pt>
                <c:pt idx="23">
                  <c:v>53.4</c:v>
                </c:pt>
                <c:pt idx="24">
                  <c:v>49.7</c:v>
                </c:pt>
                <c:pt idx="25">
                  <c:v>50.3</c:v>
                </c:pt>
                <c:pt idx="26">
                  <c:v>53.6</c:v>
                </c:pt>
                <c:pt idx="27">
                  <c:v>54.2</c:v>
                </c:pt>
                <c:pt idx="28">
                  <c:v>55.8</c:v>
                </c:pt>
                <c:pt idx="29">
                  <c:v>55.2</c:v>
                </c:pt>
                <c:pt idx="30">
                  <c:v>53.5</c:v>
                </c:pt>
                <c:pt idx="31">
                  <c:v>50.2</c:v>
                </c:pt>
                <c:pt idx="32">
                  <c:v>51.2</c:v>
                </c:pt>
                <c:pt idx="33">
                  <c:v>49.6</c:v>
                </c:pt>
                <c:pt idx="34">
                  <c:v>50.2</c:v>
                </c:pt>
                <c:pt idx="35">
                  <c:v>50.7</c:v>
                </c:pt>
                <c:pt idx="36">
                  <c:v>50.8</c:v>
                </c:pt>
                <c:pt idx="37">
                  <c:v>53.4</c:v>
                </c:pt>
                <c:pt idx="38">
                  <c:v>53.8</c:v>
                </c:pt>
                <c:pt idx="39">
                  <c:v>55.6</c:v>
                </c:pt>
                <c:pt idx="40">
                  <c:v>56</c:v>
                </c:pt>
                <c:pt idx="41">
                  <c:v>56.5</c:v>
                </c:pt>
                <c:pt idx="42">
                  <c:v>56.9</c:v>
                </c:pt>
                <c:pt idx="43">
                  <c:v>57.4</c:v>
                </c:pt>
                <c:pt idx="44">
                  <c:v>58.2</c:v>
                </c:pt>
                <c:pt idx="45">
                  <c:v>58.8</c:v>
                </c:pt>
                <c:pt idx="46">
                  <c:v>58.5</c:v>
                </c:pt>
                <c:pt idx="47">
                  <c:v>58</c:v>
                </c:pt>
                <c:pt idx="48">
                  <c:v>59</c:v>
                </c:pt>
                <c:pt idx="49">
                  <c:v>59.4</c:v>
                </c:pt>
                <c:pt idx="50">
                  <c:v>59.2</c:v>
                </c:pt>
                <c:pt idx="51">
                  <c:v>56.1</c:v>
                </c:pt>
                <c:pt idx="52">
                  <c:v>57.4</c:v>
                </c:pt>
                <c:pt idx="53">
                  <c:v>55.1</c:v>
                </c:pt>
                <c:pt idx="54">
                  <c:v>52.1</c:v>
                </c:pt>
                <c:pt idx="55">
                  <c:v>51.5</c:v>
                </c:pt>
                <c:pt idx="56">
                  <c:v>46.7</c:v>
                </c:pt>
                <c:pt idx="57">
                  <c:v>45.9</c:v>
                </c:pt>
                <c:pt idx="58">
                  <c:v>50.7</c:v>
                </c:pt>
                <c:pt idx="59">
                  <c:v>47.1</c:v>
                </c:pt>
                <c:pt idx="60">
                  <c:v>48.1</c:v>
                </c:pt>
                <c:pt idx="61">
                  <c:v>46.7</c:v>
                </c:pt>
                <c:pt idx="62">
                  <c:v>45.9</c:v>
                </c:pt>
                <c:pt idx="63">
                  <c:v>46.2</c:v>
                </c:pt>
                <c:pt idx="64">
                  <c:v>45.5</c:v>
                </c:pt>
                <c:pt idx="65">
                  <c:v>45.9</c:v>
                </c:pt>
                <c:pt idx="66">
                  <c:v>46.9</c:v>
                </c:pt>
                <c:pt idx="67">
                  <c:v>49.3</c:v>
                </c:pt>
                <c:pt idx="68">
                  <c:v>49.1</c:v>
                </c:pt>
                <c:pt idx="69">
                  <c:v>53.6</c:v>
                </c:pt>
                <c:pt idx="70">
                  <c:v>49.7</c:v>
                </c:pt>
                <c:pt idx="71">
                  <c:v>51.6</c:v>
                </c:pt>
                <c:pt idx="72">
                  <c:v>51.1</c:v>
                </c:pt>
                <c:pt idx="73">
                  <c:v>50.5</c:v>
                </c:pt>
                <c:pt idx="74">
                  <c:v>53</c:v>
                </c:pt>
                <c:pt idx="75">
                  <c:v>55.2</c:v>
                </c:pt>
                <c:pt idx="76">
                  <c:v>53.8</c:v>
                </c:pt>
                <c:pt idx="77">
                  <c:v>53.1</c:v>
                </c:pt>
                <c:pt idx="78">
                  <c:v>53.8</c:v>
                </c:pt>
                <c:pt idx="79">
                  <c:v>53.7</c:v>
                </c:pt>
                <c:pt idx="80">
                  <c:v>56.1</c:v>
                </c:pt>
                <c:pt idx="81">
                  <c:v>54.9</c:v>
                </c:pt>
                <c:pt idx="82">
                  <c:v>57.7</c:v>
                </c:pt>
                <c:pt idx="83">
                  <c:v>56.3</c:v>
                </c:pt>
                <c:pt idx="84">
                  <c:v>53.9</c:v>
                </c:pt>
                <c:pt idx="85">
                  <c:v>56.4</c:v>
                </c:pt>
                <c:pt idx="86">
                  <c:v>55.7</c:v>
                </c:pt>
                <c:pt idx="87">
                  <c:v>54.5</c:v>
                </c:pt>
                <c:pt idx="88">
                  <c:v>53.8</c:v>
                </c:pt>
                <c:pt idx="89">
                  <c:v>52.9</c:v>
                </c:pt>
                <c:pt idx="90">
                  <c:v>52.9</c:v>
                </c:pt>
                <c:pt idx="91">
                  <c:v>52.2</c:v>
                </c:pt>
                <c:pt idx="92">
                  <c:v>50.9</c:v>
                </c:pt>
                <c:pt idx="93">
                  <c:v>48.9</c:v>
                </c:pt>
                <c:pt idx="94">
                  <c:v>49.2</c:v>
                </c:pt>
                <c:pt idx="95">
                  <c:v>49.3</c:v>
                </c:pt>
                <c:pt idx="96">
                  <c:v>48.7</c:v>
                </c:pt>
                <c:pt idx="97">
                  <c:v>48.7</c:v>
                </c:pt>
                <c:pt idx="98">
                  <c:v>48.2</c:v>
                </c:pt>
                <c:pt idx="99">
                  <c:v>46.8</c:v>
                </c:pt>
                <c:pt idx="100">
                  <c:v>50.6</c:v>
                </c:pt>
                <c:pt idx="101">
                  <c:v>51.7</c:v>
                </c:pt>
                <c:pt idx="102">
                  <c:v>52.4</c:v>
                </c:pt>
                <c:pt idx="103">
                  <c:v>52.3</c:v>
                </c:pt>
                <c:pt idx="104">
                  <c:v>54.3</c:v>
                </c:pt>
                <c:pt idx="105">
                  <c:v>55.8</c:v>
                </c:pt>
                <c:pt idx="106">
                  <c:v>53.6</c:v>
                </c:pt>
                <c:pt idx="107">
                  <c:v>54.8</c:v>
                </c:pt>
                <c:pt idx="108">
                  <c:v>57</c:v>
                </c:pt>
                <c:pt idx="109">
                  <c:v>57.2</c:v>
                </c:pt>
                <c:pt idx="110">
                  <c:v>58.1</c:v>
                </c:pt>
                <c:pt idx="111">
                  <c:v>57.8</c:v>
                </c:pt>
                <c:pt idx="112">
                  <c:v>56.7</c:v>
                </c:pt>
                <c:pt idx="113">
                  <c:v>55.8</c:v>
                </c:pt>
                <c:pt idx="114">
                  <c:v>54.9</c:v>
                </c:pt>
                <c:pt idx="115">
                  <c:v>54.7</c:v>
                </c:pt>
                <c:pt idx="116">
                  <c:v>53.2</c:v>
                </c:pt>
                <c:pt idx="117">
                  <c:v>51.4</c:v>
                </c:pt>
                <c:pt idx="118">
                  <c:v>52.5</c:v>
                </c:pt>
                <c:pt idx="119">
                  <c:v>49.9</c:v>
                </c:pt>
                <c:pt idx="120">
                  <c:v>49.7</c:v>
                </c:pt>
                <c:pt idx="121">
                  <c:v>48.7</c:v>
                </c:pt>
                <c:pt idx="122">
                  <c:v>48.5</c:v>
                </c:pt>
                <c:pt idx="123">
                  <c:v>43.9</c:v>
                </c:pt>
                <c:pt idx="124">
                  <c:v>42.3</c:v>
                </c:pt>
                <c:pt idx="125">
                  <c:v>42.1</c:v>
                </c:pt>
                <c:pt idx="126">
                  <c:v>43.1</c:v>
                </c:pt>
                <c:pt idx="127">
                  <c:v>42.7</c:v>
                </c:pt>
                <c:pt idx="128">
                  <c:v>41.3</c:v>
                </c:pt>
                <c:pt idx="129">
                  <c:v>43.2</c:v>
                </c:pt>
                <c:pt idx="130">
                  <c:v>43.5</c:v>
                </c:pt>
                <c:pt idx="131">
                  <c:v>46.3</c:v>
                </c:pt>
                <c:pt idx="132">
                  <c:v>46.2</c:v>
                </c:pt>
                <c:pt idx="133">
                  <c:v>40.799999999999997</c:v>
                </c:pt>
                <c:pt idx="134">
                  <c:v>44.1</c:v>
                </c:pt>
                <c:pt idx="135">
                  <c:v>45.3</c:v>
                </c:pt>
                <c:pt idx="136">
                  <c:v>47.5</c:v>
                </c:pt>
                <c:pt idx="137">
                  <c:v>50.7</c:v>
                </c:pt>
                <c:pt idx="138">
                  <c:v>52.4</c:v>
                </c:pt>
                <c:pt idx="139">
                  <c:v>52.4</c:v>
                </c:pt>
                <c:pt idx="140">
                  <c:v>53.1</c:v>
                </c:pt>
                <c:pt idx="141">
                  <c:v>53.6</c:v>
                </c:pt>
                <c:pt idx="142">
                  <c:v>50.2</c:v>
                </c:pt>
                <c:pt idx="143">
                  <c:v>50.3</c:v>
                </c:pt>
                <c:pt idx="144">
                  <c:v>50.5</c:v>
                </c:pt>
                <c:pt idx="145">
                  <c:v>49</c:v>
                </c:pt>
                <c:pt idx="146">
                  <c:v>48.5</c:v>
                </c:pt>
                <c:pt idx="147">
                  <c:v>51.6</c:v>
                </c:pt>
                <c:pt idx="148">
                  <c:v>51.3</c:v>
                </c:pt>
                <c:pt idx="149">
                  <c:v>48.8</c:v>
                </c:pt>
                <c:pt idx="150">
                  <c:v>46.3</c:v>
                </c:pt>
                <c:pt idx="151">
                  <c:v>46.1</c:v>
                </c:pt>
                <c:pt idx="152">
                  <c:v>49</c:v>
                </c:pt>
                <c:pt idx="153">
                  <c:v>49</c:v>
                </c:pt>
                <c:pt idx="154">
                  <c:v>51</c:v>
                </c:pt>
                <c:pt idx="155">
                  <c:v>53.2</c:v>
                </c:pt>
                <c:pt idx="156">
                  <c:v>52.4</c:v>
                </c:pt>
                <c:pt idx="157">
                  <c:v>55.2</c:v>
                </c:pt>
                <c:pt idx="158">
                  <c:v>58.4</c:v>
                </c:pt>
                <c:pt idx="159">
                  <c:v>60.1</c:v>
                </c:pt>
                <c:pt idx="160">
                  <c:v>60.8</c:v>
                </c:pt>
                <c:pt idx="161">
                  <c:v>59.9</c:v>
                </c:pt>
                <c:pt idx="162">
                  <c:v>60.6</c:v>
                </c:pt>
                <c:pt idx="163">
                  <c:v>60.6</c:v>
                </c:pt>
                <c:pt idx="164">
                  <c:v>61.4</c:v>
                </c:pt>
                <c:pt idx="165">
                  <c:v>60.5</c:v>
                </c:pt>
                <c:pt idx="166">
                  <c:v>59.9</c:v>
                </c:pt>
                <c:pt idx="167">
                  <c:v>58.5</c:v>
                </c:pt>
                <c:pt idx="168">
                  <c:v>57.4</c:v>
                </c:pt>
                <c:pt idx="169">
                  <c:v>56.3</c:v>
                </c:pt>
                <c:pt idx="170">
                  <c:v>56.2</c:v>
                </c:pt>
                <c:pt idx="171">
                  <c:v>57.2</c:v>
                </c:pt>
                <c:pt idx="172">
                  <c:v>56.8</c:v>
                </c:pt>
                <c:pt idx="173">
                  <c:v>55.5</c:v>
                </c:pt>
                <c:pt idx="174">
                  <c:v>55.2</c:v>
                </c:pt>
                <c:pt idx="175">
                  <c:v>52.2</c:v>
                </c:pt>
                <c:pt idx="176">
                  <c:v>50.8</c:v>
                </c:pt>
                <c:pt idx="177">
                  <c:v>52.4</c:v>
                </c:pt>
                <c:pt idx="178">
                  <c:v>52.8</c:v>
                </c:pt>
                <c:pt idx="179">
                  <c:v>52.4</c:v>
                </c:pt>
                <c:pt idx="180">
                  <c:v>56.8</c:v>
                </c:pt>
                <c:pt idx="181">
                  <c:v>57.2</c:v>
                </c:pt>
                <c:pt idx="182">
                  <c:v>56.7</c:v>
                </c:pt>
                <c:pt idx="183">
                  <c:v>55.1</c:v>
                </c:pt>
                <c:pt idx="184">
                  <c:v>55</c:v>
                </c:pt>
                <c:pt idx="185">
                  <c:v>55.8</c:v>
                </c:pt>
                <c:pt idx="186">
                  <c:v>54.3</c:v>
                </c:pt>
                <c:pt idx="187">
                  <c:v>55.2</c:v>
                </c:pt>
                <c:pt idx="188">
                  <c:v>53.7</c:v>
                </c:pt>
                <c:pt idx="189">
                  <c:v>52</c:v>
                </c:pt>
                <c:pt idx="190">
                  <c:v>53</c:v>
                </c:pt>
                <c:pt idx="191">
                  <c:v>53.7</c:v>
                </c:pt>
                <c:pt idx="192">
                  <c:v>52.2</c:v>
                </c:pt>
                <c:pt idx="193">
                  <c:v>51.4</c:v>
                </c:pt>
                <c:pt idx="194">
                  <c:v>50.3</c:v>
                </c:pt>
                <c:pt idx="195">
                  <c:v>51.4</c:v>
                </c:pt>
                <c:pt idx="196">
                  <c:v>50.4</c:v>
                </c:pt>
                <c:pt idx="197">
                  <c:v>54.1</c:v>
                </c:pt>
                <c:pt idx="198">
                  <c:v>52.8</c:v>
                </c:pt>
                <c:pt idx="199">
                  <c:v>52.7</c:v>
                </c:pt>
                <c:pt idx="200">
                  <c:v>53.1</c:v>
                </c:pt>
                <c:pt idx="201">
                  <c:v>54</c:v>
                </c:pt>
                <c:pt idx="202">
                  <c:v>51.8</c:v>
                </c:pt>
                <c:pt idx="203">
                  <c:v>52.2</c:v>
                </c:pt>
                <c:pt idx="204">
                  <c:v>53.8</c:v>
                </c:pt>
                <c:pt idx="205">
                  <c:v>52.8</c:v>
                </c:pt>
                <c:pt idx="206">
                  <c:v>51.5</c:v>
                </c:pt>
                <c:pt idx="207">
                  <c:v>50.1</c:v>
                </c:pt>
                <c:pt idx="208">
                  <c:v>50.9</c:v>
                </c:pt>
                <c:pt idx="209">
                  <c:v>48.8</c:v>
                </c:pt>
                <c:pt idx="210">
                  <c:v>49.7</c:v>
                </c:pt>
                <c:pt idx="211">
                  <c:v>48.5</c:v>
                </c:pt>
                <c:pt idx="212">
                  <c:v>48.9</c:v>
                </c:pt>
                <c:pt idx="213">
                  <c:v>49.9</c:v>
                </c:pt>
                <c:pt idx="214">
                  <c:v>50.8</c:v>
                </c:pt>
                <c:pt idx="215">
                  <c:v>50.1</c:v>
                </c:pt>
                <c:pt idx="216">
                  <c:v>47.2</c:v>
                </c:pt>
                <c:pt idx="217">
                  <c:v>38.200000000000003</c:v>
                </c:pt>
                <c:pt idx="218">
                  <c:v>39</c:v>
                </c:pt>
                <c:pt idx="219">
                  <c:v>34.5</c:v>
                </c:pt>
                <c:pt idx="220">
                  <c:v>36.4</c:v>
                </c:pt>
                <c:pt idx="221">
                  <c:v>36.6</c:v>
                </c:pt>
                <c:pt idx="222">
                  <c:v>37.200000000000003</c:v>
                </c:pt>
                <c:pt idx="223">
                  <c:v>39.9</c:v>
                </c:pt>
                <c:pt idx="224">
                  <c:v>44.1</c:v>
                </c:pt>
                <c:pt idx="225">
                  <c:v>46.3</c:v>
                </c:pt>
                <c:pt idx="226">
                  <c:v>49.7</c:v>
                </c:pt>
                <c:pt idx="227">
                  <c:v>53.4</c:v>
                </c:pt>
                <c:pt idx="228">
                  <c:v>54.9</c:v>
                </c:pt>
                <c:pt idx="229">
                  <c:v>57.6</c:v>
                </c:pt>
                <c:pt idx="230">
                  <c:v>55.4</c:v>
                </c:pt>
                <c:pt idx="231">
                  <c:v>55.8</c:v>
                </c:pt>
                <c:pt idx="232">
                  <c:v>56.3</c:v>
                </c:pt>
                <c:pt idx="233">
                  <c:v>55.5</c:v>
                </c:pt>
                <c:pt idx="234">
                  <c:v>58.8</c:v>
                </c:pt>
                <c:pt idx="235">
                  <c:v>58.1</c:v>
                </c:pt>
                <c:pt idx="236">
                  <c:v>57.4</c:v>
                </c:pt>
                <c:pt idx="237">
                  <c:v>56.5</c:v>
                </c:pt>
                <c:pt idx="238">
                  <c:v>56.1</c:v>
                </c:pt>
                <c:pt idx="239">
                  <c:v>56.4</c:v>
                </c:pt>
                <c:pt idx="240">
                  <c:v>55.3</c:v>
                </c:pt>
                <c:pt idx="241">
                  <c:v>56.9</c:v>
                </c:pt>
                <c:pt idx="242">
                  <c:v>57.3</c:v>
                </c:pt>
                <c:pt idx="243">
                  <c:v>56.6</c:v>
                </c:pt>
                <c:pt idx="244">
                  <c:v>59.1</c:v>
                </c:pt>
                <c:pt idx="245">
                  <c:v>59.2</c:v>
                </c:pt>
                <c:pt idx="246">
                  <c:v>58.4</c:v>
                </c:pt>
                <c:pt idx="247">
                  <c:v>57.9</c:v>
                </c:pt>
                <c:pt idx="248">
                  <c:v>54.8</c:v>
                </c:pt>
                <c:pt idx="249">
                  <c:v>55.8</c:v>
                </c:pt>
                <c:pt idx="250">
                  <c:v>52.9</c:v>
                </c:pt>
                <c:pt idx="251">
                  <c:v>52.6</c:v>
                </c:pt>
                <c:pt idx="252">
                  <c:v>53.7</c:v>
                </c:pt>
                <c:pt idx="253">
                  <c:v>51.4</c:v>
                </c:pt>
                <c:pt idx="254">
                  <c:v>51.8</c:v>
                </c:pt>
                <c:pt idx="255">
                  <c:v>53</c:v>
                </c:pt>
                <c:pt idx="256">
                  <c:v>54.2</c:v>
                </c:pt>
                <c:pt idx="257">
                  <c:v>53.3</c:v>
                </c:pt>
                <c:pt idx="258">
                  <c:v>53.5</c:v>
                </c:pt>
                <c:pt idx="259">
                  <c:v>55.2</c:v>
                </c:pt>
                <c:pt idx="260">
                  <c:v>53.2</c:v>
                </c:pt>
                <c:pt idx="261">
                  <c:v>49.5</c:v>
                </c:pt>
                <c:pt idx="262">
                  <c:v>49.6</c:v>
                </c:pt>
                <c:pt idx="263">
                  <c:v>49</c:v>
                </c:pt>
                <c:pt idx="264">
                  <c:v>50.8</c:v>
                </c:pt>
                <c:pt idx="265">
                  <c:v>50.5</c:v>
                </c:pt>
                <c:pt idx="266">
                  <c:v>48</c:v>
                </c:pt>
                <c:pt idx="267">
                  <c:v>50.1</c:v>
                </c:pt>
                <c:pt idx="268">
                  <c:v>53.3</c:v>
                </c:pt>
                <c:pt idx="269">
                  <c:v>54.2</c:v>
                </c:pt>
                <c:pt idx="270">
                  <c:v>51.9</c:v>
                </c:pt>
                <c:pt idx="271">
                  <c:v>51</c:v>
                </c:pt>
                <c:pt idx="272">
                  <c:v>50.8</c:v>
                </c:pt>
                <c:pt idx="273">
                  <c:v>51.1</c:v>
                </c:pt>
                <c:pt idx="274">
                  <c:v>53.8</c:v>
                </c:pt>
                <c:pt idx="275">
                  <c:v>54</c:v>
                </c:pt>
                <c:pt idx="276">
                  <c:v>54.6</c:v>
                </c:pt>
                <c:pt idx="277">
                  <c:v>54.6</c:v>
                </c:pt>
                <c:pt idx="278">
                  <c:v>55.5</c:v>
                </c:pt>
                <c:pt idx="279">
                  <c:v>56.5</c:v>
                </c:pt>
                <c:pt idx="280">
                  <c:v>52.5</c:v>
                </c:pt>
                <c:pt idx="281">
                  <c:v>55</c:v>
                </c:pt>
                <c:pt idx="282">
                  <c:v>55.9</c:v>
                </c:pt>
                <c:pt idx="283">
                  <c:v>56.6</c:v>
                </c:pt>
                <c:pt idx="284">
                  <c:v>55.7</c:v>
                </c:pt>
                <c:pt idx="285">
                  <c:v>55</c:v>
                </c:pt>
                <c:pt idx="286">
                  <c:v>55.1</c:v>
                </c:pt>
                <c:pt idx="287">
                  <c:v>56.3</c:v>
                </c:pt>
                <c:pt idx="288">
                  <c:v>55.7</c:v>
                </c:pt>
                <c:pt idx="289">
                  <c:v>56.2</c:v>
                </c:pt>
                <c:pt idx="290">
                  <c:v>56.3</c:v>
                </c:pt>
                <c:pt idx="291">
                  <c:v>55.7</c:v>
                </c:pt>
                <c:pt idx="292">
                  <c:v>54</c:v>
                </c:pt>
                <c:pt idx="293">
                  <c:v>53.1</c:v>
                </c:pt>
                <c:pt idx="294">
                  <c:v>52.3</c:v>
                </c:pt>
                <c:pt idx="295">
                  <c:v>52.1</c:v>
                </c:pt>
                <c:pt idx="296">
                  <c:v>52.7</c:v>
                </c:pt>
                <c:pt idx="297">
                  <c:v>52.6</c:v>
                </c:pt>
                <c:pt idx="298">
                  <c:v>51.9</c:v>
                </c:pt>
                <c:pt idx="299">
                  <c:v>50</c:v>
                </c:pt>
                <c:pt idx="300">
                  <c:v>50</c:v>
                </c:pt>
                <c:pt idx="301">
                  <c:v>49</c:v>
                </c:pt>
                <c:pt idx="302">
                  <c:v>49.1</c:v>
                </c:pt>
                <c:pt idx="303">
                  <c:v>48.8</c:v>
                </c:pt>
                <c:pt idx="304">
                  <c:v>47.5</c:v>
                </c:pt>
                <c:pt idx="305">
                  <c:v>49.2</c:v>
                </c:pt>
                <c:pt idx="306">
                  <c:v>51.4</c:v>
                </c:pt>
                <c:pt idx="307">
                  <c:v>51</c:v>
                </c:pt>
                <c:pt idx="308">
                  <c:v>51.3</c:v>
                </c:pt>
                <c:pt idx="309">
                  <c:v>52.4</c:v>
                </c:pt>
                <c:pt idx="310">
                  <c:v>52.4</c:v>
                </c:pt>
                <c:pt idx="311">
                  <c:v>49.7</c:v>
                </c:pt>
                <c:pt idx="312">
                  <c:v>51</c:v>
                </c:pt>
                <c:pt idx="313">
                  <c:v>51.8</c:v>
                </c:pt>
                <c:pt idx="314">
                  <c:v>53.3</c:v>
                </c:pt>
                <c:pt idx="315">
                  <c:v>54.2</c:v>
                </c:pt>
                <c:pt idx="316">
                  <c:v>55.7</c:v>
                </c:pt>
                <c:pt idx="317">
                  <c:v>57.7</c:v>
                </c:pt>
                <c:pt idx="318">
                  <c:v>56.8</c:v>
                </c:pt>
                <c:pt idx="319">
                  <c:v>55.7</c:v>
                </c:pt>
                <c:pt idx="320">
                  <c:v>56.4</c:v>
                </c:pt>
                <c:pt idx="321">
                  <c:v>56.1</c:v>
                </c:pt>
                <c:pt idx="322">
                  <c:v>56.5</c:v>
                </c:pt>
                <c:pt idx="323">
                  <c:v>58.5</c:v>
                </c:pt>
                <c:pt idx="324">
                  <c:v>59.9</c:v>
                </c:pt>
                <c:pt idx="325">
                  <c:v>58.6</c:v>
                </c:pt>
                <c:pt idx="326">
                  <c:v>57.9</c:v>
                </c:pt>
                <c:pt idx="327">
                  <c:v>59.2</c:v>
                </c:pt>
                <c:pt idx="328">
                  <c:v>59.4</c:v>
                </c:pt>
                <c:pt idx="329">
                  <c:v>60.8</c:v>
                </c:pt>
                <c:pt idx="330">
                  <c:v>59.2</c:v>
                </c:pt>
                <c:pt idx="331">
                  <c:v>58.6</c:v>
                </c:pt>
                <c:pt idx="332">
                  <c:v>58.9</c:v>
                </c:pt>
                <c:pt idx="333">
                  <c:v>59.7</c:v>
                </c:pt>
                <c:pt idx="334">
                  <c:v>58</c:v>
                </c:pt>
                <c:pt idx="335">
                  <c:v>60.4</c:v>
                </c:pt>
                <c:pt idx="336">
                  <c:v>59.5</c:v>
                </c:pt>
                <c:pt idx="337">
                  <c:v>58.3</c:v>
                </c:pt>
                <c:pt idx="338">
                  <c:v>58.7</c:v>
                </c:pt>
                <c:pt idx="339">
                  <c:v>54.8</c:v>
                </c:pt>
                <c:pt idx="340">
                  <c:v>55.7</c:v>
                </c:pt>
                <c:pt idx="341">
                  <c:v>54.2</c:v>
                </c:pt>
                <c:pt idx="342">
                  <c:v>55.3</c:v>
                </c:pt>
                <c:pt idx="343">
                  <c:v>53.6</c:v>
                </c:pt>
                <c:pt idx="344">
                  <c:v>52.2</c:v>
                </c:pt>
                <c:pt idx="345">
                  <c:v>51.3</c:v>
                </c:pt>
                <c:pt idx="346">
                  <c:v>51</c:v>
                </c:pt>
                <c:pt idx="347">
                  <c:v>48.4</c:v>
                </c:pt>
                <c:pt idx="348">
                  <c:v>48.3</c:v>
                </c:pt>
                <c:pt idx="349">
                  <c:v>48.3</c:v>
                </c:pt>
                <c:pt idx="350">
                  <c:v>48.2</c:v>
                </c:pt>
                <c:pt idx="351">
                  <c:v>47.7</c:v>
                </c:pt>
                <c:pt idx="352">
                  <c:v>51.1</c:v>
                </c:pt>
                <c:pt idx="353">
                  <c:v>50.3</c:v>
                </c:pt>
                <c:pt idx="354">
                  <c:v>49.7</c:v>
                </c:pt>
                <c:pt idx="355">
                  <c:v>41.7</c:v>
                </c:pt>
                <c:pt idx="356">
                  <c:v>43.1</c:v>
                </c:pt>
                <c:pt idx="357">
                  <c:v>52.2</c:v>
                </c:pt>
                <c:pt idx="358">
                  <c:v>53.7</c:v>
                </c:pt>
                <c:pt idx="359">
                  <c:v>55.6</c:v>
                </c:pt>
                <c:pt idx="360">
                  <c:v>55.7</c:v>
                </c:pt>
                <c:pt idx="361">
                  <c:v>58.8</c:v>
                </c:pt>
                <c:pt idx="362">
                  <c:v>57.7</c:v>
                </c:pt>
                <c:pt idx="363">
                  <c:v>60.5</c:v>
                </c:pt>
                <c:pt idx="364">
                  <c:v>58.7</c:v>
                </c:pt>
              </c:numCache>
            </c:numRef>
          </c:val>
          <c:smooth val="0"/>
          <c:extLst>
            <c:ext xmlns:c16="http://schemas.microsoft.com/office/drawing/2014/chart" uri="{C3380CC4-5D6E-409C-BE32-E72D297353CC}">
              <c16:uniqueId val="{00000000-A913-4079-9CFA-63D2862D9851}"/>
            </c:ext>
          </c:extLst>
        </c:ser>
        <c:dLbls>
          <c:showLegendKey val="0"/>
          <c:showVal val="0"/>
          <c:showCatName val="0"/>
          <c:showSerName val="0"/>
          <c:showPercent val="0"/>
          <c:showBubbleSize val="0"/>
        </c:dLbls>
        <c:marker val="1"/>
        <c:smooth val="0"/>
        <c:axId val="243659136"/>
        <c:axId val="243660672"/>
      </c:lineChart>
      <c:lineChart>
        <c:grouping val="standard"/>
        <c:varyColors val="0"/>
        <c:ser>
          <c:idx val="0"/>
          <c:order val="0"/>
          <c:tx>
            <c:strRef>
              <c:f>Sheet1!$L$33</c:f>
              <c:strCache>
                <c:ptCount val="1"/>
                <c:pt idx="0">
                  <c:v>Cyclical sectors, yoy, in %</c:v>
                </c:pt>
              </c:strCache>
            </c:strRef>
          </c:tx>
          <c:spPr>
            <a:ln w="31750" cap="rnd" cmpd="sng" algn="ctr">
              <a:solidFill>
                <a:srgbClr val="4D3C2F"/>
              </a:solidFill>
              <a:prstDash val="solid"/>
              <a:round/>
              <a:headEnd type="none" w="med" len="med"/>
              <a:tailEnd type="none" w="med" len="med"/>
            </a:ln>
            <a:effectLst/>
          </c:spPr>
          <c:marker>
            <c:symbol val="none"/>
          </c:marker>
          <c:cat>
            <c:numRef>
              <c:f>Sheet1!$K$34:$K$398</c:f>
              <c:numCache>
                <c:formatCode>dd/mm/yyyy</c:formatCode>
                <c:ptCount val="365"/>
                <c:pt idx="0">
                  <c:v>33144</c:v>
                </c:pt>
                <c:pt idx="1">
                  <c:v>33177</c:v>
                </c:pt>
                <c:pt idx="2">
                  <c:v>33207</c:v>
                </c:pt>
                <c:pt idx="3">
                  <c:v>33238</c:v>
                </c:pt>
                <c:pt idx="4">
                  <c:v>33269</c:v>
                </c:pt>
                <c:pt idx="5">
                  <c:v>33297</c:v>
                </c:pt>
                <c:pt idx="6">
                  <c:v>33326</c:v>
                </c:pt>
                <c:pt idx="7">
                  <c:v>33358</c:v>
                </c:pt>
                <c:pt idx="8">
                  <c:v>33389</c:v>
                </c:pt>
                <c:pt idx="9">
                  <c:v>33417</c:v>
                </c:pt>
                <c:pt idx="10">
                  <c:v>33450</c:v>
                </c:pt>
                <c:pt idx="11">
                  <c:v>33480</c:v>
                </c:pt>
                <c:pt idx="12">
                  <c:v>33511</c:v>
                </c:pt>
                <c:pt idx="13">
                  <c:v>33542</c:v>
                </c:pt>
                <c:pt idx="14">
                  <c:v>33571</c:v>
                </c:pt>
                <c:pt idx="15">
                  <c:v>33603</c:v>
                </c:pt>
                <c:pt idx="16">
                  <c:v>33634</c:v>
                </c:pt>
                <c:pt idx="17">
                  <c:v>33662</c:v>
                </c:pt>
                <c:pt idx="18">
                  <c:v>33694</c:v>
                </c:pt>
                <c:pt idx="19">
                  <c:v>33724</c:v>
                </c:pt>
                <c:pt idx="20">
                  <c:v>33753</c:v>
                </c:pt>
                <c:pt idx="21">
                  <c:v>33785</c:v>
                </c:pt>
                <c:pt idx="22">
                  <c:v>33816</c:v>
                </c:pt>
                <c:pt idx="23">
                  <c:v>33847</c:v>
                </c:pt>
                <c:pt idx="24">
                  <c:v>33877</c:v>
                </c:pt>
                <c:pt idx="25">
                  <c:v>33907</c:v>
                </c:pt>
                <c:pt idx="26">
                  <c:v>33938</c:v>
                </c:pt>
                <c:pt idx="27">
                  <c:v>33969</c:v>
                </c:pt>
                <c:pt idx="28">
                  <c:v>33998</c:v>
                </c:pt>
                <c:pt idx="29">
                  <c:v>34026</c:v>
                </c:pt>
                <c:pt idx="30">
                  <c:v>34059</c:v>
                </c:pt>
                <c:pt idx="31">
                  <c:v>34089</c:v>
                </c:pt>
                <c:pt idx="32">
                  <c:v>34120</c:v>
                </c:pt>
                <c:pt idx="33">
                  <c:v>34150</c:v>
                </c:pt>
                <c:pt idx="34">
                  <c:v>34180</c:v>
                </c:pt>
                <c:pt idx="35">
                  <c:v>34212</c:v>
                </c:pt>
                <c:pt idx="36">
                  <c:v>34242</c:v>
                </c:pt>
                <c:pt idx="37">
                  <c:v>34271</c:v>
                </c:pt>
                <c:pt idx="38">
                  <c:v>34303</c:v>
                </c:pt>
                <c:pt idx="39">
                  <c:v>34334</c:v>
                </c:pt>
                <c:pt idx="40">
                  <c:v>34365</c:v>
                </c:pt>
                <c:pt idx="41">
                  <c:v>34393</c:v>
                </c:pt>
                <c:pt idx="42">
                  <c:v>34424</c:v>
                </c:pt>
                <c:pt idx="43">
                  <c:v>34453</c:v>
                </c:pt>
                <c:pt idx="44">
                  <c:v>34485</c:v>
                </c:pt>
                <c:pt idx="45">
                  <c:v>34515</c:v>
                </c:pt>
                <c:pt idx="46">
                  <c:v>34544</c:v>
                </c:pt>
                <c:pt idx="47">
                  <c:v>34577</c:v>
                </c:pt>
                <c:pt idx="48">
                  <c:v>34607</c:v>
                </c:pt>
                <c:pt idx="49">
                  <c:v>34638</c:v>
                </c:pt>
                <c:pt idx="50">
                  <c:v>34668</c:v>
                </c:pt>
                <c:pt idx="51">
                  <c:v>34698</c:v>
                </c:pt>
                <c:pt idx="52">
                  <c:v>34730</c:v>
                </c:pt>
                <c:pt idx="53">
                  <c:v>34758</c:v>
                </c:pt>
                <c:pt idx="54">
                  <c:v>34789</c:v>
                </c:pt>
                <c:pt idx="55">
                  <c:v>34817</c:v>
                </c:pt>
                <c:pt idx="56">
                  <c:v>34850</c:v>
                </c:pt>
                <c:pt idx="57">
                  <c:v>34880</c:v>
                </c:pt>
                <c:pt idx="58">
                  <c:v>34911</c:v>
                </c:pt>
                <c:pt idx="59">
                  <c:v>34942</c:v>
                </c:pt>
                <c:pt idx="60">
                  <c:v>34971</c:v>
                </c:pt>
                <c:pt idx="61">
                  <c:v>35003</c:v>
                </c:pt>
                <c:pt idx="62">
                  <c:v>35033</c:v>
                </c:pt>
                <c:pt idx="63">
                  <c:v>35062</c:v>
                </c:pt>
                <c:pt idx="64">
                  <c:v>35095</c:v>
                </c:pt>
                <c:pt idx="65">
                  <c:v>35124</c:v>
                </c:pt>
                <c:pt idx="66">
                  <c:v>35153</c:v>
                </c:pt>
                <c:pt idx="67">
                  <c:v>35185</c:v>
                </c:pt>
                <c:pt idx="68">
                  <c:v>35216</c:v>
                </c:pt>
                <c:pt idx="69">
                  <c:v>35244</c:v>
                </c:pt>
                <c:pt idx="70">
                  <c:v>35277</c:v>
                </c:pt>
                <c:pt idx="71">
                  <c:v>35307</c:v>
                </c:pt>
                <c:pt idx="72">
                  <c:v>35338</c:v>
                </c:pt>
                <c:pt idx="73">
                  <c:v>35369</c:v>
                </c:pt>
                <c:pt idx="74">
                  <c:v>35398</c:v>
                </c:pt>
                <c:pt idx="75">
                  <c:v>35430</c:v>
                </c:pt>
                <c:pt idx="76">
                  <c:v>35461</c:v>
                </c:pt>
                <c:pt idx="77">
                  <c:v>35489</c:v>
                </c:pt>
                <c:pt idx="78">
                  <c:v>35520</c:v>
                </c:pt>
                <c:pt idx="79">
                  <c:v>35550</c:v>
                </c:pt>
                <c:pt idx="80">
                  <c:v>35580</c:v>
                </c:pt>
                <c:pt idx="81">
                  <c:v>35611</c:v>
                </c:pt>
                <c:pt idx="82">
                  <c:v>35642</c:v>
                </c:pt>
                <c:pt idx="83">
                  <c:v>35671</c:v>
                </c:pt>
                <c:pt idx="84">
                  <c:v>35703</c:v>
                </c:pt>
                <c:pt idx="85">
                  <c:v>35734</c:v>
                </c:pt>
                <c:pt idx="86">
                  <c:v>35762</c:v>
                </c:pt>
                <c:pt idx="87">
                  <c:v>35795</c:v>
                </c:pt>
                <c:pt idx="88">
                  <c:v>35825</c:v>
                </c:pt>
                <c:pt idx="89">
                  <c:v>35853</c:v>
                </c:pt>
                <c:pt idx="90">
                  <c:v>35885</c:v>
                </c:pt>
                <c:pt idx="91">
                  <c:v>35915</c:v>
                </c:pt>
                <c:pt idx="92">
                  <c:v>35944</c:v>
                </c:pt>
                <c:pt idx="93">
                  <c:v>35976</c:v>
                </c:pt>
                <c:pt idx="94">
                  <c:v>36007</c:v>
                </c:pt>
                <c:pt idx="95">
                  <c:v>36038</c:v>
                </c:pt>
                <c:pt idx="96">
                  <c:v>36068</c:v>
                </c:pt>
                <c:pt idx="97">
                  <c:v>36098</c:v>
                </c:pt>
                <c:pt idx="98">
                  <c:v>36129</c:v>
                </c:pt>
                <c:pt idx="99">
                  <c:v>36160</c:v>
                </c:pt>
                <c:pt idx="100">
                  <c:v>36189</c:v>
                </c:pt>
                <c:pt idx="101">
                  <c:v>36217</c:v>
                </c:pt>
                <c:pt idx="102">
                  <c:v>36250</c:v>
                </c:pt>
                <c:pt idx="103">
                  <c:v>36280</c:v>
                </c:pt>
                <c:pt idx="104">
                  <c:v>36311</c:v>
                </c:pt>
                <c:pt idx="105">
                  <c:v>36341</c:v>
                </c:pt>
                <c:pt idx="106">
                  <c:v>36371</c:v>
                </c:pt>
                <c:pt idx="107">
                  <c:v>36403</c:v>
                </c:pt>
                <c:pt idx="108">
                  <c:v>36433</c:v>
                </c:pt>
                <c:pt idx="109">
                  <c:v>36462</c:v>
                </c:pt>
                <c:pt idx="110">
                  <c:v>36494</c:v>
                </c:pt>
                <c:pt idx="111">
                  <c:v>36525</c:v>
                </c:pt>
                <c:pt idx="112">
                  <c:v>36556</c:v>
                </c:pt>
                <c:pt idx="113">
                  <c:v>36585</c:v>
                </c:pt>
                <c:pt idx="114">
                  <c:v>36616</c:v>
                </c:pt>
                <c:pt idx="115">
                  <c:v>36644</c:v>
                </c:pt>
                <c:pt idx="116">
                  <c:v>36677</c:v>
                </c:pt>
                <c:pt idx="117">
                  <c:v>36707</c:v>
                </c:pt>
                <c:pt idx="118">
                  <c:v>36738</c:v>
                </c:pt>
                <c:pt idx="119">
                  <c:v>36769</c:v>
                </c:pt>
                <c:pt idx="120">
                  <c:v>36798</c:v>
                </c:pt>
                <c:pt idx="121">
                  <c:v>36830</c:v>
                </c:pt>
                <c:pt idx="122">
                  <c:v>36860</c:v>
                </c:pt>
                <c:pt idx="123">
                  <c:v>36889</c:v>
                </c:pt>
                <c:pt idx="124">
                  <c:v>36922</c:v>
                </c:pt>
                <c:pt idx="125">
                  <c:v>36950</c:v>
                </c:pt>
                <c:pt idx="126">
                  <c:v>36980</c:v>
                </c:pt>
                <c:pt idx="127">
                  <c:v>37011</c:v>
                </c:pt>
                <c:pt idx="128">
                  <c:v>37042</c:v>
                </c:pt>
                <c:pt idx="129">
                  <c:v>37071</c:v>
                </c:pt>
                <c:pt idx="130">
                  <c:v>37103</c:v>
                </c:pt>
                <c:pt idx="131">
                  <c:v>37134</c:v>
                </c:pt>
                <c:pt idx="132">
                  <c:v>37162</c:v>
                </c:pt>
                <c:pt idx="133">
                  <c:v>37195</c:v>
                </c:pt>
                <c:pt idx="134">
                  <c:v>37225</c:v>
                </c:pt>
                <c:pt idx="135">
                  <c:v>37256</c:v>
                </c:pt>
                <c:pt idx="136">
                  <c:v>37287</c:v>
                </c:pt>
                <c:pt idx="137">
                  <c:v>37315</c:v>
                </c:pt>
                <c:pt idx="138">
                  <c:v>37344</c:v>
                </c:pt>
                <c:pt idx="139">
                  <c:v>37376</c:v>
                </c:pt>
                <c:pt idx="140">
                  <c:v>37407</c:v>
                </c:pt>
                <c:pt idx="141">
                  <c:v>37435</c:v>
                </c:pt>
                <c:pt idx="142">
                  <c:v>37468</c:v>
                </c:pt>
                <c:pt idx="143">
                  <c:v>37498</c:v>
                </c:pt>
                <c:pt idx="144">
                  <c:v>37529</c:v>
                </c:pt>
                <c:pt idx="145">
                  <c:v>37560</c:v>
                </c:pt>
                <c:pt idx="146">
                  <c:v>37589</c:v>
                </c:pt>
                <c:pt idx="147">
                  <c:v>37621</c:v>
                </c:pt>
                <c:pt idx="148">
                  <c:v>37652</c:v>
                </c:pt>
                <c:pt idx="149">
                  <c:v>37680</c:v>
                </c:pt>
                <c:pt idx="150">
                  <c:v>37711</c:v>
                </c:pt>
                <c:pt idx="151">
                  <c:v>37741</c:v>
                </c:pt>
                <c:pt idx="152">
                  <c:v>37771</c:v>
                </c:pt>
                <c:pt idx="153">
                  <c:v>37802</c:v>
                </c:pt>
                <c:pt idx="154">
                  <c:v>37833</c:v>
                </c:pt>
                <c:pt idx="155">
                  <c:v>37862</c:v>
                </c:pt>
                <c:pt idx="156">
                  <c:v>37894</c:v>
                </c:pt>
                <c:pt idx="157">
                  <c:v>37925</c:v>
                </c:pt>
                <c:pt idx="158">
                  <c:v>37953</c:v>
                </c:pt>
                <c:pt idx="159">
                  <c:v>37986</c:v>
                </c:pt>
                <c:pt idx="160">
                  <c:v>38016</c:v>
                </c:pt>
                <c:pt idx="161">
                  <c:v>38044</c:v>
                </c:pt>
                <c:pt idx="162">
                  <c:v>38077</c:v>
                </c:pt>
                <c:pt idx="163">
                  <c:v>38107</c:v>
                </c:pt>
                <c:pt idx="164">
                  <c:v>38138</c:v>
                </c:pt>
                <c:pt idx="165">
                  <c:v>38168</c:v>
                </c:pt>
                <c:pt idx="166">
                  <c:v>38198</c:v>
                </c:pt>
                <c:pt idx="167">
                  <c:v>38230</c:v>
                </c:pt>
                <c:pt idx="168">
                  <c:v>38260</c:v>
                </c:pt>
                <c:pt idx="169">
                  <c:v>38289</c:v>
                </c:pt>
                <c:pt idx="170">
                  <c:v>38321</c:v>
                </c:pt>
                <c:pt idx="171">
                  <c:v>38352</c:v>
                </c:pt>
                <c:pt idx="172">
                  <c:v>38383</c:v>
                </c:pt>
                <c:pt idx="173">
                  <c:v>38411</c:v>
                </c:pt>
                <c:pt idx="174">
                  <c:v>38442</c:v>
                </c:pt>
                <c:pt idx="175">
                  <c:v>38471</c:v>
                </c:pt>
                <c:pt idx="176">
                  <c:v>38503</c:v>
                </c:pt>
                <c:pt idx="177">
                  <c:v>38533</c:v>
                </c:pt>
                <c:pt idx="178">
                  <c:v>38562</c:v>
                </c:pt>
                <c:pt idx="179">
                  <c:v>38595</c:v>
                </c:pt>
                <c:pt idx="180">
                  <c:v>38625</c:v>
                </c:pt>
                <c:pt idx="181">
                  <c:v>38656</c:v>
                </c:pt>
                <c:pt idx="182">
                  <c:v>38686</c:v>
                </c:pt>
                <c:pt idx="183">
                  <c:v>38716</c:v>
                </c:pt>
                <c:pt idx="184">
                  <c:v>38748</c:v>
                </c:pt>
                <c:pt idx="185">
                  <c:v>38776</c:v>
                </c:pt>
                <c:pt idx="186">
                  <c:v>38807</c:v>
                </c:pt>
                <c:pt idx="187">
                  <c:v>38835</c:v>
                </c:pt>
                <c:pt idx="188">
                  <c:v>38868</c:v>
                </c:pt>
                <c:pt idx="189">
                  <c:v>38898</c:v>
                </c:pt>
                <c:pt idx="190">
                  <c:v>38929</c:v>
                </c:pt>
                <c:pt idx="191">
                  <c:v>38960</c:v>
                </c:pt>
                <c:pt idx="192">
                  <c:v>38989</c:v>
                </c:pt>
                <c:pt idx="193">
                  <c:v>39021</c:v>
                </c:pt>
                <c:pt idx="194">
                  <c:v>39051</c:v>
                </c:pt>
                <c:pt idx="195">
                  <c:v>39080</c:v>
                </c:pt>
                <c:pt idx="196">
                  <c:v>39113</c:v>
                </c:pt>
                <c:pt idx="197">
                  <c:v>39141</c:v>
                </c:pt>
                <c:pt idx="198">
                  <c:v>39171</c:v>
                </c:pt>
                <c:pt idx="199">
                  <c:v>39202</c:v>
                </c:pt>
                <c:pt idx="200">
                  <c:v>39233</c:v>
                </c:pt>
                <c:pt idx="201">
                  <c:v>39262</c:v>
                </c:pt>
                <c:pt idx="202">
                  <c:v>39294</c:v>
                </c:pt>
                <c:pt idx="203">
                  <c:v>39325</c:v>
                </c:pt>
                <c:pt idx="204">
                  <c:v>39353</c:v>
                </c:pt>
                <c:pt idx="205">
                  <c:v>39386</c:v>
                </c:pt>
                <c:pt idx="206">
                  <c:v>39416</c:v>
                </c:pt>
                <c:pt idx="207">
                  <c:v>39447</c:v>
                </c:pt>
                <c:pt idx="208">
                  <c:v>39478</c:v>
                </c:pt>
                <c:pt idx="209">
                  <c:v>39507</c:v>
                </c:pt>
                <c:pt idx="210">
                  <c:v>39538</c:v>
                </c:pt>
                <c:pt idx="211">
                  <c:v>39568</c:v>
                </c:pt>
                <c:pt idx="212">
                  <c:v>39598</c:v>
                </c:pt>
                <c:pt idx="213">
                  <c:v>39629</c:v>
                </c:pt>
                <c:pt idx="214">
                  <c:v>39660</c:v>
                </c:pt>
                <c:pt idx="215">
                  <c:v>39689</c:v>
                </c:pt>
                <c:pt idx="216">
                  <c:v>39721</c:v>
                </c:pt>
                <c:pt idx="217">
                  <c:v>39752</c:v>
                </c:pt>
                <c:pt idx="218">
                  <c:v>39780</c:v>
                </c:pt>
                <c:pt idx="219">
                  <c:v>39813</c:v>
                </c:pt>
                <c:pt idx="220">
                  <c:v>39843</c:v>
                </c:pt>
                <c:pt idx="221">
                  <c:v>39871</c:v>
                </c:pt>
                <c:pt idx="222">
                  <c:v>39903</c:v>
                </c:pt>
                <c:pt idx="223">
                  <c:v>39933</c:v>
                </c:pt>
                <c:pt idx="224">
                  <c:v>39962</c:v>
                </c:pt>
                <c:pt idx="225">
                  <c:v>39994</c:v>
                </c:pt>
                <c:pt idx="226">
                  <c:v>40025</c:v>
                </c:pt>
                <c:pt idx="227">
                  <c:v>40056</c:v>
                </c:pt>
                <c:pt idx="228">
                  <c:v>40086</c:v>
                </c:pt>
                <c:pt idx="229">
                  <c:v>40116</c:v>
                </c:pt>
                <c:pt idx="230">
                  <c:v>40147</c:v>
                </c:pt>
                <c:pt idx="231">
                  <c:v>40178</c:v>
                </c:pt>
                <c:pt idx="232">
                  <c:v>40207</c:v>
                </c:pt>
                <c:pt idx="233">
                  <c:v>40235</c:v>
                </c:pt>
                <c:pt idx="234">
                  <c:v>40268</c:v>
                </c:pt>
                <c:pt idx="235">
                  <c:v>40298</c:v>
                </c:pt>
                <c:pt idx="236">
                  <c:v>40329</c:v>
                </c:pt>
                <c:pt idx="237">
                  <c:v>40359</c:v>
                </c:pt>
                <c:pt idx="238">
                  <c:v>40389</c:v>
                </c:pt>
                <c:pt idx="239">
                  <c:v>40421</c:v>
                </c:pt>
                <c:pt idx="240">
                  <c:v>40451</c:v>
                </c:pt>
                <c:pt idx="241">
                  <c:v>40480</c:v>
                </c:pt>
                <c:pt idx="242">
                  <c:v>40512</c:v>
                </c:pt>
                <c:pt idx="243">
                  <c:v>40543</c:v>
                </c:pt>
                <c:pt idx="244">
                  <c:v>40574</c:v>
                </c:pt>
                <c:pt idx="245">
                  <c:v>40602</c:v>
                </c:pt>
                <c:pt idx="246">
                  <c:v>40633</c:v>
                </c:pt>
                <c:pt idx="247">
                  <c:v>40662</c:v>
                </c:pt>
                <c:pt idx="248">
                  <c:v>40694</c:v>
                </c:pt>
                <c:pt idx="249">
                  <c:v>40724</c:v>
                </c:pt>
                <c:pt idx="250">
                  <c:v>40753</c:v>
                </c:pt>
                <c:pt idx="251">
                  <c:v>40786</c:v>
                </c:pt>
                <c:pt idx="252">
                  <c:v>40816</c:v>
                </c:pt>
                <c:pt idx="253">
                  <c:v>40847</c:v>
                </c:pt>
                <c:pt idx="254">
                  <c:v>40877</c:v>
                </c:pt>
                <c:pt idx="255">
                  <c:v>40907</c:v>
                </c:pt>
                <c:pt idx="256">
                  <c:v>40939</c:v>
                </c:pt>
                <c:pt idx="257">
                  <c:v>40968</c:v>
                </c:pt>
                <c:pt idx="258">
                  <c:v>40998</c:v>
                </c:pt>
                <c:pt idx="259">
                  <c:v>41029</c:v>
                </c:pt>
                <c:pt idx="260">
                  <c:v>41060</c:v>
                </c:pt>
                <c:pt idx="261">
                  <c:v>41089</c:v>
                </c:pt>
                <c:pt idx="262">
                  <c:v>41121</c:v>
                </c:pt>
                <c:pt idx="263">
                  <c:v>41152</c:v>
                </c:pt>
                <c:pt idx="264">
                  <c:v>41180</c:v>
                </c:pt>
                <c:pt idx="265">
                  <c:v>41213</c:v>
                </c:pt>
                <c:pt idx="266">
                  <c:v>41243</c:v>
                </c:pt>
                <c:pt idx="267">
                  <c:v>41274</c:v>
                </c:pt>
                <c:pt idx="268">
                  <c:v>41305</c:v>
                </c:pt>
                <c:pt idx="269">
                  <c:v>41333</c:v>
                </c:pt>
                <c:pt idx="270">
                  <c:v>41362</c:v>
                </c:pt>
                <c:pt idx="271">
                  <c:v>41394</c:v>
                </c:pt>
                <c:pt idx="272">
                  <c:v>41425</c:v>
                </c:pt>
                <c:pt idx="273">
                  <c:v>41453</c:v>
                </c:pt>
                <c:pt idx="274">
                  <c:v>41486</c:v>
                </c:pt>
                <c:pt idx="275">
                  <c:v>41516</c:v>
                </c:pt>
                <c:pt idx="276">
                  <c:v>41547</c:v>
                </c:pt>
                <c:pt idx="277">
                  <c:v>41578</c:v>
                </c:pt>
                <c:pt idx="278">
                  <c:v>41607</c:v>
                </c:pt>
                <c:pt idx="279">
                  <c:v>41639</c:v>
                </c:pt>
                <c:pt idx="280">
                  <c:v>41670</c:v>
                </c:pt>
                <c:pt idx="281">
                  <c:v>41698</c:v>
                </c:pt>
                <c:pt idx="282">
                  <c:v>41729</c:v>
                </c:pt>
                <c:pt idx="283">
                  <c:v>41759</c:v>
                </c:pt>
                <c:pt idx="284">
                  <c:v>41789</c:v>
                </c:pt>
                <c:pt idx="285">
                  <c:v>41820</c:v>
                </c:pt>
                <c:pt idx="286">
                  <c:v>41851</c:v>
                </c:pt>
                <c:pt idx="287">
                  <c:v>41880</c:v>
                </c:pt>
                <c:pt idx="288">
                  <c:v>41912</c:v>
                </c:pt>
                <c:pt idx="289">
                  <c:v>41943</c:v>
                </c:pt>
                <c:pt idx="290">
                  <c:v>41971</c:v>
                </c:pt>
                <c:pt idx="291">
                  <c:v>42004</c:v>
                </c:pt>
                <c:pt idx="292">
                  <c:v>42034</c:v>
                </c:pt>
                <c:pt idx="293">
                  <c:v>42062</c:v>
                </c:pt>
                <c:pt idx="294">
                  <c:v>42094</c:v>
                </c:pt>
                <c:pt idx="295">
                  <c:v>42124</c:v>
                </c:pt>
                <c:pt idx="296">
                  <c:v>42153</c:v>
                </c:pt>
                <c:pt idx="297">
                  <c:v>42185</c:v>
                </c:pt>
                <c:pt idx="298">
                  <c:v>42216</c:v>
                </c:pt>
                <c:pt idx="299">
                  <c:v>42247</c:v>
                </c:pt>
                <c:pt idx="300">
                  <c:v>42277</c:v>
                </c:pt>
                <c:pt idx="301">
                  <c:v>42307</c:v>
                </c:pt>
                <c:pt idx="302">
                  <c:v>42338</c:v>
                </c:pt>
                <c:pt idx="303">
                  <c:v>42369</c:v>
                </c:pt>
                <c:pt idx="304">
                  <c:v>42398</c:v>
                </c:pt>
                <c:pt idx="305">
                  <c:v>42429</c:v>
                </c:pt>
                <c:pt idx="306">
                  <c:v>42460</c:v>
                </c:pt>
                <c:pt idx="307">
                  <c:v>42489</c:v>
                </c:pt>
                <c:pt idx="308">
                  <c:v>42521</c:v>
                </c:pt>
                <c:pt idx="309">
                  <c:v>42551</c:v>
                </c:pt>
                <c:pt idx="310">
                  <c:v>42580</c:v>
                </c:pt>
                <c:pt idx="311">
                  <c:v>42613</c:v>
                </c:pt>
                <c:pt idx="312">
                  <c:v>42643</c:v>
                </c:pt>
                <c:pt idx="313">
                  <c:v>42674</c:v>
                </c:pt>
                <c:pt idx="314">
                  <c:v>42704</c:v>
                </c:pt>
                <c:pt idx="315">
                  <c:v>42734</c:v>
                </c:pt>
                <c:pt idx="316">
                  <c:v>42766</c:v>
                </c:pt>
                <c:pt idx="317">
                  <c:v>42794</c:v>
                </c:pt>
                <c:pt idx="318">
                  <c:v>42825</c:v>
                </c:pt>
                <c:pt idx="319">
                  <c:v>42853</c:v>
                </c:pt>
                <c:pt idx="320">
                  <c:v>42886</c:v>
                </c:pt>
                <c:pt idx="321">
                  <c:v>42916</c:v>
                </c:pt>
                <c:pt idx="322">
                  <c:v>42947</c:v>
                </c:pt>
                <c:pt idx="323">
                  <c:v>42978</c:v>
                </c:pt>
                <c:pt idx="324">
                  <c:v>43007</c:v>
                </c:pt>
                <c:pt idx="325">
                  <c:v>43039</c:v>
                </c:pt>
                <c:pt idx="326">
                  <c:v>43069</c:v>
                </c:pt>
                <c:pt idx="327">
                  <c:v>43098</c:v>
                </c:pt>
                <c:pt idx="328">
                  <c:v>43131</c:v>
                </c:pt>
                <c:pt idx="329">
                  <c:v>43159</c:v>
                </c:pt>
                <c:pt idx="330">
                  <c:v>43189</c:v>
                </c:pt>
                <c:pt idx="331">
                  <c:v>43220</c:v>
                </c:pt>
                <c:pt idx="332">
                  <c:v>43251</c:v>
                </c:pt>
                <c:pt idx="333">
                  <c:v>43280</c:v>
                </c:pt>
                <c:pt idx="334">
                  <c:v>43312</c:v>
                </c:pt>
                <c:pt idx="335">
                  <c:v>43343</c:v>
                </c:pt>
                <c:pt idx="336">
                  <c:v>43371</c:v>
                </c:pt>
                <c:pt idx="337">
                  <c:v>43404</c:v>
                </c:pt>
                <c:pt idx="338">
                  <c:v>43434</c:v>
                </c:pt>
                <c:pt idx="339">
                  <c:v>43465</c:v>
                </c:pt>
                <c:pt idx="340">
                  <c:v>43496</c:v>
                </c:pt>
                <c:pt idx="341">
                  <c:v>43524</c:v>
                </c:pt>
                <c:pt idx="342">
                  <c:v>43553</c:v>
                </c:pt>
                <c:pt idx="343">
                  <c:v>43585</c:v>
                </c:pt>
                <c:pt idx="344">
                  <c:v>43616</c:v>
                </c:pt>
                <c:pt idx="345">
                  <c:v>43644</c:v>
                </c:pt>
                <c:pt idx="346">
                  <c:v>43677</c:v>
                </c:pt>
                <c:pt idx="347">
                  <c:v>43707</c:v>
                </c:pt>
                <c:pt idx="348">
                  <c:v>43738</c:v>
                </c:pt>
                <c:pt idx="349">
                  <c:v>43769</c:v>
                </c:pt>
                <c:pt idx="350">
                  <c:v>43798</c:v>
                </c:pt>
                <c:pt idx="351">
                  <c:v>43830</c:v>
                </c:pt>
                <c:pt idx="352">
                  <c:v>43861</c:v>
                </c:pt>
                <c:pt idx="353">
                  <c:v>43889</c:v>
                </c:pt>
                <c:pt idx="354">
                  <c:v>43921</c:v>
                </c:pt>
                <c:pt idx="355">
                  <c:v>43951</c:v>
                </c:pt>
                <c:pt idx="356">
                  <c:v>43980</c:v>
                </c:pt>
                <c:pt idx="357">
                  <c:v>44012</c:v>
                </c:pt>
                <c:pt idx="358">
                  <c:v>44043</c:v>
                </c:pt>
                <c:pt idx="359">
                  <c:v>44074</c:v>
                </c:pt>
                <c:pt idx="360">
                  <c:v>44104</c:v>
                </c:pt>
                <c:pt idx="361">
                  <c:v>44134</c:v>
                </c:pt>
                <c:pt idx="362">
                  <c:v>44165</c:v>
                </c:pt>
                <c:pt idx="363">
                  <c:v>44196</c:v>
                </c:pt>
                <c:pt idx="364">
                  <c:v>44225</c:v>
                </c:pt>
              </c:numCache>
            </c:numRef>
          </c:cat>
          <c:val>
            <c:numRef>
              <c:f>Sheet1!$L$34:$L$398</c:f>
              <c:numCache>
                <c:formatCode>General</c:formatCode>
                <c:ptCount val="365"/>
                <c:pt idx="0">
                  <c:v>-0.18013819880019877</c:v>
                </c:pt>
                <c:pt idx="1">
                  <c:v>-0.18239874857045224</c:v>
                </c:pt>
                <c:pt idx="2">
                  <c:v>-0.13531361866331781</c:v>
                </c:pt>
                <c:pt idx="3">
                  <c:v>-0.12522095956376245</c:v>
                </c:pt>
                <c:pt idx="4">
                  <c:v>-1.7665926433795054E-2</c:v>
                </c:pt>
                <c:pt idx="5">
                  <c:v>3.1093304828994306E-2</c:v>
                </c:pt>
                <c:pt idx="6">
                  <c:v>3.697002917682557E-2</c:v>
                </c:pt>
                <c:pt idx="7">
                  <c:v>9.3755276144267263E-2</c:v>
                </c:pt>
                <c:pt idx="8">
                  <c:v>5.9996829121349515E-2</c:v>
                </c:pt>
                <c:pt idx="9">
                  <c:v>2.7878607403187594E-2</c:v>
                </c:pt>
                <c:pt idx="10">
                  <c:v>6.475521049210875E-2</c:v>
                </c:pt>
                <c:pt idx="11">
                  <c:v>0.19499070370724469</c:v>
                </c:pt>
                <c:pt idx="12">
                  <c:v>0.26394809517284101</c:v>
                </c:pt>
                <c:pt idx="13">
                  <c:v>0.33113195443280752</c:v>
                </c:pt>
                <c:pt idx="14">
                  <c:v>0.15768036737864777</c:v>
                </c:pt>
                <c:pt idx="15">
                  <c:v>0.24059007589038717</c:v>
                </c:pt>
                <c:pt idx="16">
                  <c:v>0.17634341413951615</c:v>
                </c:pt>
                <c:pt idx="17">
                  <c:v>0.1231478457473687</c:v>
                </c:pt>
                <c:pt idx="18">
                  <c:v>8.4649998965283801E-2</c:v>
                </c:pt>
                <c:pt idx="19">
                  <c:v>0.11138797052425153</c:v>
                </c:pt>
                <c:pt idx="20">
                  <c:v>6.0675961556870162E-2</c:v>
                </c:pt>
                <c:pt idx="21">
                  <c:v>0.1000394758752523</c:v>
                </c:pt>
                <c:pt idx="22">
                  <c:v>8.3623698437713889E-2</c:v>
                </c:pt>
                <c:pt idx="23">
                  <c:v>3.9469363551975389E-2</c:v>
                </c:pt>
                <c:pt idx="24">
                  <c:v>8.1736176463837351E-2</c:v>
                </c:pt>
                <c:pt idx="25">
                  <c:v>7.1550320969474113E-2</c:v>
                </c:pt>
                <c:pt idx="26">
                  <c:v>0.18745567845612165</c:v>
                </c:pt>
                <c:pt idx="27">
                  <c:v>9.5008896069657345E-2</c:v>
                </c:pt>
                <c:pt idx="28">
                  <c:v>0.1241198784712787</c:v>
                </c:pt>
                <c:pt idx="29">
                  <c:v>0.1173428173009925</c:v>
                </c:pt>
                <c:pt idx="30">
                  <c:v>0.16757575821815696</c:v>
                </c:pt>
                <c:pt idx="31">
                  <c:v>0.10968320809160148</c:v>
                </c:pt>
                <c:pt idx="32">
                  <c:v>0.12407610425833049</c:v>
                </c:pt>
                <c:pt idx="33">
                  <c:v>0.14015093134943468</c:v>
                </c:pt>
                <c:pt idx="34">
                  <c:v>0.12326209034986824</c:v>
                </c:pt>
                <c:pt idx="35">
                  <c:v>0.18891766593048187</c:v>
                </c:pt>
                <c:pt idx="36">
                  <c:v>0.15974986185201367</c:v>
                </c:pt>
                <c:pt idx="37">
                  <c:v>0.16809717395063273</c:v>
                </c:pt>
                <c:pt idx="38">
                  <c:v>0.11644769815226841</c:v>
                </c:pt>
                <c:pt idx="39">
                  <c:v>0.11575309131547629</c:v>
                </c:pt>
                <c:pt idx="40">
                  <c:v>0.1463955309780276</c:v>
                </c:pt>
                <c:pt idx="41">
                  <c:v>9.5079268264909533E-2</c:v>
                </c:pt>
                <c:pt idx="42">
                  <c:v>1.7429710335995496E-2</c:v>
                </c:pt>
                <c:pt idx="43">
                  <c:v>4.2314235613413187E-2</c:v>
                </c:pt>
                <c:pt idx="44">
                  <c:v>4.3185709832639141E-2</c:v>
                </c:pt>
                <c:pt idx="45">
                  <c:v>1.5134152986969962E-2</c:v>
                </c:pt>
                <c:pt idx="46">
                  <c:v>3.9550763780284992E-2</c:v>
                </c:pt>
                <c:pt idx="47">
                  <c:v>3.460235428339975E-2</c:v>
                </c:pt>
                <c:pt idx="48">
                  <c:v>2.5413952351323044E-3</c:v>
                </c:pt>
                <c:pt idx="49">
                  <c:v>8.7086902206330308E-3</c:v>
                </c:pt>
                <c:pt idx="50">
                  <c:v>-3.6991124084578386E-2</c:v>
                </c:pt>
                <c:pt idx="51">
                  <c:v>-3.838368452522789E-2</c:v>
                </c:pt>
                <c:pt idx="52">
                  <c:v>-7.1300535586917957E-2</c:v>
                </c:pt>
                <c:pt idx="53">
                  <c:v>2.446452190576931E-3</c:v>
                </c:pt>
                <c:pt idx="54">
                  <c:v>8.6281184578760328E-2</c:v>
                </c:pt>
                <c:pt idx="55">
                  <c:v>9.2884635275459315E-2</c:v>
                </c:pt>
                <c:pt idx="56">
                  <c:v>0.11672307772527368</c:v>
                </c:pt>
                <c:pt idx="57">
                  <c:v>0.15844702979093195</c:v>
                </c:pt>
                <c:pt idx="58">
                  <c:v>0.15610623232197107</c:v>
                </c:pt>
                <c:pt idx="59">
                  <c:v>0.12511720270483284</c:v>
                </c:pt>
                <c:pt idx="60">
                  <c:v>0.19906670554746397</c:v>
                </c:pt>
                <c:pt idx="61">
                  <c:v>0.14567592983221478</c:v>
                </c:pt>
                <c:pt idx="62">
                  <c:v>0.28903318584115678</c:v>
                </c:pt>
                <c:pt idx="63">
                  <c:v>0.29403400000000013</c:v>
                </c:pt>
                <c:pt idx="64">
                  <c:v>0.32020886998518638</c:v>
                </c:pt>
                <c:pt idx="65">
                  <c:v>0.27220461119015549</c:v>
                </c:pt>
                <c:pt idx="66">
                  <c:v>0.27464516216177737</c:v>
                </c:pt>
                <c:pt idx="67">
                  <c:v>0.26298096054089126</c:v>
                </c:pt>
                <c:pt idx="68">
                  <c:v>0.22918144119445061</c:v>
                </c:pt>
                <c:pt idx="69">
                  <c:v>0.20778829044100688</c:v>
                </c:pt>
                <c:pt idx="70">
                  <c:v>0.12252503371402002</c:v>
                </c:pt>
                <c:pt idx="71">
                  <c:v>0.15676662384795348</c:v>
                </c:pt>
                <c:pt idx="72">
                  <c:v>0.18175474115207302</c:v>
                </c:pt>
                <c:pt idx="73">
                  <c:v>0.26142471109335697</c:v>
                </c:pt>
                <c:pt idx="74">
                  <c:v>0.26328218798677883</c:v>
                </c:pt>
                <c:pt idx="75">
                  <c:v>0.20733303761724953</c:v>
                </c:pt>
                <c:pt idx="76">
                  <c:v>0.22044434594217255</c:v>
                </c:pt>
                <c:pt idx="77">
                  <c:v>0.22115227816252658</c:v>
                </c:pt>
                <c:pt idx="78">
                  <c:v>0.14729589796075881</c:v>
                </c:pt>
                <c:pt idx="79">
                  <c:v>0.18548969322724163</c:v>
                </c:pt>
                <c:pt idx="80">
                  <c:v>0.23765933432538211</c:v>
                </c:pt>
                <c:pt idx="81">
                  <c:v>0.30417827936199426</c:v>
                </c:pt>
                <c:pt idx="82">
                  <c:v>0.47359320447183095</c:v>
                </c:pt>
                <c:pt idx="83">
                  <c:v>0.35788635891359943</c:v>
                </c:pt>
                <c:pt idx="84">
                  <c:v>0.36590242780952953</c:v>
                </c:pt>
                <c:pt idx="85">
                  <c:v>0.26279936770363599</c:v>
                </c:pt>
                <c:pt idx="86">
                  <c:v>0.22170136759857195</c:v>
                </c:pt>
                <c:pt idx="87">
                  <c:v>0.27605934725698167</c:v>
                </c:pt>
                <c:pt idx="88">
                  <c:v>0.2019707904335899</c:v>
                </c:pt>
                <c:pt idx="89">
                  <c:v>0.28230192082077243</c:v>
                </c:pt>
                <c:pt idx="90">
                  <c:v>0.38952148456515379</c:v>
                </c:pt>
                <c:pt idx="91">
                  <c:v>0.35347266808275202</c:v>
                </c:pt>
                <c:pt idx="92">
                  <c:v>0.25572626677453192</c:v>
                </c:pt>
                <c:pt idx="93">
                  <c:v>0.22024144958667735</c:v>
                </c:pt>
                <c:pt idx="94">
                  <c:v>8.8489056860333593E-2</c:v>
                </c:pt>
                <c:pt idx="95">
                  <c:v>-3.8307220818596277E-2</c:v>
                </c:pt>
                <c:pt idx="96">
                  <c:v>-4.8705814521045943E-2</c:v>
                </c:pt>
                <c:pt idx="97">
                  <c:v>7.5120349691889521E-2</c:v>
                </c:pt>
                <c:pt idx="98">
                  <c:v>9.5116027649715162E-2</c:v>
                </c:pt>
                <c:pt idx="99">
                  <c:v>0.10061657508645805</c:v>
                </c:pt>
                <c:pt idx="100">
                  <c:v>0.12549406681456254</c:v>
                </c:pt>
                <c:pt idx="101">
                  <c:v>4.4525932285819136E-2</c:v>
                </c:pt>
                <c:pt idx="102">
                  <c:v>4.4685616377629467E-2</c:v>
                </c:pt>
                <c:pt idx="103">
                  <c:v>0.1248973964889788</c:v>
                </c:pt>
                <c:pt idx="104">
                  <c:v>9.3590027809760779E-2</c:v>
                </c:pt>
                <c:pt idx="105">
                  <c:v>0.12593180204719867</c:v>
                </c:pt>
                <c:pt idx="106">
                  <c:v>0.11940533902661965</c:v>
                </c:pt>
                <c:pt idx="107">
                  <c:v>0.30481049644383074</c:v>
                </c:pt>
                <c:pt idx="108">
                  <c:v>0.21989251053384118</c:v>
                </c:pt>
                <c:pt idx="109">
                  <c:v>0.19915385550014397</c:v>
                </c:pt>
                <c:pt idx="110">
                  <c:v>0.12419246829419528</c:v>
                </c:pt>
                <c:pt idx="111">
                  <c:v>0.15493221820844028</c:v>
                </c:pt>
                <c:pt idx="112">
                  <c:v>7.2497547358779002E-2</c:v>
                </c:pt>
                <c:pt idx="113">
                  <c:v>-6.6312663169049157E-3</c:v>
                </c:pt>
                <c:pt idx="114">
                  <c:v>6.6926310867437389E-2</c:v>
                </c:pt>
                <c:pt idx="115">
                  <c:v>-3.9836832170086267E-2</c:v>
                </c:pt>
                <c:pt idx="116">
                  <c:v>2.4932473005903288E-2</c:v>
                </c:pt>
                <c:pt idx="117">
                  <c:v>-6.5383153173111497E-2</c:v>
                </c:pt>
                <c:pt idx="118">
                  <c:v>-6.1668169400745931E-3</c:v>
                </c:pt>
                <c:pt idx="119">
                  <c:v>7.7946554139609159E-2</c:v>
                </c:pt>
                <c:pt idx="120">
                  <c:v>0.10175744583489887</c:v>
                </c:pt>
                <c:pt idx="121">
                  <c:v>4.1400856415217957E-2</c:v>
                </c:pt>
                <c:pt idx="122">
                  <c:v>1.0202935969709781E-2</c:v>
                </c:pt>
                <c:pt idx="123">
                  <c:v>2.0130041655410436E-2</c:v>
                </c:pt>
                <c:pt idx="124">
                  <c:v>0.10571848099264503</c:v>
                </c:pt>
                <c:pt idx="125">
                  <c:v>0.14356133506291524</c:v>
                </c:pt>
                <c:pt idx="126">
                  <c:v>-3.5016970368867084E-2</c:v>
                </c:pt>
                <c:pt idx="127">
                  <c:v>6.2562985880844302E-2</c:v>
                </c:pt>
                <c:pt idx="128">
                  <c:v>7.2090590346652217E-2</c:v>
                </c:pt>
                <c:pt idx="129">
                  <c:v>9.1871547524097208E-2</c:v>
                </c:pt>
                <c:pt idx="130">
                  <c:v>5.1618694032121271E-2</c:v>
                </c:pt>
                <c:pt idx="131">
                  <c:v>-6.2405112040358479E-2</c:v>
                </c:pt>
                <c:pt idx="132">
                  <c:v>-0.14742220977074016</c:v>
                </c:pt>
                <c:pt idx="133">
                  <c:v>-0.1422833460548123</c:v>
                </c:pt>
                <c:pt idx="134">
                  <c:v>-3.5279189482698259E-2</c:v>
                </c:pt>
                <c:pt idx="135">
                  <c:v>-6.6111848990648814E-2</c:v>
                </c:pt>
                <c:pt idx="136">
                  <c:v>-9.639143177767906E-2</c:v>
                </c:pt>
                <c:pt idx="137">
                  <c:v>-4.1695925418447577E-2</c:v>
                </c:pt>
                <c:pt idx="138">
                  <c:v>4.452260154920773E-2</c:v>
                </c:pt>
                <c:pt idx="139">
                  <c:v>-8.5127426670502881E-2</c:v>
                </c:pt>
                <c:pt idx="140">
                  <c:v>-0.10512089889610454</c:v>
                </c:pt>
                <c:pt idx="141">
                  <c:v>-0.11993758387476183</c:v>
                </c:pt>
                <c:pt idx="142">
                  <c:v>-0.18998667159101756</c:v>
                </c:pt>
                <c:pt idx="143">
                  <c:v>-0.13691278277418906</c:v>
                </c:pt>
                <c:pt idx="144">
                  <c:v>-0.15064193698764716</c:v>
                </c:pt>
                <c:pt idx="145">
                  <c:v>-0.11108452767608712</c:v>
                </c:pt>
                <c:pt idx="146">
                  <c:v>-0.1255700964647174</c:v>
                </c:pt>
                <c:pt idx="147">
                  <c:v>-0.18983518939149491</c:v>
                </c:pt>
                <c:pt idx="148">
                  <c:v>-0.20029077876300683</c:v>
                </c:pt>
                <c:pt idx="149">
                  <c:v>-0.22501602737559023</c:v>
                </c:pt>
                <c:pt idx="150">
                  <c:v>-0.24998600749998001</c:v>
                </c:pt>
                <c:pt idx="151">
                  <c:v>-0.13961501200454918</c:v>
                </c:pt>
                <c:pt idx="152">
                  <c:v>-0.10184688160499211</c:v>
                </c:pt>
                <c:pt idx="153">
                  <c:v>-5.4406285151855971E-2</c:v>
                </c:pt>
                <c:pt idx="154">
                  <c:v>7.1959600267522239E-2</c:v>
                </c:pt>
                <c:pt idx="155">
                  <c:v>9.7074442406102079E-2</c:v>
                </c:pt>
                <c:pt idx="156">
                  <c:v>0.20132824857532916</c:v>
                </c:pt>
                <c:pt idx="157">
                  <c:v>0.20539527452607009</c:v>
                </c:pt>
                <c:pt idx="158">
                  <c:v>0.15051484243585111</c:v>
                </c:pt>
                <c:pt idx="159">
                  <c:v>0.29628417759054337</c:v>
                </c:pt>
                <c:pt idx="160">
                  <c:v>0.34706367326230336</c:v>
                </c:pt>
                <c:pt idx="161">
                  <c:v>0.40006016265403255</c:v>
                </c:pt>
                <c:pt idx="162">
                  <c:v>0.37471482484381968</c:v>
                </c:pt>
                <c:pt idx="163">
                  <c:v>0.23555790545568511</c:v>
                </c:pt>
                <c:pt idx="164">
                  <c:v>0.19436895923798869</c:v>
                </c:pt>
                <c:pt idx="165">
                  <c:v>0.2228510887445283</c:v>
                </c:pt>
                <c:pt idx="166">
                  <c:v>0.17182823506008527</c:v>
                </c:pt>
                <c:pt idx="167">
                  <c:v>0.14909702175596706</c:v>
                </c:pt>
                <c:pt idx="168">
                  <c:v>0.20948730666907145</c:v>
                </c:pt>
                <c:pt idx="169">
                  <c:v>0.15136453235454073</c:v>
                </c:pt>
                <c:pt idx="170">
                  <c:v>0.19989520565889451</c:v>
                </c:pt>
                <c:pt idx="171">
                  <c:v>0.14484831274551579</c:v>
                </c:pt>
                <c:pt idx="172">
                  <c:v>0.11770752414805052</c:v>
                </c:pt>
                <c:pt idx="173">
                  <c:v>0.14251950981821526</c:v>
                </c:pt>
                <c:pt idx="174">
                  <c:v>0.12598971702429607</c:v>
                </c:pt>
                <c:pt idx="175">
                  <c:v>0.10515651002456594</c:v>
                </c:pt>
                <c:pt idx="176">
                  <c:v>0.1158163863673678</c:v>
                </c:pt>
                <c:pt idx="177">
                  <c:v>9.3375892992856091E-2</c:v>
                </c:pt>
                <c:pt idx="178">
                  <c:v>0.15424935954813446</c:v>
                </c:pt>
                <c:pt idx="179">
                  <c:v>0.13519626239803917</c:v>
                </c:pt>
                <c:pt idx="180">
                  <c:v>0.12179936471956698</c:v>
                </c:pt>
                <c:pt idx="181">
                  <c:v>8.5387902089129053E-2</c:v>
                </c:pt>
                <c:pt idx="182">
                  <c:v>7.7637695450063049E-2</c:v>
                </c:pt>
                <c:pt idx="183">
                  <c:v>5.7786780765759271E-2</c:v>
                </c:pt>
                <c:pt idx="184">
                  <c:v>0.12454719047485319</c:v>
                </c:pt>
                <c:pt idx="185">
                  <c:v>6.0614405072132671E-2</c:v>
                </c:pt>
                <c:pt idx="186">
                  <c:v>0.11362798946262864</c:v>
                </c:pt>
                <c:pt idx="187">
                  <c:v>0.19894851344151765</c:v>
                </c:pt>
                <c:pt idx="188">
                  <c:v>0.13638115418626939</c:v>
                </c:pt>
                <c:pt idx="189">
                  <c:v>0.12867215694561063</c:v>
                </c:pt>
                <c:pt idx="190">
                  <c:v>8.463286361500133E-2</c:v>
                </c:pt>
                <c:pt idx="191">
                  <c:v>9.3876609212579787E-2</c:v>
                </c:pt>
                <c:pt idx="192">
                  <c:v>9.997407759440069E-2</c:v>
                </c:pt>
                <c:pt idx="193">
                  <c:v>0.16944289579962213</c:v>
                </c:pt>
                <c:pt idx="194">
                  <c:v>0.15941517486585255</c:v>
                </c:pt>
                <c:pt idx="195">
                  <c:v>0.1678630051327481</c:v>
                </c:pt>
                <c:pt idx="196">
                  <c:v>0.13011830071479835</c:v>
                </c:pt>
                <c:pt idx="197">
                  <c:v>0.123248288657966</c:v>
                </c:pt>
                <c:pt idx="198">
                  <c:v>0.11368865030674846</c:v>
                </c:pt>
                <c:pt idx="199">
                  <c:v>0.11912323196076668</c:v>
                </c:pt>
                <c:pt idx="200">
                  <c:v>0.20281794357946659</c:v>
                </c:pt>
                <c:pt idx="201">
                  <c:v>0.18854155119535898</c:v>
                </c:pt>
                <c:pt idx="202">
                  <c:v>0.15553542152040722</c:v>
                </c:pt>
                <c:pt idx="203">
                  <c:v>0.16044433205247621</c:v>
                </c:pt>
                <c:pt idx="204">
                  <c:v>0.18761254456462617</c:v>
                </c:pt>
                <c:pt idx="205">
                  <c:v>0.14560126508685833</c:v>
                </c:pt>
                <c:pt idx="206">
                  <c:v>5.1957788876737743E-2</c:v>
                </c:pt>
                <c:pt idx="207">
                  <c:v>4.2326891435901626E-2</c:v>
                </c:pt>
                <c:pt idx="208">
                  <c:v>-2.1748016881366294E-2</c:v>
                </c:pt>
                <c:pt idx="209">
                  <c:v>-1.5723305896944484E-2</c:v>
                </c:pt>
                <c:pt idx="210">
                  <c:v>-4.227589002604426E-2</c:v>
                </c:pt>
                <c:pt idx="211">
                  <c:v>-1.9559327287399175E-2</c:v>
                </c:pt>
                <c:pt idx="212">
                  <c:v>-5.2807496911317586E-2</c:v>
                </c:pt>
                <c:pt idx="213">
                  <c:v>-0.11421139626825849</c:v>
                </c:pt>
                <c:pt idx="214">
                  <c:v>-0.12945845178978133</c:v>
                </c:pt>
                <c:pt idx="215">
                  <c:v>-0.12964856705502159</c:v>
                </c:pt>
                <c:pt idx="216">
                  <c:v>-0.25867262310596417</c:v>
                </c:pt>
                <c:pt idx="217">
                  <c:v>-0.40719520116925834</c:v>
                </c:pt>
                <c:pt idx="218">
                  <c:v>-0.42202228164470479</c:v>
                </c:pt>
                <c:pt idx="219">
                  <c:v>-0.42780013270263906</c:v>
                </c:pt>
                <c:pt idx="220">
                  <c:v>-0.45896742352801667</c:v>
                </c:pt>
                <c:pt idx="221">
                  <c:v>-0.5236066005693305</c:v>
                </c:pt>
                <c:pt idx="222">
                  <c:v>-0.47275405007363769</c:v>
                </c:pt>
                <c:pt idx="223">
                  <c:v>-0.43876421948839828</c:v>
                </c:pt>
                <c:pt idx="224">
                  <c:v>-0.40652501001266472</c:v>
                </c:pt>
                <c:pt idx="225">
                  <c:v>-0.37846517423121251</c:v>
                </c:pt>
                <c:pt idx="226">
                  <c:v>-0.29659334599595621</c:v>
                </c:pt>
                <c:pt idx="227">
                  <c:v>-0.27290392631757654</c:v>
                </c:pt>
                <c:pt idx="228">
                  <c:v>-0.14494265574918164</c:v>
                </c:pt>
                <c:pt idx="229">
                  <c:v>4.4781741445583112E-2</c:v>
                </c:pt>
                <c:pt idx="230">
                  <c:v>0.19966251610929286</c:v>
                </c:pt>
                <c:pt idx="231">
                  <c:v>0.21718801140879984</c:v>
                </c:pt>
                <c:pt idx="232">
                  <c:v>0.30691353901390239</c:v>
                </c:pt>
                <c:pt idx="233">
                  <c:v>0.55957246254839244</c:v>
                </c:pt>
                <c:pt idx="234">
                  <c:v>0.51940252056481784</c:v>
                </c:pt>
                <c:pt idx="235">
                  <c:v>0.38985364100771158</c:v>
                </c:pt>
                <c:pt idx="236">
                  <c:v>0.17690863990369721</c:v>
                </c:pt>
                <c:pt idx="237">
                  <c:v>0.12888397394872575</c:v>
                </c:pt>
                <c:pt idx="238">
                  <c:v>0.13666611499699499</c:v>
                </c:pt>
                <c:pt idx="239">
                  <c:v>3.7629154313262747E-2</c:v>
                </c:pt>
                <c:pt idx="240">
                  <c:v>8.2835986225828995E-2</c:v>
                </c:pt>
                <c:pt idx="241">
                  <c:v>0.15470895265564311</c:v>
                </c:pt>
                <c:pt idx="242">
                  <c:v>0.11366421417089145</c:v>
                </c:pt>
                <c:pt idx="243">
                  <c:v>0.19682467732022135</c:v>
                </c:pt>
                <c:pt idx="244">
                  <c:v>0.2866347489977481</c:v>
                </c:pt>
                <c:pt idx="245">
                  <c:v>0.29770271766263323</c:v>
                </c:pt>
                <c:pt idx="246">
                  <c:v>0.22578748140502292</c:v>
                </c:pt>
                <c:pt idx="247">
                  <c:v>0.20743598159343923</c:v>
                </c:pt>
                <c:pt idx="248">
                  <c:v>0.29718462389872524</c:v>
                </c:pt>
                <c:pt idx="249">
                  <c:v>0.37729271578302859</c:v>
                </c:pt>
                <c:pt idx="250">
                  <c:v>0.23551029835543269</c:v>
                </c:pt>
                <c:pt idx="251">
                  <c:v>0.20004939161381863</c:v>
                </c:pt>
                <c:pt idx="252">
                  <c:v>-2.5547292940241495E-2</c:v>
                </c:pt>
                <c:pt idx="253">
                  <c:v>7.3135618255048662E-2</c:v>
                </c:pt>
                <c:pt idx="254">
                  <c:v>4.8387625083935459E-2</c:v>
                </c:pt>
                <c:pt idx="255">
                  <c:v>-3.1543015829506915E-2</c:v>
                </c:pt>
                <c:pt idx="256">
                  <c:v>-1.1845707986905651E-2</c:v>
                </c:pt>
                <c:pt idx="257">
                  <c:v>-1.9378652923244699E-2</c:v>
                </c:pt>
                <c:pt idx="258">
                  <c:v>-1.6592284622783393E-2</c:v>
                </c:pt>
                <c:pt idx="259">
                  <c:v>-4.3252069596428466E-2</c:v>
                </c:pt>
                <c:pt idx="260">
                  <c:v>-9.3703165665732113E-2</c:v>
                </c:pt>
                <c:pt idx="261">
                  <c:v>-4.3922978674463153E-2</c:v>
                </c:pt>
                <c:pt idx="262">
                  <c:v>-9.520666918695242E-3</c:v>
                </c:pt>
                <c:pt idx="263">
                  <c:v>0.10311397045110349</c:v>
                </c:pt>
                <c:pt idx="264">
                  <c:v>0.28083174672532918</c:v>
                </c:pt>
                <c:pt idx="265">
                  <c:v>9.9598834830351812E-2</c:v>
                </c:pt>
                <c:pt idx="266">
                  <c:v>0.1050447780281516</c:v>
                </c:pt>
                <c:pt idx="267">
                  <c:v>0.12459996512112803</c:v>
                </c:pt>
                <c:pt idx="268">
                  <c:v>0.12968148452491324</c:v>
                </c:pt>
                <c:pt idx="269">
                  <c:v>9.5231318916350061E-2</c:v>
                </c:pt>
                <c:pt idx="270">
                  <c:v>0.11623673952671809</c:v>
                </c:pt>
                <c:pt idx="271">
                  <c:v>0.1318433473861067</c:v>
                </c:pt>
                <c:pt idx="272">
                  <c:v>0.27212034261007689</c:v>
                </c:pt>
                <c:pt idx="273">
                  <c:v>0.20260181906497987</c:v>
                </c:pt>
                <c:pt idx="274">
                  <c:v>0.25193844226266271</c:v>
                </c:pt>
                <c:pt idx="275">
                  <c:v>0.19040216707941626</c:v>
                </c:pt>
                <c:pt idx="276">
                  <c:v>0.19928221614384722</c:v>
                </c:pt>
                <c:pt idx="277">
                  <c:v>0.26616165467248654</c:v>
                </c:pt>
                <c:pt idx="278">
                  <c:v>0.29058038828888022</c:v>
                </c:pt>
                <c:pt idx="279">
                  <c:v>0.30881930823467774</c:v>
                </c:pt>
                <c:pt idx="280">
                  <c:v>0.16913680551740584</c:v>
                </c:pt>
                <c:pt idx="281">
                  <c:v>0.21857140929102004</c:v>
                </c:pt>
                <c:pt idx="282">
                  <c:v>0.19218946293177952</c:v>
                </c:pt>
                <c:pt idx="283">
                  <c:v>0.20052627252894162</c:v>
                </c:pt>
                <c:pt idx="284">
                  <c:v>0.18507350679343881</c:v>
                </c:pt>
                <c:pt idx="285">
                  <c:v>0.2333695368338593</c:v>
                </c:pt>
                <c:pt idx="286">
                  <c:v>0.14069051378248965</c:v>
                </c:pt>
                <c:pt idx="287">
                  <c:v>0.21047336652303805</c:v>
                </c:pt>
                <c:pt idx="288">
                  <c:v>0.12563490974368263</c:v>
                </c:pt>
                <c:pt idx="289">
                  <c:v>8.3670632823918956E-2</c:v>
                </c:pt>
                <c:pt idx="290">
                  <c:v>5.6931738539157672E-2</c:v>
                </c:pt>
                <c:pt idx="291">
                  <c:v>2.874516449248099E-2</c:v>
                </c:pt>
                <c:pt idx="292">
                  <c:v>4.1777122225817864E-2</c:v>
                </c:pt>
                <c:pt idx="293">
                  <c:v>5.4093824270239343E-2</c:v>
                </c:pt>
                <c:pt idx="294">
                  <c:v>2.6346507241180372E-2</c:v>
                </c:pt>
                <c:pt idx="295">
                  <c:v>3.3033954904710061E-2</c:v>
                </c:pt>
                <c:pt idx="296">
                  <c:v>6.6919328546353185E-3</c:v>
                </c:pt>
                <c:pt idx="297">
                  <c:v>-3.652747768161746E-2</c:v>
                </c:pt>
                <c:pt idx="298">
                  <c:v>-1.8642109403536833E-2</c:v>
                </c:pt>
                <c:pt idx="299">
                  <c:v>-0.10640248475722625</c:v>
                </c:pt>
                <c:pt idx="300">
                  <c:v>-0.10744667502474348</c:v>
                </c:pt>
                <c:pt idx="301">
                  <c:v>-2.5188884972206393E-2</c:v>
                </c:pt>
                <c:pt idx="302">
                  <c:v>-2.1562641348691791E-2</c:v>
                </c:pt>
                <c:pt idx="303">
                  <c:v>-6.8310647967860016E-2</c:v>
                </c:pt>
                <c:pt idx="304">
                  <c:v>-8.8079631188973551E-2</c:v>
                </c:pt>
                <c:pt idx="305">
                  <c:v>-0.13371215835309558</c:v>
                </c:pt>
                <c:pt idx="306">
                  <c:v>-5.044080417395902E-2</c:v>
                </c:pt>
                <c:pt idx="307">
                  <c:v>-3.9855627671526728E-2</c:v>
                </c:pt>
                <c:pt idx="308">
                  <c:v>-3.4829562634095756E-2</c:v>
                </c:pt>
                <c:pt idx="309">
                  <c:v>-1.6757920483357114E-2</c:v>
                </c:pt>
                <c:pt idx="310">
                  <c:v>1.7909142879663165E-2</c:v>
                </c:pt>
                <c:pt idx="311">
                  <c:v>8.5063367237937726E-2</c:v>
                </c:pt>
                <c:pt idx="312">
                  <c:v>0.12478777794170237</c:v>
                </c:pt>
                <c:pt idx="313">
                  <c:v>7.4722837619092264E-3</c:v>
                </c:pt>
                <c:pt idx="314">
                  <c:v>8.3753271107231075E-2</c:v>
                </c:pt>
                <c:pt idx="315">
                  <c:v>0.14599042708985177</c:v>
                </c:pt>
                <c:pt idx="316">
                  <c:v>0.23559970808389119</c:v>
                </c:pt>
                <c:pt idx="317">
                  <c:v>0.24542537506294981</c:v>
                </c:pt>
                <c:pt idx="318">
                  <c:v>0.15609997040293266</c:v>
                </c:pt>
                <c:pt idx="319">
                  <c:v>0.12598004690015663</c:v>
                </c:pt>
                <c:pt idx="320">
                  <c:v>0.1233151380762314</c:v>
                </c:pt>
                <c:pt idx="321">
                  <c:v>0.13633557087804959</c:v>
                </c:pt>
                <c:pt idx="322">
                  <c:v>0.12261989927307027</c:v>
                </c:pt>
                <c:pt idx="323">
                  <c:v>9.7976184588911108E-2</c:v>
                </c:pt>
                <c:pt idx="324">
                  <c:v>0.14546441454967551</c:v>
                </c:pt>
                <c:pt idx="325">
                  <c:v>0.18312113905877081</c:v>
                </c:pt>
                <c:pt idx="326">
                  <c:v>0.13134895684978387</c:v>
                </c:pt>
                <c:pt idx="327">
                  <c:v>0.14773970336277986</c:v>
                </c:pt>
                <c:pt idx="328">
                  <c:v>0.2035559492952066</c:v>
                </c:pt>
                <c:pt idx="329">
                  <c:v>0.12258528408070424</c:v>
                </c:pt>
                <c:pt idx="330">
                  <c:v>9.8868287502467789E-2</c:v>
                </c:pt>
                <c:pt idx="331">
                  <c:v>0.11173089629169519</c:v>
                </c:pt>
                <c:pt idx="332">
                  <c:v>0.13605720672496435</c:v>
                </c:pt>
                <c:pt idx="333">
                  <c:v>0.12560899142870774</c:v>
                </c:pt>
                <c:pt idx="334">
                  <c:v>0.14894985351503665</c:v>
                </c:pt>
                <c:pt idx="335">
                  <c:v>0.18119040807963516</c:v>
                </c:pt>
                <c:pt idx="336">
                  <c:v>0.13991351601334112</c:v>
                </c:pt>
                <c:pt idx="337">
                  <c:v>1.1390454991687227E-2</c:v>
                </c:pt>
                <c:pt idx="338">
                  <c:v>1.5482231142700531E-3</c:v>
                </c:pt>
                <c:pt idx="339">
                  <c:v>-0.12115840896571295</c:v>
                </c:pt>
                <c:pt idx="340">
                  <c:v>-9.1133554399896122E-2</c:v>
                </c:pt>
                <c:pt idx="341">
                  <c:v>-1.4922697523445883E-2</c:v>
                </c:pt>
                <c:pt idx="342">
                  <c:v>1.9456781499735065E-2</c:v>
                </c:pt>
                <c:pt idx="343">
                  <c:v>4.8469007813918719E-2</c:v>
                </c:pt>
                <c:pt idx="344">
                  <c:v>-5.6645808385281549E-2</c:v>
                </c:pt>
                <c:pt idx="345">
                  <c:v>1.9706603217185092E-2</c:v>
                </c:pt>
                <c:pt idx="346">
                  <c:v>-1.061661338166997E-2</c:v>
                </c:pt>
                <c:pt idx="347">
                  <c:v>-5.5583696572921171E-2</c:v>
                </c:pt>
                <c:pt idx="348">
                  <c:v>-3.692351220402823E-2</c:v>
                </c:pt>
                <c:pt idx="349">
                  <c:v>7.3593592321335333E-2</c:v>
                </c:pt>
                <c:pt idx="350">
                  <c:v>8.0046317513190024E-2</c:v>
                </c:pt>
                <c:pt idx="351">
                  <c:v>0.23060037396937982</c:v>
                </c:pt>
                <c:pt idx="352">
                  <c:v>8.9187793830482587E-2</c:v>
                </c:pt>
                <c:pt idx="353">
                  <c:v>-4.387221586582013E-2</c:v>
                </c:pt>
                <c:pt idx="354">
                  <c:v>-0.23327858630117859</c:v>
                </c:pt>
                <c:pt idx="355">
                  <c:v>-0.14758720312013374</c:v>
                </c:pt>
                <c:pt idx="356">
                  <c:v>-2.8212472493456819E-2</c:v>
                </c:pt>
                <c:pt idx="357">
                  <c:v>-8.0982045135433278E-2</c:v>
                </c:pt>
                <c:pt idx="358">
                  <c:v>-3.5950750368672013E-2</c:v>
                </c:pt>
                <c:pt idx="359">
                  <c:v>6.7575074354295106E-2</c:v>
                </c:pt>
                <c:pt idx="360">
                  <c:v>5.8055181225147301E-3</c:v>
                </c:pt>
                <c:pt idx="361">
                  <c:v>-1.9416819758673376E-2</c:v>
                </c:pt>
                <c:pt idx="362">
                  <c:v>8.1172567961113051E-2</c:v>
                </c:pt>
                <c:pt idx="363">
                  <c:v>8.4816751644030131E-2</c:v>
                </c:pt>
                <c:pt idx="364">
                  <c:v>0.10416852140057431</c:v>
                </c:pt>
              </c:numCache>
            </c:numRef>
          </c:val>
          <c:smooth val="0"/>
          <c:extLst>
            <c:ext xmlns:c16="http://schemas.microsoft.com/office/drawing/2014/chart" uri="{C3380CC4-5D6E-409C-BE32-E72D297353CC}">
              <c16:uniqueId val="{00000001-A913-4079-9CFA-63D2862D9851}"/>
            </c:ext>
          </c:extLst>
        </c:ser>
        <c:dLbls>
          <c:showLegendKey val="0"/>
          <c:showVal val="0"/>
          <c:showCatName val="0"/>
          <c:showSerName val="0"/>
          <c:showPercent val="0"/>
          <c:showBubbleSize val="0"/>
        </c:dLbls>
        <c:marker val="1"/>
        <c:smooth val="0"/>
        <c:axId val="243795072"/>
        <c:axId val="243662208"/>
      </c:lineChart>
      <c:dateAx>
        <c:axId val="243659136"/>
        <c:scaling>
          <c:orientation val="minMax"/>
          <c:max val="44256"/>
        </c:scaling>
        <c:delete val="0"/>
        <c:axPos val="b"/>
        <c:numFmt formatCode="yyyy" sourceLinked="0"/>
        <c:majorTickMark val="none"/>
        <c:minorTickMark val="none"/>
        <c:tickLblPos val="low"/>
        <c:spPr>
          <a:noFill/>
          <a:ln w="19050" cap="flat" cmpd="sng" algn="ctr">
            <a:solidFill>
              <a:sysClr val="windowText" lastClr="000000">
                <a:tint val="75000"/>
                <a:shade val="95000"/>
                <a:satMod val="105000"/>
              </a:sysClr>
            </a:solidFill>
            <a:prstDash val="solid"/>
            <a:round/>
          </a:ln>
          <a:effectLst/>
        </c:spPr>
        <c:txPr>
          <a:bodyPr/>
          <a:lstStyle/>
          <a:p>
            <a:pPr>
              <a:defRPr sz="1200"/>
            </a:pPr>
            <a:endParaRPr lang="en-US"/>
          </a:p>
        </c:txPr>
        <c:crossAx val="243660672"/>
        <c:crosses val="autoZero"/>
        <c:auto val="1"/>
        <c:lblOffset val="100"/>
        <c:baseTimeUnit val="months"/>
        <c:majorUnit val="3"/>
        <c:majorTimeUnit val="years"/>
      </c:dateAx>
      <c:valAx>
        <c:axId val="243660672"/>
        <c:scaling>
          <c:orientation val="minMax"/>
          <c:min val="35"/>
        </c:scaling>
        <c:delete val="0"/>
        <c:axPos val="l"/>
        <c:numFmt formatCode="#,##0;\(#,##0\)" sourceLinked="0"/>
        <c:majorTickMark val="none"/>
        <c:minorTickMark val="none"/>
        <c:tickLblPos val="nextTo"/>
        <c:spPr>
          <a:noFill/>
          <a:ln w="9525" cap="flat" cmpd="sng" algn="ctr">
            <a:noFill/>
            <a:prstDash val="solid"/>
            <a:round/>
          </a:ln>
          <a:effectLst/>
          <a:extLst>
            <a:ext uri="{91240B29-F687-4F45-9708-019B960494DF}">
              <a14:hiddenLine xmlns:a14="http://schemas.microsoft.com/office/drawing/2010/main" w="9525" cap="flat" cmpd="sng" algn="ctr">
                <a:solidFill>
                  <a:sysClr val="windowText" lastClr="000000">
                    <a:tint val="75000"/>
                    <a:shade val="95000"/>
                    <a:satMod val="105000"/>
                  </a:sysClr>
                </a:solidFill>
                <a:prstDash val="solid"/>
                <a:round/>
              </a14:hiddenLine>
            </a:ext>
          </a:extLst>
        </c:spPr>
        <c:txPr>
          <a:bodyPr/>
          <a:lstStyle/>
          <a:p>
            <a:pPr>
              <a:defRPr sz="1200"/>
            </a:pPr>
            <a:endParaRPr lang="en-US"/>
          </a:p>
        </c:txPr>
        <c:crossAx val="243659136"/>
        <c:crosses val="autoZero"/>
        <c:crossBetween val="between"/>
      </c:valAx>
      <c:valAx>
        <c:axId val="243662208"/>
        <c:scaling>
          <c:orientation val="minMax"/>
          <c:max val="0.60000000000000009"/>
        </c:scaling>
        <c:delete val="0"/>
        <c:axPos val="r"/>
        <c:numFmt formatCode="General" sourceLinked="1"/>
        <c:majorTickMark val="out"/>
        <c:minorTickMark val="none"/>
        <c:tickLblPos val="nextTo"/>
        <c:spPr>
          <a:ln>
            <a:noFill/>
          </a:ln>
        </c:spPr>
        <c:txPr>
          <a:bodyPr/>
          <a:lstStyle/>
          <a:p>
            <a:pPr>
              <a:defRPr sz="1200"/>
            </a:pPr>
            <a:endParaRPr lang="en-US"/>
          </a:p>
        </c:txPr>
        <c:crossAx val="243795072"/>
        <c:crosses val="max"/>
        <c:crossBetween val="between"/>
      </c:valAx>
      <c:dateAx>
        <c:axId val="243795072"/>
        <c:scaling>
          <c:orientation val="minMax"/>
        </c:scaling>
        <c:delete val="1"/>
        <c:axPos val="b"/>
        <c:numFmt formatCode="dd/mm/yyyy" sourceLinked="1"/>
        <c:majorTickMark val="out"/>
        <c:minorTickMark val="none"/>
        <c:tickLblPos val="nextTo"/>
        <c:crossAx val="243662208"/>
        <c:crosses val="autoZero"/>
        <c:auto val="1"/>
        <c:lblOffset val="100"/>
        <c:baseTimeUnit val="months"/>
      </c:dateAx>
      <c:spPr>
        <a:solidFill>
          <a:srgbClr val="FFFFFF"/>
        </a:solidFill>
      </c:spPr>
    </c:plotArea>
    <c:legend>
      <c:legendPos val="b"/>
      <c:overlay val="0"/>
      <c:txPr>
        <a:bodyPr/>
        <a:lstStyle/>
        <a:p>
          <a:pPr>
            <a:defRPr sz="1200"/>
          </a:pPr>
          <a:endParaRPr lang="en-US"/>
        </a:p>
      </c:txPr>
    </c:legend>
    <c:plotVisOnly val="1"/>
    <c:dispBlanksAs val="gap"/>
    <c:showDLblsOverMax val="0"/>
  </c:chart>
  <c:spPr>
    <a:noFill/>
    <a:ln w="9525" cap="flat" cmpd="sng" algn="ctr">
      <a:noFill/>
      <a:prstDash val="solid"/>
      <a:round/>
    </a:ln>
    <a:effectLst/>
    <a:extLst>
      <a:ext uri="{91240B29-F687-4F45-9708-019B960494DF}">
        <a14:hiddenLine xmlns:a14="http://schemas.microsoft.com/office/drawing/2010/main" w="9525" cap="flat" cmpd="sng" algn="ctr">
          <a:solidFill>
            <a:sysClr val="windowText" lastClr="000000">
              <a:tint val="75000"/>
              <a:shade val="95000"/>
              <a:satMod val="105000"/>
            </a:sysClr>
          </a:solidFill>
          <a:prstDash val="solid"/>
          <a:round/>
        </a14:hiddenLine>
      </a:ext>
    </a:extLst>
  </c:spPr>
  <c:txPr>
    <a:bodyPr/>
    <a:lstStyle/>
    <a:p>
      <a:pPr>
        <a:defRPr sz="1800">
          <a:solidFill>
            <a:srgbClr val="000000"/>
          </a:solidFill>
          <a:latin typeface="Frutiger 45 Light" panose="020B0603020202020204" pitchFamily="34" charset="0"/>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8.4256999125109366E-2"/>
          <c:y val="4.1345398123577091E-2"/>
          <c:w val="0.86263188976377958"/>
          <c:h val="0.71050129783500815"/>
        </c:manualLayout>
      </c:layout>
      <c:lineChart>
        <c:grouping val="standard"/>
        <c:varyColors val="0"/>
        <c:ser>
          <c:idx val="0"/>
          <c:order val="0"/>
          <c:tx>
            <c:v>Relative 12mF PBV</c:v>
          </c:tx>
          <c:spPr>
            <a:ln w="28575">
              <a:solidFill>
                <a:srgbClr val="4D3C2F"/>
              </a:solidFill>
              <a:prstDash val="solid"/>
            </a:ln>
          </c:spPr>
          <c:marker>
            <c:symbol val="none"/>
          </c:marker>
          <c:cat>
            <c:numRef>
              <c:f>Sheet1!$A$2:$A$182</c:f>
              <c:numCache>
                <c:formatCode>dd\-mm\-yy</c:formatCode>
                <c:ptCount val="181"/>
                <c:pt idx="0">
                  <c:v>38766</c:v>
                </c:pt>
                <c:pt idx="1">
                  <c:v>38794</c:v>
                </c:pt>
                <c:pt idx="2">
                  <c:v>38825</c:v>
                </c:pt>
                <c:pt idx="3">
                  <c:v>38855</c:v>
                </c:pt>
                <c:pt idx="4">
                  <c:v>38886</c:v>
                </c:pt>
                <c:pt idx="5">
                  <c:v>38916</c:v>
                </c:pt>
                <c:pt idx="6">
                  <c:v>38947</c:v>
                </c:pt>
                <c:pt idx="7">
                  <c:v>38978</c:v>
                </c:pt>
                <c:pt idx="8">
                  <c:v>39008</c:v>
                </c:pt>
                <c:pt idx="9">
                  <c:v>39039</c:v>
                </c:pt>
                <c:pt idx="10">
                  <c:v>39069</c:v>
                </c:pt>
                <c:pt idx="11">
                  <c:v>39100</c:v>
                </c:pt>
                <c:pt idx="12">
                  <c:v>39131</c:v>
                </c:pt>
                <c:pt idx="13">
                  <c:v>39159</c:v>
                </c:pt>
                <c:pt idx="14">
                  <c:v>39190</c:v>
                </c:pt>
                <c:pt idx="15">
                  <c:v>39220</c:v>
                </c:pt>
                <c:pt idx="16">
                  <c:v>39251</c:v>
                </c:pt>
                <c:pt idx="17">
                  <c:v>39281</c:v>
                </c:pt>
                <c:pt idx="18">
                  <c:v>39312</c:v>
                </c:pt>
                <c:pt idx="19">
                  <c:v>39343</c:v>
                </c:pt>
                <c:pt idx="20">
                  <c:v>39373</c:v>
                </c:pt>
                <c:pt idx="21">
                  <c:v>39404</c:v>
                </c:pt>
                <c:pt idx="22">
                  <c:v>39434</c:v>
                </c:pt>
                <c:pt idx="23">
                  <c:v>39465</c:v>
                </c:pt>
                <c:pt idx="24">
                  <c:v>39496</c:v>
                </c:pt>
                <c:pt idx="25">
                  <c:v>39525</c:v>
                </c:pt>
                <c:pt idx="26">
                  <c:v>39556</c:v>
                </c:pt>
                <c:pt idx="27">
                  <c:v>39586</c:v>
                </c:pt>
                <c:pt idx="28">
                  <c:v>39617</c:v>
                </c:pt>
                <c:pt idx="29">
                  <c:v>39647</c:v>
                </c:pt>
                <c:pt idx="30">
                  <c:v>39678</c:v>
                </c:pt>
                <c:pt idx="31">
                  <c:v>39709</c:v>
                </c:pt>
                <c:pt idx="32">
                  <c:v>39739</c:v>
                </c:pt>
                <c:pt idx="33">
                  <c:v>39770</c:v>
                </c:pt>
                <c:pt idx="34">
                  <c:v>39800</c:v>
                </c:pt>
                <c:pt idx="35">
                  <c:v>39831</c:v>
                </c:pt>
                <c:pt idx="36">
                  <c:v>39862</c:v>
                </c:pt>
                <c:pt idx="37">
                  <c:v>39890</c:v>
                </c:pt>
                <c:pt idx="38">
                  <c:v>39921</c:v>
                </c:pt>
                <c:pt idx="39">
                  <c:v>39951</c:v>
                </c:pt>
                <c:pt idx="40">
                  <c:v>39982</c:v>
                </c:pt>
                <c:pt idx="41">
                  <c:v>40012</c:v>
                </c:pt>
                <c:pt idx="42">
                  <c:v>40043</c:v>
                </c:pt>
                <c:pt idx="43">
                  <c:v>40074</c:v>
                </c:pt>
                <c:pt idx="44">
                  <c:v>40104</c:v>
                </c:pt>
                <c:pt idx="45">
                  <c:v>40135</c:v>
                </c:pt>
                <c:pt idx="46">
                  <c:v>40165</c:v>
                </c:pt>
                <c:pt idx="47">
                  <c:v>40196</c:v>
                </c:pt>
                <c:pt idx="48">
                  <c:v>40227</c:v>
                </c:pt>
                <c:pt idx="49">
                  <c:v>40255</c:v>
                </c:pt>
                <c:pt idx="50">
                  <c:v>40286</c:v>
                </c:pt>
                <c:pt idx="51">
                  <c:v>40316</c:v>
                </c:pt>
                <c:pt idx="52">
                  <c:v>40347</c:v>
                </c:pt>
                <c:pt idx="53">
                  <c:v>40377</c:v>
                </c:pt>
                <c:pt idx="54">
                  <c:v>40408</c:v>
                </c:pt>
                <c:pt idx="55">
                  <c:v>40439</c:v>
                </c:pt>
                <c:pt idx="56">
                  <c:v>40469</c:v>
                </c:pt>
                <c:pt idx="57">
                  <c:v>40500</c:v>
                </c:pt>
                <c:pt idx="58">
                  <c:v>40530</c:v>
                </c:pt>
                <c:pt idx="59">
                  <c:v>40561</c:v>
                </c:pt>
                <c:pt idx="60">
                  <c:v>40592</c:v>
                </c:pt>
                <c:pt idx="61">
                  <c:v>40620</c:v>
                </c:pt>
                <c:pt idx="62">
                  <c:v>40651</c:v>
                </c:pt>
                <c:pt idx="63">
                  <c:v>40681</c:v>
                </c:pt>
                <c:pt idx="64">
                  <c:v>40712</c:v>
                </c:pt>
                <c:pt idx="65">
                  <c:v>40742</c:v>
                </c:pt>
                <c:pt idx="66">
                  <c:v>40773</c:v>
                </c:pt>
                <c:pt idx="67">
                  <c:v>40804</c:v>
                </c:pt>
                <c:pt idx="68">
                  <c:v>40834</c:v>
                </c:pt>
                <c:pt idx="69">
                  <c:v>40865</c:v>
                </c:pt>
                <c:pt idx="70">
                  <c:v>40895</c:v>
                </c:pt>
                <c:pt idx="71">
                  <c:v>40926</c:v>
                </c:pt>
                <c:pt idx="72">
                  <c:v>40957</c:v>
                </c:pt>
                <c:pt idx="73">
                  <c:v>40986</c:v>
                </c:pt>
                <c:pt idx="74">
                  <c:v>41017</c:v>
                </c:pt>
                <c:pt idx="75">
                  <c:v>41047</c:v>
                </c:pt>
                <c:pt idx="76">
                  <c:v>41078</c:v>
                </c:pt>
                <c:pt idx="77">
                  <c:v>41108</c:v>
                </c:pt>
                <c:pt idx="78">
                  <c:v>41139</c:v>
                </c:pt>
                <c:pt idx="79">
                  <c:v>41170</c:v>
                </c:pt>
                <c:pt idx="80">
                  <c:v>41200</c:v>
                </c:pt>
                <c:pt idx="81">
                  <c:v>41231</c:v>
                </c:pt>
                <c:pt idx="82">
                  <c:v>41261</c:v>
                </c:pt>
                <c:pt idx="83">
                  <c:v>41292</c:v>
                </c:pt>
                <c:pt idx="84">
                  <c:v>41323</c:v>
                </c:pt>
                <c:pt idx="85">
                  <c:v>41351</c:v>
                </c:pt>
                <c:pt idx="86">
                  <c:v>41382</c:v>
                </c:pt>
                <c:pt idx="87">
                  <c:v>41412</c:v>
                </c:pt>
                <c:pt idx="88">
                  <c:v>41443</c:v>
                </c:pt>
                <c:pt idx="89">
                  <c:v>41473</c:v>
                </c:pt>
                <c:pt idx="90">
                  <c:v>41504</c:v>
                </c:pt>
                <c:pt idx="91">
                  <c:v>41535</c:v>
                </c:pt>
                <c:pt idx="92">
                  <c:v>41565</c:v>
                </c:pt>
                <c:pt idx="93">
                  <c:v>41596</c:v>
                </c:pt>
                <c:pt idx="94">
                  <c:v>41626</c:v>
                </c:pt>
                <c:pt idx="95">
                  <c:v>41657</c:v>
                </c:pt>
                <c:pt idx="96">
                  <c:v>41688</c:v>
                </c:pt>
                <c:pt idx="97">
                  <c:v>41716</c:v>
                </c:pt>
                <c:pt idx="98">
                  <c:v>41747</c:v>
                </c:pt>
                <c:pt idx="99">
                  <c:v>41777</c:v>
                </c:pt>
                <c:pt idx="100">
                  <c:v>41808</c:v>
                </c:pt>
                <c:pt idx="101">
                  <c:v>41838</c:v>
                </c:pt>
                <c:pt idx="102">
                  <c:v>41869</c:v>
                </c:pt>
                <c:pt idx="103">
                  <c:v>41900</c:v>
                </c:pt>
                <c:pt idx="104">
                  <c:v>41930</c:v>
                </c:pt>
                <c:pt idx="105">
                  <c:v>41961</c:v>
                </c:pt>
                <c:pt idx="106">
                  <c:v>41991</c:v>
                </c:pt>
                <c:pt idx="107">
                  <c:v>42022</c:v>
                </c:pt>
                <c:pt idx="108">
                  <c:v>42053</c:v>
                </c:pt>
                <c:pt idx="109">
                  <c:v>42081</c:v>
                </c:pt>
                <c:pt idx="110">
                  <c:v>42112</c:v>
                </c:pt>
                <c:pt idx="111">
                  <c:v>42142</c:v>
                </c:pt>
                <c:pt idx="112">
                  <c:v>42173</c:v>
                </c:pt>
                <c:pt idx="113">
                  <c:v>42203</c:v>
                </c:pt>
                <c:pt idx="114">
                  <c:v>42234</c:v>
                </c:pt>
                <c:pt idx="115">
                  <c:v>42265</c:v>
                </c:pt>
                <c:pt idx="116">
                  <c:v>42295</c:v>
                </c:pt>
                <c:pt idx="117">
                  <c:v>42326</c:v>
                </c:pt>
                <c:pt idx="118">
                  <c:v>42356</c:v>
                </c:pt>
                <c:pt idx="119">
                  <c:v>42387</c:v>
                </c:pt>
                <c:pt idx="120">
                  <c:v>42418</c:v>
                </c:pt>
                <c:pt idx="121">
                  <c:v>42447</c:v>
                </c:pt>
                <c:pt idx="122">
                  <c:v>42478</c:v>
                </c:pt>
                <c:pt idx="123">
                  <c:v>42508</c:v>
                </c:pt>
                <c:pt idx="124">
                  <c:v>42539</c:v>
                </c:pt>
                <c:pt idx="125">
                  <c:v>42569</c:v>
                </c:pt>
                <c:pt idx="126">
                  <c:v>42600</c:v>
                </c:pt>
                <c:pt idx="127">
                  <c:v>42631</c:v>
                </c:pt>
                <c:pt idx="128">
                  <c:v>42661</c:v>
                </c:pt>
                <c:pt idx="129">
                  <c:v>42692</c:v>
                </c:pt>
                <c:pt idx="130">
                  <c:v>42722</c:v>
                </c:pt>
                <c:pt idx="131">
                  <c:v>42753</c:v>
                </c:pt>
                <c:pt idx="132">
                  <c:v>42784</c:v>
                </c:pt>
                <c:pt idx="133">
                  <c:v>42812</c:v>
                </c:pt>
                <c:pt idx="134">
                  <c:v>42843</c:v>
                </c:pt>
                <c:pt idx="135">
                  <c:v>42873</c:v>
                </c:pt>
                <c:pt idx="136">
                  <c:v>42904</c:v>
                </c:pt>
                <c:pt idx="137">
                  <c:v>42934</c:v>
                </c:pt>
                <c:pt idx="138">
                  <c:v>42965</c:v>
                </c:pt>
                <c:pt idx="139">
                  <c:v>42996</c:v>
                </c:pt>
                <c:pt idx="140">
                  <c:v>43026</c:v>
                </c:pt>
                <c:pt idx="141">
                  <c:v>43057</c:v>
                </c:pt>
                <c:pt idx="142">
                  <c:v>43087</c:v>
                </c:pt>
                <c:pt idx="143">
                  <c:v>43118</c:v>
                </c:pt>
                <c:pt idx="144">
                  <c:v>43149</c:v>
                </c:pt>
                <c:pt idx="145">
                  <c:v>43177</c:v>
                </c:pt>
                <c:pt idx="146">
                  <c:v>43208</c:v>
                </c:pt>
                <c:pt idx="147">
                  <c:v>43238</c:v>
                </c:pt>
                <c:pt idx="148">
                  <c:v>43269</c:v>
                </c:pt>
                <c:pt idx="149">
                  <c:v>43299</c:v>
                </c:pt>
                <c:pt idx="150">
                  <c:v>43330</c:v>
                </c:pt>
                <c:pt idx="151">
                  <c:v>43361</c:v>
                </c:pt>
                <c:pt idx="152">
                  <c:v>43391</c:v>
                </c:pt>
                <c:pt idx="153">
                  <c:v>43422</c:v>
                </c:pt>
                <c:pt idx="154">
                  <c:v>43452</c:v>
                </c:pt>
                <c:pt idx="155">
                  <c:v>43483</c:v>
                </c:pt>
                <c:pt idx="156">
                  <c:v>43514</c:v>
                </c:pt>
                <c:pt idx="157">
                  <c:v>43542</c:v>
                </c:pt>
                <c:pt idx="158">
                  <c:v>43573</c:v>
                </c:pt>
                <c:pt idx="159">
                  <c:v>43603</c:v>
                </c:pt>
                <c:pt idx="160">
                  <c:v>43634</c:v>
                </c:pt>
                <c:pt idx="161">
                  <c:v>43664</c:v>
                </c:pt>
                <c:pt idx="162">
                  <c:v>43695</c:v>
                </c:pt>
                <c:pt idx="163">
                  <c:v>43726</c:v>
                </c:pt>
                <c:pt idx="164">
                  <c:v>43756</c:v>
                </c:pt>
                <c:pt idx="165">
                  <c:v>43787</c:v>
                </c:pt>
                <c:pt idx="166">
                  <c:v>43817</c:v>
                </c:pt>
                <c:pt idx="167">
                  <c:v>43848</c:v>
                </c:pt>
                <c:pt idx="168">
                  <c:v>43879</c:v>
                </c:pt>
                <c:pt idx="169">
                  <c:v>43908</c:v>
                </c:pt>
                <c:pt idx="170">
                  <c:v>43939</c:v>
                </c:pt>
                <c:pt idx="171">
                  <c:v>43969</c:v>
                </c:pt>
                <c:pt idx="172">
                  <c:v>44000</c:v>
                </c:pt>
                <c:pt idx="173">
                  <c:v>44030</c:v>
                </c:pt>
                <c:pt idx="174">
                  <c:v>44061</c:v>
                </c:pt>
                <c:pt idx="175">
                  <c:v>44092</c:v>
                </c:pt>
                <c:pt idx="176">
                  <c:v>44122</c:v>
                </c:pt>
                <c:pt idx="177">
                  <c:v>44153</c:v>
                </c:pt>
                <c:pt idx="178">
                  <c:v>44183</c:v>
                </c:pt>
                <c:pt idx="179">
                  <c:v>44214</c:v>
                </c:pt>
                <c:pt idx="180">
                  <c:v>44245</c:v>
                </c:pt>
              </c:numCache>
            </c:numRef>
          </c:cat>
          <c:val>
            <c:numRef>
              <c:f>Sheet1!$D$2:$D$182</c:f>
              <c:numCache>
                <c:formatCode>General</c:formatCode>
                <c:ptCount val="181"/>
                <c:pt idx="0">
                  <c:v>0.82136752136752134</c:v>
                </c:pt>
                <c:pt idx="1">
                  <c:v>0.81175468483816016</c:v>
                </c:pt>
                <c:pt idx="2">
                  <c:v>0.87489288774635809</c:v>
                </c:pt>
                <c:pt idx="3">
                  <c:v>0.87717731129968735</c:v>
                </c:pt>
                <c:pt idx="4">
                  <c:v>0.79865125240847779</c:v>
                </c:pt>
                <c:pt idx="5">
                  <c:v>0.84909175593851893</c:v>
                </c:pt>
                <c:pt idx="6">
                  <c:v>0.84830430797433554</c:v>
                </c:pt>
                <c:pt idx="7">
                  <c:v>0.827321911632101</c:v>
                </c:pt>
                <c:pt idx="8">
                  <c:v>0.86142983230361869</c:v>
                </c:pt>
                <c:pt idx="9">
                  <c:v>0.89149305555555558</c:v>
                </c:pt>
                <c:pt idx="10">
                  <c:v>0.89856957087126144</c:v>
                </c:pt>
                <c:pt idx="11">
                  <c:v>0.90102389078498302</c:v>
                </c:pt>
                <c:pt idx="12">
                  <c:v>0.85738325620530076</c:v>
                </c:pt>
                <c:pt idx="13">
                  <c:v>0.87012411347517737</c:v>
                </c:pt>
                <c:pt idx="14">
                  <c:v>0.89874513197749895</c:v>
                </c:pt>
                <c:pt idx="15">
                  <c:v>0.89546599496221657</c:v>
                </c:pt>
                <c:pt idx="16">
                  <c:v>0.91381495564005066</c:v>
                </c:pt>
                <c:pt idx="17">
                  <c:v>0.9839730071699706</c:v>
                </c:pt>
                <c:pt idx="18">
                  <c:v>0.99034926470588214</c:v>
                </c:pt>
                <c:pt idx="19">
                  <c:v>1.0004545454545455</c:v>
                </c:pt>
                <c:pt idx="20">
                  <c:v>1.0713976633491995</c:v>
                </c:pt>
                <c:pt idx="21">
                  <c:v>1.0767123287671234</c:v>
                </c:pt>
                <c:pt idx="22">
                  <c:v>1.0813589628967366</c:v>
                </c:pt>
                <c:pt idx="23">
                  <c:v>1.0980683506686477</c:v>
                </c:pt>
                <c:pt idx="24">
                  <c:v>1.0413054563997959</c:v>
                </c:pt>
                <c:pt idx="25">
                  <c:v>1.0911999999999999</c:v>
                </c:pt>
                <c:pt idx="26">
                  <c:v>1.0799169693824597</c:v>
                </c:pt>
                <c:pt idx="27">
                  <c:v>1.0867625185919685</c:v>
                </c:pt>
                <c:pt idx="28">
                  <c:v>1.0840731070496084</c:v>
                </c:pt>
                <c:pt idx="29">
                  <c:v>1.0357554786620531</c:v>
                </c:pt>
                <c:pt idx="30">
                  <c:v>0.97407611693325979</c:v>
                </c:pt>
                <c:pt idx="31">
                  <c:v>0.88546798029556639</c:v>
                </c:pt>
                <c:pt idx="32">
                  <c:v>0.93851851851851842</c:v>
                </c:pt>
                <c:pt idx="33">
                  <c:v>0.89498432601880873</c:v>
                </c:pt>
                <c:pt idx="34">
                  <c:v>0.91871165644171771</c:v>
                </c:pt>
                <c:pt idx="35">
                  <c:v>0.89576802507836994</c:v>
                </c:pt>
                <c:pt idx="36">
                  <c:v>0.9010736196319018</c:v>
                </c:pt>
                <c:pt idx="37">
                  <c:v>0.93390557939914165</c:v>
                </c:pt>
                <c:pt idx="38">
                  <c:v>0.96120689655172431</c:v>
                </c:pt>
                <c:pt idx="39">
                  <c:v>0.98178137651821873</c:v>
                </c:pt>
                <c:pt idx="40">
                  <c:v>1.0495376486129457</c:v>
                </c:pt>
                <c:pt idx="41">
                  <c:v>1.0199203187250996</c:v>
                </c:pt>
                <c:pt idx="42">
                  <c:v>1.0457317073170733</c:v>
                </c:pt>
                <c:pt idx="43">
                  <c:v>1.0378346915017462</c:v>
                </c:pt>
                <c:pt idx="44">
                  <c:v>1.0761627906976745</c:v>
                </c:pt>
                <c:pt idx="45">
                  <c:v>1.088217880402605</c:v>
                </c:pt>
                <c:pt idx="46">
                  <c:v>1.0937129300118624</c:v>
                </c:pt>
                <c:pt idx="47">
                  <c:v>1.0847262247838616</c:v>
                </c:pt>
                <c:pt idx="48">
                  <c:v>1.058679706601467</c:v>
                </c:pt>
                <c:pt idx="49">
                  <c:v>1.0396501457725946</c:v>
                </c:pt>
                <c:pt idx="50">
                  <c:v>1.0380898237635021</c:v>
                </c:pt>
                <c:pt idx="51">
                  <c:v>1.0223160434258143</c:v>
                </c:pt>
                <c:pt idx="52">
                  <c:v>1.1075484301937206</c:v>
                </c:pt>
                <c:pt idx="53">
                  <c:v>1.1337883959044368</c:v>
                </c:pt>
                <c:pt idx="54">
                  <c:v>1.1614227086183311</c:v>
                </c:pt>
                <c:pt idx="55">
                  <c:v>1.1058370750481077</c:v>
                </c:pt>
                <c:pt idx="56">
                  <c:v>1.1179810725552051</c:v>
                </c:pt>
                <c:pt idx="57">
                  <c:v>1.0954174513496548</c:v>
                </c:pt>
                <c:pt idx="58">
                  <c:v>1.0745454545454545</c:v>
                </c:pt>
                <c:pt idx="59">
                  <c:v>1.0555223880597016</c:v>
                </c:pt>
                <c:pt idx="60">
                  <c:v>0.9779965257672264</c:v>
                </c:pt>
                <c:pt idx="61">
                  <c:v>1.0404551201011376</c:v>
                </c:pt>
                <c:pt idx="62">
                  <c:v>1.0387174833635815</c:v>
                </c:pt>
                <c:pt idx="63">
                  <c:v>1.0053989202159568</c:v>
                </c:pt>
                <c:pt idx="64">
                  <c:v>1.016424510423247</c:v>
                </c:pt>
                <c:pt idx="65">
                  <c:v>0.9924859110832811</c:v>
                </c:pt>
                <c:pt idx="66">
                  <c:v>0.989547038327526</c:v>
                </c:pt>
                <c:pt idx="67">
                  <c:v>0.99134199134199152</c:v>
                </c:pt>
                <c:pt idx="68">
                  <c:v>0.9377211606510969</c:v>
                </c:pt>
                <c:pt idx="69">
                  <c:v>0.95824634655532359</c:v>
                </c:pt>
                <c:pt idx="70">
                  <c:v>0.93992932862190814</c:v>
                </c:pt>
                <c:pt idx="71">
                  <c:v>0.91283783783783778</c:v>
                </c:pt>
                <c:pt idx="72">
                  <c:v>0.92609254498714655</c:v>
                </c:pt>
                <c:pt idx="73">
                  <c:v>0.8991336633663366</c:v>
                </c:pt>
                <c:pt idx="74">
                  <c:v>0.89117836445589182</c:v>
                </c:pt>
                <c:pt idx="75">
                  <c:v>0.87854251012145756</c:v>
                </c:pt>
                <c:pt idx="76">
                  <c:v>0.91152263374485598</c:v>
                </c:pt>
                <c:pt idx="77">
                  <c:v>0.89357429718875503</c:v>
                </c:pt>
                <c:pt idx="78">
                  <c:v>0.889955214331414</c:v>
                </c:pt>
                <c:pt idx="79">
                  <c:v>0.86937222574508566</c:v>
                </c:pt>
                <c:pt idx="80">
                  <c:v>0.88002512562814073</c:v>
                </c:pt>
                <c:pt idx="81">
                  <c:v>0.90211640211640221</c:v>
                </c:pt>
                <c:pt idx="82">
                  <c:v>0.90634820867379007</c:v>
                </c:pt>
                <c:pt idx="83">
                  <c:v>0.89636363636363647</c:v>
                </c:pt>
                <c:pt idx="84">
                  <c:v>0.85655496766607875</c:v>
                </c:pt>
                <c:pt idx="85">
                  <c:v>0.83783783783783783</c:v>
                </c:pt>
                <c:pt idx="86">
                  <c:v>0.8045375218150087</c:v>
                </c:pt>
                <c:pt idx="87">
                  <c:v>0.76717557251908397</c:v>
                </c:pt>
                <c:pt idx="88">
                  <c:v>0.75776754890678943</c:v>
                </c:pt>
                <c:pt idx="89">
                  <c:v>0.72570794003331485</c:v>
                </c:pt>
                <c:pt idx="90">
                  <c:v>0.72971491228070173</c:v>
                </c:pt>
                <c:pt idx="91">
                  <c:v>0.74126637554585151</c:v>
                </c:pt>
                <c:pt idx="92">
                  <c:v>0.74231805929919137</c:v>
                </c:pt>
                <c:pt idx="93">
                  <c:v>0.70010559662090821</c:v>
                </c:pt>
                <c:pt idx="94">
                  <c:v>0.72027600849256901</c:v>
                </c:pt>
                <c:pt idx="95">
                  <c:v>0.6718027734976888</c:v>
                </c:pt>
                <c:pt idx="96">
                  <c:v>0.66998950682056657</c:v>
                </c:pt>
                <c:pt idx="97">
                  <c:v>0.65926690758905515</c:v>
                </c:pt>
                <c:pt idx="98">
                  <c:v>0.69278996865203768</c:v>
                </c:pt>
                <c:pt idx="99">
                  <c:v>0.67944785276073616</c:v>
                </c:pt>
                <c:pt idx="100">
                  <c:v>0.69342699448068235</c:v>
                </c:pt>
                <c:pt idx="101">
                  <c:v>0.69643753135975905</c:v>
                </c:pt>
                <c:pt idx="102">
                  <c:v>0.71032357473035435</c:v>
                </c:pt>
                <c:pt idx="103">
                  <c:v>0.69138276553106204</c:v>
                </c:pt>
                <c:pt idx="104">
                  <c:v>0.71103896103896103</c:v>
                </c:pt>
                <c:pt idx="105">
                  <c:v>0.67497507477567309</c:v>
                </c:pt>
                <c:pt idx="106">
                  <c:v>0.65813715455475952</c:v>
                </c:pt>
                <c:pt idx="107">
                  <c:v>0.68140243902439024</c:v>
                </c:pt>
                <c:pt idx="108">
                  <c:v>0.6621359223300971</c:v>
                </c:pt>
                <c:pt idx="109">
                  <c:v>0.66086956521739137</c:v>
                </c:pt>
                <c:pt idx="110">
                  <c:v>0.68042671614100181</c:v>
                </c:pt>
                <c:pt idx="111">
                  <c:v>0.67732831608654753</c:v>
                </c:pt>
                <c:pt idx="112">
                  <c:v>0.65101944049312466</c:v>
                </c:pt>
                <c:pt idx="113">
                  <c:v>0.63336475023562688</c:v>
                </c:pt>
                <c:pt idx="114">
                  <c:v>0.61</c:v>
                </c:pt>
                <c:pt idx="115">
                  <c:v>0.6208482370975984</c:v>
                </c:pt>
                <c:pt idx="116">
                  <c:v>0.64885496183206104</c:v>
                </c:pt>
                <c:pt idx="117">
                  <c:v>0.61372549019607847</c:v>
                </c:pt>
                <c:pt idx="118">
                  <c:v>0.62744116174261388</c:v>
                </c:pt>
                <c:pt idx="119">
                  <c:v>0.6365603028664143</c:v>
                </c:pt>
                <c:pt idx="120">
                  <c:v>0.64293478260869563</c:v>
                </c:pt>
                <c:pt idx="121">
                  <c:v>0.65051546391752579</c:v>
                </c:pt>
                <c:pt idx="122">
                  <c:v>0.66291560102301794</c:v>
                </c:pt>
                <c:pt idx="123">
                  <c:v>0.64787288569964119</c:v>
                </c:pt>
                <c:pt idx="124">
                  <c:v>0.66857440166493232</c:v>
                </c:pt>
                <c:pt idx="125">
                  <c:v>0.67586552935273447</c:v>
                </c:pt>
                <c:pt idx="126">
                  <c:v>0.69860973187686204</c:v>
                </c:pt>
                <c:pt idx="127">
                  <c:v>0.70678225395206518</c:v>
                </c:pt>
                <c:pt idx="128">
                  <c:v>0.7118301314459049</c:v>
                </c:pt>
                <c:pt idx="129">
                  <c:v>0.67200801201802707</c:v>
                </c:pt>
                <c:pt idx="130">
                  <c:v>0.66586653864618328</c:v>
                </c:pt>
                <c:pt idx="131">
                  <c:v>0.6655550262029537</c:v>
                </c:pt>
                <c:pt idx="132">
                  <c:v>0.66233766233766223</c:v>
                </c:pt>
                <c:pt idx="133">
                  <c:v>0.65931034482758621</c:v>
                </c:pt>
                <c:pt idx="134">
                  <c:v>0.6738519212746017</c:v>
                </c:pt>
                <c:pt idx="135">
                  <c:v>0.69091751621872111</c:v>
                </c:pt>
                <c:pt idx="136">
                  <c:v>0.6805682859761687</c:v>
                </c:pt>
                <c:pt idx="137">
                  <c:v>0.69184707508060805</c:v>
                </c:pt>
                <c:pt idx="138">
                  <c:v>0.70276497695852536</c:v>
                </c:pt>
                <c:pt idx="139">
                  <c:v>0.71507100320659644</c:v>
                </c:pt>
                <c:pt idx="140">
                  <c:v>0.70825852782764809</c:v>
                </c:pt>
                <c:pt idx="141">
                  <c:v>0.71261261261261255</c:v>
                </c:pt>
                <c:pt idx="142">
                  <c:v>0.68335529205094425</c:v>
                </c:pt>
                <c:pt idx="143">
                  <c:v>0.70055295618885582</c:v>
                </c:pt>
                <c:pt idx="144">
                  <c:v>0.70771312584573742</c:v>
                </c:pt>
                <c:pt idx="145">
                  <c:v>0.72418417523468936</c:v>
                </c:pt>
                <c:pt idx="146">
                  <c:v>0.71613499768839572</c:v>
                </c:pt>
                <c:pt idx="147">
                  <c:v>0.68911685994647631</c:v>
                </c:pt>
                <c:pt idx="148">
                  <c:v>0.68736141906873616</c:v>
                </c:pt>
                <c:pt idx="149">
                  <c:v>0.66383549396513186</c:v>
                </c:pt>
                <c:pt idx="150">
                  <c:v>0.6495992876224399</c:v>
                </c:pt>
                <c:pt idx="151">
                  <c:v>0.62722419928825612</c:v>
                </c:pt>
                <c:pt idx="152">
                  <c:v>0.61887311039853421</c:v>
                </c:pt>
                <c:pt idx="153">
                  <c:v>0.62913907284768222</c:v>
                </c:pt>
                <c:pt idx="154">
                  <c:v>0.64780487804878062</c:v>
                </c:pt>
                <c:pt idx="155">
                  <c:v>0.67603550295857984</c:v>
                </c:pt>
                <c:pt idx="156">
                  <c:v>0.66447985004686039</c:v>
                </c:pt>
                <c:pt idx="157">
                  <c:v>0.65823367065317395</c:v>
                </c:pt>
                <c:pt idx="158">
                  <c:v>0.66547565877623938</c:v>
                </c:pt>
                <c:pt idx="159">
                  <c:v>0.65064695009242135</c:v>
                </c:pt>
                <c:pt idx="160">
                  <c:v>0.65711687130513874</c:v>
                </c:pt>
                <c:pt idx="161">
                  <c:v>0.65070921985815611</c:v>
                </c:pt>
                <c:pt idx="162">
                  <c:v>0.639136555607696</c:v>
                </c:pt>
                <c:pt idx="163">
                  <c:v>0.64183123877917403</c:v>
                </c:pt>
                <c:pt idx="164">
                  <c:v>0.64230942715381145</c:v>
                </c:pt>
                <c:pt idx="165">
                  <c:v>0.63604549431321078</c:v>
                </c:pt>
                <c:pt idx="166">
                  <c:v>0.63750541359896051</c:v>
                </c:pt>
                <c:pt idx="167">
                  <c:v>0.65432612312811977</c:v>
                </c:pt>
                <c:pt idx="168">
                  <c:v>0.62275693311582381</c:v>
                </c:pt>
                <c:pt idx="169">
                  <c:v>0.68541033434650456</c:v>
                </c:pt>
                <c:pt idx="170">
                  <c:v>0.65527488855869231</c:v>
                </c:pt>
                <c:pt idx="171">
                  <c:v>0.63884892086330936</c:v>
                </c:pt>
                <c:pt idx="172">
                  <c:v>0.63702749140893478</c:v>
                </c:pt>
                <c:pt idx="173">
                  <c:v>0.65592298032649643</c:v>
                </c:pt>
                <c:pt idx="174">
                  <c:v>0.65263588067020839</c:v>
                </c:pt>
                <c:pt idx="175">
                  <c:v>0.65430085609457811</c:v>
                </c:pt>
                <c:pt idx="176">
                  <c:v>0.64854058376649348</c:v>
                </c:pt>
                <c:pt idx="177">
                  <c:v>0.64481946624803765</c:v>
                </c:pt>
                <c:pt idx="178">
                  <c:v>0.65210843373493976</c:v>
                </c:pt>
                <c:pt idx="179">
                  <c:v>0.69684750733137824</c:v>
                </c:pt>
                <c:pt idx="180">
                  <c:v>0.70782041998551781</c:v>
                </c:pt>
              </c:numCache>
            </c:numRef>
          </c:val>
          <c:smooth val="0"/>
          <c:extLst>
            <c:ext xmlns:c16="http://schemas.microsoft.com/office/drawing/2014/chart" uri="{C3380CC4-5D6E-409C-BE32-E72D297353CC}">
              <c16:uniqueId val="{00000000-8B94-4351-A1C0-95CE688236CF}"/>
            </c:ext>
          </c:extLst>
        </c:ser>
        <c:ser>
          <c:idx val="1"/>
          <c:order val="1"/>
          <c:tx>
            <c:v>Hist. average</c:v>
          </c:tx>
          <c:spPr>
            <a:ln w="28575">
              <a:solidFill>
                <a:schemeClr val="accent6"/>
              </a:solidFill>
              <a:prstDash val="solid"/>
            </a:ln>
          </c:spPr>
          <c:marker>
            <c:symbol val="none"/>
          </c:marker>
          <c:cat>
            <c:numRef>
              <c:f>Sheet1!$A$2:$A$182</c:f>
              <c:numCache>
                <c:formatCode>dd\-mm\-yy</c:formatCode>
                <c:ptCount val="181"/>
                <c:pt idx="0">
                  <c:v>38766</c:v>
                </c:pt>
                <c:pt idx="1">
                  <c:v>38794</c:v>
                </c:pt>
                <c:pt idx="2">
                  <c:v>38825</c:v>
                </c:pt>
                <c:pt idx="3">
                  <c:v>38855</c:v>
                </c:pt>
                <c:pt idx="4">
                  <c:v>38886</c:v>
                </c:pt>
                <c:pt idx="5">
                  <c:v>38916</c:v>
                </c:pt>
                <c:pt idx="6">
                  <c:v>38947</c:v>
                </c:pt>
                <c:pt idx="7">
                  <c:v>38978</c:v>
                </c:pt>
                <c:pt idx="8">
                  <c:v>39008</c:v>
                </c:pt>
                <c:pt idx="9">
                  <c:v>39039</c:v>
                </c:pt>
                <c:pt idx="10">
                  <c:v>39069</c:v>
                </c:pt>
                <c:pt idx="11">
                  <c:v>39100</c:v>
                </c:pt>
                <c:pt idx="12">
                  <c:v>39131</c:v>
                </c:pt>
                <c:pt idx="13">
                  <c:v>39159</c:v>
                </c:pt>
                <c:pt idx="14">
                  <c:v>39190</c:v>
                </c:pt>
                <c:pt idx="15">
                  <c:v>39220</c:v>
                </c:pt>
                <c:pt idx="16">
                  <c:v>39251</c:v>
                </c:pt>
                <c:pt idx="17">
                  <c:v>39281</c:v>
                </c:pt>
                <c:pt idx="18">
                  <c:v>39312</c:v>
                </c:pt>
                <c:pt idx="19">
                  <c:v>39343</c:v>
                </c:pt>
                <c:pt idx="20">
                  <c:v>39373</c:v>
                </c:pt>
                <c:pt idx="21">
                  <c:v>39404</c:v>
                </c:pt>
                <c:pt idx="22">
                  <c:v>39434</c:v>
                </c:pt>
                <c:pt idx="23">
                  <c:v>39465</c:v>
                </c:pt>
                <c:pt idx="24">
                  <c:v>39496</c:v>
                </c:pt>
                <c:pt idx="25">
                  <c:v>39525</c:v>
                </c:pt>
                <c:pt idx="26">
                  <c:v>39556</c:v>
                </c:pt>
                <c:pt idx="27">
                  <c:v>39586</c:v>
                </c:pt>
                <c:pt idx="28">
                  <c:v>39617</c:v>
                </c:pt>
                <c:pt idx="29">
                  <c:v>39647</c:v>
                </c:pt>
                <c:pt idx="30">
                  <c:v>39678</c:v>
                </c:pt>
                <c:pt idx="31">
                  <c:v>39709</c:v>
                </c:pt>
                <c:pt idx="32">
                  <c:v>39739</c:v>
                </c:pt>
                <c:pt idx="33">
                  <c:v>39770</c:v>
                </c:pt>
                <c:pt idx="34">
                  <c:v>39800</c:v>
                </c:pt>
                <c:pt idx="35">
                  <c:v>39831</c:v>
                </c:pt>
                <c:pt idx="36">
                  <c:v>39862</c:v>
                </c:pt>
                <c:pt idx="37">
                  <c:v>39890</c:v>
                </c:pt>
                <c:pt idx="38">
                  <c:v>39921</c:v>
                </c:pt>
                <c:pt idx="39">
                  <c:v>39951</c:v>
                </c:pt>
                <c:pt idx="40">
                  <c:v>39982</c:v>
                </c:pt>
                <c:pt idx="41">
                  <c:v>40012</c:v>
                </c:pt>
                <c:pt idx="42">
                  <c:v>40043</c:v>
                </c:pt>
                <c:pt idx="43">
                  <c:v>40074</c:v>
                </c:pt>
                <c:pt idx="44">
                  <c:v>40104</c:v>
                </c:pt>
                <c:pt idx="45">
                  <c:v>40135</c:v>
                </c:pt>
                <c:pt idx="46">
                  <c:v>40165</c:v>
                </c:pt>
                <c:pt idx="47">
                  <c:v>40196</c:v>
                </c:pt>
                <c:pt idx="48">
                  <c:v>40227</c:v>
                </c:pt>
                <c:pt idx="49">
                  <c:v>40255</c:v>
                </c:pt>
                <c:pt idx="50">
                  <c:v>40286</c:v>
                </c:pt>
                <c:pt idx="51">
                  <c:v>40316</c:v>
                </c:pt>
                <c:pt idx="52">
                  <c:v>40347</c:v>
                </c:pt>
                <c:pt idx="53">
                  <c:v>40377</c:v>
                </c:pt>
                <c:pt idx="54">
                  <c:v>40408</c:v>
                </c:pt>
                <c:pt idx="55">
                  <c:v>40439</c:v>
                </c:pt>
                <c:pt idx="56">
                  <c:v>40469</c:v>
                </c:pt>
                <c:pt idx="57">
                  <c:v>40500</c:v>
                </c:pt>
                <c:pt idx="58">
                  <c:v>40530</c:v>
                </c:pt>
                <c:pt idx="59">
                  <c:v>40561</c:v>
                </c:pt>
                <c:pt idx="60">
                  <c:v>40592</c:v>
                </c:pt>
                <c:pt idx="61">
                  <c:v>40620</c:v>
                </c:pt>
                <c:pt idx="62">
                  <c:v>40651</c:v>
                </c:pt>
                <c:pt idx="63">
                  <c:v>40681</c:v>
                </c:pt>
                <c:pt idx="64">
                  <c:v>40712</c:v>
                </c:pt>
                <c:pt idx="65">
                  <c:v>40742</c:v>
                </c:pt>
                <c:pt idx="66">
                  <c:v>40773</c:v>
                </c:pt>
                <c:pt idx="67">
                  <c:v>40804</c:v>
                </c:pt>
                <c:pt idx="68">
                  <c:v>40834</c:v>
                </c:pt>
                <c:pt idx="69">
                  <c:v>40865</c:v>
                </c:pt>
                <c:pt idx="70">
                  <c:v>40895</c:v>
                </c:pt>
                <c:pt idx="71">
                  <c:v>40926</c:v>
                </c:pt>
                <c:pt idx="72">
                  <c:v>40957</c:v>
                </c:pt>
                <c:pt idx="73">
                  <c:v>40986</c:v>
                </c:pt>
                <c:pt idx="74">
                  <c:v>41017</c:v>
                </c:pt>
                <c:pt idx="75">
                  <c:v>41047</c:v>
                </c:pt>
                <c:pt idx="76">
                  <c:v>41078</c:v>
                </c:pt>
                <c:pt idx="77">
                  <c:v>41108</c:v>
                </c:pt>
                <c:pt idx="78">
                  <c:v>41139</c:v>
                </c:pt>
                <c:pt idx="79">
                  <c:v>41170</c:v>
                </c:pt>
                <c:pt idx="80">
                  <c:v>41200</c:v>
                </c:pt>
                <c:pt idx="81">
                  <c:v>41231</c:v>
                </c:pt>
                <c:pt idx="82">
                  <c:v>41261</c:v>
                </c:pt>
                <c:pt idx="83">
                  <c:v>41292</c:v>
                </c:pt>
                <c:pt idx="84">
                  <c:v>41323</c:v>
                </c:pt>
                <c:pt idx="85">
                  <c:v>41351</c:v>
                </c:pt>
                <c:pt idx="86">
                  <c:v>41382</c:v>
                </c:pt>
                <c:pt idx="87">
                  <c:v>41412</c:v>
                </c:pt>
                <c:pt idx="88">
                  <c:v>41443</c:v>
                </c:pt>
                <c:pt idx="89">
                  <c:v>41473</c:v>
                </c:pt>
                <c:pt idx="90">
                  <c:v>41504</c:v>
                </c:pt>
                <c:pt idx="91">
                  <c:v>41535</c:v>
                </c:pt>
                <c:pt idx="92">
                  <c:v>41565</c:v>
                </c:pt>
                <c:pt idx="93">
                  <c:v>41596</c:v>
                </c:pt>
                <c:pt idx="94">
                  <c:v>41626</c:v>
                </c:pt>
                <c:pt idx="95">
                  <c:v>41657</c:v>
                </c:pt>
                <c:pt idx="96">
                  <c:v>41688</c:v>
                </c:pt>
                <c:pt idx="97">
                  <c:v>41716</c:v>
                </c:pt>
                <c:pt idx="98">
                  <c:v>41747</c:v>
                </c:pt>
                <c:pt idx="99">
                  <c:v>41777</c:v>
                </c:pt>
                <c:pt idx="100">
                  <c:v>41808</c:v>
                </c:pt>
                <c:pt idx="101">
                  <c:v>41838</c:v>
                </c:pt>
                <c:pt idx="102">
                  <c:v>41869</c:v>
                </c:pt>
                <c:pt idx="103">
                  <c:v>41900</c:v>
                </c:pt>
                <c:pt idx="104">
                  <c:v>41930</c:v>
                </c:pt>
                <c:pt idx="105">
                  <c:v>41961</c:v>
                </c:pt>
                <c:pt idx="106">
                  <c:v>41991</c:v>
                </c:pt>
                <c:pt idx="107">
                  <c:v>42022</c:v>
                </c:pt>
                <c:pt idx="108">
                  <c:v>42053</c:v>
                </c:pt>
                <c:pt idx="109">
                  <c:v>42081</c:v>
                </c:pt>
                <c:pt idx="110">
                  <c:v>42112</c:v>
                </c:pt>
                <c:pt idx="111">
                  <c:v>42142</c:v>
                </c:pt>
                <c:pt idx="112">
                  <c:v>42173</c:v>
                </c:pt>
                <c:pt idx="113">
                  <c:v>42203</c:v>
                </c:pt>
                <c:pt idx="114">
                  <c:v>42234</c:v>
                </c:pt>
                <c:pt idx="115">
                  <c:v>42265</c:v>
                </c:pt>
                <c:pt idx="116">
                  <c:v>42295</c:v>
                </c:pt>
                <c:pt idx="117">
                  <c:v>42326</c:v>
                </c:pt>
                <c:pt idx="118">
                  <c:v>42356</c:v>
                </c:pt>
                <c:pt idx="119">
                  <c:v>42387</c:v>
                </c:pt>
                <c:pt idx="120">
                  <c:v>42418</c:v>
                </c:pt>
                <c:pt idx="121">
                  <c:v>42447</c:v>
                </c:pt>
                <c:pt idx="122">
                  <c:v>42478</c:v>
                </c:pt>
                <c:pt idx="123">
                  <c:v>42508</c:v>
                </c:pt>
                <c:pt idx="124">
                  <c:v>42539</c:v>
                </c:pt>
                <c:pt idx="125">
                  <c:v>42569</c:v>
                </c:pt>
                <c:pt idx="126">
                  <c:v>42600</c:v>
                </c:pt>
                <c:pt idx="127">
                  <c:v>42631</c:v>
                </c:pt>
                <c:pt idx="128">
                  <c:v>42661</c:v>
                </c:pt>
                <c:pt idx="129">
                  <c:v>42692</c:v>
                </c:pt>
                <c:pt idx="130">
                  <c:v>42722</c:v>
                </c:pt>
                <c:pt idx="131">
                  <c:v>42753</c:v>
                </c:pt>
                <c:pt idx="132">
                  <c:v>42784</c:v>
                </c:pt>
                <c:pt idx="133">
                  <c:v>42812</c:v>
                </c:pt>
                <c:pt idx="134">
                  <c:v>42843</c:v>
                </c:pt>
                <c:pt idx="135">
                  <c:v>42873</c:v>
                </c:pt>
                <c:pt idx="136">
                  <c:v>42904</c:v>
                </c:pt>
                <c:pt idx="137">
                  <c:v>42934</c:v>
                </c:pt>
                <c:pt idx="138">
                  <c:v>42965</c:v>
                </c:pt>
                <c:pt idx="139">
                  <c:v>42996</c:v>
                </c:pt>
                <c:pt idx="140">
                  <c:v>43026</c:v>
                </c:pt>
                <c:pt idx="141">
                  <c:v>43057</c:v>
                </c:pt>
                <c:pt idx="142">
                  <c:v>43087</c:v>
                </c:pt>
                <c:pt idx="143">
                  <c:v>43118</c:v>
                </c:pt>
                <c:pt idx="144">
                  <c:v>43149</c:v>
                </c:pt>
                <c:pt idx="145">
                  <c:v>43177</c:v>
                </c:pt>
                <c:pt idx="146">
                  <c:v>43208</c:v>
                </c:pt>
                <c:pt idx="147">
                  <c:v>43238</c:v>
                </c:pt>
                <c:pt idx="148">
                  <c:v>43269</c:v>
                </c:pt>
                <c:pt idx="149">
                  <c:v>43299</c:v>
                </c:pt>
                <c:pt idx="150">
                  <c:v>43330</c:v>
                </c:pt>
                <c:pt idx="151">
                  <c:v>43361</c:v>
                </c:pt>
                <c:pt idx="152">
                  <c:v>43391</c:v>
                </c:pt>
                <c:pt idx="153">
                  <c:v>43422</c:v>
                </c:pt>
                <c:pt idx="154">
                  <c:v>43452</c:v>
                </c:pt>
                <c:pt idx="155">
                  <c:v>43483</c:v>
                </c:pt>
                <c:pt idx="156">
                  <c:v>43514</c:v>
                </c:pt>
                <c:pt idx="157">
                  <c:v>43542</c:v>
                </c:pt>
                <c:pt idx="158">
                  <c:v>43573</c:v>
                </c:pt>
                <c:pt idx="159">
                  <c:v>43603</c:v>
                </c:pt>
                <c:pt idx="160">
                  <c:v>43634</c:v>
                </c:pt>
                <c:pt idx="161">
                  <c:v>43664</c:v>
                </c:pt>
                <c:pt idx="162">
                  <c:v>43695</c:v>
                </c:pt>
                <c:pt idx="163">
                  <c:v>43726</c:v>
                </c:pt>
                <c:pt idx="164">
                  <c:v>43756</c:v>
                </c:pt>
                <c:pt idx="165">
                  <c:v>43787</c:v>
                </c:pt>
                <c:pt idx="166">
                  <c:v>43817</c:v>
                </c:pt>
                <c:pt idx="167">
                  <c:v>43848</c:v>
                </c:pt>
                <c:pt idx="168">
                  <c:v>43879</c:v>
                </c:pt>
                <c:pt idx="169">
                  <c:v>43908</c:v>
                </c:pt>
                <c:pt idx="170">
                  <c:v>43939</c:v>
                </c:pt>
                <c:pt idx="171">
                  <c:v>43969</c:v>
                </c:pt>
                <c:pt idx="172">
                  <c:v>44000</c:v>
                </c:pt>
                <c:pt idx="173">
                  <c:v>44030</c:v>
                </c:pt>
                <c:pt idx="174">
                  <c:v>44061</c:v>
                </c:pt>
                <c:pt idx="175">
                  <c:v>44092</c:v>
                </c:pt>
                <c:pt idx="176">
                  <c:v>44122</c:v>
                </c:pt>
                <c:pt idx="177">
                  <c:v>44153</c:v>
                </c:pt>
                <c:pt idx="178">
                  <c:v>44183</c:v>
                </c:pt>
                <c:pt idx="179">
                  <c:v>44214</c:v>
                </c:pt>
                <c:pt idx="180">
                  <c:v>44245</c:v>
                </c:pt>
              </c:numCache>
            </c:numRef>
          </c:cat>
          <c:val>
            <c:numRef>
              <c:f>Sheet1!$E$2:$E$182</c:f>
              <c:numCache>
                <c:formatCode>General</c:formatCode>
                <c:ptCount val="181"/>
                <c:pt idx="0">
                  <c:v>0.81485963319385624</c:v>
                </c:pt>
                <c:pt idx="1">
                  <c:v>0.81485963319385624</c:v>
                </c:pt>
                <c:pt idx="2">
                  <c:v>0.81485963319385624</c:v>
                </c:pt>
                <c:pt idx="3">
                  <c:v>0.81485963319385624</c:v>
                </c:pt>
                <c:pt idx="4">
                  <c:v>0.81485963319385624</c:v>
                </c:pt>
                <c:pt idx="5">
                  <c:v>0.81485963319385624</c:v>
                </c:pt>
                <c:pt idx="6">
                  <c:v>0.81485963319385624</c:v>
                </c:pt>
                <c:pt idx="7">
                  <c:v>0.81485963319385624</c:v>
                </c:pt>
                <c:pt idx="8">
                  <c:v>0.81485963319385624</c:v>
                </c:pt>
                <c:pt idx="9">
                  <c:v>0.81485963319385624</c:v>
                </c:pt>
                <c:pt idx="10">
                  <c:v>0.81485963319385624</c:v>
                </c:pt>
                <c:pt idx="11">
                  <c:v>0.81485963319385624</c:v>
                </c:pt>
                <c:pt idx="12">
                  <c:v>0.81485963319385624</c:v>
                </c:pt>
                <c:pt idx="13">
                  <c:v>0.81485963319385624</c:v>
                </c:pt>
                <c:pt idx="14">
                  <c:v>0.81485963319385624</c:v>
                </c:pt>
                <c:pt idx="15">
                  <c:v>0.81485963319385624</c:v>
                </c:pt>
                <c:pt idx="16">
                  <c:v>0.81485963319385624</c:v>
                </c:pt>
                <c:pt idx="17">
                  <c:v>0.81485963319385624</c:v>
                </c:pt>
                <c:pt idx="18">
                  <c:v>0.81485963319385624</c:v>
                </c:pt>
                <c:pt idx="19">
                  <c:v>0.81485963319385624</c:v>
                </c:pt>
                <c:pt idx="20">
                  <c:v>0.81485963319385624</c:v>
                </c:pt>
                <c:pt idx="21">
                  <c:v>0.81485963319385624</c:v>
                </c:pt>
                <c:pt idx="22">
                  <c:v>0.81485963319385624</c:v>
                </c:pt>
                <c:pt idx="23">
                  <c:v>0.81485963319385624</c:v>
                </c:pt>
                <c:pt idx="24">
                  <c:v>0.81485963319385624</c:v>
                </c:pt>
                <c:pt idx="25">
                  <c:v>0.81485963319385624</c:v>
                </c:pt>
                <c:pt idx="26">
                  <c:v>0.81485963319385624</c:v>
                </c:pt>
                <c:pt idx="27">
                  <c:v>0.81485963319385624</c:v>
                </c:pt>
                <c:pt idx="28">
                  <c:v>0.81485963319385624</c:v>
                </c:pt>
                <c:pt idx="29">
                  <c:v>0.81485963319385624</c:v>
                </c:pt>
                <c:pt idx="30">
                  <c:v>0.81485963319385624</c:v>
                </c:pt>
                <c:pt idx="31">
                  <c:v>0.81485963319385624</c:v>
                </c:pt>
                <c:pt idx="32">
                  <c:v>0.81485963319385624</c:v>
                </c:pt>
                <c:pt idx="33">
                  <c:v>0.81485963319385624</c:v>
                </c:pt>
                <c:pt idx="34">
                  <c:v>0.81485963319385624</c:v>
                </c:pt>
                <c:pt idx="35">
                  <c:v>0.81485963319385624</c:v>
                </c:pt>
                <c:pt idx="36">
                  <c:v>0.81485963319385624</c:v>
                </c:pt>
                <c:pt idx="37">
                  <c:v>0.81485963319385624</c:v>
                </c:pt>
                <c:pt idx="38">
                  <c:v>0.81485963319385624</c:v>
                </c:pt>
                <c:pt idx="39">
                  <c:v>0.81485963319385624</c:v>
                </c:pt>
                <c:pt idx="40">
                  <c:v>0.81485963319385624</c:v>
                </c:pt>
                <c:pt idx="41">
                  <c:v>0.81485963319385624</c:v>
                </c:pt>
                <c:pt idx="42">
                  <c:v>0.81485963319385624</c:v>
                </c:pt>
                <c:pt idx="43">
                  <c:v>0.81485963319385624</c:v>
                </c:pt>
                <c:pt idx="44">
                  <c:v>0.81485963319385624</c:v>
                </c:pt>
                <c:pt idx="45">
                  <c:v>0.81485963319385624</c:v>
                </c:pt>
                <c:pt idx="46">
                  <c:v>0.81485963319385624</c:v>
                </c:pt>
                <c:pt idx="47">
                  <c:v>0.81485963319385624</c:v>
                </c:pt>
                <c:pt idx="48">
                  <c:v>0.81485963319385624</c:v>
                </c:pt>
                <c:pt idx="49">
                  <c:v>0.81485963319385624</c:v>
                </c:pt>
                <c:pt idx="50">
                  <c:v>0.81485963319385624</c:v>
                </c:pt>
                <c:pt idx="51">
                  <c:v>0.81485963319385624</c:v>
                </c:pt>
                <c:pt idx="52">
                  <c:v>0.81485963319385624</c:v>
                </c:pt>
                <c:pt idx="53">
                  <c:v>0.81485963319385624</c:v>
                </c:pt>
                <c:pt idx="54">
                  <c:v>0.81485963319385624</c:v>
                </c:pt>
                <c:pt idx="55">
                  <c:v>0.81485963319385624</c:v>
                </c:pt>
                <c:pt idx="56">
                  <c:v>0.81485963319385624</c:v>
                </c:pt>
                <c:pt idx="57">
                  <c:v>0.81485963319385624</c:v>
                </c:pt>
                <c:pt idx="58">
                  <c:v>0.81485963319385624</c:v>
                </c:pt>
                <c:pt idx="59">
                  <c:v>0.81485963319385624</c:v>
                </c:pt>
                <c:pt idx="60">
                  <c:v>0.81485963319385624</c:v>
                </c:pt>
                <c:pt idx="61">
                  <c:v>0.81485963319385624</c:v>
                </c:pt>
                <c:pt idx="62">
                  <c:v>0.81485963319385624</c:v>
                </c:pt>
                <c:pt idx="63">
                  <c:v>0.81485963319385624</c:v>
                </c:pt>
                <c:pt idx="64">
                  <c:v>0.81485963319385624</c:v>
                </c:pt>
                <c:pt idx="65">
                  <c:v>0.81485963319385624</c:v>
                </c:pt>
                <c:pt idx="66">
                  <c:v>0.81485963319385624</c:v>
                </c:pt>
                <c:pt idx="67">
                  <c:v>0.81485963319385624</c:v>
                </c:pt>
                <c:pt idx="68">
                  <c:v>0.81485963319385624</c:v>
                </c:pt>
                <c:pt idx="69">
                  <c:v>0.81485963319385624</c:v>
                </c:pt>
                <c:pt idx="70">
                  <c:v>0.81485963319385624</c:v>
                </c:pt>
                <c:pt idx="71">
                  <c:v>0.81485963319385624</c:v>
                </c:pt>
                <c:pt idx="72">
                  <c:v>0.81485963319385624</c:v>
                </c:pt>
                <c:pt idx="73">
                  <c:v>0.81485963319385624</c:v>
                </c:pt>
                <c:pt idx="74">
                  <c:v>0.81485963319385624</c:v>
                </c:pt>
                <c:pt idx="75">
                  <c:v>0.81485963319385624</c:v>
                </c:pt>
                <c:pt idx="76">
                  <c:v>0.81485963319385624</c:v>
                </c:pt>
                <c:pt idx="77">
                  <c:v>0.81485963319385624</c:v>
                </c:pt>
                <c:pt idx="78">
                  <c:v>0.81485963319385624</c:v>
                </c:pt>
                <c:pt idx="79">
                  <c:v>0.81485963319385624</c:v>
                </c:pt>
                <c:pt idx="80">
                  <c:v>0.81485963319385624</c:v>
                </c:pt>
                <c:pt idx="81">
                  <c:v>0.81485963319385624</c:v>
                </c:pt>
                <c:pt idx="82">
                  <c:v>0.81485963319385624</c:v>
                </c:pt>
                <c:pt idx="83">
                  <c:v>0.81485963319385624</c:v>
                </c:pt>
                <c:pt idx="84">
                  <c:v>0.81485963319385624</c:v>
                </c:pt>
                <c:pt idx="85">
                  <c:v>0.81485963319385624</c:v>
                </c:pt>
                <c:pt idx="86">
                  <c:v>0.81485963319385624</c:v>
                </c:pt>
                <c:pt idx="87">
                  <c:v>0.81485963319385624</c:v>
                </c:pt>
                <c:pt idx="88">
                  <c:v>0.81485963319385624</c:v>
                </c:pt>
                <c:pt idx="89">
                  <c:v>0.81485963319385624</c:v>
                </c:pt>
                <c:pt idx="90">
                  <c:v>0.81485963319385624</c:v>
                </c:pt>
                <c:pt idx="91">
                  <c:v>0.81485963319385624</c:v>
                </c:pt>
                <c:pt idx="92">
                  <c:v>0.81485963319385624</c:v>
                </c:pt>
                <c:pt idx="93">
                  <c:v>0.81485963319385624</c:v>
                </c:pt>
                <c:pt idx="94">
                  <c:v>0.81485963319385624</c:v>
                </c:pt>
                <c:pt idx="95">
                  <c:v>0.81485963319385624</c:v>
                </c:pt>
                <c:pt idx="96">
                  <c:v>0.81485963319385624</c:v>
                </c:pt>
                <c:pt idx="97">
                  <c:v>0.81485963319385624</c:v>
                </c:pt>
                <c:pt idx="98">
                  <c:v>0.81485963319385624</c:v>
                </c:pt>
                <c:pt idx="99">
                  <c:v>0.81485963319385624</c:v>
                </c:pt>
                <c:pt idx="100">
                  <c:v>0.81485963319385624</c:v>
                </c:pt>
                <c:pt idx="101">
                  <c:v>0.81485963319385624</c:v>
                </c:pt>
                <c:pt idx="102">
                  <c:v>0.81485963319385624</c:v>
                </c:pt>
                <c:pt idx="103">
                  <c:v>0.81485963319385624</c:v>
                </c:pt>
                <c:pt idx="104">
                  <c:v>0.81485963319385624</c:v>
                </c:pt>
                <c:pt idx="105">
                  <c:v>0.81485963319385624</c:v>
                </c:pt>
                <c:pt idx="106">
                  <c:v>0.81485963319385624</c:v>
                </c:pt>
                <c:pt idx="107">
                  <c:v>0.81485963319385624</c:v>
                </c:pt>
                <c:pt idx="108">
                  <c:v>0.81485963319385624</c:v>
                </c:pt>
                <c:pt idx="109">
                  <c:v>0.81485963319385624</c:v>
                </c:pt>
                <c:pt idx="110">
                  <c:v>0.81485963319385624</c:v>
                </c:pt>
                <c:pt idx="111">
                  <c:v>0.81485963319385624</c:v>
                </c:pt>
                <c:pt idx="112">
                  <c:v>0.81485963319385624</c:v>
                </c:pt>
                <c:pt idx="113">
                  <c:v>0.81485963319385624</c:v>
                </c:pt>
                <c:pt idx="114">
                  <c:v>0.81485963319385624</c:v>
                </c:pt>
                <c:pt idx="115">
                  <c:v>0.81485963319385624</c:v>
                </c:pt>
                <c:pt idx="116">
                  <c:v>0.81485963319385624</c:v>
                </c:pt>
                <c:pt idx="117">
                  <c:v>0.81485963319385624</c:v>
                </c:pt>
                <c:pt idx="118">
                  <c:v>0.81485963319385624</c:v>
                </c:pt>
                <c:pt idx="119">
                  <c:v>0.81485963319385624</c:v>
                </c:pt>
                <c:pt idx="120">
                  <c:v>0.81485963319385624</c:v>
                </c:pt>
                <c:pt idx="121">
                  <c:v>0.81485963319385624</c:v>
                </c:pt>
                <c:pt idx="122">
                  <c:v>0.81485963319385624</c:v>
                </c:pt>
                <c:pt idx="123">
                  <c:v>0.81485963319385624</c:v>
                </c:pt>
                <c:pt idx="124">
                  <c:v>0.81485963319385624</c:v>
                </c:pt>
                <c:pt idx="125">
                  <c:v>0.81485963319385624</c:v>
                </c:pt>
                <c:pt idx="126">
                  <c:v>0.81485963319385624</c:v>
                </c:pt>
                <c:pt idx="127">
                  <c:v>0.81485963319385624</c:v>
                </c:pt>
                <c:pt idx="128">
                  <c:v>0.81485963319385624</c:v>
                </c:pt>
                <c:pt idx="129">
                  <c:v>0.81485963319385624</c:v>
                </c:pt>
                <c:pt idx="130">
                  <c:v>0.81485963319385624</c:v>
                </c:pt>
                <c:pt idx="131">
                  <c:v>0.81485963319385624</c:v>
                </c:pt>
                <c:pt idx="132">
                  <c:v>0.81485963319385624</c:v>
                </c:pt>
                <c:pt idx="133">
                  <c:v>0.81485963319385624</c:v>
                </c:pt>
                <c:pt idx="134">
                  <c:v>0.81485963319385624</c:v>
                </c:pt>
                <c:pt idx="135">
                  <c:v>0.81485963319385624</c:v>
                </c:pt>
                <c:pt idx="136">
                  <c:v>0.81485963319385624</c:v>
                </c:pt>
                <c:pt idx="137">
                  <c:v>0.81485963319385624</c:v>
                </c:pt>
                <c:pt idx="138">
                  <c:v>0.81485963319385624</c:v>
                </c:pt>
                <c:pt idx="139">
                  <c:v>0.81485963319385624</c:v>
                </c:pt>
                <c:pt idx="140">
                  <c:v>0.81485963319385624</c:v>
                </c:pt>
                <c:pt idx="141">
                  <c:v>0.81485963319385624</c:v>
                </c:pt>
                <c:pt idx="142">
                  <c:v>0.81485963319385624</c:v>
                </c:pt>
                <c:pt idx="143">
                  <c:v>0.81485963319385624</c:v>
                </c:pt>
                <c:pt idx="144">
                  <c:v>0.81485963319385624</c:v>
                </c:pt>
                <c:pt idx="145">
                  <c:v>0.81485963319385624</c:v>
                </c:pt>
                <c:pt idx="146">
                  <c:v>0.81485963319385624</c:v>
                </c:pt>
                <c:pt idx="147">
                  <c:v>0.81485963319385624</c:v>
                </c:pt>
                <c:pt idx="148">
                  <c:v>0.81485963319385624</c:v>
                </c:pt>
                <c:pt idx="149">
                  <c:v>0.81485963319385624</c:v>
                </c:pt>
                <c:pt idx="150">
                  <c:v>0.81485963319385624</c:v>
                </c:pt>
                <c:pt idx="151">
                  <c:v>0.81485963319385624</c:v>
                </c:pt>
                <c:pt idx="152">
                  <c:v>0.81485963319385624</c:v>
                </c:pt>
                <c:pt idx="153">
                  <c:v>0.81485963319385624</c:v>
                </c:pt>
                <c:pt idx="154">
                  <c:v>0.81485963319385624</c:v>
                </c:pt>
                <c:pt idx="155">
                  <c:v>0.81485963319385624</c:v>
                </c:pt>
                <c:pt idx="156">
                  <c:v>0.81485963319385624</c:v>
                </c:pt>
                <c:pt idx="157">
                  <c:v>0.81485963319385624</c:v>
                </c:pt>
                <c:pt idx="158">
                  <c:v>0.81485963319385624</c:v>
                </c:pt>
                <c:pt idx="159">
                  <c:v>0.81485963319385624</c:v>
                </c:pt>
                <c:pt idx="160">
                  <c:v>0.81485963319385624</c:v>
                </c:pt>
                <c:pt idx="161">
                  <c:v>0.81485963319385624</c:v>
                </c:pt>
                <c:pt idx="162">
                  <c:v>0.81485963319385624</c:v>
                </c:pt>
                <c:pt idx="163">
                  <c:v>0.81485963319385624</c:v>
                </c:pt>
                <c:pt idx="164">
                  <c:v>0.81485963319385624</c:v>
                </c:pt>
                <c:pt idx="165">
                  <c:v>0.81485963319385624</c:v>
                </c:pt>
                <c:pt idx="166">
                  <c:v>0.81485963319385624</c:v>
                </c:pt>
                <c:pt idx="167">
                  <c:v>0.81485963319385624</c:v>
                </c:pt>
                <c:pt idx="168">
                  <c:v>0.81485963319385624</c:v>
                </c:pt>
                <c:pt idx="169">
                  <c:v>0.81485963319385624</c:v>
                </c:pt>
                <c:pt idx="170">
                  <c:v>0.81485963319385624</c:v>
                </c:pt>
                <c:pt idx="171">
                  <c:v>0.81485963319385624</c:v>
                </c:pt>
                <c:pt idx="172">
                  <c:v>0.81485963319385624</c:v>
                </c:pt>
                <c:pt idx="173">
                  <c:v>0.81485963319385624</c:v>
                </c:pt>
                <c:pt idx="174">
                  <c:v>0.81485963319385624</c:v>
                </c:pt>
                <c:pt idx="175">
                  <c:v>0.81485963319385624</c:v>
                </c:pt>
                <c:pt idx="176">
                  <c:v>0.81485963319385624</c:v>
                </c:pt>
                <c:pt idx="177">
                  <c:v>0.81485963319385624</c:v>
                </c:pt>
                <c:pt idx="178">
                  <c:v>0.81485963319385624</c:v>
                </c:pt>
                <c:pt idx="179">
                  <c:v>0.81485963319385624</c:v>
                </c:pt>
                <c:pt idx="180">
                  <c:v>0.81485963319385624</c:v>
                </c:pt>
              </c:numCache>
            </c:numRef>
          </c:val>
          <c:smooth val="0"/>
          <c:extLst>
            <c:ext xmlns:c16="http://schemas.microsoft.com/office/drawing/2014/chart" uri="{C3380CC4-5D6E-409C-BE32-E72D297353CC}">
              <c16:uniqueId val="{00000001-8B94-4351-A1C0-95CE688236CF}"/>
            </c:ext>
          </c:extLst>
        </c:ser>
        <c:ser>
          <c:idx val="2"/>
          <c:order val="2"/>
          <c:tx>
            <c:v>+ 1 stdev</c:v>
          </c:tx>
          <c:spPr>
            <a:ln>
              <a:solidFill>
                <a:schemeClr val="accent4"/>
              </a:solidFill>
              <a:prstDash val="sysDash"/>
            </a:ln>
          </c:spPr>
          <c:marker>
            <c:symbol val="none"/>
          </c:marker>
          <c:val>
            <c:numRef>
              <c:f>Sheet1!$G$2:$G$182</c:f>
              <c:numCache>
                <c:formatCode>General</c:formatCode>
                <c:ptCount val="181"/>
                <c:pt idx="0">
                  <c:v>0.97771230586435265</c:v>
                </c:pt>
                <c:pt idx="1">
                  <c:v>0.97771230586435265</c:v>
                </c:pt>
                <c:pt idx="2">
                  <c:v>0.97771230586435265</c:v>
                </c:pt>
                <c:pt idx="3">
                  <c:v>0.97771230586435265</c:v>
                </c:pt>
                <c:pt idx="4">
                  <c:v>0.97771230586435265</c:v>
                </c:pt>
                <c:pt idx="5">
                  <c:v>0.97771230586435265</c:v>
                </c:pt>
                <c:pt idx="6">
                  <c:v>0.97771230586435265</c:v>
                </c:pt>
                <c:pt idx="7">
                  <c:v>0.97771230586435265</c:v>
                </c:pt>
                <c:pt idx="8">
                  <c:v>0.97771230586435265</c:v>
                </c:pt>
                <c:pt idx="9">
                  <c:v>0.97771230586435265</c:v>
                </c:pt>
                <c:pt idx="10">
                  <c:v>0.97771230586435265</c:v>
                </c:pt>
                <c:pt idx="11">
                  <c:v>0.97771230586435265</c:v>
                </c:pt>
                <c:pt idx="12">
                  <c:v>0.97771230586435265</c:v>
                </c:pt>
                <c:pt idx="13">
                  <c:v>0.97771230586435265</c:v>
                </c:pt>
                <c:pt idx="14">
                  <c:v>0.97771230586435265</c:v>
                </c:pt>
                <c:pt idx="15">
                  <c:v>0.97771230586435265</c:v>
                </c:pt>
                <c:pt idx="16">
                  <c:v>0.97771230586435265</c:v>
                </c:pt>
                <c:pt idx="17">
                  <c:v>0.97771230586435265</c:v>
                </c:pt>
                <c:pt idx="18">
                  <c:v>0.97771230586435265</c:v>
                </c:pt>
                <c:pt idx="19">
                  <c:v>0.97771230586435265</c:v>
                </c:pt>
                <c:pt idx="20">
                  <c:v>0.97771230586435265</c:v>
                </c:pt>
                <c:pt idx="21">
                  <c:v>0.97771230586435265</c:v>
                </c:pt>
                <c:pt idx="22">
                  <c:v>0.97771230586435265</c:v>
                </c:pt>
                <c:pt idx="23">
                  <c:v>0.97771230586435265</c:v>
                </c:pt>
                <c:pt idx="24">
                  <c:v>0.97771230586435265</c:v>
                </c:pt>
                <c:pt idx="25">
                  <c:v>0.97771230586435265</c:v>
                </c:pt>
                <c:pt idx="26">
                  <c:v>0.97771230586435265</c:v>
                </c:pt>
                <c:pt idx="27">
                  <c:v>0.97771230586435265</c:v>
                </c:pt>
                <c:pt idx="28">
                  <c:v>0.97771230586435265</c:v>
                </c:pt>
                <c:pt idx="29">
                  <c:v>0.97771230586435265</c:v>
                </c:pt>
                <c:pt idx="30">
                  <c:v>0.97771230586435265</c:v>
                </c:pt>
                <c:pt idx="31">
                  <c:v>0.97771230586435265</c:v>
                </c:pt>
                <c:pt idx="32">
                  <c:v>0.97771230586435265</c:v>
                </c:pt>
                <c:pt idx="33">
                  <c:v>0.97771230586435265</c:v>
                </c:pt>
                <c:pt idx="34">
                  <c:v>0.97771230586435265</c:v>
                </c:pt>
                <c:pt idx="35">
                  <c:v>0.97771230586435265</c:v>
                </c:pt>
                <c:pt idx="36">
                  <c:v>0.97771230586435265</c:v>
                </c:pt>
                <c:pt idx="37">
                  <c:v>0.97771230586435265</c:v>
                </c:pt>
                <c:pt idx="38">
                  <c:v>0.97771230586435265</c:v>
                </c:pt>
                <c:pt idx="39">
                  <c:v>0.97771230586435265</c:v>
                </c:pt>
                <c:pt idx="40">
                  <c:v>0.97771230586435265</c:v>
                </c:pt>
                <c:pt idx="41">
                  <c:v>0.97771230586435265</c:v>
                </c:pt>
                <c:pt idx="42">
                  <c:v>0.97771230586435265</c:v>
                </c:pt>
                <c:pt idx="43">
                  <c:v>0.97771230586435265</c:v>
                </c:pt>
                <c:pt idx="44">
                  <c:v>0.97771230586435265</c:v>
                </c:pt>
                <c:pt idx="45">
                  <c:v>0.97771230586435265</c:v>
                </c:pt>
                <c:pt idx="46">
                  <c:v>0.97771230586435265</c:v>
                </c:pt>
                <c:pt idx="47">
                  <c:v>0.97771230586435265</c:v>
                </c:pt>
                <c:pt idx="48">
                  <c:v>0.97771230586435265</c:v>
                </c:pt>
                <c:pt idx="49">
                  <c:v>0.97771230586435265</c:v>
                </c:pt>
                <c:pt idx="50">
                  <c:v>0.97771230586435265</c:v>
                </c:pt>
                <c:pt idx="51">
                  <c:v>0.97771230586435265</c:v>
                </c:pt>
                <c:pt idx="52">
                  <c:v>0.97771230586435265</c:v>
                </c:pt>
                <c:pt idx="53">
                  <c:v>0.97771230586435265</c:v>
                </c:pt>
                <c:pt idx="54">
                  <c:v>0.97771230586435265</c:v>
                </c:pt>
                <c:pt idx="55">
                  <c:v>0.97771230586435265</c:v>
                </c:pt>
                <c:pt idx="56">
                  <c:v>0.97771230586435265</c:v>
                </c:pt>
                <c:pt idx="57">
                  <c:v>0.97771230586435265</c:v>
                </c:pt>
                <c:pt idx="58">
                  <c:v>0.97771230586435265</c:v>
                </c:pt>
                <c:pt idx="59">
                  <c:v>0.97771230586435265</c:v>
                </c:pt>
                <c:pt idx="60">
                  <c:v>0.97771230586435265</c:v>
                </c:pt>
                <c:pt idx="61">
                  <c:v>0.97771230586435265</c:v>
                </c:pt>
                <c:pt idx="62">
                  <c:v>0.97771230586435265</c:v>
                </c:pt>
                <c:pt idx="63">
                  <c:v>0.97771230586435265</c:v>
                </c:pt>
                <c:pt idx="64">
                  <c:v>0.97771230586435265</c:v>
                </c:pt>
                <c:pt idx="65">
                  <c:v>0.97771230586435265</c:v>
                </c:pt>
                <c:pt idx="66">
                  <c:v>0.97771230586435265</c:v>
                </c:pt>
                <c:pt idx="67">
                  <c:v>0.97771230586435265</c:v>
                </c:pt>
                <c:pt idx="68">
                  <c:v>0.97771230586435265</c:v>
                </c:pt>
                <c:pt idx="69">
                  <c:v>0.97771230586435265</c:v>
                </c:pt>
                <c:pt idx="70">
                  <c:v>0.97771230586435265</c:v>
                </c:pt>
                <c:pt idx="71">
                  <c:v>0.97771230586435265</c:v>
                </c:pt>
                <c:pt idx="72">
                  <c:v>0.97771230586435265</c:v>
                </c:pt>
                <c:pt idx="73">
                  <c:v>0.97771230586435265</c:v>
                </c:pt>
                <c:pt idx="74">
                  <c:v>0.97771230586435265</c:v>
                </c:pt>
                <c:pt idx="75">
                  <c:v>0.97771230586435265</c:v>
                </c:pt>
                <c:pt idx="76">
                  <c:v>0.97771230586435265</c:v>
                </c:pt>
                <c:pt idx="77">
                  <c:v>0.97771230586435265</c:v>
                </c:pt>
                <c:pt idx="78">
                  <c:v>0.97771230586435265</c:v>
                </c:pt>
                <c:pt idx="79">
                  <c:v>0.97771230586435265</c:v>
                </c:pt>
                <c:pt idx="80">
                  <c:v>0.97771230586435265</c:v>
                </c:pt>
                <c:pt idx="81">
                  <c:v>0.97771230586435265</c:v>
                </c:pt>
                <c:pt idx="82">
                  <c:v>0.97771230586435265</c:v>
                </c:pt>
                <c:pt idx="83">
                  <c:v>0.97771230586435265</c:v>
                </c:pt>
                <c:pt idx="84">
                  <c:v>0.97771230586435265</c:v>
                </c:pt>
                <c:pt idx="85">
                  <c:v>0.97771230586435265</c:v>
                </c:pt>
                <c:pt idx="86">
                  <c:v>0.97771230586435265</c:v>
                </c:pt>
                <c:pt idx="87">
                  <c:v>0.97771230586435265</c:v>
                </c:pt>
                <c:pt idx="88">
                  <c:v>0.97771230586435265</c:v>
                </c:pt>
                <c:pt idx="89">
                  <c:v>0.97771230586435265</c:v>
                </c:pt>
                <c:pt idx="90">
                  <c:v>0.97771230586435265</c:v>
                </c:pt>
                <c:pt idx="91">
                  <c:v>0.97771230586435265</c:v>
                </c:pt>
                <c:pt idx="92">
                  <c:v>0.97771230586435265</c:v>
                </c:pt>
                <c:pt idx="93">
                  <c:v>0.97771230586435265</c:v>
                </c:pt>
                <c:pt idx="94">
                  <c:v>0.97771230586435265</c:v>
                </c:pt>
                <c:pt idx="95">
                  <c:v>0.97771230586435265</c:v>
                </c:pt>
                <c:pt idx="96">
                  <c:v>0.97771230586435265</c:v>
                </c:pt>
                <c:pt idx="97">
                  <c:v>0.97771230586435265</c:v>
                </c:pt>
                <c:pt idx="98">
                  <c:v>0.97771230586435265</c:v>
                </c:pt>
                <c:pt idx="99">
                  <c:v>0.97771230586435265</c:v>
                </c:pt>
                <c:pt idx="100">
                  <c:v>0.97771230586435265</c:v>
                </c:pt>
                <c:pt idx="101">
                  <c:v>0.97771230586435265</c:v>
                </c:pt>
                <c:pt idx="102">
                  <c:v>0.97771230586435265</c:v>
                </c:pt>
                <c:pt idx="103">
                  <c:v>0.97771230586435265</c:v>
                </c:pt>
                <c:pt idx="104">
                  <c:v>0.97771230586435265</c:v>
                </c:pt>
                <c:pt idx="105">
                  <c:v>0.97771230586435265</c:v>
                </c:pt>
                <c:pt idx="106">
                  <c:v>0.97771230586435265</c:v>
                </c:pt>
                <c:pt idx="107">
                  <c:v>0.97771230586435265</c:v>
                </c:pt>
                <c:pt idx="108">
                  <c:v>0.97771230586435265</c:v>
                </c:pt>
                <c:pt idx="109">
                  <c:v>0.97771230586435265</c:v>
                </c:pt>
                <c:pt idx="110">
                  <c:v>0.97771230586435265</c:v>
                </c:pt>
                <c:pt idx="111">
                  <c:v>0.97771230586435265</c:v>
                </c:pt>
                <c:pt idx="112">
                  <c:v>0.97771230586435265</c:v>
                </c:pt>
                <c:pt idx="113">
                  <c:v>0.97771230586435265</c:v>
                </c:pt>
                <c:pt idx="114">
                  <c:v>0.97771230586435265</c:v>
                </c:pt>
                <c:pt idx="115">
                  <c:v>0.97771230586435265</c:v>
                </c:pt>
                <c:pt idx="116">
                  <c:v>0.97771230586435265</c:v>
                </c:pt>
                <c:pt idx="117">
                  <c:v>0.97771230586435265</c:v>
                </c:pt>
                <c:pt idx="118">
                  <c:v>0.97771230586435265</c:v>
                </c:pt>
                <c:pt idx="119">
                  <c:v>0.97771230586435265</c:v>
                </c:pt>
                <c:pt idx="120">
                  <c:v>0.97771230586435265</c:v>
                </c:pt>
                <c:pt idx="121">
                  <c:v>0.97771230586435265</c:v>
                </c:pt>
                <c:pt idx="122">
                  <c:v>0.97771230586435265</c:v>
                </c:pt>
                <c:pt idx="123">
                  <c:v>0.97771230586435265</c:v>
                </c:pt>
                <c:pt idx="124">
                  <c:v>0.97771230586435265</c:v>
                </c:pt>
                <c:pt idx="125">
                  <c:v>0.97771230586435265</c:v>
                </c:pt>
                <c:pt idx="126">
                  <c:v>0.97771230586435265</c:v>
                </c:pt>
                <c:pt idx="127">
                  <c:v>0.97771230586435265</c:v>
                </c:pt>
                <c:pt idx="128">
                  <c:v>0.97771230586435265</c:v>
                </c:pt>
                <c:pt idx="129">
                  <c:v>0.97771230586435265</c:v>
                </c:pt>
                <c:pt idx="130">
                  <c:v>0.97771230586435265</c:v>
                </c:pt>
                <c:pt idx="131">
                  <c:v>0.97771230586435265</c:v>
                </c:pt>
                <c:pt idx="132">
                  <c:v>0.97771230586435265</c:v>
                </c:pt>
                <c:pt idx="133">
                  <c:v>0.97771230586435265</c:v>
                </c:pt>
                <c:pt idx="134">
                  <c:v>0.97771230586435265</c:v>
                </c:pt>
                <c:pt idx="135">
                  <c:v>0.97771230586435265</c:v>
                </c:pt>
                <c:pt idx="136">
                  <c:v>0.97771230586435265</c:v>
                </c:pt>
                <c:pt idx="137">
                  <c:v>0.97771230586435265</c:v>
                </c:pt>
                <c:pt idx="138">
                  <c:v>0.97771230586435265</c:v>
                </c:pt>
                <c:pt idx="139">
                  <c:v>0.97771230586435265</c:v>
                </c:pt>
                <c:pt idx="140">
                  <c:v>0.97771230586435265</c:v>
                </c:pt>
                <c:pt idx="141">
                  <c:v>0.97771230586435265</c:v>
                </c:pt>
                <c:pt idx="142">
                  <c:v>0.97771230586435265</c:v>
                </c:pt>
                <c:pt idx="143">
                  <c:v>0.97771230586435265</c:v>
                </c:pt>
                <c:pt idx="144">
                  <c:v>0.97771230586435265</c:v>
                </c:pt>
                <c:pt idx="145">
                  <c:v>0.97771230586435265</c:v>
                </c:pt>
                <c:pt idx="146">
                  <c:v>0.97771230586435265</c:v>
                </c:pt>
                <c:pt idx="147">
                  <c:v>0.97771230586435265</c:v>
                </c:pt>
                <c:pt idx="148">
                  <c:v>0.97771230586435265</c:v>
                </c:pt>
                <c:pt idx="149">
                  <c:v>0.97771230586435265</c:v>
                </c:pt>
                <c:pt idx="150">
                  <c:v>0.97771230586435265</c:v>
                </c:pt>
                <c:pt idx="151">
                  <c:v>0.97771230586435265</c:v>
                </c:pt>
                <c:pt idx="152">
                  <c:v>0.97771230586435265</c:v>
                </c:pt>
                <c:pt idx="153">
                  <c:v>0.97771230586435265</c:v>
                </c:pt>
                <c:pt idx="154">
                  <c:v>0.97771230586435265</c:v>
                </c:pt>
                <c:pt idx="155">
                  <c:v>0.97771230586435265</c:v>
                </c:pt>
                <c:pt idx="156">
                  <c:v>0.97771230586435265</c:v>
                </c:pt>
                <c:pt idx="157">
                  <c:v>0.97771230586435265</c:v>
                </c:pt>
                <c:pt idx="158">
                  <c:v>0.97771230586435265</c:v>
                </c:pt>
                <c:pt idx="159">
                  <c:v>0.97771230586435265</c:v>
                </c:pt>
                <c:pt idx="160">
                  <c:v>0.97771230586435265</c:v>
                </c:pt>
                <c:pt idx="161">
                  <c:v>0.97771230586435265</c:v>
                </c:pt>
                <c:pt idx="162">
                  <c:v>0.97771230586435265</c:v>
                </c:pt>
                <c:pt idx="163">
                  <c:v>0.97771230586435265</c:v>
                </c:pt>
                <c:pt idx="164">
                  <c:v>0.97771230586435265</c:v>
                </c:pt>
                <c:pt idx="165">
                  <c:v>0.97771230586435265</c:v>
                </c:pt>
                <c:pt idx="166">
                  <c:v>0.97771230586435265</c:v>
                </c:pt>
                <c:pt idx="167">
                  <c:v>0.97771230586435265</c:v>
                </c:pt>
                <c:pt idx="168">
                  <c:v>0.97771230586435265</c:v>
                </c:pt>
                <c:pt idx="169">
                  <c:v>0.97771230586435265</c:v>
                </c:pt>
                <c:pt idx="170">
                  <c:v>0.97771230586435265</c:v>
                </c:pt>
                <c:pt idx="171">
                  <c:v>0.97771230586435265</c:v>
                </c:pt>
                <c:pt idx="172">
                  <c:v>0.97771230586435265</c:v>
                </c:pt>
                <c:pt idx="173">
                  <c:v>0.97771230586435265</c:v>
                </c:pt>
                <c:pt idx="174">
                  <c:v>0.97771230586435265</c:v>
                </c:pt>
                <c:pt idx="175">
                  <c:v>0.97771230586435265</c:v>
                </c:pt>
                <c:pt idx="176">
                  <c:v>0.97771230586435265</c:v>
                </c:pt>
                <c:pt idx="177">
                  <c:v>0.97771230586435265</c:v>
                </c:pt>
                <c:pt idx="178">
                  <c:v>0.97771230586435265</c:v>
                </c:pt>
                <c:pt idx="179">
                  <c:v>0.97771230586435265</c:v>
                </c:pt>
                <c:pt idx="180">
                  <c:v>0.97771230586435265</c:v>
                </c:pt>
              </c:numCache>
            </c:numRef>
          </c:val>
          <c:smooth val="0"/>
          <c:extLst>
            <c:ext xmlns:c16="http://schemas.microsoft.com/office/drawing/2014/chart" uri="{C3380CC4-5D6E-409C-BE32-E72D297353CC}">
              <c16:uniqueId val="{00000002-8B94-4351-A1C0-95CE688236CF}"/>
            </c:ext>
          </c:extLst>
        </c:ser>
        <c:ser>
          <c:idx val="3"/>
          <c:order val="3"/>
          <c:tx>
            <c:v>-1 stdev</c:v>
          </c:tx>
          <c:spPr>
            <a:ln>
              <a:prstDash val="sysDash"/>
            </a:ln>
          </c:spPr>
          <c:marker>
            <c:symbol val="none"/>
          </c:marker>
          <c:val>
            <c:numRef>
              <c:f>Sheet1!$H$2:$H$182</c:f>
              <c:numCache>
                <c:formatCode>General</c:formatCode>
                <c:ptCount val="181"/>
                <c:pt idx="0">
                  <c:v>0.65200696052335982</c:v>
                </c:pt>
                <c:pt idx="1">
                  <c:v>0.65200696052335982</c:v>
                </c:pt>
                <c:pt idx="2">
                  <c:v>0.65200696052335982</c:v>
                </c:pt>
                <c:pt idx="3">
                  <c:v>0.65200696052335982</c:v>
                </c:pt>
                <c:pt idx="4">
                  <c:v>0.65200696052335982</c:v>
                </c:pt>
                <c:pt idx="5">
                  <c:v>0.65200696052335982</c:v>
                </c:pt>
                <c:pt idx="6">
                  <c:v>0.65200696052335982</c:v>
                </c:pt>
                <c:pt idx="7">
                  <c:v>0.65200696052335982</c:v>
                </c:pt>
                <c:pt idx="8">
                  <c:v>0.65200696052335982</c:v>
                </c:pt>
                <c:pt idx="9">
                  <c:v>0.65200696052335982</c:v>
                </c:pt>
                <c:pt idx="10">
                  <c:v>0.65200696052335982</c:v>
                </c:pt>
                <c:pt idx="11">
                  <c:v>0.65200696052335982</c:v>
                </c:pt>
                <c:pt idx="12">
                  <c:v>0.65200696052335982</c:v>
                </c:pt>
                <c:pt idx="13">
                  <c:v>0.65200696052335982</c:v>
                </c:pt>
                <c:pt idx="14">
                  <c:v>0.65200696052335982</c:v>
                </c:pt>
                <c:pt idx="15">
                  <c:v>0.65200696052335982</c:v>
                </c:pt>
                <c:pt idx="16">
                  <c:v>0.65200696052335982</c:v>
                </c:pt>
                <c:pt idx="17">
                  <c:v>0.65200696052335982</c:v>
                </c:pt>
                <c:pt idx="18">
                  <c:v>0.65200696052335982</c:v>
                </c:pt>
                <c:pt idx="19">
                  <c:v>0.65200696052335982</c:v>
                </c:pt>
                <c:pt idx="20">
                  <c:v>0.65200696052335982</c:v>
                </c:pt>
                <c:pt idx="21">
                  <c:v>0.65200696052335982</c:v>
                </c:pt>
                <c:pt idx="22">
                  <c:v>0.65200696052335982</c:v>
                </c:pt>
                <c:pt idx="23">
                  <c:v>0.65200696052335982</c:v>
                </c:pt>
                <c:pt idx="24">
                  <c:v>0.65200696052335982</c:v>
                </c:pt>
                <c:pt idx="25">
                  <c:v>0.65200696052335982</c:v>
                </c:pt>
                <c:pt idx="26">
                  <c:v>0.65200696052335982</c:v>
                </c:pt>
                <c:pt idx="27">
                  <c:v>0.65200696052335982</c:v>
                </c:pt>
                <c:pt idx="28">
                  <c:v>0.65200696052335982</c:v>
                </c:pt>
                <c:pt idx="29">
                  <c:v>0.65200696052335982</c:v>
                </c:pt>
                <c:pt idx="30">
                  <c:v>0.65200696052335982</c:v>
                </c:pt>
                <c:pt idx="31">
                  <c:v>0.65200696052335982</c:v>
                </c:pt>
                <c:pt idx="32">
                  <c:v>0.65200696052335982</c:v>
                </c:pt>
                <c:pt idx="33">
                  <c:v>0.65200696052335982</c:v>
                </c:pt>
                <c:pt idx="34">
                  <c:v>0.65200696052335982</c:v>
                </c:pt>
                <c:pt idx="35">
                  <c:v>0.65200696052335982</c:v>
                </c:pt>
                <c:pt idx="36">
                  <c:v>0.65200696052335982</c:v>
                </c:pt>
                <c:pt idx="37">
                  <c:v>0.65200696052335982</c:v>
                </c:pt>
                <c:pt idx="38">
                  <c:v>0.65200696052335982</c:v>
                </c:pt>
                <c:pt idx="39">
                  <c:v>0.65200696052335982</c:v>
                </c:pt>
                <c:pt idx="40">
                  <c:v>0.65200696052335982</c:v>
                </c:pt>
                <c:pt idx="41">
                  <c:v>0.65200696052335982</c:v>
                </c:pt>
                <c:pt idx="42">
                  <c:v>0.65200696052335982</c:v>
                </c:pt>
                <c:pt idx="43">
                  <c:v>0.65200696052335982</c:v>
                </c:pt>
                <c:pt idx="44">
                  <c:v>0.65200696052335982</c:v>
                </c:pt>
                <c:pt idx="45">
                  <c:v>0.65200696052335982</c:v>
                </c:pt>
                <c:pt idx="46">
                  <c:v>0.65200696052335982</c:v>
                </c:pt>
                <c:pt idx="47">
                  <c:v>0.65200696052335982</c:v>
                </c:pt>
                <c:pt idx="48">
                  <c:v>0.65200696052335982</c:v>
                </c:pt>
                <c:pt idx="49">
                  <c:v>0.65200696052335982</c:v>
                </c:pt>
                <c:pt idx="50">
                  <c:v>0.65200696052335982</c:v>
                </c:pt>
                <c:pt idx="51">
                  <c:v>0.65200696052335982</c:v>
                </c:pt>
                <c:pt idx="52">
                  <c:v>0.65200696052335982</c:v>
                </c:pt>
                <c:pt idx="53">
                  <c:v>0.65200696052335982</c:v>
                </c:pt>
                <c:pt idx="54">
                  <c:v>0.65200696052335982</c:v>
                </c:pt>
                <c:pt idx="55">
                  <c:v>0.65200696052335982</c:v>
                </c:pt>
                <c:pt idx="56">
                  <c:v>0.65200696052335982</c:v>
                </c:pt>
                <c:pt idx="57">
                  <c:v>0.65200696052335982</c:v>
                </c:pt>
                <c:pt idx="58">
                  <c:v>0.65200696052335982</c:v>
                </c:pt>
                <c:pt idx="59">
                  <c:v>0.65200696052335982</c:v>
                </c:pt>
                <c:pt idx="60">
                  <c:v>0.65200696052335982</c:v>
                </c:pt>
                <c:pt idx="61">
                  <c:v>0.65200696052335982</c:v>
                </c:pt>
                <c:pt idx="62">
                  <c:v>0.65200696052335982</c:v>
                </c:pt>
                <c:pt idx="63">
                  <c:v>0.65200696052335982</c:v>
                </c:pt>
                <c:pt idx="64">
                  <c:v>0.65200696052335982</c:v>
                </c:pt>
                <c:pt idx="65">
                  <c:v>0.65200696052335982</c:v>
                </c:pt>
                <c:pt idx="66">
                  <c:v>0.65200696052335982</c:v>
                </c:pt>
                <c:pt idx="67">
                  <c:v>0.65200696052335982</c:v>
                </c:pt>
                <c:pt idx="68">
                  <c:v>0.65200696052335982</c:v>
                </c:pt>
                <c:pt idx="69">
                  <c:v>0.65200696052335982</c:v>
                </c:pt>
                <c:pt idx="70">
                  <c:v>0.65200696052335982</c:v>
                </c:pt>
                <c:pt idx="71">
                  <c:v>0.65200696052335982</c:v>
                </c:pt>
                <c:pt idx="72">
                  <c:v>0.65200696052335982</c:v>
                </c:pt>
                <c:pt idx="73">
                  <c:v>0.65200696052335982</c:v>
                </c:pt>
                <c:pt idx="74">
                  <c:v>0.65200696052335982</c:v>
                </c:pt>
                <c:pt idx="75">
                  <c:v>0.65200696052335982</c:v>
                </c:pt>
                <c:pt idx="76">
                  <c:v>0.65200696052335982</c:v>
                </c:pt>
                <c:pt idx="77">
                  <c:v>0.65200696052335982</c:v>
                </c:pt>
                <c:pt idx="78">
                  <c:v>0.65200696052335982</c:v>
                </c:pt>
                <c:pt idx="79">
                  <c:v>0.65200696052335982</c:v>
                </c:pt>
                <c:pt idx="80">
                  <c:v>0.65200696052335982</c:v>
                </c:pt>
                <c:pt idx="81">
                  <c:v>0.65200696052335982</c:v>
                </c:pt>
                <c:pt idx="82">
                  <c:v>0.65200696052335982</c:v>
                </c:pt>
                <c:pt idx="83">
                  <c:v>0.65200696052335982</c:v>
                </c:pt>
                <c:pt idx="84">
                  <c:v>0.65200696052335982</c:v>
                </c:pt>
                <c:pt idx="85">
                  <c:v>0.65200696052335982</c:v>
                </c:pt>
                <c:pt idx="86">
                  <c:v>0.65200696052335982</c:v>
                </c:pt>
                <c:pt idx="87">
                  <c:v>0.65200696052335982</c:v>
                </c:pt>
                <c:pt idx="88">
                  <c:v>0.65200696052335982</c:v>
                </c:pt>
                <c:pt idx="89">
                  <c:v>0.65200696052335982</c:v>
                </c:pt>
                <c:pt idx="90">
                  <c:v>0.65200696052335982</c:v>
                </c:pt>
                <c:pt idx="91">
                  <c:v>0.65200696052335982</c:v>
                </c:pt>
                <c:pt idx="92">
                  <c:v>0.65200696052335982</c:v>
                </c:pt>
                <c:pt idx="93">
                  <c:v>0.65200696052335982</c:v>
                </c:pt>
                <c:pt idx="94">
                  <c:v>0.65200696052335982</c:v>
                </c:pt>
                <c:pt idx="95">
                  <c:v>0.65200696052335982</c:v>
                </c:pt>
                <c:pt idx="96">
                  <c:v>0.65200696052335982</c:v>
                </c:pt>
                <c:pt idx="97">
                  <c:v>0.65200696052335982</c:v>
                </c:pt>
                <c:pt idx="98">
                  <c:v>0.65200696052335982</c:v>
                </c:pt>
                <c:pt idx="99">
                  <c:v>0.65200696052335982</c:v>
                </c:pt>
                <c:pt idx="100">
                  <c:v>0.65200696052335982</c:v>
                </c:pt>
                <c:pt idx="101">
                  <c:v>0.65200696052335982</c:v>
                </c:pt>
                <c:pt idx="102">
                  <c:v>0.65200696052335982</c:v>
                </c:pt>
                <c:pt idx="103">
                  <c:v>0.65200696052335982</c:v>
                </c:pt>
                <c:pt idx="104">
                  <c:v>0.65200696052335982</c:v>
                </c:pt>
                <c:pt idx="105">
                  <c:v>0.65200696052335982</c:v>
                </c:pt>
                <c:pt idx="106">
                  <c:v>0.65200696052335982</c:v>
                </c:pt>
                <c:pt idx="107">
                  <c:v>0.65200696052335982</c:v>
                </c:pt>
                <c:pt idx="108">
                  <c:v>0.65200696052335982</c:v>
                </c:pt>
                <c:pt idx="109">
                  <c:v>0.65200696052335982</c:v>
                </c:pt>
                <c:pt idx="110">
                  <c:v>0.65200696052335982</c:v>
                </c:pt>
                <c:pt idx="111">
                  <c:v>0.65200696052335982</c:v>
                </c:pt>
                <c:pt idx="112">
                  <c:v>0.65200696052335982</c:v>
                </c:pt>
                <c:pt idx="113">
                  <c:v>0.65200696052335982</c:v>
                </c:pt>
                <c:pt idx="114">
                  <c:v>0.65200696052335982</c:v>
                </c:pt>
                <c:pt idx="115">
                  <c:v>0.65200696052335982</c:v>
                </c:pt>
                <c:pt idx="116">
                  <c:v>0.65200696052335982</c:v>
                </c:pt>
                <c:pt idx="117">
                  <c:v>0.65200696052335982</c:v>
                </c:pt>
                <c:pt idx="118">
                  <c:v>0.65200696052335982</c:v>
                </c:pt>
                <c:pt idx="119">
                  <c:v>0.65200696052335982</c:v>
                </c:pt>
                <c:pt idx="120">
                  <c:v>0.65200696052335982</c:v>
                </c:pt>
                <c:pt idx="121">
                  <c:v>0.65200696052335982</c:v>
                </c:pt>
                <c:pt idx="122">
                  <c:v>0.65200696052335982</c:v>
                </c:pt>
                <c:pt idx="123">
                  <c:v>0.65200696052335982</c:v>
                </c:pt>
                <c:pt idx="124">
                  <c:v>0.65200696052335982</c:v>
                </c:pt>
                <c:pt idx="125">
                  <c:v>0.65200696052335982</c:v>
                </c:pt>
                <c:pt idx="126">
                  <c:v>0.65200696052335982</c:v>
                </c:pt>
                <c:pt idx="127">
                  <c:v>0.65200696052335982</c:v>
                </c:pt>
                <c:pt idx="128">
                  <c:v>0.65200696052335982</c:v>
                </c:pt>
                <c:pt idx="129">
                  <c:v>0.65200696052335982</c:v>
                </c:pt>
                <c:pt idx="130">
                  <c:v>0.65200696052335982</c:v>
                </c:pt>
                <c:pt idx="131">
                  <c:v>0.65200696052335982</c:v>
                </c:pt>
                <c:pt idx="132">
                  <c:v>0.65200696052335982</c:v>
                </c:pt>
                <c:pt idx="133">
                  <c:v>0.65200696052335982</c:v>
                </c:pt>
                <c:pt idx="134">
                  <c:v>0.65200696052335982</c:v>
                </c:pt>
                <c:pt idx="135">
                  <c:v>0.65200696052335982</c:v>
                </c:pt>
                <c:pt idx="136">
                  <c:v>0.65200696052335982</c:v>
                </c:pt>
                <c:pt idx="137">
                  <c:v>0.65200696052335982</c:v>
                </c:pt>
                <c:pt idx="138">
                  <c:v>0.65200696052335982</c:v>
                </c:pt>
                <c:pt idx="139">
                  <c:v>0.65200696052335982</c:v>
                </c:pt>
                <c:pt idx="140">
                  <c:v>0.65200696052335982</c:v>
                </c:pt>
                <c:pt idx="141">
                  <c:v>0.65200696052335982</c:v>
                </c:pt>
                <c:pt idx="142">
                  <c:v>0.65200696052335982</c:v>
                </c:pt>
                <c:pt idx="143">
                  <c:v>0.65200696052335982</c:v>
                </c:pt>
                <c:pt idx="144">
                  <c:v>0.65200696052335982</c:v>
                </c:pt>
                <c:pt idx="145">
                  <c:v>0.65200696052335982</c:v>
                </c:pt>
                <c:pt idx="146">
                  <c:v>0.65200696052335982</c:v>
                </c:pt>
                <c:pt idx="147">
                  <c:v>0.65200696052335982</c:v>
                </c:pt>
                <c:pt idx="148">
                  <c:v>0.65200696052335982</c:v>
                </c:pt>
                <c:pt idx="149">
                  <c:v>0.65200696052335982</c:v>
                </c:pt>
                <c:pt idx="150">
                  <c:v>0.65200696052335982</c:v>
                </c:pt>
                <c:pt idx="151">
                  <c:v>0.65200696052335982</c:v>
                </c:pt>
                <c:pt idx="152">
                  <c:v>0.65200696052335982</c:v>
                </c:pt>
                <c:pt idx="153">
                  <c:v>0.65200696052335982</c:v>
                </c:pt>
                <c:pt idx="154">
                  <c:v>0.65200696052335982</c:v>
                </c:pt>
                <c:pt idx="155">
                  <c:v>0.65200696052335982</c:v>
                </c:pt>
                <c:pt idx="156">
                  <c:v>0.65200696052335982</c:v>
                </c:pt>
                <c:pt idx="157">
                  <c:v>0.65200696052335982</c:v>
                </c:pt>
                <c:pt idx="158">
                  <c:v>0.65200696052335982</c:v>
                </c:pt>
                <c:pt idx="159">
                  <c:v>0.65200696052335982</c:v>
                </c:pt>
                <c:pt idx="160">
                  <c:v>0.65200696052335982</c:v>
                </c:pt>
                <c:pt idx="161">
                  <c:v>0.65200696052335982</c:v>
                </c:pt>
                <c:pt idx="162">
                  <c:v>0.65200696052335982</c:v>
                </c:pt>
                <c:pt idx="163">
                  <c:v>0.65200696052335982</c:v>
                </c:pt>
                <c:pt idx="164">
                  <c:v>0.65200696052335982</c:v>
                </c:pt>
                <c:pt idx="165">
                  <c:v>0.65200696052335982</c:v>
                </c:pt>
                <c:pt idx="166">
                  <c:v>0.65200696052335982</c:v>
                </c:pt>
                <c:pt idx="167">
                  <c:v>0.65200696052335982</c:v>
                </c:pt>
                <c:pt idx="168">
                  <c:v>0.65200696052335982</c:v>
                </c:pt>
                <c:pt idx="169">
                  <c:v>0.65200696052335982</c:v>
                </c:pt>
                <c:pt idx="170">
                  <c:v>0.65200696052335982</c:v>
                </c:pt>
                <c:pt idx="171">
                  <c:v>0.65200696052335982</c:v>
                </c:pt>
                <c:pt idx="172">
                  <c:v>0.65200696052335982</c:v>
                </c:pt>
                <c:pt idx="173">
                  <c:v>0.65200696052335982</c:v>
                </c:pt>
                <c:pt idx="174">
                  <c:v>0.65200696052335982</c:v>
                </c:pt>
                <c:pt idx="175">
                  <c:v>0.65200696052335982</c:v>
                </c:pt>
                <c:pt idx="176">
                  <c:v>0.65200696052335982</c:v>
                </c:pt>
                <c:pt idx="177">
                  <c:v>0.65200696052335982</c:v>
                </c:pt>
                <c:pt idx="178">
                  <c:v>0.65200696052335982</c:v>
                </c:pt>
                <c:pt idx="179">
                  <c:v>0.65200696052335982</c:v>
                </c:pt>
                <c:pt idx="180">
                  <c:v>0.65200696052335982</c:v>
                </c:pt>
              </c:numCache>
            </c:numRef>
          </c:val>
          <c:smooth val="0"/>
          <c:extLst>
            <c:ext xmlns:c16="http://schemas.microsoft.com/office/drawing/2014/chart" uri="{C3380CC4-5D6E-409C-BE32-E72D297353CC}">
              <c16:uniqueId val="{00000003-8B94-4351-A1C0-95CE688236CF}"/>
            </c:ext>
          </c:extLst>
        </c:ser>
        <c:dLbls>
          <c:showLegendKey val="0"/>
          <c:showVal val="0"/>
          <c:showCatName val="0"/>
          <c:showSerName val="0"/>
          <c:showPercent val="0"/>
          <c:showBubbleSize val="0"/>
        </c:dLbls>
        <c:smooth val="0"/>
        <c:axId val="273883904"/>
        <c:axId val="273886592"/>
      </c:lineChart>
      <c:dateAx>
        <c:axId val="273883904"/>
        <c:scaling>
          <c:orientation val="minMax"/>
        </c:scaling>
        <c:delete val="0"/>
        <c:axPos val="b"/>
        <c:numFmt formatCode="yy" sourceLinked="0"/>
        <c:majorTickMark val="none"/>
        <c:minorTickMark val="none"/>
        <c:tickLblPos val="low"/>
        <c:spPr>
          <a:ln w="12700">
            <a:solidFill>
              <a:srgbClr val="000000"/>
            </a:solidFill>
            <a:prstDash val="solid"/>
          </a:ln>
        </c:spPr>
        <c:txPr>
          <a:bodyPr rot="0" vert="horz"/>
          <a:lstStyle/>
          <a:p>
            <a:pPr>
              <a:defRPr/>
            </a:pPr>
            <a:endParaRPr lang="en-US"/>
          </a:p>
        </c:txPr>
        <c:crossAx val="273886592"/>
        <c:crosses val="autoZero"/>
        <c:auto val="1"/>
        <c:lblOffset val="100"/>
        <c:baseTimeUnit val="months"/>
        <c:majorUnit val="12"/>
        <c:majorTimeUnit val="months"/>
      </c:dateAx>
      <c:valAx>
        <c:axId val="273886592"/>
        <c:scaling>
          <c:orientation val="minMax"/>
          <c:min val="0.5"/>
        </c:scaling>
        <c:delete val="0"/>
        <c:axPos val="l"/>
        <c:majorGridlines>
          <c:spPr>
            <a:ln w="3175">
              <a:solidFill>
                <a:srgbClr val="FFFFFF">
                  <a:lumMod val="65000"/>
                </a:srgbClr>
              </a:solidFill>
              <a:prstDash val="solid"/>
            </a:ln>
          </c:spPr>
        </c:majorGridlines>
        <c:numFmt formatCode="General" sourceLinked="0"/>
        <c:majorTickMark val="none"/>
        <c:minorTickMark val="none"/>
        <c:tickLblPos val="nextTo"/>
        <c:spPr>
          <a:ln w="25400">
            <a:noFill/>
          </a:ln>
        </c:spPr>
        <c:crossAx val="273883904"/>
        <c:crosses val="autoZero"/>
        <c:crossBetween val="midCat"/>
      </c:valAx>
      <c:spPr>
        <a:noFill/>
        <a:ln w="25400">
          <a:noFill/>
        </a:ln>
      </c:spPr>
    </c:plotArea>
    <c:legend>
      <c:legendPos val="b"/>
      <c:layout>
        <c:manualLayout>
          <c:xMode val="edge"/>
          <c:yMode val="edge"/>
          <c:x val="6.8898175882912124E-2"/>
          <c:y val="0.87968573034108599"/>
          <c:w val="0.89561267256171551"/>
          <c:h val="9.8915131072532123E-2"/>
        </c:manualLayout>
      </c:layout>
      <c:overlay val="0"/>
      <c:spPr>
        <a:ln>
          <a:prstDash val="sysDash"/>
        </a:ln>
      </c:spPr>
      <c:txPr>
        <a:bodyPr/>
        <a:lstStyle/>
        <a:p>
          <a:pPr>
            <a:defRPr sz="1200"/>
          </a:pPr>
          <a:endParaRPr lang="en-US"/>
        </a:p>
      </c:txPr>
    </c:legend>
    <c:plotVisOnly val="1"/>
    <c:dispBlanksAs val="gap"/>
    <c:showDLblsOverMax val="0"/>
  </c:chart>
  <c:spPr>
    <a:solidFill>
      <a:srgbClr val="FFFFFF"/>
    </a:solidFill>
    <a:ln w="9525">
      <a:noFill/>
    </a:ln>
    <a:effectLst/>
  </c:spPr>
  <c:txPr>
    <a:bodyPr/>
    <a:lstStyle/>
    <a:p>
      <a:pPr>
        <a:defRPr sz="1100"/>
      </a:pPr>
      <a:endParaRPr lang="en-US"/>
    </a:p>
  </c:tx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6.0567470417497424E-2"/>
          <c:y val="3.3278635813143512E-2"/>
          <c:w val="0.89880040195772815"/>
          <c:h val="0.73895809286691061"/>
        </c:manualLayout>
      </c:layout>
      <c:lineChart>
        <c:grouping val="standard"/>
        <c:varyColors val="0"/>
        <c:ser>
          <c:idx val="0"/>
          <c:order val="0"/>
          <c:tx>
            <c:strRef>
              <c:f>'previous recessions'!$Q$1</c:f>
              <c:strCache>
                <c:ptCount val="1"/>
                <c:pt idx="0">
                  <c:v>EM vs AC World (2009)</c:v>
                </c:pt>
              </c:strCache>
            </c:strRef>
          </c:tx>
          <c:spPr>
            <a:ln w="31750">
              <a:solidFill>
                <a:srgbClr val="4D3C2F"/>
              </a:solidFill>
              <a:prstDash val="solid"/>
            </a:ln>
          </c:spPr>
          <c:marker>
            <c:symbol val="none"/>
          </c:marker>
          <c:val>
            <c:numRef>
              <c:f>'previous recessions'!$Q$2:$Q$25</c:f>
              <c:numCache>
                <c:formatCode>General</c:formatCode>
                <c:ptCount val="24"/>
                <c:pt idx="0">
                  <c:v>100</c:v>
                </c:pt>
                <c:pt idx="1">
                  <c:v>105.87198146963752</c:v>
                </c:pt>
                <c:pt idx="2">
                  <c:v>109.69409703482962</c:v>
                </c:pt>
                <c:pt idx="3">
                  <c:v>118.32753677516992</c:v>
                </c:pt>
                <c:pt idx="4">
                  <c:v>116.77756653992397</c:v>
                </c:pt>
                <c:pt idx="5">
                  <c:v>119.28557145897972</c:v>
                </c:pt>
                <c:pt idx="6">
                  <c:v>116.36575910624325</c:v>
                </c:pt>
                <c:pt idx="7">
                  <c:v>121.19717742684912</c:v>
                </c:pt>
                <c:pt idx="8">
                  <c:v>120.49385147527664</c:v>
                </c:pt>
                <c:pt idx="9">
                  <c:v>121.43810651437063</c:v>
                </c:pt>
                <c:pt idx="10">
                  <c:v>123.52470424495476</c:v>
                </c:pt>
                <c:pt idx="11">
                  <c:v>121.04702974762327</c:v>
                </c:pt>
                <c:pt idx="12">
                  <c:v>121.43629086849637</c:v>
                </c:pt>
                <c:pt idx="13">
                  <c:v>123.34059485173165</c:v>
                </c:pt>
                <c:pt idx="14">
                  <c:v>122.2696059502023</c:v>
                </c:pt>
                <c:pt idx="15">
                  <c:v>123.45708353138369</c:v>
                </c:pt>
                <c:pt idx="16">
                  <c:v>127.19772111942309</c:v>
                </c:pt>
                <c:pt idx="17">
                  <c:v>127.69995507274758</c:v>
                </c:pt>
                <c:pt idx="18">
                  <c:v>129.12660613736227</c:v>
                </c:pt>
                <c:pt idx="19">
                  <c:v>132.45220439381248</c:v>
                </c:pt>
                <c:pt idx="20">
                  <c:v>132.35070062874189</c:v>
                </c:pt>
                <c:pt idx="21">
                  <c:v>130.37913925142919</c:v>
                </c:pt>
                <c:pt idx="22">
                  <c:v>130.5530399389468</c:v>
                </c:pt>
                <c:pt idx="23">
                  <c:v>123.90762848948565</c:v>
                </c:pt>
              </c:numCache>
            </c:numRef>
          </c:val>
          <c:smooth val="0"/>
          <c:extLst>
            <c:ext xmlns:c16="http://schemas.microsoft.com/office/drawing/2014/chart" uri="{C3380CC4-5D6E-409C-BE32-E72D297353CC}">
              <c16:uniqueId val="{00000000-425B-4629-B40B-8CE433989885}"/>
            </c:ext>
          </c:extLst>
        </c:ser>
        <c:ser>
          <c:idx val="1"/>
          <c:order val="1"/>
          <c:tx>
            <c:strRef>
              <c:f>'previous recessions'!$X$1</c:f>
              <c:strCache>
                <c:ptCount val="1"/>
                <c:pt idx="0">
                  <c:v>EM vs AC World (2003)</c:v>
                </c:pt>
              </c:strCache>
            </c:strRef>
          </c:tx>
          <c:spPr>
            <a:ln w="31750">
              <a:solidFill>
                <a:srgbClr val="CFBD9B"/>
              </a:solidFill>
              <a:prstDash val="solid"/>
            </a:ln>
          </c:spPr>
          <c:marker>
            <c:symbol val="none"/>
          </c:marker>
          <c:val>
            <c:numRef>
              <c:f>'previous recessions'!$X$2:$X$25</c:f>
              <c:numCache>
                <c:formatCode>General</c:formatCode>
                <c:ptCount val="24"/>
                <c:pt idx="0">
                  <c:v>100</c:v>
                </c:pt>
                <c:pt idx="1">
                  <c:v>100.29068960090355</c:v>
                </c:pt>
                <c:pt idx="2">
                  <c:v>102.08870708597135</c:v>
                </c:pt>
                <c:pt idx="3">
                  <c:v>106.35870821879094</c:v>
                </c:pt>
                <c:pt idx="4">
                  <c:v>110.71153047296897</c:v>
                </c:pt>
                <c:pt idx="5">
                  <c:v>114.69153655726856</c:v>
                </c:pt>
                <c:pt idx="6">
                  <c:v>113.37517411421894</c:v>
                </c:pt>
                <c:pt idx="7">
                  <c:v>118.33800787775684</c:v>
                </c:pt>
                <c:pt idx="8">
                  <c:v>117.46982539159603</c:v>
                </c:pt>
                <c:pt idx="9">
                  <c:v>117.82400638991307</c:v>
                </c:pt>
                <c:pt idx="10">
                  <c:v>119.39182104159383</c:v>
                </c:pt>
                <c:pt idx="11">
                  <c:v>123.59873174847252</c:v>
                </c:pt>
                <c:pt idx="12">
                  <c:v>125.13705820599557</c:v>
                </c:pt>
                <c:pt idx="13">
                  <c:v>117.00536040065647</c:v>
                </c:pt>
                <c:pt idx="14">
                  <c:v>114.73838885217317</c:v>
                </c:pt>
                <c:pt idx="15">
                  <c:v>113.65159128978226</c:v>
                </c:pt>
                <c:pt idx="16">
                  <c:v>113.58414520787063</c:v>
                </c:pt>
                <c:pt idx="17">
                  <c:v>118.83295838020247</c:v>
                </c:pt>
                <c:pt idx="18">
                  <c:v>122.72218735503589</c:v>
                </c:pt>
                <c:pt idx="19">
                  <c:v>122.68554996599119</c:v>
                </c:pt>
                <c:pt idx="20">
                  <c:v>125.8127660652747</c:v>
                </c:pt>
                <c:pt idx="21">
                  <c:v>128.9691175467639</c:v>
                </c:pt>
                <c:pt idx="22">
                  <c:v>130.57166839975446</c:v>
                </c:pt>
                <c:pt idx="23">
                  <c:v>137.19115024926313</c:v>
                </c:pt>
              </c:numCache>
            </c:numRef>
          </c:val>
          <c:smooth val="0"/>
          <c:extLst>
            <c:ext xmlns:c16="http://schemas.microsoft.com/office/drawing/2014/chart" uri="{C3380CC4-5D6E-409C-BE32-E72D297353CC}">
              <c16:uniqueId val="{00000001-425B-4629-B40B-8CE433989885}"/>
            </c:ext>
          </c:extLst>
        </c:ser>
        <c:ser>
          <c:idx val="2"/>
          <c:order val="2"/>
          <c:tx>
            <c:strRef>
              <c:f>'previous recessions'!$AF$1</c:f>
              <c:strCache>
                <c:ptCount val="1"/>
                <c:pt idx="0">
                  <c:v>EM vs AC World (2001)</c:v>
                </c:pt>
              </c:strCache>
            </c:strRef>
          </c:tx>
          <c:spPr>
            <a:ln w="31750">
              <a:solidFill>
                <a:srgbClr val="C07156"/>
              </a:solidFill>
              <a:prstDash val="solid"/>
            </a:ln>
          </c:spPr>
          <c:marker>
            <c:symbol val="none"/>
          </c:marker>
          <c:val>
            <c:numRef>
              <c:f>'previous recessions'!$AF$2:$AF$25</c:f>
              <c:numCache>
                <c:formatCode>General</c:formatCode>
                <c:ptCount val="24"/>
                <c:pt idx="0">
                  <c:v>100</c:v>
                </c:pt>
                <c:pt idx="1">
                  <c:v>96.530371428880741</c:v>
                </c:pt>
                <c:pt idx="2">
                  <c:v>93.778969999408275</c:v>
                </c:pt>
                <c:pt idx="3">
                  <c:v>96.734175172469435</c:v>
                </c:pt>
                <c:pt idx="4">
                  <c:v>97.532635054950717</c:v>
                </c:pt>
                <c:pt idx="5">
                  <c:v>93.465930018416202</c:v>
                </c:pt>
                <c:pt idx="6">
                  <c:v>96.745152354570635</c:v>
                </c:pt>
                <c:pt idx="7">
                  <c:v>90.220483641536262</c:v>
                </c:pt>
                <c:pt idx="8">
                  <c:v>92.727443785868857</c:v>
                </c:pt>
                <c:pt idx="9">
                  <c:v>99.905606732628215</c:v>
                </c:pt>
                <c:pt idx="10">
                  <c:v>104.40288765160727</c:v>
                </c:pt>
                <c:pt idx="11">
                  <c:v>111.2759849192349</c:v>
                </c:pt>
                <c:pt idx="12">
                  <c:v>112.8942201845274</c:v>
                </c:pt>
                <c:pt idx="13">
                  <c:v>114.73190126456458</c:v>
                </c:pt>
                <c:pt idx="14">
                  <c:v>118.94705802295513</c:v>
                </c:pt>
                <c:pt idx="15">
                  <c:v>119.96069364161851</c:v>
                </c:pt>
                <c:pt idx="16">
                  <c:v>116.9726236115207</c:v>
                </c:pt>
                <c:pt idx="17">
                  <c:v>119.88922388507659</c:v>
                </c:pt>
                <c:pt idx="18">
                  <c:v>118.89220960350669</c:v>
                </c:pt>
                <c:pt idx="19">
                  <c:v>117.27120981203281</c:v>
                </c:pt>
                <c:pt idx="20">
                  <c:v>116.30679323968394</c:v>
                </c:pt>
                <c:pt idx="21">
                  <c:v>120.3179190751445</c:v>
                </c:pt>
                <c:pt idx="22">
                  <c:v>121.14990015836949</c:v>
                </c:pt>
                <c:pt idx="23">
                  <c:v>123.71299238057749</c:v>
                </c:pt>
              </c:numCache>
            </c:numRef>
          </c:val>
          <c:smooth val="0"/>
          <c:extLst>
            <c:ext xmlns:c16="http://schemas.microsoft.com/office/drawing/2014/chart" uri="{C3380CC4-5D6E-409C-BE32-E72D297353CC}">
              <c16:uniqueId val="{00000002-425B-4629-B40B-8CE433989885}"/>
            </c:ext>
          </c:extLst>
        </c:ser>
        <c:ser>
          <c:idx val="3"/>
          <c:order val="3"/>
          <c:tx>
            <c:strRef>
              <c:f>'previous recessions'!$AQ$1</c:f>
              <c:strCache>
                <c:ptCount val="1"/>
                <c:pt idx="0">
                  <c:v>EM vs AC World (2020)</c:v>
                </c:pt>
              </c:strCache>
            </c:strRef>
          </c:tx>
          <c:spPr>
            <a:ln w="31750">
              <a:solidFill>
                <a:srgbClr val="E8C767"/>
              </a:solidFill>
              <a:prstDash val="solid"/>
            </a:ln>
          </c:spPr>
          <c:marker>
            <c:symbol val="none"/>
          </c:marker>
          <c:val>
            <c:numRef>
              <c:f>'previous recessions'!$AQ$2:$AQ$12</c:f>
              <c:numCache>
                <c:formatCode>General</c:formatCode>
                <c:ptCount val="11"/>
                <c:pt idx="0">
                  <c:v>100</c:v>
                </c:pt>
                <c:pt idx="1">
                  <c:v>98.621590636414538</c:v>
                </c:pt>
                <c:pt idx="2">
                  <c:v>95.255658143353386</c:v>
                </c:pt>
                <c:pt idx="3">
                  <c:v>97.930718828290622</c:v>
                </c:pt>
                <c:pt idx="4">
                  <c:v>100.38857542621629</c:v>
                </c:pt>
                <c:pt idx="5">
                  <c:v>98.477244701901299</c:v>
                </c:pt>
                <c:pt idx="6">
                  <c:v>98.823477081155602</c:v>
                </c:pt>
                <c:pt idx="7">
                  <c:v>103.40060636227886</c:v>
                </c:pt>
                <c:pt idx="8">
                  <c:v>101.24364731506628</c:v>
                </c:pt>
                <c:pt idx="9">
                  <c:v>103.40926056955165</c:v>
                </c:pt>
                <c:pt idx="10">
                  <c:v>107.96120246659815</c:v>
                </c:pt>
              </c:numCache>
            </c:numRef>
          </c:val>
          <c:smooth val="0"/>
          <c:extLst>
            <c:ext xmlns:c16="http://schemas.microsoft.com/office/drawing/2014/chart" uri="{C3380CC4-5D6E-409C-BE32-E72D297353CC}">
              <c16:uniqueId val="{00000003-425B-4629-B40B-8CE433989885}"/>
            </c:ext>
          </c:extLst>
        </c:ser>
        <c:ser>
          <c:idx val="4"/>
          <c:order val="4"/>
          <c:tx>
            <c:strRef>
              <c:f>'previous recessions'!$AI$1</c:f>
              <c:strCache>
                <c:ptCount val="1"/>
                <c:pt idx="0">
                  <c:v>Average</c:v>
                </c:pt>
              </c:strCache>
            </c:strRef>
          </c:tx>
          <c:spPr>
            <a:ln w="50800">
              <a:solidFill>
                <a:schemeClr val="tx2"/>
              </a:solidFill>
            </a:ln>
          </c:spPr>
          <c:marker>
            <c:symbol val="none"/>
          </c:marker>
          <c:val>
            <c:numRef>
              <c:f>'previous recessions'!$AI$2:$AI$25</c:f>
              <c:numCache>
                <c:formatCode>General</c:formatCode>
                <c:ptCount val="24"/>
                <c:pt idx="0">
                  <c:v>100</c:v>
                </c:pt>
                <c:pt idx="1">
                  <c:v>100.89768083314061</c:v>
                </c:pt>
                <c:pt idx="2">
                  <c:v>101.85392470673641</c:v>
                </c:pt>
                <c:pt idx="3">
                  <c:v>107.14014005547676</c:v>
                </c:pt>
                <c:pt idx="4">
                  <c:v>108.34057735594787</c:v>
                </c:pt>
                <c:pt idx="5">
                  <c:v>109.14767934488816</c:v>
                </c:pt>
                <c:pt idx="6">
                  <c:v>108.8286951916776</c:v>
                </c:pt>
                <c:pt idx="7">
                  <c:v>109.91855631538074</c:v>
                </c:pt>
                <c:pt idx="8">
                  <c:v>110.23037355091384</c:v>
                </c:pt>
                <c:pt idx="9">
                  <c:v>113.0559065456373</c:v>
                </c:pt>
                <c:pt idx="10">
                  <c:v>115.77313764605196</c:v>
                </c:pt>
                <c:pt idx="11">
                  <c:v>118.64058213844356</c:v>
                </c:pt>
                <c:pt idx="12">
                  <c:v>119.82252308633979</c:v>
                </c:pt>
                <c:pt idx="13">
                  <c:v>118.3592855056509</c:v>
                </c:pt>
                <c:pt idx="14">
                  <c:v>118.65168427511021</c:v>
                </c:pt>
                <c:pt idx="15">
                  <c:v>119.02312282092817</c:v>
                </c:pt>
                <c:pt idx="16">
                  <c:v>119.25149664627146</c:v>
                </c:pt>
                <c:pt idx="17">
                  <c:v>122.14071244600888</c:v>
                </c:pt>
                <c:pt idx="18">
                  <c:v>123.58033436530161</c:v>
                </c:pt>
                <c:pt idx="19">
                  <c:v>124.13632139061217</c:v>
                </c:pt>
                <c:pt idx="20">
                  <c:v>124.82341997790017</c:v>
                </c:pt>
                <c:pt idx="21">
                  <c:v>126.55539195777919</c:v>
                </c:pt>
                <c:pt idx="22">
                  <c:v>127.42486949902359</c:v>
                </c:pt>
                <c:pt idx="23">
                  <c:v>128.27059037310877</c:v>
                </c:pt>
              </c:numCache>
            </c:numRef>
          </c:val>
          <c:smooth val="0"/>
          <c:extLst>
            <c:ext xmlns:c16="http://schemas.microsoft.com/office/drawing/2014/chart" uri="{C3380CC4-5D6E-409C-BE32-E72D297353CC}">
              <c16:uniqueId val="{00000004-425B-4629-B40B-8CE433989885}"/>
            </c:ext>
          </c:extLst>
        </c:ser>
        <c:dLbls>
          <c:showLegendKey val="0"/>
          <c:showVal val="0"/>
          <c:showCatName val="0"/>
          <c:showSerName val="0"/>
          <c:showPercent val="0"/>
          <c:showBubbleSize val="0"/>
        </c:dLbls>
        <c:smooth val="0"/>
        <c:axId val="282841088"/>
        <c:axId val="282895104"/>
      </c:lineChart>
      <c:catAx>
        <c:axId val="282841088"/>
        <c:scaling>
          <c:orientation val="minMax"/>
        </c:scaling>
        <c:delete val="0"/>
        <c:axPos val="b"/>
        <c:majorTickMark val="none"/>
        <c:minorTickMark val="none"/>
        <c:tickLblPos val="low"/>
        <c:spPr>
          <a:ln w="12700">
            <a:solidFill>
              <a:srgbClr val="000000"/>
            </a:solidFill>
            <a:prstDash val="solid"/>
          </a:ln>
        </c:spPr>
        <c:txPr>
          <a:bodyPr rot="0" vert="horz"/>
          <a:lstStyle/>
          <a:p>
            <a:pPr>
              <a:defRPr/>
            </a:pPr>
            <a:endParaRPr lang="en-US"/>
          </a:p>
        </c:txPr>
        <c:crossAx val="282895104"/>
        <c:crosses val="autoZero"/>
        <c:auto val="1"/>
        <c:lblAlgn val="ctr"/>
        <c:lblOffset val="100"/>
        <c:noMultiLvlLbl val="0"/>
      </c:catAx>
      <c:valAx>
        <c:axId val="282895104"/>
        <c:scaling>
          <c:orientation val="minMax"/>
          <c:max val="140"/>
          <c:min val="80"/>
        </c:scaling>
        <c:delete val="0"/>
        <c:axPos val="l"/>
        <c:majorGridlines>
          <c:spPr>
            <a:ln w="3175">
              <a:solidFill>
                <a:sysClr val="window" lastClr="FFFFFF">
                  <a:lumMod val="65000"/>
                </a:sysClr>
              </a:solidFill>
              <a:prstDash val="solid"/>
            </a:ln>
          </c:spPr>
        </c:majorGridlines>
        <c:numFmt formatCode="General" sourceLinked="0"/>
        <c:majorTickMark val="none"/>
        <c:minorTickMark val="none"/>
        <c:tickLblPos val="nextTo"/>
        <c:spPr>
          <a:ln w="25400">
            <a:noFill/>
          </a:ln>
        </c:spPr>
        <c:crossAx val="282841088"/>
        <c:crosses val="autoZero"/>
        <c:crossBetween val="midCat"/>
      </c:valAx>
      <c:spPr>
        <a:noFill/>
        <a:ln w="25400">
          <a:noFill/>
        </a:ln>
      </c:spPr>
    </c:plotArea>
    <c:legend>
      <c:legendPos val="b"/>
      <c:layout>
        <c:manualLayout>
          <c:xMode val="edge"/>
          <c:yMode val="edge"/>
          <c:x val="4.2769128780903574E-2"/>
          <c:y val="0.85759978278577242"/>
          <c:w val="0.93822776370246486"/>
          <c:h val="0.14240021721422752"/>
        </c:manualLayout>
      </c:layout>
      <c:overlay val="0"/>
      <c:spPr>
        <a:noFill/>
        <a:ln w="25400">
          <a:noFill/>
        </a:ln>
        <a:effectLst/>
      </c:spPr>
      <c:txPr>
        <a:bodyPr/>
        <a:lstStyle/>
        <a:p>
          <a:pPr>
            <a:defRPr sz="1200"/>
          </a:pPr>
          <a:endParaRPr lang="en-US"/>
        </a:p>
      </c:txPr>
    </c:legend>
    <c:plotVisOnly val="1"/>
    <c:dispBlanksAs val="gap"/>
    <c:showDLblsOverMax val="0"/>
  </c:chart>
  <c:spPr>
    <a:solidFill>
      <a:srgbClr val="FFFFFF"/>
    </a:solidFill>
    <a:ln w="9525">
      <a:noFill/>
    </a:ln>
    <a:effectLst/>
  </c:spPr>
  <c:txPr>
    <a:bodyPr/>
    <a:lstStyle/>
    <a:p>
      <a:pPr>
        <a:defRPr sz="1100"/>
      </a:pPr>
      <a:endParaRPr lang="en-US"/>
    </a:p>
  </c:txPr>
  <c:externalData r:id="rId2">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42" name="Rectangle 2"/>
          <p:cNvSpPr>
            <a:spLocks noGrp="1" noChangeArrowheads="1"/>
          </p:cNvSpPr>
          <p:nvPr>
            <p:ph type="hdr" sz="quarter"/>
          </p:nvPr>
        </p:nvSpPr>
        <p:spPr bwMode="auto">
          <a:xfrm>
            <a:off x="5" y="0"/>
            <a:ext cx="65" cy="184666"/>
          </a:xfrm>
          <a:prstGeom prst="rect">
            <a:avLst/>
          </a:prstGeom>
          <a:noFill/>
          <a:ln w="28575">
            <a:noFill/>
            <a:miter lim="800000"/>
            <a:headEnd/>
            <a:tailEnd/>
          </a:ln>
          <a:effectLst/>
        </p:spPr>
        <p:txBody>
          <a:bodyPr vert="horz" wrap="none" lIns="0" tIns="0" rIns="0" bIns="0" numCol="1" anchor="t" anchorCtr="0" compatLnSpc="1">
            <a:prstTxWarp prst="textNoShape">
              <a:avLst/>
            </a:prstTxWarp>
            <a:spAutoFit/>
          </a:bodyPr>
          <a:lstStyle>
            <a:lvl1pPr defTabSz="888217">
              <a:defRPr sz="1200">
                <a:latin typeface="Arial Unicode MS" pitchFamily="34" charset="-128"/>
                <a:ea typeface="Arial Unicode MS" pitchFamily="34" charset="-128"/>
                <a:cs typeface="Arial Unicode MS" pitchFamily="34" charset="-128"/>
              </a:defRPr>
            </a:lvl1pPr>
          </a:lstStyle>
          <a:p>
            <a:endParaRPr lang="en-US" altLang="zh-TW" dirty="0"/>
          </a:p>
        </p:txBody>
      </p:sp>
      <p:sp>
        <p:nvSpPr>
          <p:cNvPr id="112643" name="Rectangle 3"/>
          <p:cNvSpPr>
            <a:spLocks noGrp="1" noChangeArrowheads="1"/>
          </p:cNvSpPr>
          <p:nvPr>
            <p:ph type="dt" sz="quarter" idx="1"/>
          </p:nvPr>
        </p:nvSpPr>
        <p:spPr bwMode="auto">
          <a:xfrm>
            <a:off x="9892789" y="0"/>
            <a:ext cx="65" cy="184666"/>
          </a:xfrm>
          <a:prstGeom prst="rect">
            <a:avLst/>
          </a:prstGeom>
          <a:noFill/>
          <a:ln w="28575">
            <a:noFill/>
            <a:miter lim="800000"/>
            <a:headEnd/>
            <a:tailEnd/>
          </a:ln>
          <a:effectLst/>
        </p:spPr>
        <p:txBody>
          <a:bodyPr vert="horz" wrap="none" lIns="0" tIns="0" rIns="0" bIns="0" numCol="1" anchor="t" anchorCtr="0" compatLnSpc="1">
            <a:prstTxWarp prst="textNoShape">
              <a:avLst/>
            </a:prstTxWarp>
            <a:spAutoFit/>
          </a:bodyPr>
          <a:lstStyle>
            <a:lvl1pPr algn="r" defTabSz="888217">
              <a:defRPr sz="1200">
                <a:latin typeface="Arial Unicode MS" pitchFamily="34" charset="-128"/>
                <a:ea typeface="Arial Unicode MS" pitchFamily="34" charset="-128"/>
                <a:cs typeface="Arial Unicode MS" pitchFamily="34" charset="-128"/>
              </a:defRPr>
            </a:lvl1pPr>
          </a:lstStyle>
          <a:p>
            <a:endParaRPr lang="en-US" altLang="zh-TW" dirty="0"/>
          </a:p>
        </p:txBody>
      </p:sp>
      <p:sp>
        <p:nvSpPr>
          <p:cNvPr id="112644" name="Rectangle 4"/>
          <p:cNvSpPr>
            <a:spLocks noGrp="1" noChangeArrowheads="1"/>
          </p:cNvSpPr>
          <p:nvPr>
            <p:ph type="ftr" sz="quarter" idx="2"/>
          </p:nvPr>
        </p:nvSpPr>
        <p:spPr bwMode="auto">
          <a:xfrm>
            <a:off x="5" y="6647531"/>
            <a:ext cx="65" cy="184666"/>
          </a:xfrm>
          <a:prstGeom prst="rect">
            <a:avLst/>
          </a:prstGeom>
          <a:noFill/>
          <a:ln w="28575">
            <a:noFill/>
            <a:miter lim="800000"/>
            <a:headEnd/>
            <a:tailEnd/>
          </a:ln>
          <a:effectLst/>
        </p:spPr>
        <p:txBody>
          <a:bodyPr vert="horz" wrap="none" lIns="0" tIns="0" rIns="0" bIns="0" numCol="1" anchor="b" anchorCtr="0" compatLnSpc="1">
            <a:prstTxWarp prst="textNoShape">
              <a:avLst/>
            </a:prstTxWarp>
            <a:spAutoFit/>
          </a:bodyPr>
          <a:lstStyle>
            <a:lvl1pPr defTabSz="888217">
              <a:defRPr sz="1200">
                <a:latin typeface="Arial Unicode MS" pitchFamily="34" charset="-128"/>
                <a:ea typeface="Arial Unicode MS" pitchFamily="34" charset="-128"/>
                <a:cs typeface="Arial Unicode MS" pitchFamily="34" charset="-128"/>
              </a:defRPr>
            </a:lvl1pPr>
          </a:lstStyle>
          <a:p>
            <a:endParaRPr lang="en-US" altLang="zh-TW" dirty="0"/>
          </a:p>
        </p:txBody>
      </p:sp>
      <p:sp>
        <p:nvSpPr>
          <p:cNvPr id="112645" name="Rectangle 5"/>
          <p:cNvSpPr>
            <a:spLocks noGrp="1" noChangeArrowheads="1"/>
          </p:cNvSpPr>
          <p:nvPr>
            <p:ph type="sldNum" sz="quarter" idx="3"/>
          </p:nvPr>
        </p:nvSpPr>
        <p:spPr bwMode="auto">
          <a:xfrm>
            <a:off x="9705299" y="6647531"/>
            <a:ext cx="187551" cy="184666"/>
          </a:xfrm>
          <a:prstGeom prst="rect">
            <a:avLst/>
          </a:prstGeom>
          <a:noFill/>
          <a:ln w="28575">
            <a:noFill/>
            <a:miter lim="800000"/>
            <a:headEnd/>
            <a:tailEnd/>
          </a:ln>
          <a:effectLst/>
        </p:spPr>
        <p:txBody>
          <a:bodyPr vert="horz" wrap="none" lIns="0" tIns="0" rIns="0" bIns="0" numCol="1" anchor="b" anchorCtr="0" compatLnSpc="1">
            <a:prstTxWarp prst="textNoShape">
              <a:avLst/>
            </a:prstTxWarp>
            <a:spAutoFit/>
          </a:bodyPr>
          <a:lstStyle>
            <a:lvl1pPr algn="r" defTabSz="888217">
              <a:defRPr sz="1200">
                <a:latin typeface="Arial Unicode MS" pitchFamily="34" charset="-128"/>
                <a:ea typeface="Arial Unicode MS" pitchFamily="34" charset="-128"/>
                <a:cs typeface="Arial Unicode MS" pitchFamily="34" charset="-128"/>
              </a:defRPr>
            </a:lvl1pPr>
          </a:lstStyle>
          <a:p>
            <a:fld id="{23696B7D-EF83-44B5-82B1-48F110CC46E5}" type="slidenum">
              <a:rPr lang="zh-TW" altLang="en-US"/>
              <a:pPr/>
              <a:t>‹#›</a:t>
            </a:fld>
            <a:endParaRPr lang="en-US" altLang="zh-TW" dirty="0"/>
          </a:p>
        </p:txBody>
      </p:sp>
    </p:spTree>
    <p:extLst>
      <p:ext uri="{BB962C8B-B14F-4D97-AF65-F5344CB8AC3E}">
        <p14:creationId xmlns:p14="http://schemas.microsoft.com/office/powerpoint/2010/main" val="24845922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4" name="Rectangle 4"/>
          <p:cNvSpPr>
            <a:spLocks noGrp="1" noRot="1" noChangeAspect="1" noChangeArrowheads="1" noTextEdit="1"/>
          </p:cNvSpPr>
          <p:nvPr>
            <p:ph type="sldImg" idx="2"/>
          </p:nvPr>
        </p:nvSpPr>
        <p:spPr bwMode="auto">
          <a:xfrm>
            <a:off x="2236788" y="190500"/>
            <a:ext cx="5437187" cy="3057525"/>
          </a:xfrm>
          <a:prstGeom prst="rect">
            <a:avLst/>
          </a:prstGeom>
          <a:noFill/>
          <a:ln w="9525">
            <a:solidFill>
              <a:srgbClr val="000000"/>
            </a:solidFill>
            <a:miter lim="800000"/>
            <a:headEnd/>
            <a:tailEnd/>
          </a:ln>
          <a:effectLst/>
        </p:spPr>
      </p:sp>
      <p:sp>
        <p:nvSpPr>
          <p:cNvPr id="10245" name="Rectangle 5"/>
          <p:cNvSpPr>
            <a:spLocks noGrp="1" noChangeArrowheads="1"/>
          </p:cNvSpPr>
          <p:nvPr>
            <p:ph type="body" sz="quarter" idx="3"/>
          </p:nvPr>
        </p:nvSpPr>
        <p:spPr bwMode="auto">
          <a:xfrm>
            <a:off x="651088" y="3643674"/>
            <a:ext cx="8612996" cy="2986481"/>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altLang="zh-TW" dirty="0"/>
              <a:t>Click to edit Master text styles</a:t>
            </a:r>
          </a:p>
          <a:p>
            <a:pPr lvl="1"/>
            <a:r>
              <a:rPr lang="en-US" altLang="zh-TW" dirty="0"/>
              <a:t>Second level</a:t>
            </a:r>
          </a:p>
          <a:p>
            <a:pPr lvl="2"/>
            <a:r>
              <a:rPr lang="en-US" altLang="zh-TW" dirty="0"/>
              <a:t>Third level</a:t>
            </a:r>
          </a:p>
          <a:p>
            <a:pPr lvl="3"/>
            <a:r>
              <a:rPr lang="en-US" altLang="zh-TW" dirty="0"/>
              <a:t>Fourth level</a:t>
            </a:r>
          </a:p>
          <a:p>
            <a:pPr lvl="4"/>
            <a:r>
              <a:rPr lang="en-US" altLang="zh-TW" dirty="0"/>
              <a:t>Fifth level</a:t>
            </a:r>
          </a:p>
        </p:txBody>
      </p:sp>
      <p:sp>
        <p:nvSpPr>
          <p:cNvPr id="10247" name="Rectangle 7"/>
          <p:cNvSpPr>
            <a:spLocks noGrp="1" noChangeArrowheads="1"/>
          </p:cNvSpPr>
          <p:nvPr>
            <p:ph type="sldNum" sz="quarter" idx="5"/>
          </p:nvPr>
        </p:nvSpPr>
        <p:spPr bwMode="auto">
          <a:xfrm>
            <a:off x="5378903" y="6516684"/>
            <a:ext cx="4304471" cy="308475"/>
          </a:xfrm>
          <a:prstGeom prst="rect">
            <a:avLst/>
          </a:prstGeom>
          <a:noFill/>
          <a:ln w="9525">
            <a:noFill/>
            <a:miter lim="800000"/>
            <a:headEnd/>
            <a:tailEnd/>
          </a:ln>
          <a:effectLst/>
        </p:spPr>
        <p:txBody>
          <a:bodyPr vert="horz" wrap="square" lIns="20034" tIns="0" rIns="20034" bIns="0" numCol="1" anchor="b" anchorCtr="0" compatLnSpc="1">
            <a:prstTxWarp prst="textNoShape">
              <a:avLst/>
            </a:prstTxWarp>
          </a:bodyPr>
          <a:lstStyle>
            <a:lvl1pPr algn="r" defTabSz="953480">
              <a:spcBef>
                <a:spcPct val="0"/>
              </a:spcBef>
              <a:defRPr sz="1100">
                <a:ea typeface="Arial Unicode MS" pitchFamily="34" charset="-128"/>
                <a:cs typeface="Arial Unicode MS" pitchFamily="34" charset="-128"/>
              </a:defRPr>
            </a:lvl1pPr>
          </a:lstStyle>
          <a:p>
            <a:fld id="{2A45EEF0-2412-4E74-8042-71FA5C916756}" type="slidenum">
              <a:rPr lang="zh-TW" altLang="en-US"/>
              <a:pPr/>
              <a:t>‹#›</a:t>
            </a:fld>
            <a:endParaRPr lang="en-US" altLang="zh-TW" dirty="0"/>
          </a:p>
        </p:txBody>
      </p:sp>
    </p:spTree>
    <p:extLst>
      <p:ext uri="{BB962C8B-B14F-4D97-AF65-F5344CB8AC3E}">
        <p14:creationId xmlns:p14="http://schemas.microsoft.com/office/powerpoint/2010/main" val="575836602"/>
      </p:ext>
    </p:extLst>
  </p:cSld>
  <p:clrMap bg1="lt1" tx1="dk1" bg2="lt2" tx2="dk2" accent1="accent1" accent2="accent2" accent3="accent3" accent4="accent4" accent5="accent5" accent6="accent6" hlink="hlink" folHlink="folHlink"/>
  <p:notesStyle>
    <a:lvl1pPr marL="156593" indent="-156593" algn="l" rtl="0" eaLnBrk="0" fontAlgn="base" hangingPunct="0">
      <a:spcBef>
        <a:spcPct val="30000"/>
      </a:spcBef>
      <a:spcAft>
        <a:spcPct val="0"/>
      </a:spcAft>
      <a:buClr>
        <a:srgbClr val="FF0000"/>
      </a:buClr>
      <a:buSzPct val="100000"/>
      <a:buFont typeface="Frutiger 55 Roman" pitchFamily="34" charset="0"/>
      <a:buChar char="•"/>
      <a:defRPr sz="700" kern="1200">
        <a:solidFill>
          <a:schemeClr val="tx1"/>
        </a:solidFill>
        <a:latin typeface="Frutiger 45 Light" panose="020B0603020202020204" pitchFamily="34" charset="0"/>
        <a:ea typeface="+mn-ea"/>
        <a:cs typeface="+mn-cs"/>
      </a:defRPr>
    </a:lvl1pPr>
    <a:lvl2pPr marL="455656" indent="-145040" algn="l" rtl="0" eaLnBrk="0" fontAlgn="base" hangingPunct="0">
      <a:spcBef>
        <a:spcPct val="30000"/>
      </a:spcBef>
      <a:spcAft>
        <a:spcPct val="0"/>
      </a:spcAft>
      <a:buSzPct val="80000"/>
      <a:buChar char="—"/>
      <a:defRPr sz="700" kern="1200">
        <a:solidFill>
          <a:schemeClr val="tx1"/>
        </a:solidFill>
        <a:latin typeface="Frutiger 45 Light" panose="020B0603020202020204" pitchFamily="34" charset="0"/>
        <a:ea typeface="+mn-ea"/>
        <a:cs typeface="+mn-cs"/>
      </a:defRPr>
    </a:lvl2pPr>
    <a:lvl3pPr marL="766266" indent="-156593" algn="l" rtl="0" eaLnBrk="0" fontAlgn="base" hangingPunct="0">
      <a:spcBef>
        <a:spcPct val="30000"/>
      </a:spcBef>
      <a:spcAft>
        <a:spcPct val="0"/>
      </a:spcAft>
      <a:buSzPct val="85000"/>
      <a:buChar char="–"/>
      <a:defRPr sz="700" kern="1200">
        <a:solidFill>
          <a:schemeClr val="tx1"/>
        </a:solidFill>
        <a:latin typeface="Frutiger 45 Light" panose="020B0603020202020204" pitchFamily="34" charset="0"/>
        <a:ea typeface="+mn-ea"/>
        <a:cs typeface="+mn-cs"/>
      </a:defRPr>
    </a:lvl3pPr>
    <a:lvl4pPr marL="1084587" indent="-164288" algn="l" rtl="0" eaLnBrk="0" fontAlgn="base" hangingPunct="0">
      <a:spcBef>
        <a:spcPct val="30000"/>
      </a:spcBef>
      <a:spcAft>
        <a:spcPct val="0"/>
      </a:spcAft>
      <a:buSzPct val="85000"/>
      <a:buChar char="–"/>
      <a:defRPr sz="700" kern="1200">
        <a:solidFill>
          <a:schemeClr val="tx1"/>
        </a:solidFill>
        <a:latin typeface="Frutiger 45 Light" panose="020B0603020202020204" pitchFamily="34" charset="0"/>
        <a:ea typeface="+mn-ea"/>
        <a:cs typeface="+mn-cs"/>
      </a:defRPr>
    </a:lvl4pPr>
    <a:lvl5pPr marL="1383649" indent="-145040" algn="l" rtl="0" eaLnBrk="0" fontAlgn="base" hangingPunct="0">
      <a:spcBef>
        <a:spcPct val="30000"/>
      </a:spcBef>
      <a:spcAft>
        <a:spcPct val="0"/>
      </a:spcAft>
      <a:buSzPct val="85000"/>
      <a:buChar char="–"/>
      <a:defRPr sz="700" kern="1200">
        <a:solidFill>
          <a:schemeClr val="tx1"/>
        </a:solidFill>
        <a:latin typeface="Frutiger 45 Light" panose="020B0603020202020204" pitchFamily="34" charset="0"/>
        <a:ea typeface="+mn-ea"/>
        <a:cs typeface="+mn-cs"/>
      </a:defRPr>
    </a:lvl5pPr>
    <a:lvl6pPr marL="1848282" algn="l" defTabSz="739313" rtl="0" eaLnBrk="1" latinLnBrk="0" hangingPunct="1">
      <a:defRPr sz="1000" kern="1200">
        <a:solidFill>
          <a:schemeClr val="tx1"/>
        </a:solidFill>
        <a:latin typeface="+mn-lt"/>
        <a:ea typeface="+mn-ea"/>
        <a:cs typeface="+mn-cs"/>
      </a:defRPr>
    </a:lvl6pPr>
    <a:lvl7pPr marL="2217935" algn="l" defTabSz="739313" rtl="0" eaLnBrk="1" latinLnBrk="0" hangingPunct="1">
      <a:defRPr sz="1000" kern="1200">
        <a:solidFill>
          <a:schemeClr val="tx1"/>
        </a:solidFill>
        <a:latin typeface="+mn-lt"/>
        <a:ea typeface="+mn-ea"/>
        <a:cs typeface="+mn-cs"/>
      </a:defRPr>
    </a:lvl7pPr>
    <a:lvl8pPr marL="2587600" algn="l" defTabSz="739313" rtl="0" eaLnBrk="1" latinLnBrk="0" hangingPunct="1">
      <a:defRPr sz="1000" kern="1200">
        <a:solidFill>
          <a:schemeClr val="tx1"/>
        </a:solidFill>
        <a:latin typeface="+mn-lt"/>
        <a:ea typeface="+mn-ea"/>
        <a:cs typeface="+mn-cs"/>
      </a:defRPr>
    </a:lvl8pPr>
    <a:lvl9pPr marL="2957253" algn="l" defTabSz="739313" rtl="0" eaLnBrk="1" latinLnBrk="0" hangingPunct="1">
      <a:defRPr sz="10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36788" y="190500"/>
            <a:ext cx="5437187" cy="3057525"/>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4</a:t>
            </a:fld>
            <a:endParaRPr lang="en-US" altLang="zh-TW" dirty="0"/>
          </a:p>
        </p:txBody>
      </p:sp>
    </p:spTree>
    <p:extLst>
      <p:ext uri="{BB962C8B-B14F-4D97-AF65-F5344CB8AC3E}">
        <p14:creationId xmlns:p14="http://schemas.microsoft.com/office/powerpoint/2010/main" val="15794108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38" y="252413"/>
            <a:ext cx="4659312" cy="2620962"/>
          </a:xfrm>
        </p:spPr>
      </p:sp>
      <p:sp>
        <p:nvSpPr>
          <p:cNvPr id="3" name="Notes Placeholder 2"/>
          <p:cNvSpPr>
            <a:spLocks noGrp="1"/>
          </p:cNvSpPr>
          <p:nvPr>
            <p:ph type="body" idx="1"/>
          </p:nvPr>
        </p:nvSpPr>
        <p:spPr>
          <a:xfrm>
            <a:off x="685800" y="3131840"/>
            <a:ext cx="5486400" cy="5326360"/>
          </a:xfrm>
        </p:spPr>
        <p:txBody>
          <a:bodyPr/>
          <a:lstStyle/>
          <a:p>
            <a:pPr marL="171450" indent="-171450">
              <a:lnSpc>
                <a:spcPts val="1500"/>
              </a:lnSpc>
              <a:buFont typeface="Arial" panose="020B0604020202020204" pitchFamily="34" charset="0"/>
              <a:buChar char="•"/>
            </a:pPr>
            <a:r>
              <a:rPr lang="en-US" sz="1100" b="1" dirty="0">
                <a:latin typeface="Frutiger 55 Roman" panose="020B0503040202020204" pitchFamily="34" charset="0"/>
              </a:rPr>
              <a:t>How should I invest instead?</a:t>
            </a:r>
          </a:p>
          <a:p>
            <a:pPr marL="171450" indent="-171450">
              <a:lnSpc>
                <a:spcPts val="1500"/>
              </a:lnSpc>
              <a:buFont typeface="Arial" panose="020B0604020202020204" pitchFamily="34" charset="0"/>
              <a:buChar char="•"/>
            </a:pPr>
            <a:r>
              <a:rPr lang="en-US" sz="1100" b="1" dirty="0">
                <a:latin typeface="Frutiger 55 Roman" panose="020B0503040202020204" pitchFamily="34" charset="0"/>
              </a:rPr>
              <a:t>Liquidity: Max 5 years, think in tiers and open up your borrowing capacity </a:t>
            </a:r>
            <a:br>
              <a:rPr lang="en-GB" sz="1100" dirty="0">
                <a:latin typeface="Frutiger 55 Roman" panose="020B0503040202020204" pitchFamily="34" charset="0"/>
              </a:rPr>
            </a:br>
            <a:r>
              <a:rPr lang="en-US" sz="1100" i="1" dirty="0">
                <a:latin typeface="Frutiger 55 Roman" panose="020B0503040202020204" pitchFamily="34" charset="0"/>
              </a:rPr>
              <a:t>1) Get your Liquidity strategy "above zero" – or lowering the drag on returns</a:t>
            </a:r>
          </a:p>
          <a:p>
            <a:pPr marL="171450" indent="-171450">
              <a:lnSpc>
                <a:spcPts val="1500"/>
              </a:lnSpc>
              <a:buFont typeface="Arial" panose="020B0604020202020204" pitchFamily="34" charset="0"/>
              <a:buChar char="•"/>
            </a:pPr>
            <a:r>
              <a:rPr lang="en-US" sz="1100" b="1" dirty="0">
                <a:latin typeface="Frutiger 55 Roman" panose="020B0503040202020204" pitchFamily="34" charset="0"/>
              </a:rPr>
              <a:t>Tier I (Everyday cash):</a:t>
            </a:r>
            <a:r>
              <a:rPr lang="en-US" sz="1100" dirty="0">
                <a:latin typeface="Frutiger 55 Roman" panose="020B0503040202020204" pitchFamily="34" charset="0"/>
              </a:rPr>
              <a:t> This is cash you need for day-to-day expenses or emergencies arising over the coming 6 to 12 months. These funds could be used to cover sudden losses of income, for example. Cash is suitable as a Tier I solution, since it minimizes market, liquidity, and credit/counterparty risks. </a:t>
            </a:r>
          </a:p>
          <a:p>
            <a:pPr marL="171450" indent="-171450">
              <a:lnSpc>
                <a:spcPts val="1500"/>
              </a:lnSpc>
              <a:buFont typeface="Arial" panose="020B0604020202020204" pitchFamily="34" charset="0"/>
              <a:buChar char="•"/>
            </a:pPr>
            <a:r>
              <a:rPr lang="en-US" sz="1100" b="1" dirty="0">
                <a:latin typeface="Frutiger 55 Roman" panose="020B0503040202020204" pitchFamily="34" charset="0"/>
              </a:rPr>
              <a:t>Tier II (Savings): </a:t>
            </a:r>
            <a:r>
              <a:rPr lang="en-US" sz="1100" dirty="0">
                <a:latin typeface="Frutiger 55 Roman" panose="020B0503040202020204" pitchFamily="34" charset="0"/>
              </a:rPr>
              <a:t>These are funds that you need for known upcoming expenses that look likely to arise over the coming 2 years. This could include anything from the deposit on a house purchase, looming university tuition costs for children, or tax bills. Here, investors may be able to afford taking on a very small amount of market and liquidity risk to improve yields, but should still aim to keep credit and counterparty risks low. This could include various forms of fixed or term deposits, extendible money market certificates, longer-term corporate bonds (in some European jurisdictions some of these may still offer negative yields). Structured solutions typically offer higher yields while retaining some cash-like qualities.</a:t>
            </a:r>
          </a:p>
          <a:p>
            <a:pPr marL="171450" indent="-171450">
              <a:lnSpc>
                <a:spcPts val="1500"/>
              </a:lnSpc>
              <a:buFont typeface="Arial" panose="020B0604020202020204" pitchFamily="34" charset="0"/>
              <a:buChar char="•"/>
            </a:pPr>
            <a:r>
              <a:rPr lang="en-US" sz="1100" b="1" dirty="0">
                <a:latin typeface="Frutiger 55 Roman" panose="020B0503040202020204" pitchFamily="34" charset="0"/>
              </a:rPr>
              <a:t>Tier III (Investments):</a:t>
            </a:r>
            <a:r>
              <a:rPr lang="en-US" sz="1100" dirty="0">
                <a:latin typeface="Frutiger 55 Roman" panose="020B0503040202020204" pitchFamily="34" charset="0"/>
              </a:rPr>
              <a:t> These funds are dedicated to finance spending in years 2–5, including for example, business ventures that may require large infusions at short notice.</a:t>
            </a:r>
          </a:p>
        </p:txBody>
      </p:sp>
      <p:sp>
        <p:nvSpPr>
          <p:cNvPr id="4" name="Slide Number Placeholder 3"/>
          <p:cNvSpPr>
            <a:spLocks noGrp="1"/>
          </p:cNvSpPr>
          <p:nvPr>
            <p:ph type="sldNum" sz="quarter" idx="10"/>
          </p:nvPr>
        </p:nvSpPr>
        <p:spPr>
          <a:xfrm>
            <a:off x="3716117" y="8688915"/>
            <a:ext cx="2973823" cy="411301"/>
          </a:xfrm>
          <a:prstGeom prst="rect">
            <a:avLst/>
          </a:prstGeom>
        </p:spPr>
        <p:txBody>
          <a:bodyPr/>
          <a:lstStyle/>
          <a:p>
            <a:fld id="{2A45EEF0-2412-4E74-8042-71FA5C916756}" type="slidenum">
              <a:rPr altLang="zh-TW" smtClean="0">
                <a:solidFill>
                  <a:prstClr val="black"/>
                </a:solidFill>
              </a:rPr>
              <a:pPr/>
              <a:t>16</a:t>
            </a:fld>
            <a:endParaRPr altLang="zh-TW" dirty="0">
              <a:solidFill>
                <a:prstClr val="black"/>
              </a:solidFill>
            </a:endParaRPr>
          </a:p>
        </p:txBody>
      </p:sp>
    </p:spTree>
    <p:extLst>
      <p:ext uri="{BB962C8B-B14F-4D97-AF65-F5344CB8AC3E}">
        <p14:creationId xmlns:p14="http://schemas.microsoft.com/office/powerpoint/2010/main" val="25846248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38" y="252413"/>
            <a:ext cx="4657725" cy="2620962"/>
          </a:xfrm>
        </p:spPr>
      </p:sp>
      <p:sp>
        <p:nvSpPr>
          <p:cNvPr id="3" name="Notes Placeholder 2"/>
          <p:cNvSpPr>
            <a:spLocks noGrp="1"/>
          </p:cNvSpPr>
          <p:nvPr>
            <p:ph type="body" idx="1"/>
          </p:nvPr>
        </p:nvSpPr>
        <p:spPr/>
        <p:txBody>
          <a:bodyPr/>
          <a:lstStyle/>
          <a:p>
            <a:pPr marL="171450" indent="-171450">
              <a:lnSpc>
                <a:spcPts val="1500"/>
              </a:lnSpc>
              <a:buFont typeface="Arial" panose="020B0604020202020204" pitchFamily="34" charset="0"/>
              <a:buChar char="•"/>
            </a:pPr>
            <a:r>
              <a:rPr lang="en-US" sz="1100" b="1" dirty="0">
                <a:latin typeface="Frutiger 55 Roman" panose="020B0503040202020204" pitchFamily="34" charset="0"/>
              </a:rPr>
              <a:t>How much is necessary? </a:t>
            </a:r>
            <a:r>
              <a:rPr lang="en-US" sz="1100" dirty="0">
                <a:latin typeface="Frutiger 55 Roman" panose="020B0503040202020204" pitchFamily="34" charset="0"/>
              </a:rPr>
              <a:t>In our Liquidity. Longevity. Legacy. (3L) framework, we recommend that investors set three to five years of cash flow needs in cash, high quality bonds, and borrowing capacity in their Liquidity strategy.  For most diversified stock-bond portfolios, this would have been sufficient time to fully recover from even the worst historical bear market losses, allowing investors to continue to pay their bills while generally avoiding the risk of locking in otherwise-temporary losses in their long-term investments. </a:t>
            </a:r>
            <a:endParaRPr lang="en-GB" sz="1100" dirty="0">
              <a:latin typeface="Frutiger 55 Roman" panose="020B0503040202020204" pitchFamily="34" charset="0"/>
            </a:endParaRPr>
          </a:p>
          <a:p>
            <a:pPr marL="171450" indent="-171450">
              <a:buFont typeface="Arial" panose="020B0604020202020204" pitchFamily="34" charset="0"/>
              <a:buChar char="•"/>
            </a:pPr>
            <a:endParaRPr lang="en-US" dirty="0">
              <a:latin typeface="Frutiger 55 Roman" panose="020B0503040202020204" pitchFamily="34" charset="0"/>
            </a:endParaRPr>
          </a:p>
        </p:txBody>
      </p:sp>
      <p:sp>
        <p:nvSpPr>
          <p:cNvPr id="4" name="Slide Number Placeholder 3"/>
          <p:cNvSpPr>
            <a:spLocks noGrp="1"/>
          </p:cNvSpPr>
          <p:nvPr>
            <p:ph type="sldNum" sz="quarter" idx="10"/>
          </p:nvPr>
        </p:nvSpPr>
        <p:spPr>
          <a:xfrm>
            <a:off x="3716118" y="8688916"/>
            <a:ext cx="2973823" cy="411301"/>
          </a:xfrm>
          <a:prstGeom prst="rect">
            <a:avLst/>
          </a:prstGeom>
        </p:spPr>
        <p:txBody>
          <a:bodyPr/>
          <a:lstStyle/>
          <a:p>
            <a:fld id="{2A45EEF0-2412-4E74-8042-71FA5C916756}" type="slidenum">
              <a:rPr altLang="zh-TW" smtClean="0">
                <a:solidFill>
                  <a:prstClr val="black"/>
                </a:solidFill>
              </a:rPr>
              <a:pPr/>
              <a:t>17</a:t>
            </a:fld>
            <a:endParaRPr altLang="zh-TW" dirty="0">
              <a:solidFill>
                <a:prstClr val="black"/>
              </a:solidFill>
            </a:endParaRPr>
          </a:p>
        </p:txBody>
      </p:sp>
    </p:spTree>
    <p:extLst>
      <p:ext uri="{BB962C8B-B14F-4D97-AF65-F5344CB8AC3E}">
        <p14:creationId xmlns:p14="http://schemas.microsoft.com/office/powerpoint/2010/main" val="10437202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18</a:t>
            </a:fld>
            <a:endParaRPr lang="en-US" altLang="zh-TW" dirty="0"/>
          </a:p>
        </p:txBody>
      </p:sp>
    </p:spTree>
    <p:extLst>
      <p:ext uri="{BB962C8B-B14F-4D97-AF65-F5344CB8AC3E}">
        <p14:creationId xmlns:p14="http://schemas.microsoft.com/office/powerpoint/2010/main" val="29571621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36788" y="190500"/>
            <a:ext cx="5437187" cy="3057525"/>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5</a:t>
            </a:fld>
            <a:endParaRPr lang="en-US" altLang="zh-TW" dirty="0"/>
          </a:p>
        </p:txBody>
      </p:sp>
    </p:spTree>
    <p:extLst>
      <p:ext uri="{BB962C8B-B14F-4D97-AF65-F5344CB8AC3E}">
        <p14:creationId xmlns:p14="http://schemas.microsoft.com/office/powerpoint/2010/main" val="21655848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36788" y="190500"/>
            <a:ext cx="5437187" cy="3057525"/>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6</a:t>
            </a:fld>
            <a:endParaRPr lang="en-US" altLang="zh-TW" dirty="0"/>
          </a:p>
        </p:txBody>
      </p:sp>
    </p:spTree>
    <p:extLst>
      <p:ext uri="{BB962C8B-B14F-4D97-AF65-F5344CB8AC3E}">
        <p14:creationId xmlns:p14="http://schemas.microsoft.com/office/powerpoint/2010/main" val="21655848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8</a:t>
            </a:fld>
            <a:endParaRPr lang="en-US" altLang="zh-TW" dirty="0"/>
          </a:p>
        </p:txBody>
      </p:sp>
    </p:spTree>
    <p:extLst>
      <p:ext uri="{BB962C8B-B14F-4D97-AF65-F5344CB8AC3E}">
        <p14:creationId xmlns:p14="http://schemas.microsoft.com/office/powerpoint/2010/main" val="25675888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71638" y="188913"/>
            <a:ext cx="3494087" cy="1966912"/>
          </a:xfrm>
        </p:spPr>
      </p:sp>
      <p:sp>
        <p:nvSpPr>
          <p:cNvPr id="3" name="Notes Placeholder 2"/>
          <p:cNvSpPr>
            <a:spLocks noGrp="1"/>
          </p:cNvSpPr>
          <p:nvPr>
            <p:ph type="body" idx="1"/>
          </p:nvPr>
        </p:nvSpPr>
        <p:spPr/>
        <p:txBody>
          <a:bodyPr/>
          <a:lstStyle/>
          <a:p>
            <a:pPr marL="171450" lvl="0" indent="-171450">
              <a:lnSpc>
                <a:spcPts val="1500"/>
              </a:lnSpc>
              <a:buFont typeface="Arial" panose="020B0604020202020204" pitchFamily="34" charset="0"/>
              <a:buChar char="•"/>
            </a:pPr>
            <a:r>
              <a:rPr lang="en-US" sz="1100" b="1" dirty="0">
                <a:latin typeface="Frutiger 55 Roman" panose="020B0503040202020204" pitchFamily="34" charset="0"/>
              </a:rPr>
              <a:t>Hunt for yield: </a:t>
            </a:r>
            <a:r>
              <a:rPr lang="en-US" sz="1100" dirty="0">
                <a:latin typeface="Frutiger 55 Roman" panose="020B0503040202020204" pitchFamily="34" charset="0"/>
              </a:rPr>
              <a:t>Having minimized the drag from the Liquidity basket, investors can focus on building wealth for the long term in their Longevity basket. Adding yield and income is the first challenge in this environment of ultra-low interest rates.</a:t>
            </a:r>
            <a:endParaRPr lang="en-GB" sz="1100" dirty="0">
              <a:latin typeface="Frutiger 55 Roman" panose="020B0503040202020204" pitchFamily="34" charset="0"/>
            </a:endParaRPr>
          </a:p>
          <a:p>
            <a:pPr marL="171450" indent="-171450">
              <a:lnSpc>
                <a:spcPts val="1500"/>
              </a:lnSpc>
              <a:buFont typeface="Arial" panose="020B0604020202020204" pitchFamily="34" charset="0"/>
              <a:buChar char="•"/>
            </a:pPr>
            <a:r>
              <a:rPr lang="en-US" sz="1100" dirty="0">
                <a:latin typeface="Frutiger 55 Roman" panose="020B0503040202020204" pitchFamily="34" charset="0"/>
              </a:rPr>
              <a:t>One way to add yield is through </a:t>
            </a:r>
            <a:r>
              <a:rPr lang="en-US" sz="1100" b="1" dirty="0">
                <a:latin typeface="Frutiger 55 Roman" panose="020B0503040202020204" pitchFamily="34" charset="0"/>
              </a:rPr>
              <a:t>credit </a:t>
            </a:r>
            <a:r>
              <a:rPr lang="en-US" sz="1100" dirty="0">
                <a:latin typeface="Frutiger 55 Roman" panose="020B0503040202020204" pitchFamily="34" charset="0"/>
              </a:rPr>
              <a:t>– we currently like </a:t>
            </a:r>
            <a:r>
              <a:rPr lang="en-US" sz="1100">
                <a:latin typeface="Frutiger 55 Roman" panose="020B0503040202020204" pitchFamily="34" charset="0"/>
              </a:rPr>
              <a:t>Asia HY. </a:t>
            </a:r>
            <a:r>
              <a:rPr lang="en-US" sz="1100" dirty="0">
                <a:latin typeface="Frutiger 55 Roman" panose="020B0503040202020204" pitchFamily="34" charset="0"/>
              </a:rPr>
              <a:t>While riskier credit is often correlated to equities, and investors need to consider default risk, potential drawdowns can be mitigated by diversifying across securities, ratings buckets, and regions. </a:t>
            </a:r>
          </a:p>
          <a:p>
            <a:pPr marL="171450" indent="-171450">
              <a:lnSpc>
                <a:spcPts val="1500"/>
              </a:lnSpc>
              <a:buFont typeface="Arial" panose="020B0604020202020204" pitchFamily="34" charset="0"/>
              <a:buChar char="•"/>
            </a:pPr>
            <a:r>
              <a:rPr lang="en-US" sz="1100" dirty="0">
                <a:latin typeface="Frutiger 55 Roman" panose="020B0503040202020204" pitchFamily="34" charset="0"/>
              </a:rPr>
              <a:t>Overall, credit can add a more reliable source of income than stocks, since dividends are discretionary while debt coupon payments are a contractual obligation. </a:t>
            </a:r>
            <a:endParaRPr lang="en-GB" sz="1100" dirty="0">
              <a:latin typeface="Frutiger 55 Roman" panose="020B0503040202020204" pitchFamily="34" charset="0"/>
            </a:endParaRPr>
          </a:p>
          <a:p>
            <a:endParaRPr lang="en-US" dirty="0">
              <a:latin typeface="Frutiger 45 Light" panose="020B0603020202020204" pitchFamily="34" charset="0"/>
            </a:endParaRPr>
          </a:p>
        </p:txBody>
      </p:sp>
      <p:sp>
        <p:nvSpPr>
          <p:cNvPr id="4" name="Slide Number Placeholder 3"/>
          <p:cNvSpPr>
            <a:spLocks noGrp="1"/>
          </p:cNvSpPr>
          <p:nvPr>
            <p:ph type="sldNum" sz="quarter" idx="10"/>
          </p:nvPr>
        </p:nvSpPr>
        <p:spPr>
          <a:xfrm>
            <a:off x="5378910" y="6516687"/>
            <a:ext cx="4304471" cy="308476"/>
          </a:xfrm>
          <a:prstGeom prst="rect">
            <a:avLst/>
          </a:prstGeom>
        </p:spPr>
        <p:txBody>
          <a:bodyPr/>
          <a:lstStyle/>
          <a:p>
            <a:fld id="{2A45EEF0-2412-4E74-8042-71FA5C916756}" type="slidenum">
              <a:rPr altLang="zh-TW" smtClean="0">
                <a:solidFill>
                  <a:prstClr val="black"/>
                </a:solidFill>
              </a:rPr>
              <a:pPr/>
              <a:t>10</a:t>
            </a:fld>
            <a:endParaRPr altLang="zh-TW" dirty="0">
              <a:solidFill>
                <a:prstClr val="black"/>
              </a:solidFill>
            </a:endParaRPr>
          </a:p>
        </p:txBody>
      </p:sp>
    </p:spTree>
    <p:extLst>
      <p:ext uri="{BB962C8B-B14F-4D97-AF65-F5344CB8AC3E}">
        <p14:creationId xmlns:p14="http://schemas.microsoft.com/office/powerpoint/2010/main" val="10437202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71638" y="188913"/>
            <a:ext cx="3494087" cy="1966912"/>
          </a:xfrm>
        </p:spPr>
      </p:sp>
      <p:sp>
        <p:nvSpPr>
          <p:cNvPr id="3" name="Notes Placeholder 2"/>
          <p:cNvSpPr>
            <a:spLocks noGrp="1"/>
          </p:cNvSpPr>
          <p:nvPr>
            <p:ph type="body" idx="1"/>
          </p:nvPr>
        </p:nvSpPr>
        <p:spPr/>
        <p:txBody>
          <a:bodyPr/>
          <a:lstStyle/>
          <a:p>
            <a:pPr marL="171450" lvl="0" indent="-171450">
              <a:lnSpc>
                <a:spcPts val="1500"/>
              </a:lnSpc>
              <a:buFont typeface="Arial" panose="020B0604020202020204" pitchFamily="34" charset="0"/>
              <a:buChar char="•"/>
            </a:pPr>
            <a:r>
              <a:rPr lang="en-US" sz="1100" b="1" dirty="0">
                <a:latin typeface="Frutiger 55 Roman" panose="020B0503040202020204" pitchFamily="34" charset="0"/>
              </a:rPr>
              <a:t>Hunt for yield: </a:t>
            </a:r>
            <a:r>
              <a:rPr lang="en-US" sz="1100" dirty="0">
                <a:latin typeface="Frutiger 55 Roman" panose="020B0503040202020204" pitchFamily="34" charset="0"/>
              </a:rPr>
              <a:t>Having minimized the drag from the Liquidity basket, investors can focus on building wealth for the long term in their Longevity basket. Adding yield and income is the first challenge in this environment of ultra-low interest rates.</a:t>
            </a:r>
            <a:endParaRPr lang="en-GB" sz="1100" dirty="0">
              <a:latin typeface="Frutiger 55 Roman" panose="020B0503040202020204" pitchFamily="34" charset="0"/>
            </a:endParaRPr>
          </a:p>
          <a:p>
            <a:pPr marL="171450" indent="-171450">
              <a:lnSpc>
                <a:spcPts val="1500"/>
              </a:lnSpc>
              <a:buFont typeface="Arial" panose="020B0604020202020204" pitchFamily="34" charset="0"/>
              <a:buChar char="•"/>
            </a:pPr>
            <a:r>
              <a:rPr lang="en-US" sz="1100" dirty="0">
                <a:latin typeface="Frutiger 55 Roman" panose="020B0503040202020204" pitchFamily="34" charset="0"/>
              </a:rPr>
              <a:t>One way to add yield is through </a:t>
            </a:r>
            <a:r>
              <a:rPr lang="en-US" sz="1100" b="1" dirty="0">
                <a:latin typeface="Frutiger 55 Roman" panose="020B0503040202020204" pitchFamily="34" charset="0"/>
              </a:rPr>
              <a:t>credit </a:t>
            </a:r>
            <a:r>
              <a:rPr lang="en-US" sz="1100" dirty="0">
                <a:latin typeface="Frutiger 55 Roman" panose="020B0503040202020204" pitchFamily="34" charset="0"/>
              </a:rPr>
              <a:t>– we currently like </a:t>
            </a:r>
            <a:r>
              <a:rPr lang="en-US" sz="1100">
                <a:latin typeface="Frutiger 55 Roman" panose="020B0503040202020204" pitchFamily="34" charset="0"/>
              </a:rPr>
              <a:t>Asia HY. </a:t>
            </a:r>
            <a:r>
              <a:rPr lang="en-US" sz="1100" dirty="0">
                <a:latin typeface="Frutiger 55 Roman" panose="020B0503040202020204" pitchFamily="34" charset="0"/>
              </a:rPr>
              <a:t>While riskier credit is often correlated to equities, and investors need to consider default risk, potential drawdowns can be mitigated by diversifying across securities, ratings buckets, and regions. </a:t>
            </a:r>
          </a:p>
          <a:p>
            <a:pPr marL="171450" indent="-171450">
              <a:lnSpc>
                <a:spcPts val="1500"/>
              </a:lnSpc>
              <a:buFont typeface="Arial" panose="020B0604020202020204" pitchFamily="34" charset="0"/>
              <a:buChar char="•"/>
            </a:pPr>
            <a:r>
              <a:rPr lang="en-US" sz="1100" dirty="0">
                <a:latin typeface="Frutiger 55 Roman" panose="020B0503040202020204" pitchFamily="34" charset="0"/>
              </a:rPr>
              <a:t>Overall, credit can add a more reliable source of income than stocks, since dividends are discretionary while debt coupon payments are a contractual obligation. </a:t>
            </a:r>
            <a:endParaRPr lang="en-GB" sz="1100" dirty="0">
              <a:latin typeface="Frutiger 55 Roman" panose="020B0503040202020204" pitchFamily="34" charset="0"/>
            </a:endParaRPr>
          </a:p>
          <a:p>
            <a:endParaRPr lang="en-US" dirty="0">
              <a:latin typeface="Frutiger 45 Light" panose="020B0603020202020204" pitchFamily="34" charset="0"/>
            </a:endParaRPr>
          </a:p>
        </p:txBody>
      </p:sp>
      <p:sp>
        <p:nvSpPr>
          <p:cNvPr id="4" name="Slide Number Placeholder 3"/>
          <p:cNvSpPr>
            <a:spLocks noGrp="1"/>
          </p:cNvSpPr>
          <p:nvPr>
            <p:ph type="sldNum" sz="quarter" idx="10"/>
          </p:nvPr>
        </p:nvSpPr>
        <p:spPr>
          <a:xfrm>
            <a:off x="5378910" y="6516687"/>
            <a:ext cx="4304471" cy="308476"/>
          </a:xfrm>
          <a:prstGeom prst="rect">
            <a:avLst/>
          </a:prstGeom>
        </p:spPr>
        <p:txBody>
          <a:bodyPr/>
          <a:lstStyle/>
          <a:p>
            <a:fld id="{2A45EEF0-2412-4E74-8042-71FA5C916756}" type="slidenum">
              <a:rPr altLang="zh-TW" smtClean="0">
                <a:solidFill>
                  <a:prstClr val="black"/>
                </a:solidFill>
              </a:rPr>
              <a:pPr/>
              <a:t>11</a:t>
            </a:fld>
            <a:endParaRPr altLang="zh-TW" dirty="0">
              <a:solidFill>
                <a:prstClr val="black"/>
              </a:solidFill>
            </a:endParaRPr>
          </a:p>
        </p:txBody>
      </p:sp>
    </p:spTree>
    <p:extLst>
      <p:ext uri="{BB962C8B-B14F-4D97-AF65-F5344CB8AC3E}">
        <p14:creationId xmlns:p14="http://schemas.microsoft.com/office/powerpoint/2010/main" val="41136404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38" y="252413"/>
            <a:ext cx="4657725" cy="2620962"/>
          </a:xfrm>
        </p:spPr>
      </p:sp>
      <p:sp>
        <p:nvSpPr>
          <p:cNvPr id="3" name="Notes Placeholder 2"/>
          <p:cNvSpPr>
            <a:spLocks noGrp="1"/>
          </p:cNvSpPr>
          <p:nvPr>
            <p:ph type="body" idx="1"/>
          </p:nvPr>
        </p:nvSpPr>
        <p:spPr/>
        <p:txBody>
          <a:bodyPr/>
          <a:lstStyle/>
          <a:p>
            <a:pPr marL="171450" indent="-171450">
              <a:lnSpc>
                <a:spcPts val="1500"/>
              </a:lnSpc>
              <a:buFont typeface="Arial" panose="020B0604020202020204" pitchFamily="34" charset="0"/>
              <a:buChar char="•"/>
            </a:pPr>
            <a:r>
              <a:rPr lang="en-US" sz="1100" dirty="0">
                <a:latin typeface="Frutiger 55 Roman" panose="020B0503040202020204" pitchFamily="34" charset="0"/>
              </a:rPr>
              <a:t>Returns from cash may get worse. </a:t>
            </a:r>
            <a:r>
              <a:rPr lang="en-US" sz="1100" b="1" dirty="0">
                <a:latin typeface="Frutiger 55 Roman" panose="020B0503040202020204" pitchFamily="34" charset="0"/>
              </a:rPr>
              <a:t>Rates aren't going up any time soon. </a:t>
            </a:r>
            <a:r>
              <a:rPr lang="en-US" sz="1100" dirty="0">
                <a:latin typeface="Frutiger 55 Roman" panose="020B0503040202020204" pitchFamily="34" charset="0"/>
              </a:rPr>
              <a:t>Markets are pricing that rates remain negative in the Eurozone and Switzerland for the next five to 10 years. </a:t>
            </a:r>
          </a:p>
          <a:p>
            <a:pPr marL="171450" indent="-171450">
              <a:lnSpc>
                <a:spcPts val="1500"/>
              </a:lnSpc>
              <a:buFont typeface="Arial" panose="020B0604020202020204" pitchFamily="34" charset="0"/>
              <a:buChar char="•"/>
            </a:pPr>
            <a:r>
              <a:rPr lang="en-US" sz="1100" dirty="0">
                <a:latin typeface="Frutiger 55 Roman" panose="020B0503040202020204" pitchFamily="34" charset="0"/>
              </a:rPr>
              <a:t>That means that the challenge of keeping up with inflation will persist, and it will add to pressure on financial institutions to pass on the cost of holding cash to depositors. </a:t>
            </a:r>
            <a:endParaRPr lang="en-GB" sz="1100" dirty="0">
              <a:latin typeface="Frutiger 55 Roman" panose="020B0503040202020204" pitchFamily="34" charset="0"/>
            </a:endParaRPr>
          </a:p>
          <a:p>
            <a:pPr marL="171450" indent="-171450">
              <a:buFont typeface="Arial" panose="020B0604020202020204" pitchFamily="34" charset="0"/>
              <a:buChar char="•"/>
            </a:pPr>
            <a:endParaRPr lang="en-US" sz="1100" dirty="0">
              <a:latin typeface="Frutiger 55 Roman" panose="020B0503040202020204" pitchFamily="34" charset="0"/>
            </a:endParaRPr>
          </a:p>
        </p:txBody>
      </p:sp>
      <p:sp>
        <p:nvSpPr>
          <p:cNvPr id="4" name="Slide Number Placeholder 3"/>
          <p:cNvSpPr>
            <a:spLocks noGrp="1"/>
          </p:cNvSpPr>
          <p:nvPr>
            <p:ph type="sldNum" sz="quarter" idx="10"/>
          </p:nvPr>
        </p:nvSpPr>
        <p:spPr>
          <a:xfrm>
            <a:off x="3716118" y="8688916"/>
            <a:ext cx="2973823" cy="411301"/>
          </a:xfrm>
          <a:prstGeom prst="rect">
            <a:avLst/>
          </a:prstGeom>
        </p:spPr>
        <p:txBody>
          <a:bodyPr/>
          <a:lstStyle/>
          <a:p>
            <a:fld id="{2A45EEF0-2412-4E74-8042-71FA5C916756}" type="slidenum">
              <a:rPr altLang="zh-TW" smtClean="0">
                <a:solidFill>
                  <a:prstClr val="black"/>
                </a:solidFill>
              </a:rPr>
              <a:pPr/>
              <a:t>13</a:t>
            </a:fld>
            <a:endParaRPr altLang="zh-TW" dirty="0">
              <a:solidFill>
                <a:prstClr val="black"/>
              </a:solidFill>
            </a:endParaRPr>
          </a:p>
        </p:txBody>
      </p:sp>
    </p:spTree>
    <p:extLst>
      <p:ext uri="{BB962C8B-B14F-4D97-AF65-F5344CB8AC3E}">
        <p14:creationId xmlns:p14="http://schemas.microsoft.com/office/powerpoint/2010/main" val="10437202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38" y="252413"/>
            <a:ext cx="4657725" cy="2620962"/>
          </a:xfrm>
        </p:spPr>
      </p:sp>
      <p:sp>
        <p:nvSpPr>
          <p:cNvPr id="3" name="Notes Placeholder 2"/>
          <p:cNvSpPr>
            <a:spLocks noGrp="1"/>
          </p:cNvSpPr>
          <p:nvPr>
            <p:ph type="body" idx="1"/>
          </p:nvPr>
        </p:nvSpPr>
        <p:spPr/>
        <p:txBody>
          <a:bodyPr/>
          <a:lstStyle/>
          <a:p>
            <a:pPr marL="171450" lvl="0" indent="-171450">
              <a:lnSpc>
                <a:spcPts val="1500"/>
              </a:lnSpc>
              <a:buFont typeface="Arial" panose="020B0604020202020204" pitchFamily="34" charset="0"/>
              <a:buChar char="•"/>
            </a:pPr>
            <a:r>
              <a:rPr lang="en-US" sz="1100" dirty="0">
                <a:latin typeface="Frutiger 55 Roman" panose="020B0503040202020204" pitchFamily="34" charset="0"/>
              </a:rPr>
              <a:t>And although the volatility of stocks is high over short-term time horizons, </a:t>
            </a:r>
            <a:r>
              <a:rPr lang="en-US" sz="1100" b="1" dirty="0">
                <a:latin typeface="Frutiger 55 Roman" panose="020B0503040202020204" pitchFamily="34" charset="0"/>
              </a:rPr>
              <a:t>certainty increases over longer time frames. </a:t>
            </a:r>
          </a:p>
          <a:p>
            <a:pPr marL="171450" lvl="0" indent="-171450">
              <a:lnSpc>
                <a:spcPts val="1500"/>
              </a:lnSpc>
              <a:buFont typeface="Arial" panose="020B0604020202020204" pitchFamily="34" charset="0"/>
              <a:buChar char="•"/>
            </a:pPr>
            <a:r>
              <a:rPr lang="en-US" sz="1100" dirty="0">
                <a:latin typeface="Frutiger 55 Roman" panose="020B0503040202020204" pitchFamily="34" charset="0"/>
              </a:rPr>
              <a:t>In any given month, equities have outperformed 3-month Treasury bills in 57% of instances.</a:t>
            </a:r>
          </a:p>
          <a:p>
            <a:pPr marL="171450" lvl="0" indent="-171450">
              <a:lnSpc>
                <a:spcPts val="1500"/>
              </a:lnSpc>
              <a:buFont typeface="Arial" panose="020B0604020202020204" pitchFamily="34" charset="0"/>
              <a:buChar char="•"/>
            </a:pPr>
            <a:r>
              <a:rPr lang="en-US" sz="1100" dirty="0">
                <a:latin typeface="Frutiger 55 Roman" panose="020B0503040202020204" pitchFamily="34" charset="0"/>
              </a:rPr>
              <a:t>Looking at 10-year periods since 1928, US equities have outperformed T-bills 85% of the time. Over 20-year periods, this number jumps to 100%. </a:t>
            </a:r>
            <a:endParaRPr lang="en-GB" sz="1100" dirty="0">
              <a:latin typeface="Frutiger 55 Roman" panose="020B0503040202020204" pitchFamily="34" charset="0"/>
            </a:endParaRPr>
          </a:p>
          <a:p>
            <a:endParaRPr lang="en-US" dirty="0">
              <a:latin typeface="Frutiger 45 Light" panose="020B0603020202020204" pitchFamily="34" charset="0"/>
            </a:endParaRPr>
          </a:p>
        </p:txBody>
      </p:sp>
      <p:sp>
        <p:nvSpPr>
          <p:cNvPr id="4" name="Slide Number Placeholder 3"/>
          <p:cNvSpPr>
            <a:spLocks noGrp="1"/>
          </p:cNvSpPr>
          <p:nvPr>
            <p:ph type="sldNum" sz="quarter" idx="10"/>
          </p:nvPr>
        </p:nvSpPr>
        <p:spPr>
          <a:xfrm>
            <a:off x="3716118" y="8688916"/>
            <a:ext cx="2973823" cy="411301"/>
          </a:xfrm>
          <a:prstGeom prst="rect">
            <a:avLst/>
          </a:prstGeom>
        </p:spPr>
        <p:txBody>
          <a:bodyPr/>
          <a:lstStyle/>
          <a:p>
            <a:fld id="{2A45EEF0-2412-4E74-8042-71FA5C916756}" type="slidenum">
              <a:rPr altLang="zh-TW" smtClean="0">
                <a:solidFill>
                  <a:prstClr val="black"/>
                </a:solidFill>
              </a:rPr>
              <a:pPr/>
              <a:t>14</a:t>
            </a:fld>
            <a:endParaRPr altLang="zh-TW" dirty="0">
              <a:solidFill>
                <a:prstClr val="black"/>
              </a:solidFill>
            </a:endParaRPr>
          </a:p>
        </p:txBody>
      </p:sp>
    </p:spTree>
    <p:extLst>
      <p:ext uri="{BB962C8B-B14F-4D97-AF65-F5344CB8AC3E}">
        <p14:creationId xmlns:p14="http://schemas.microsoft.com/office/powerpoint/2010/main" val="10437202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38" y="252413"/>
            <a:ext cx="4657725" cy="2620962"/>
          </a:xfrm>
        </p:spPr>
      </p:sp>
      <p:sp>
        <p:nvSpPr>
          <p:cNvPr id="3" name="Notes Placeholder 2"/>
          <p:cNvSpPr>
            <a:spLocks noGrp="1"/>
          </p:cNvSpPr>
          <p:nvPr>
            <p:ph type="body" idx="1"/>
          </p:nvPr>
        </p:nvSpPr>
        <p:spPr/>
        <p:txBody>
          <a:bodyPr/>
          <a:lstStyle/>
          <a:p>
            <a:pPr marL="171450" indent="-171450">
              <a:lnSpc>
                <a:spcPts val="1500"/>
              </a:lnSpc>
              <a:buFont typeface="Arial" panose="020B0604020202020204" pitchFamily="34" charset="0"/>
              <a:buChar char="•"/>
            </a:pPr>
            <a:r>
              <a:rPr lang="en-GB" sz="1100" dirty="0">
                <a:latin typeface="Frutiger 55 Roman" panose="020B0503040202020204" pitchFamily="34" charset="0"/>
              </a:rPr>
              <a:t>At current interest rates, holding excess cash is a reliable way to reduce your wealth. When we consider the </a:t>
            </a:r>
            <a:r>
              <a:rPr lang="en-GB" sz="1100" b="1" dirty="0">
                <a:latin typeface="Frutiger 55 Roman" panose="020B0503040202020204" pitchFamily="34" charset="0"/>
              </a:rPr>
              <a:t>impact of inflation, cash is not a good store of long term value. </a:t>
            </a:r>
          </a:p>
          <a:p>
            <a:pPr marL="171450" indent="-171450">
              <a:lnSpc>
                <a:spcPts val="1500"/>
              </a:lnSpc>
              <a:buFont typeface="Arial" panose="020B0604020202020204" pitchFamily="34" charset="0"/>
              <a:buChar char="•"/>
            </a:pPr>
            <a:r>
              <a:rPr lang="en-GB" sz="1100" dirty="0">
                <a:latin typeface="Frutiger 55 Roman" panose="020B0503040202020204" pitchFamily="34" charset="0"/>
              </a:rPr>
              <a:t>Take the example of an investor with a CHF 5 million portfolio. The investor needs to withdraw CHF 250,000 per annum to pay for family expenses, and these expenses rise by 2% each year, in line with inflation. Keeping the portfolio in cash would mean its value would halve in just 10 years. </a:t>
            </a:r>
          </a:p>
          <a:p>
            <a:pPr marL="171450" indent="-171450">
              <a:lnSpc>
                <a:spcPts val="1500"/>
              </a:lnSpc>
              <a:buFont typeface="Arial" panose="020B0604020202020204" pitchFamily="34" charset="0"/>
              <a:buChar char="•"/>
            </a:pPr>
            <a:r>
              <a:rPr lang="en-GB" sz="1100" dirty="0">
                <a:latin typeface="Frutiger 55 Roman" panose="020B0503040202020204" pitchFamily="34" charset="0"/>
              </a:rPr>
              <a:t>Based on long-term return projections and considering withdrawals, equities have a 90% probability of outperforming cash over seven year and  a 90% probability of achieving positive absolute returns over a 23 year period.</a:t>
            </a:r>
          </a:p>
          <a:p>
            <a:r>
              <a:rPr lang="en-GB" sz="1100" dirty="0">
                <a:latin typeface="Frutiger 55 Roman" panose="020B0503040202020204" pitchFamily="34" charset="0"/>
              </a:rPr>
              <a:t> </a:t>
            </a:r>
          </a:p>
          <a:p>
            <a:endParaRPr lang="en-US" sz="1100" dirty="0">
              <a:latin typeface="Frutiger 55 Roman" panose="020B0503040202020204" pitchFamily="34" charset="0"/>
            </a:endParaRPr>
          </a:p>
        </p:txBody>
      </p:sp>
      <p:sp>
        <p:nvSpPr>
          <p:cNvPr id="4" name="Slide Number Placeholder 3"/>
          <p:cNvSpPr>
            <a:spLocks noGrp="1"/>
          </p:cNvSpPr>
          <p:nvPr>
            <p:ph type="sldNum" sz="quarter" idx="10"/>
          </p:nvPr>
        </p:nvSpPr>
        <p:spPr>
          <a:xfrm>
            <a:off x="3716118" y="8688916"/>
            <a:ext cx="2973823" cy="411301"/>
          </a:xfrm>
          <a:prstGeom prst="rect">
            <a:avLst/>
          </a:prstGeom>
        </p:spPr>
        <p:txBody>
          <a:bodyPr/>
          <a:lstStyle/>
          <a:p>
            <a:fld id="{2A45EEF0-2412-4E74-8042-71FA5C916756}" type="slidenum">
              <a:rPr altLang="zh-TW" smtClean="0">
                <a:solidFill>
                  <a:prstClr val="black"/>
                </a:solidFill>
              </a:rPr>
              <a:pPr/>
              <a:t>15</a:t>
            </a:fld>
            <a:endParaRPr altLang="zh-TW" dirty="0">
              <a:solidFill>
                <a:prstClr val="black"/>
              </a:solidFill>
            </a:endParaRPr>
          </a:p>
        </p:txBody>
      </p:sp>
    </p:spTree>
    <p:extLst>
      <p:ext uri="{BB962C8B-B14F-4D97-AF65-F5344CB8AC3E}">
        <p14:creationId xmlns:p14="http://schemas.microsoft.com/office/powerpoint/2010/main" val="1043720279"/>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slideMaster" Target="../slideMasters/slideMaster1.xml"/><Relationship Id="rId3" Type="http://schemas.openxmlformats.org/officeDocument/2006/relationships/tags" Target="../tags/tag4.xml"/><Relationship Id="rId7" Type="http://schemas.openxmlformats.org/officeDocument/2006/relationships/tags" Target="../tags/tag8.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5" Type="http://schemas.openxmlformats.org/officeDocument/2006/relationships/tags" Target="../tags/tag6.xml"/><Relationship Id="rId4" Type="http://schemas.openxmlformats.org/officeDocument/2006/relationships/tags" Target="../tags/tag5.xml"/><Relationship Id="rId9" Type="http://schemas.openxmlformats.org/officeDocument/2006/relationships/image" Target="../media/image1.emf"/></Relationships>
</file>

<file path=ppt/slideLayouts/_rels/slideLayout10.xml.rels><?xml version="1.0" encoding="UTF-8" standalone="yes"?>
<Relationships xmlns="http://schemas.openxmlformats.org/package/2006/relationships"><Relationship Id="rId8" Type="http://schemas.openxmlformats.org/officeDocument/2006/relationships/tags" Target="../tags/tag68.xml"/><Relationship Id="rId13" Type="http://schemas.openxmlformats.org/officeDocument/2006/relationships/tags" Target="../tags/tag73.xml"/><Relationship Id="rId18" Type="http://schemas.openxmlformats.org/officeDocument/2006/relationships/image" Target="../media/image1.emf"/><Relationship Id="rId3" Type="http://schemas.openxmlformats.org/officeDocument/2006/relationships/tags" Target="../tags/tag63.xml"/><Relationship Id="rId7" Type="http://schemas.openxmlformats.org/officeDocument/2006/relationships/tags" Target="../tags/tag67.xml"/><Relationship Id="rId12" Type="http://schemas.openxmlformats.org/officeDocument/2006/relationships/tags" Target="../tags/tag72.xml"/><Relationship Id="rId17" Type="http://schemas.openxmlformats.org/officeDocument/2006/relationships/slideMaster" Target="../slideMasters/slideMaster1.xml"/><Relationship Id="rId2" Type="http://schemas.openxmlformats.org/officeDocument/2006/relationships/tags" Target="../tags/tag62.xml"/><Relationship Id="rId16" Type="http://schemas.openxmlformats.org/officeDocument/2006/relationships/tags" Target="../tags/tag76.xml"/><Relationship Id="rId1" Type="http://schemas.openxmlformats.org/officeDocument/2006/relationships/tags" Target="../tags/tag61.xml"/><Relationship Id="rId6" Type="http://schemas.openxmlformats.org/officeDocument/2006/relationships/tags" Target="../tags/tag66.xml"/><Relationship Id="rId11" Type="http://schemas.openxmlformats.org/officeDocument/2006/relationships/tags" Target="../tags/tag71.xml"/><Relationship Id="rId5" Type="http://schemas.openxmlformats.org/officeDocument/2006/relationships/tags" Target="../tags/tag65.xml"/><Relationship Id="rId15" Type="http://schemas.openxmlformats.org/officeDocument/2006/relationships/tags" Target="../tags/tag75.xml"/><Relationship Id="rId10" Type="http://schemas.openxmlformats.org/officeDocument/2006/relationships/tags" Target="../tags/tag70.xml"/><Relationship Id="rId4" Type="http://schemas.openxmlformats.org/officeDocument/2006/relationships/tags" Target="../tags/tag64.xml"/><Relationship Id="rId9" Type="http://schemas.openxmlformats.org/officeDocument/2006/relationships/tags" Target="../tags/tag69.xml"/><Relationship Id="rId14" Type="http://schemas.openxmlformats.org/officeDocument/2006/relationships/tags" Target="../tags/tag74.xml"/></Relationships>
</file>

<file path=ppt/slideLayouts/_rels/slideLayout11.xml.rels><?xml version="1.0" encoding="UTF-8" standalone="yes"?>
<Relationships xmlns="http://schemas.openxmlformats.org/package/2006/relationships"><Relationship Id="rId8" Type="http://schemas.openxmlformats.org/officeDocument/2006/relationships/tags" Target="../tags/tag84.xml"/><Relationship Id="rId13" Type="http://schemas.openxmlformats.org/officeDocument/2006/relationships/tags" Target="../tags/tag89.xml"/><Relationship Id="rId3" Type="http://schemas.openxmlformats.org/officeDocument/2006/relationships/tags" Target="../tags/tag79.xml"/><Relationship Id="rId7" Type="http://schemas.openxmlformats.org/officeDocument/2006/relationships/tags" Target="../tags/tag83.xml"/><Relationship Id="rId12" Type="http://schemas.openxmlformats.org/officeDocument/2006/relationships/tags" Target="../tags/tag88.xml"/><Relationship Id="rId2" Type="http://schemas.openxmlformats.org/officeDocument/2006/relationships/tags" Target="../tags/tag78.xml"/><Relationship Id="rId1" Type="http://schemas.openxmlformats.org/officeDocument/2006/relationships/tags" Target="../tags/tag77.xml"/><Relationship Id="rId6" Type="http://schemas.openxmlformats.org/officeDocument/2006/relationships/tags" Target="../tags/tag82.xml"/><Relationship Id="rId11" Type="http://schemas.openxmlformats.org/officeDocument/2006/relationships/tags" Target="../tags/tag87.xml"/><Relationship Id="rId5" Type="http://schemas.openxmlformats.org/officeDocument/2006/relationships/tags" Target="../tags/tag81.xml"/><Relationship Id="rId15" Type="http://schemas.openxmlformats.org/officeDocument/2006/relationships/image" Target="../media/image1.emf"/><Relationship Id="rId10" Type="http://schemas.openxmlformats.org/officeDocument/2006/relationships/tags" Target="../tags/tag86.xml"/><Relationship Id="rId4" Type="http://schemas.openxmlformats.org/officeDocument/2006/relationships/tags" Target="../tags/tag80.xml"/><Relationship Id="rId9" Type="http://schemas.openxmlformats.org/officeDocument/2006/relationships/tags" Target="../tags/tag85.xml"/><Relationship Id="rId14"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tags" Target="../tags/tag97.xml"/><Relationship Id="rId13" Type="http://schemas.openxmlformats.org/officeDocument/2006/relationships/tags" Target="../tags/tag102.xml"/><Relationship Id="rId3" Type="http://schemas.openxmlformats.org/officeDocument/2006/relationships/tags" Target="../tags/tag92.xml"/><Relationship Id="rId7" Type="http://schemas.openxmlformats.org/officeDocument/2006/relationships/tags" Target="../tags/tag96.xml"/><Relationship Id="rId12" Type="http://schemas.openxmlformats.org/officeDocument/2006/relationships/tags" Target="../tags/tag101.xml"/><Relationship Id="rId2" Type="http://schemas.openxmlformats.org/officeDocument/2006/relationships/tags" Target="../tags/tag91.xml"/><Relationship Id="rId1" Type="http://schemas.openxmlformats.org/officeDocument/2006/relationships/tags" Target="../tags/tag90.xml"/><Relationship Id="rId6" Type="http://schemas.openxmlformats.org/officeDocument/2006/relationships/tags" Target="../tags/tag95.xml"/><Relationship Id="rId11" Type="http://schemas.openxmlformats.org/officeDocument/2006/relationships/tags" Target="../tags/tag100.xml"/><Relationship Id="rId5" Type="http://schemas.openxmlformats.org/officeDocument/2006/relationships/tags" Target="../tags/tag94.xml"/><Relationship Id="rId15" Type="http://schemas.openxmlformats.org/officeDocument/2006/relationships/image" Target="../media/image1.emf"/><Relationship Id="rId10" Type="http://schemas.openxmlformats.org/officeDocument/2006/relationships/tags" Target="../tags/tag99.xml"/><Relationship Id="rId4" Type="http://schemas.openxmlformats.org/officeDocument/2006/relationships/tags" Target="../tags/tag93.xml"/><Relationship Id="rId9" Type="http://schemas.openxmlformats.org/officeDocument/2006/relationships/tags" Target="../tags/tag98.xml"/><Relationship Id="rId14"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8" Type="http://schemas.openxmlformats.org/officeDocument/2006/relationships/tags" Target="../tags/tag110.xml"/><Relationship Id="rId13" Type="http://schemas.openxmlformats.org/officeDocument/2006/relationships/tags" Target="../tags/tag115.xml"/><Relationship Id="rId18" Type="http://schemas.openxmlformats.org/officeDocument/2006/relationships/tags" Target="../tags/tag120.xml"/><Relationship Id="rId3" Type="http://schemas.openxmlformats.org/officeDocument/2006/relationships/tags" Target="../tags/tag105.xml"/><Relationship Id="rId21" Type="http://schemas.openxmlformats.org/officeDocument/2006/relationships/tags" Target="../tags/tag123.xml"/><Relationship Id="rId7" Type="http://schemas.openxmlformats.org/officeDocument/2006/relationships/tags" Target="../tags/tag109.xml"/><Relationship Id="rId12" Type="http://schemas.openxmlformats.org/officeDocument/2006/relationships/tags" Target="../tags/tag114.xml"/><Relationship Id="rId17" Type="http://schemas.openxmlformats.org/officeDocument/2006/relationships/tags" Target="../tags/tag119.xml"/><Relationship Id="rId2" Type="http://schemas.openxmlformats.org/officeDocument/2006/relationships/tags" Target="../tags/tag104.xml"/><Relationship Id="rId16" Type="http://schemas.openxmlformats.org/officeDocument/2006/relationships/tags" Target="../tags/tag118.xml"/><Relationship Id="rId20" Type="http://schemas.openxmlformats.org/officeDocument/2006/relationships/tags" Target="../tags/tag122.xml"/><Relationship Id="rId1" Type="http://schemas.openxmlformats.org/officeDocument/2006/relationships/tags" Target="../tags/tag103.xml"/><Relationship Id="rId6" Type="http://schemas.openxmlformats.org/officeDocument/2006/relationships/tags" Target="../tags/tag108.xml"/><Relationship Id="rId11" Type="http://schemas.openxmlformats.org/officeDocument/2006/relationships/tags" Target="../tags/tag113.xml"/><Relationship Id="rId24" Type="http://schemas.openxmlformats.org/officeDocument/2006/relationships/image" Target="../media/image1.emf"/><Relationship Id="rId5" Type="http://schemas.openxmlformats.org/officeDocument/2006/relationships/tags" Target="../tags/tag107.xml"/><Relationship Id="rId15" Type="http://schemas.openxmlformats.org/officeDocument/2006/relationships/tags" Target="../tags/tag117.xml"/><Relationship Id="rId23" Type="http://schemas.openxmlformats.org/officeDocument/2006/relationships/slideMaster" Target="../slideMasters/slideMaster1.xml"/><Relationship Id="rId10" Type="http://schemas.openxmlformats.org/officeDocument/2006/relationships/tags" Target="../tags/tag112.xml"/><Relationship Id="rId19" Type="http://schemas.openxmlformats.org/officeDocument/2006/relationships/tags" Target="../tags/tag121.xml"/><Relationship Id="rId4" Type="http://schemas.openxmlformats.org/officeDocument/2006/relationships/tags" Target="../tags/tag106.xml"/><Relationship Id="rId9" Type="http://schemas.openxmlformats.org/officeDocument/2006/relationships/tags" Target="../tags/tag111.xml"/><Relationship Id="rId14" Type="http://schemas.openxmlformats.org/officeDocument/2006/relationships/tags" Target="../tags/tag116.xml"/><Relationship Id="rId22" Type="http://schemas.openxmlformats.org/officeDocument/2006/relationships/tags" Target="../tags/tag124.xml"/></Relationships>
</file>

<file path=ppt/slideLayouts/_rels/slideLayout14.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26.xml"/><Relationship Id="rId1" Type="http://schemas.openxmlformats.org/officeDocument/2006/relationships/tags" Target="../tags/tag125.xml"/><Relationship Id="rId4" Type="http://schemas.openxmlformats.org/officeDocument/2006/relationships/image" Target="../media/image1.emf"/></Relationships>
</file>

<file path=ppt/slideLayouts/_rels/slideLayout15.xml.rels><?xml version="1.0" encoding="UTF-8" standalone="yes"?>
<Relationships xmlns="http://schemas.openxmlformats.org/package/2006/relationships"><Relationship Id="rId3" Type="http://schemas.openxmlformats.org/officeDocument/2006/relationships/tags" Target="../tags/tag129.xml"/><Relationship Id="rId2" Type="http://schemas.openxmlformats.org/officeDocument/2006/relationships/tags" Target="../tags/tag128.xml"/><Relationship Id="rId1" Type="http://schemas.openxmlformats.org/officeDocument/2006/relationships/tags" Target="../tags/tag127.xml"/><Relationship Id="rId5" Type="http://schemas.openxmlformats.org/officeDocument/2006/relationships/image" Target="../media/image1.emf"/><Relationship Id="rId4"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tags" Target="../tags/tag132.xml"/><Relationship Id="rId2" Type="http://schemas.openxmlformats.org/officeDocument/2006/relationships/tags" Target="../tags/tag131.xml"/><Relationship Id="rId1" Type="http://schemas.openxmlformats.org/officeDocument/2006/relationships/tags" Target="../tags/tag130.xml"/><Relationship Id="rId5" Type="http://schemas.openxmlformats.org/officeDocument/2006/relationships/image" Target="../media/image1.emf"/><Relationship Id="rId4"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0.xml"/><Relationship Id="rId1" Type="http://schemas.openxmlformats.org/officeDocument/2006/relationships/tags" Target="../tags/tag9.xml"/><Relationship Id="rId4" Type="http://schemas.openxmlformats.org/officeDocument/2006/relationships/image" Target="../media/image1.emf"/></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image" Target="../media/image1.emf"/><Relationship Id="rId5" Type="http://schemas.openxmlformats.org/officeDocument/2006/relationships/slideMaster" Target="../slideMasters/slideMaster1.xml"/><Relationship Id="rId4" Type="http://schemas.openxmlformats.org/officeDocument/2006/relationships/tags" Target="../tags/tag14.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tags" Target="../tags/tag15.xml"/><Relationship Id="rId6" Type="http://schemas.openxmlformats.org/officeDocument/2006/relationships/image" Target="../media/image1.emf"/><Relationship Id="rId5" Type="http://schemas.openxmlformats.org/officeDocument/2006/relationships/slideMaster" Target="../slideMasters/slideMaster1.xml"/><Relationship Id="rId4" Type="http://schemas.openxmlformats.org/officeDocument/2006/relationships/tags" Target="../tags/tag18.xml"/></Relationships>
</file>

<file path=ppt/slideLayouts/_rels/slideLayout5.xml.rels><?xml version="1.0" encoding="UTF-8" standalone="yes"?>
<Relationships xmlns="http://schemas.openxmlformats.org/package/2006/relationships"><Relationship Id="rId3" Type="http://schemas.openxmlformats.org/officeDocument/2006/relationships/tags" Target="../tags/tag21.xml"/><Relationship Id="rId2" Type="http://schemas.openxmlformats.org/officeDocument/2006/relationships/tags" Target="../tags/tag20.xml"/><Relationship Id="rId1" Type="http://schemas.openxmlformats.org/officeDocument/2006/relationships/tags" Target="../tags/tag19.xml"/><Relationship Id="rId5" Type="http://schemas.openxmlformats.org/officeDocument/2006/relationships/image" Target="../media/image1.emf"/><Relationship Id="rId4"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8" Type="http://schemas.openxmlformats.org/officeDocument/2006/relationships/slideMaster" Target="../slideMasters/slideMaster1.xml"/><Relationship Id="rId3" Type="http://schemas.openxmlformats.org/officeDocument/2006/relationships/tags" Target="../tags/tag24.xml"/><Relationship Id="rId7" Type="http://schemas.openxmlformats.org/officeDocument/2006/relationships/tags" Target="../tags/tag28.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tags" Target="../tags/tag27.xml"/><Relationship Id="rId5" Type="http://schemas.openxmlformats.org/officeDocument/2006/relationships/tags" Target="../tags/tag26.xml"/><Relationship Id="rId4" Type="http://schemas.openxmlformats.org/officeDocument/2006/relationships/tags" Target="../tags/tag25.xml"/><Relationship Id="rId9" Type="http://schemas.openxmlformats.org/officeDocument/2006/relationships/image" Target="../media/image1.emf"/></Relationships>
</file>

<file path=ppt/slideLayouts/_rels/slideLayout7.xml.rels><?xml version="1.0" encoding="UTF-8" standalone="yes"?>
<Relationships xmlns="http://schemas.openxmlformats.org/package/2006/relationships"><Relationship Id="rId8" Type="http://schemas.openxmlformats.org/officeDocument/2006/relationships/tags" Target="../tags/tag36.xml"/><Relationship Id="rId3" Type="http://schemas.openxmlformats.org/officeDocument/2006/relationships/tags" Target="../tags/tag31.xml"/><Relationship Id="rId7" Type="http://schemas.openxmlformats.org/officeDocument/2006/relationships/tags" Target="../tags/tag35.xml"/><Relationship Id="rId12" Type="http://schemas.openxmlformats.org/officeDocument/2006/relationships/image" Target="../media/image1.emf"/><Relationship Id="rId2" Type="http://schemas.openxmlformats.org/officeDocument/2006/relationships/tags" Target="../tags/tag30.xml"/><Relationship Id="rId1" Type="http://schemas.openxmlformats.org/officeDocument/2006/relationships/tags" Target="../tags/tag29.xml"/><Relationship Id="rId6" Type="http://schemas.openxmlformats.org/officeDocument/2006/relationships/tags" Target="../tags/tag34.xml"/><Relationship Id="rId11" Type="http://schemas.openxmlformats.org/officeDocument/2006/relationships/slideMaster" Target="../slideMasters/slideMaster1.xml"/><Relationship Id="rId5" Type="http://schemas.openxmlformats.org/officeDocument/2006/relationships/tags" Target="../tags/tag33.xml"/><Relationship Id="rId10" Type="http://schemas.openxmlformats.org/officeDocument/2006/relationships/tags" Target="../tags/tag38.xml"/><Relationship Id="rId4" Type="http://schemas.openxmlformats.org/officeDocument/2006/relationships/tags" Target="../tags/tag32.xml"/><Relationship Id="rId9" Type="http://schemas.openxmlformats.org/officeDocument/2006/relationships/tags" Target="../tags/tag37.xml"/></Relationships>
</file>

<file path=ppt/slideLayouts/_rels/slideLayout8.xml.rels><?xml version="1.0" encoding="UTF-8" standalone="yes"?>
<Relationships xmlns="http://schemas.openxmlformats.org/package/2006/relationships"><Relationship Id="rId8" Type="http://schemas.openxmlformats.org/officeDocument/2006/relationships/tags" Target="../tags/tag46.xml"/><Relationship Id="rId3" Type="http://schemas.openxmlformats.org/officeDocument/2006/relationships/tags" Target="../tags/tag41.xml"/><Relationship Id="rId7" Type="http://schemas.openxmlformats.org/officeDocument/2006/relationships/tags" Target="../tags/tag45.xml"/><Relationship Id="rId2" Type="http://schemas.openxmlformats.org/officeDocument/2006/relationships/tags" Target="../tags/tag40.xml"/><Relationship Id="rId1" Type="http://schemas.openxmlformats.org/officeDocument/2006/relationships/tags" Target="../tags/tag39.xml"/><Relationship Id="rId6" Type="http://schemas.openxmlformats.org/officeDocument/2006/relationships/tags" Target="../tags/tag44.xml"/><Relationship Id="rId11" Type="http://schemas.openxmlformats.org/officeDocument/2006/relationships/image" Target="../media/image1.emf"/><Relationship Id="rId5" Type="http://schemas.openxmlformats.org/officeDocument/2006/relationships/tags" Target="../tags/tag43.xml"/><Relationship Id="rId10" Type="http://schemas.openxmlformats.org/officeDocument/2006/relationships/slideMaster" Target="../slideMasters/slideMaster1.xml"/><Relationship Id="rId4" Type="http://schemas.openxmlformats.org/officeDocument/2006/relationships/tags" Target="../tags/tag42.xml"/><Relationship Id="rId9" Type="http://schemas.openxmlformats.org/officeDocument/2006/relationships/tags" Target="../tags/tag47.xml"/></Relationships>
</file>

<file path=ppt/slideLayouts/_rels/slideLayout9.xml.rels><?xml version="1.0" encoding="UTF-8" standalone="yes"?>
<Relationships xmlns="http://schemas.openxmlformats.org/package/2006/relationships"><Relationship Id="rId8" Type="http://schemas.openxmlformats.org/officeDocument/2006/relationships/tags" Target="../tags/tag55.xml"/><Relationship Id="rId13" Type="http://schemas.openxmlformats.org/officeDocument/2006/relationships/tags" Target="../tags/tag60.xml"/><Relationship Id="rId3" Type="http://schemas.openxmlformats.org/officeDocument/2006/relationships/tags" Target="../tags/tag50.xml"/><Relationship Id="rId7" Type="http://schemas.openxmlformats.org/officeDocument/2006/relationships/tags" Target="../tags/tag54.xml"/><Relationship Id="rId12" Type="http://schemas.openxmlformats.org/officeDocument/2006/relationships/tags" Target="../tags/tag59.xml"/><Relationship Id="rId2" Type="http://schemas.openxmlformats.org/officeDocument/2006/relationships/tags" Target="../tags/tag49.xml"/><Relationship Id="rId1" Type="http://schemas.openxmlformats.org/officeDocument/2006/relationships/tags" Target="../tags/tag48.xml"/><Relationship Id="rId6" Type="http://schemas.openxmlformats.org/officeDocument/2006/relationships/tags" Target="../tags/tag53.xml"/><Relationship Id="rId11" Type="http://schemas.openxmlformats.org/officeDocument/2006/relationships/tags" Target="../tags/tag58.xml"/><Relationship Id="rId5" Type="http://schemas.openxmlformats.org/officeDocument/2006/relationships/tags" Target="../tags/tag52.xml"/><Relationship Id="rId15" Type="http://schemas.openxmlformats.org/officeDocument/2006/relationships/image" Target="../media/image1.emf"/><Relationship Id="rId10" Type="http://schemas.openxmlformats.org/officeDocument/2006/relationships/tags" Target="../tags/tag57.xml"/><Relationship Id="rId4" Type="http://schemas.openxmlformats.org/officeDocument/2006/relationships/tags" Target="../tags/tag51.xml"/><Relationship Id="rId9" Type="http://schemas.openxmlformats.org/officeDocument/2006/relationships/tags" Target="../tags/tag56.xml"/><Relationship Id="rId14"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Page">
    <p:spTree>
      <p:nvGrpSpPr>
        <p:cNvPr id="1" name=""/>
        <p:cNvGrpSpPr/>
        <p:nvPr/>
      </p:nvGrpSpPr>
      <p:grpSpPr>
        <a:xfrm>
          <a:off x="0" y="0"/>
          <a:ext cx="0" cy="0"/>
          <a:chOff x="0" y="0"/>
          <a:chExt cx="0" cy="0"/>
        </a:xfrm>
      </p:grpSpPr>
      <p:sp>
        <p:nvSpPr>
          <p:cNvPr id="5" name="CREATE DATE"/>
          <p:cNvSpPr>
            <a:spLocks noGrp="1"/>
          </p:cNvSpPr>
          <p:nvPr>
            <p:ph type="body" sz="quarter" idx="11" hasCustomPrompt="1"/>
            <p:custDataLst>
              <p:tags r:id="rId1"/>
            </p:custDataLst>
          </p:nvPr>
        </p:nvSpPr>
        <p:spPr>
          <a:xfrm>
            <a:off x="382386" y="4813071"/>
            <a:ext cx="3250276" cy="215444"/>
          </a:xfrm>
        </p:spPr>
        <p:txBody>
          <a:bodyPr>
            <a:spAutoFit/>
          </a:bodyPr>
          <a:lstStyle>
            <a:lvl1pPr marL="0" indent="0">
              <a:buNone/>
              <a:defRPr sz="1400"/>
            </a:lvl1pPr>
          </a:lstStyle>
          <a:p>
            <a:pPr lvl="0"/>
            <a:r>
              <a:rPr lang="en-US" dirty="0"/>
              <a:t>&lt;&lt;COVER PAGE DATE&gt;&gt;</a:t>
            </a:r>
          </a:p>
        </p:txBody>
      </p:sp>
      <p:sp>
        <p:nvSpPr>
          <p:cNvPr id="3" name="PRESENTATION PRESENTER"/>
          <p:cNvSpPr>
            <a:spLocks noGrp="1"/>
          </p:cNvSpPr>
          <p:nvPr>
            <p:ph type="subTitle" idx="1" hasCustomPrompt="1"/>
            <p:custDataLst>
              <p:tags r:id="rId2"/>
            </p:custDataLst>
          </p:nvPr>
        </p:nvSpPr>
        <p:spPr>
          <a:xfrm>
            <a:off x="382402" y="2967645"/>
            <a:ext cx="4544315" cy="187036"/>
          </a:xfrm>
        </p:spPr>
        <p:txBody>
          <a:bodyPr lIns="0" tIns="0" rIns="0" bIns="0" anchor="t" anchorCtr="0">
            <a:noAutofit/>
          </a:bodyPr>
          <a:lstStyle>
            <a:lvl1pPr marL="0" indent="0" algn="l">
              <a:spcBef>
                <a:spcPts val="1461"/>
              </a:spcBef>
              <a:buNone/>
              <a:defRPr sz="1400" i="0" baseline="0">
                <a:solidFill>
                  <a:schemeClr val="tx1"/>
                </a:solidFill>
                <a:latin typeface="Frutiger 55 Roman"/>
                <a:ea typeface="Arial Unicode MS" pitchFamily="34" charset="-128"/>
              </a:defRPr>
            </a:lvl1pPr>
            <a:lvl2pPr marL="406976" indent="0" algn="ctr">
              <a:buNone/>
              <a:defRPr>
                <a:solidFill>
                  <a:schemeClr val="tx1">
                    <a:tint val="75000"/>
                  </a:schemeClr>
                </a:solidFill>
              </a:defRPr>
            </a:lvl2pPr>
            <a:lvl3pPr marL="813952" indent="0" algn="ctr">
              <a:buNone/>
              <a:defRPr>
                <a:solidFill>
                  <a:schemeClr val="tx1">
                    <a:tint val="75000"/>
                  </a:schemeClr>
                </a:solidFill>
              </a:defRPr>
            </a:lvl3pPr>
            <a:lvl4pPr marL="1220926" indent="0" algn="ctr">
              <a:buNone/>
              <a:defRPr>
                <a:solidFill>
                  <a:schemeClr val="tx1">
                    <a:tint val="75000"/>
                  </a:schemeClr>
                </a:solidFill>
              </a:defRPr>
            </a:lvl4pPr>
            <a:lvl5pPr marL="1627899" indent="0" algn="ctr">
              <a:buNone/>
              <a:defRPr>
                <a:solidFill>
                  <a:schemeClr val="tx1">
                    <a:tint val="75000"/>
                  </a:schemeClr>
                </a:solidFill>
              </a:defRPr>
            </a:lvl5pPr>
            <a:lvl6pPr marL="2034870" indent="0" algn="ctr">
              <a:buNone/>
              <a:defRPr>
                <a:solidFill>
                  <a:schemeClr val="tx1">
                    <a:tint val="75000"/>
                  </a:schemeClr>
                </a:solidFill>
              </a:defRPr>
            </a:lvl6pPr>
            <a:lvl7pPr marL="2441846" indent="0" algn="ctr">
              <a:buNone/>
              <a:defRPr>
                <a:solidFill>
                  <a:schemeClr val="tx1">
                    <a:tint val="75000"/>
                  </a:schemeClr>
                </a:solidFill>
              </a:defRPr>
            </a:lvl7pPr>
            <a:lvl8pPr marL="2848811" indent="0" algn="ctr">
              <a:buNone/>
              <a:defRPr>
                <a:solidFill>
                  <a:schemeClr val="tx1">
                    <a:tint val="75000"/>
                  </a:schemeClr>
                </a:solidFill>
              </a:defRPr>
            </a:lvl8pPr>
            <a:lvl9pPr marL="3255796" indent="0" algn="ctr">
              <a:buNone/>
              <a:defRPr>
                <a:solidFill>
                  <a:schemeClr val="tx1">
                    <a:tint val="75000"/>
                  </a:schemeClr>
                </a:solidFill>
              </a:defRPr>
            </a:lvl9pPr>
          </a:lstStyle>
          <a:p>
            <a:r>
              <a:rPr lang="en-US" dirty="0"/>
              <a:t>&lt;&lt;Presentation presenter&gt;&gt;</a:t>
            </a:r>
          </a:p>
        </p:txBody>
      </p:sp>
      <p:sp>
        <p:nvSpPr>
          <p:cNvPr id="2" name="PRESENTATION TITLE"/>
          <p:cNvSpPr>
            <a:spLocks noGrp="1"/>
          </p:cNvSpPr>
          <p:nvPr>
            <p:ph type="ctrTitle" hasCustomPrompt="1"/>
            <p:custDataLst>
              <p:tags r:id="rId3"/>
            </p:custDataLst>
          </p:nvPr>
        </p:nvSpPr>
        <p:spPr>
          <a:xfrm>
            <a:off x="382386" y="1483828"/>
            <a:ext cx="7456516" cy="642158"/>
          </a:xfrm>
        </p:spPr>
        <p:txBody>
          <a:bodyPr lIns="0" tIns="0" rIns="0" bIns="0" anchor="b" anchorCtr="0">
            <a:noAutofit/>
          </a:bodyPr>
          <a:lstStyle>
            <a:lvl1pPr>
              <a:lnSpc>
                <a:spcPts val="3409"/>
              </a:lnSpc>
              <a:spcBef>
                <a:spcPts val="3409"/>
              </a:spcBef>
              <a:defRPr sz="3200" baseline="0">
                <a:solidFill>
                  <a:schemeClr val="tx1"/>
                </a:solidFill>
                <a:latin typeface="Frutiger 45 Light"/>
                <a:ea typeface="Arial Unicode MS" pitchFamily="34" charset="-128"/>
              </a:defRPr>
            </a:lvl1pPr>
          </a:lstStyle>
          <a:p>
            <a:r>
              <a:rPr lang="en-US" dirty="0"/>
              <a:t>&lt;&lt;Keyline: short headline&gt;&gt;</a:t>
            </a:r>
          </a:p>
        </p:txBody>
      </p:sp>
      <p:sp>
        <p:nvSpPr>
          <p:cNvPr id="6" name="PRESENTATION INFOLINE"/>
          <p:cNvSpPr>
            <a:spLocks noGrp="1"/>
          </p:cNvSpPr>
          <p:nvPr>
            <p:ph type="body" sz="quarter" idx="12" hasCustomPrompt="1"/>
            <p:custDataLst>
              <p:tags r:id="rId4"/>
            </p:custDataLst>
          </p:nvPr>
        </p:nvSpPr>
        <p:spPr>
          <a:xfrm>
            <a:off x="382386" y="2369129"/>
            <a:ext cx="7456516" cy="233795"/>
          </a:xfrm>
        </p:spPr>
        <p:txBody>
          <a:bodyPr/>
          <a:lstStyle>
            <a:lvl1pPr marL="0" marR="0" indent="0" algn="l" defTabSz="813952" rtl="0" eaLnBrk="1" fontAlgn="auto" latinLnBrk="0" hangingPunct="1">
              <a:lnSpc>
                <a:spcPts val="1786"/>
              </a:lnSpc>
              <a:spcBef>
                <a:spcPts val="1461"/>
              </a:spcBef>
              <a:spcAft>
                <a:spcPts val="0"/>
              </a:spcAft>
              <a:buClr>
                <a:schemeClr val="tx2"/>
              </a:buClr>
              <a:buSzPct val="100000"/>
              <a:buFont typeface="Symbol" pitchFamily="18" charset="2"/>
              <a:buNone/>
              <a:tabLst/>
              <a:defRPr sz="1500">
                <a:latin typeface="UBSHeadline"/>
              </a:defRPr>
            </a:lvl1pPr>
            <a:lvl2pPr marL="190194" indent="0">
              <a:buNone/>
              <a:defRPr/>
            </a:lvl2pPr>
            <a:lvl3pPr marL="370103" indent="0">
              <a:buNone/>
              <a:defRPr/>
            </a:lvl3pPr>
            <a:lvl4pPr marL="560290" indent="0">
              <a:buNone/>
              <a:defRPr/>
            </a:lvl4pPr>
            <a:lvl5pPr marL="740201" indent="0">
              <a:buNone/>
              <a:defRPr/>
            </a:lvl5pPr>
          </a:lstStyle>
          <a:p>
            <a:pPr marL="0" marR="0" lvl="0" indent="0" algn="l" defTabSz="813952" rtl="0" eaLnBrk="1" fontAlgn="auto" latinLnBrk="0" hangingPunct="1">
              <a:lnSpc>
                <a:spcPct val="100000"/>
              </a:lnSpc>
              <a:spcBef>
                <a:spcPts val="1136"/>
              </a:spcBef>
              <a:spcAft>
                <a:spcPts val="0"/>
              </a:spcAft>
              <a:buClr>
                <a:schemeClr val="tx2"/>
              </a:buClr>
              <a:buSzPct val="100000"/>
              <a:buFont typeface="Symbol" pitchFamily="18" charset="2"/>
              <a:buNone/>
              <a:tabLst/>
              <a:defRPr/>
            </a:pPr>
            <a:r>
              <a:rPr lang="en-US" altLang="zh-TW" sz="1600" kern="0" dirty="0">
                <a:latin typeface="UBSHeadline" panose="02040503080702040204" pitchFamily="18" charset="0"/>
              </a:rPr>
              <a:t>&lt;&lt;</a:t>
            </a:r>
            <a:r>
              <a:rPr lang="en-US" altLang="zh-TW" sz="1600" kern="0" dirty="0" err="1">
                <a:latin typeface="UBSHeadline" panose="02040503080702040204" pitchFamily="18" charset="0"/>
              </a:rPr>
              <a:t>Infoline</a:t>
            </a:r>
            <a:r>
              <a:rPr lang="en-US" altLang="zh-TW" sz="1600" kern="0" dirty="0">
                <a:latin typeface="UBSHeadline" panose="02040503080702040204" pitchFamily="18" charset="0"/>
              </a:rPr>
              <a:t>: presentation description&gt;&gt;</a:t>
            </a:r>
          </a:p>
        </p:txBody>
      </p:sp>
      <p:sp>
        <p:nvSpPr>
          <p:cNvPr id="7" name="PRESENTATION PRESENTER FUNCTION"/>
          <p:cNvSpPr>
            <a:spLocks noGrp="1"/>
          </p:cNvSpPr>
          <p:nvPr>
            <p:ph type="body" sz="quarter" idx="10" hasCustomPrompt="1"/>
            <p:custDataLst>
              <p:tags r:id="rId5"/>
            </p:custDataLst>
          </p:nvPr>
        </p:nvSpPr>
        <p:spPr>
          <a:xfrm>
            <a:off x="383798" y="3135978"/>
            <a:ext cx="4545263" cy="187036"/>
          </a:xfrm>
        </p:spPr>
        <p:txBody>
          <a:bodyPr lIns="0" rIns="0">
            <a:noAutofit/>
          </a:bodyPr>
          <a:lstStyle>
            <a:lvl1pPr marL="0" indent="0">
              <a:spcBef>
                <a:spcPts val="1461"/>
              </a:spcBef>
              <a:buNone/>
              <a:defRPr sz="1400" i="0" baseline="0">
                <a:solidFill>
                  <a:schemeClr val="tx1"/>
                </a:solidFill>
                <a:latin typeface="Frutiger 55 Roman"/>
              </a:defRPr>
            </a:lvl1pPr>
          </a:lstStyle>
          <a:p>
            <a:pPr lvl="0"/>
            <a:r>
              <a:rPr lang="en-US" dirty="0"/>
              <a:t>&lt;&lt;Presenter function&gt;&gt;</a:t>
            </a:r>
          </a:p>
        </p:txBody>
      </p:sp>
      <p:sp>
        <p:nvSpPr>
          <p:cNvPr id="4" name="DraftStamp" hidden="1"/>
          <p:cNvSpPr txBox="1"/>
          <p:nvPr userDrawn="1">
            <p:custDataLst>
              <p:tags r:id="rId6"/>
            </p:custDataLst>
          </p:nvPr>
        </p:nvSpPr>
        <p:spPr>
          <a:xfrm>
            <a:off x="7065818" y="614796"/>
            <a:ext cx="981364" cy="225136"/>
          </a:xfrm>
          <a:prstGeom prst="rect">
            <a:avLst/>
          </a:prstGeom>
          <a:noFill/>
        </p:spPr>
        <p:txBody>
          <a:bodyPr vert="horz" wrap="none" lIns="0" tIns="0" rIns="0" bIns="0" rtlCol="0" anchor="b">
            <a:noAutofit/>
          </a:bodyPr>
          <a:lstStyle/>
          <a:p>
            <a:pPr>
              <a:spcBef>
                <a:spcPct val="0"/>
              </a:spcBef>
            </a:pPr>
            <a:r>
              <a:rPr sz="1900" b="1">
                <a:solidFill>
                  <a:srgbClr val="E60000"/>
                </a:solidFill>
              </a:rPr>
              <a:t>Draft</a:t>
            </a:r>
            <a:endParaRPr sz="1900" b="1" dirty="0">
              <a:solidFill>
                <a:srgbClr val="E60000"/>
              </a:solidFill>
            </a:endParaRPr>
          </a:p>
        </p:txBody>
      </p:sp>
      <p:pic>
        <p:nvPicPr>
          <p:cNvPr id="8" name="Picture 7"/>
          <p:cNvPicPr>
            <a:picLocks noChangeAspect="1"/>
          </p:cNvPicPr>
          <p:nvPr userDrawn="1">
            <p:custDataLst>
              <p:tags r:id="rId7"/>
            </p:custDataLst>
          </p:nvPr>
        </p:nvPicPr>
        <p:blipFill>
          <a:blip r:embed="rId9" cstate="print">
            <a:extLst>
              <a:ext uri="{28A0092B-C50C-407E-A947-70E740481C1C}">
                <a14:useLocalDpi xmlns:a14="http://schemas.microsoft.com/office/drawing/2010/main" val="0"/>
              </a:ext>
            </a:extLst>
          </a:blip>
          <a:stretch>
            <a:fillRect/>
          </a:stretch>
        </p:blipFill>
        <p:spPr>
          <a:xfrm>
            <a:off x="390700" y="304800"/>
            <a:ext cx="1007509" cy="357928"/>
          </a:xfrm>
          <a:prstGeom prst="rect">
            <a:avLst/>
          </a:prstGeom>
        </p:spPr>
      </p:pic>
    </p:spTree>
    <p:extLst>
      <p:ext uri="{BB962C8B-B14F-4D97-AF65-F5344CB8AC3E}">
        <p14:creationId xmlns:p14="http://schemas.microsoft.com/office/powerpoint/2010/main" val="10991014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Large 2x2">
    <p:spTree>
      <p:nvGrpSpPr>
        <p:cNvPr id="1" name=""/>
        <p:cNvGrpSpPr/>
        <p:nvPr/>
      </p:nvGrpSpPr>
      <p:grpSpPr>
        <a:xfrm>
          <a:off x="0" y="0"/>
          <a:ext cx="0" cy="0"/>
          <a:chOff x="0" y="0"/>
          <a:chExt cx="0" cy="0"/>
        </a:xfrm>
      </p:grpSpPr>
      <p:sp>
        <p:nvSpPr>
          <p:cNvPr id="4" name="Slide Number Textbox"/>
          <p:cNvSpPr txBox="1"/>
          <p:nvPr userDrawn="1"/>
        </p:nvSpPr>
        <p:spPr>
          <a:xfrm>
            <a:off x="8370918" y="4675928"/>
            <a:ext cx="374073" cy="261852"/>
          </a:xfrm>
          <a:prstGeom prst="rect">
            <a:avLst/>
          </a:prstGeom>
          <a:noFill/>
        </p:spPr>
        <p:txBody>
          <a:bodyPr vert="horz" wrap="square" lIns="0" tIns="0" rIns="0" bIns="0" rtlCol="0" anchor="b">
            <a:noAutofit/>
          </a:bodyPr>
          <a:lstStyle/>
          <a:p>
            <a:pPr algn="r"/>
            <a:fld id="{C04BB5FE-21AD-4A47-B7F8-7792A0111F81}" type="slidenum">
              <a:rPr sz="600" smtClean="0">
                <a:solidFill>
                  <a:prstClr val="black"/>
                </a:solidFill>
              </a:rPr>
              <a:pPr algn="r"/>
              <a:t>‹#›</a:t>
            </a:fld>
            <a:endParaRPr sz="600" dirty="0">
              <a:solidFill>
                <a:prstClr val="black"/>
              </a:solidFill>
            </a:endParaRPr>
          </a:p>
        </p:txBody>
      </p:sp>
      <p:sp>
        <p:nvSpPr>
          <p:cNvPr id="19" name="LAYOUT SOURCE"/>
          <p:cNvSpPr>
            <a:spLocks noGrp="1"/>
          </p:cNvSpPr>
          <p:nvPr>
            <p:ph type="body" idx="24" hasCustomPrompt="1"/>
            <p:custDataLst>
              <p:tags r:id="rId1"/>
            </p:custDataLst>
          </p:nvPr>
        </p:nvSpPr>
        <p:spPr>
          <a:xfrm>
            <a:off x="4688386" y="4264432"/>
            <a:ext cx="4031673"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17" name="LAYOUT BODY"/>
          <p:cNvSpPr>
            <a:spLocks noGrp="1"/>
          </p:cNvSpPr>
          <p:nvPr>
            <p:ph idx="22"/>
            <p:custDataLst>
              <p:tags r:id="rId2"/>
            </p:custDataLst>
          </p:nvPr>
        </p:nvSpPr>
        <p:spPr>
          <a:xfrm>
            <a:off x="4688386" y="3011287"/>
            <a:ext cx="4031673"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LAYOUT HEADER"/>
          <p:cNvSpPr>
            <a:spLocks noGrp="1"/>
          </p:cNvSpPr>
          <p:nvPr>
            <p:ph type="body" idx="23" hasCustomPrompt="1"/>
            <p:custDataLst>
              <p:tags r:id="rId3"/>
            </p:custDataLst>
          </p:nvPr>
        </p:nvSpPr>
        <p:spPr>
          <a:xfrm>
            <a:off x="4688386" y="2768138"/>
            <a:ext cx="4031673" cy="243147"/>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12" name="LAYOUT SOURCE"/>
          <p:cNvSpPr>
            <a:spLocks noGrp="1"/>
          </p:cNvSpPr>
          <p:nvPr>
            <p:ph type="body" idx="18" hasCustomPrompt="1"/>
            <p:custDataLst>
              <p:tags r:id="rId4"/>
            </p:custDataLst>
          </p:nvPr>
        </p:nvSpPr>
        <p:spPr>
          <a:xfrm>
            <a:off x="4688386" y="2518762"/>
            <a:ext cx="4031673"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8" name="LAYOUT BODY"/>
          <p:cNvSpPr>
            <a:spLocks noGrp="1"/>
          </p:cNvSpPr>
          <p:nvPr>
            <p:ph idx="16"/>
            <p:custDataLst>
              <p:tags r:id="rId5"/>
            </p:custDataLst>
          </p:nvPr>
        </p:nvSpPr>
        <p:spPr>
          <a:xfrm>
            <a:off x="4688386" y="1265616"/>
            <a:ext cx="4031673"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7" name="LAYOUT HEADER"/>
          <p:cNvSpPr>
            <a:spLocks noGrp="1"/>
          </p:cNvSpPr>
          <p:nvPr>
            <p:ph type="body" idx="25" hasCustomPrompt="1"/>
            <p:custDataLst>
              <p:tags r:id="rId6"/>
            </p:custDataLst>
          </p:nvPr>
        </p:nvSpPr>
        <p:spPr>
          <a:xfrm>
            <a:off x="4688386" y="1021774"/>
            <a:ext cx="4031673"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16" name="LAYOUT SOURCE"/>
          <p:cNvSpPr>
            <a:spLocks noGrp="1"/>
          </p:cNvSpPr>
          <p:nvPr>
            <p:ph type="body" idx="21" hasCustomPrompt="1"/>
            <p:custDataLst>
              <p:tags r:id="rId7"/>
            </p:custDataLst>
          </p:nvPr>
        </p:nvSpPr>
        <p:spPr>
          <a:xfrm>
            <a:off x="382386" y="4264432"/>
            <a:ext cx="4031673"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13" name="LAYOUT BODY"/>
          <p:cNvSpPr>
            <a:spLocks noGrp="1"/>
          </p:cNvSpPr>
          <p:nvPr>
            <p:ph idx="19"/>
            <p:custDataLst>
              <p:tags r:id="rId8"/>
            </p:custDataLst>
          </p:nvPr>
        </p:nvSpPr>
        <p:spPr>
          <a:xfrm>
            <a:off x="382386" y="3011287"/>
            <a:ext cx="4031673"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9" name="LAYOUT HEADER"/>
          <p:cNvSpPr>
            <a:spLocks noGrp="1"/>
          </p:cNvSpPr>
          <p:nvPr>
            <p:ph type="body" idx="26" hasCustomPrompt="1"/>
            <p:custDataLst>
              <p:tags r:id="rId9"/>
            </p:custDataLst>
          </p:nvPr>
        </p:nvSpPr>
        <p:spPr>
          <a:xfrm>
            <a:off x="382386" y="2768142"/>
            <a:ext cx="4031673"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14" name="LAYOUT SOURCE"/>
          <p:cNvSpPr>
            <a:spLocks noGrp="1"/>
          </p:cNvSpPr>
          <p:nvPr>
            <p:ph type="body" idx="15" hasCustomPrompt="1"/>
            <p:custDataLst>
              <p:tags r:id="rId10"/>
            </p:custDataLst>
          </p:nvPr>
        </p:nvSpPr>
        <p:spPr>
          <a:xfrm>
            <a:off x="382386" y="2518762"/>
            <a:ext cx="4031673"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3" name="LAYOUT BODY"/>
          <p:cNvSpPr>
            <a:spLocks noGrp="1"/>
          </p:cNvSpPr>
          <p:nvPr>
            <p:ph idx="1"/>
            <p:custDataLst>
              <p:tags r:id="rId11"/>
            </p:custDataLst>
          </p:nvPr>
        </p:nvSpPr>
        <p:spPr>
          <a:xfrm>
            <a:off x="382386" y="1265616"/>
            <a:ext cx="4031673"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8" name="LAYOUT HEADER"/>
          <p:cNvSpPr>
            <a:spLocks noGrp="1"/>
          </p:cNvSpPr>
          <p:nvPr>
            <p:ph type="body" idx="14" hasCustomPrompt="1"/>
            <p:custDataLst>
              <p:tags r:id="rId12"/>
            </p:custDataLst>
          </p:nvPr>
        </p:nvSpPr>
        <p:spPr>
          <a:xfrm>
            <a:off x="382386" y="1021774"/>
            <a:ext cx="4031673"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cxnSp>
        <p:nvCxnSpPr>
          <p:cNvPr id="66"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PAGE HEADING"/>
          <p:cNvSpPr>
            <a:spLocks noGrp="1"/>
          </p:cNvSpPr>
          <p:nvPr>
            <p:ph type="title" hasCustomPrompt="1"/>
            <p:custDataLst>
              <p:tags r:id="rId13"/>
            </p:custDataLst>
          </p:nvPr>
        </p:nvSpPr>
        <p:spPr>
          <a:xfrm>
            <a:off x="382385" y="4"/>
            <a:ext cx="8354291" cy="642158"/>
          </a:xfrm>
        </p:spPr>
        <p:txBody>
          <a:bodyPr vert="horz" lIns="0" tIns="0" rIns="0" bIns="0" rtlCol="0" anchor="b" anchorCtr="0">
            <a:normAutofit/>
          </a:bodyPr>
          <a:lstStyle>
            <a:lvl1pPr>
              <a:defRPr lang="en-US" sz="2600" b="0" baseline="0" dirty="0">
                <a:latin typeface="Frutiger 45 Light"/>
                <a:ea typeface="Arial Unicode MS" pitchFamily="34" charset="-128"/>
              </a:defRPr>
            </a:lvl1pPr>
          </a:lstStyle>
          <a:p>
            <a:pPr lvl="0">
              <a:lnSpc>
                <a:spcPct val="85000"/>
              </a:lnSpc>
            </a:pPr>
            <a:r>
              <a:rPr lang="en-US" dirty="0"/>
              <a:t>&lt;&lt;Page heading&gt;&gt;</a:t>
            </a:r>
          </a:p>
        </p:txBody>
      </p:sp>
      <p:sp>
        <p:nvSpPr>
          <p:cNvPr id="20" name="DOCUMENT ID"/>
          <p:cNvSpPr txBox="1"/>
          <p:nvPr userDrawn="1">
            <p:custDataLst>
              <p:tags r:id="rId14"/>
            </p:custDataLst>
          </p:nvPr>
        </p:nvSpPr>
        <p:spPr>
          <a:xfrm>
            <a:off x="2088977" y="286801"/>
            <a:ext cx="6647698"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dirty="0"/>
              <a:t>UBSPROD\ve03180 [printed: March 23, 2020 4:18 PM] [saved: February 22, 2021 9:36 AM] C:\Users\ve03180\Desktop\Random Desktop\</a:t>
            </a:r>
            <a:r>
              <a:rPr lang="en-US" dirty="0" err="1"/>
              <a:t>Marcelli_HV</a:t>
            </a:r>
            <a:r>
              <a:rPr lang="en-US" dirty="0"/>
              <a:t> slides 2.23 v2.pptx </a:t>
            </a:r>
          </a:p>
        </p:txBody>
      </p:sp>
      <p:grpSp>
        <p:nvGrpSpPr>
          <p:cNvPr id="21" name="PXP_GRIDLINES" hidden="1"/>
          <p:cNvGrpSpPr/>
          <p:nvPr userDrawn="1"/>
        </p:nvGrpSpPr>
        <p:grpSpPr>
          <a:xfrm>
            <a:off x="-27850" y="0"/>
            <a:ext cx="9175530" cy="5143500"/>
            <a:chOff x="-30640" y="0"/>
            <a:chExt cx="10093083" cy="7543800"/>
          </a:xfrm>
        </p:grpSpPr>
        <p:cxnSp>
          <p:nvCxnSpPr>
            <p:cNvPr id="22" name="Straight Connector 21"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6" name="Straight Connector 35"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15"/>
            </p:custDataLst>
          </p:nvPr>
        </p:nvSpPr>
        <p:spPr>
          <a:xfrm>
            <a:off x="382385" y="173182"/>
            <a:ext cx="981364" cy="225136"/>
          </a:xfrm>
          <a:prstGeom prst="rect">
            <a:avLst/>
          </a:prstGeom>
          <a:noFill/>
        </p:spPr>
        <p:txBody>
          <a:bodyPr vert="horz" wrap="none" lIns="0" tIns="0" rIns="0" bIns="0" rtlCol="0" anchor="b">
            <a:noAutofit/>
          </a:bodyPr>
          <a:lstStyle/>
          <a:p>
            <a:pPr>
              <a:spcBef>
                <a:spcPct val="0"/>
              </a:spcBef>
            </a:pPr>
            <a:r>
              <a:rPr sz="1900" b="1">
                <a:solidFill>
                  <a:srgbClr val="E60000"/>
                </a:solidFill>
              </a:rPr>
              <a:t>Draft</a:t>
            </a:r>
            <a:endParaRPr sz="1900" b="1" dirty="0">
              <a:solidFill>
                <a:srgbClr val="E60000"/>
              </a:solidFill>
            </a:endParaRPr>
          </a:p>
        </p:txBody>
      </p:sp>
      <p:pic>
        <p:nvPicPr>
          <p:cNvPr id="6" name="Picture 5"/>
          <p:cNvPicPr>
            <a:picLocks noChangeAspect="1"/>
          </p:cNvPicPr>
          <p:nvPr userDrawn="1">
            <p:custDataLst>
              <p:tags r:id="rId16"/>
            </p:custDataLst>
          </p:nvPr>
        </p:nvPicPr>
        <p:blipFill>
          <a:blip r:embed="rId18"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Tree>
    <p:extLst>
      <p:ext uri="{BB962C8B-B14F-4D97-AF65-F5344CB8AC3E}">
        <p14:creationId xmlns:p14="http://schemas.microsoft.com/office/powerpoint/2010/main" val="35626937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Large 2x(1 and 2)">
    <p:spTree>
      <p:nvGrpSpPr>
        <p:cNvPr id="1" name=""/>
        <p:cNvGrpSpPr/>
        <p:nvPr/>
      </p:nvGrpSpPr>
      <p:grpSpPr>
        <a:xfrm>
          <a:off x="0" y="0"/>
          <a:ext cx="0" cy="0"/>
          <a:chOff x="0" y="0"/>
          <a:chExt cx="0" cy="0"/>
        </a:xfrm>
      </p:grpSpPr>
      <p:sp>
        <p:nvSpPr>
          <p:cNvPr id="4" name="Slide Number Textbox"/>
          <p:cNvSpPr txBox="1"/>
          <p:nvPr userDrawn="1"/>
        </p:nvSpPr>
        <p:spPr>
          <a:xfrm>
            <a:off x="8370918" y="4675928"/>
            <a:ext cx="374073" cy="261852"/>
          </a:xfrm>
          <a:prstGeom prst="rect">
            <a:avLst/>
          </a:prstGeom>
          <a:noFill/>
        </p:spPr>
        <p:txBody>
          <a:bodyPr vert="horz" wrap="square" lIns="0" tIns="0" rIns="0" bIns="0" rtlCol="0" anchor="b">
            <a:noAutofit/>
          </a:bodyPr>
          <a:lstStyle/>
          <a:p>
            <a:pPr algn="r"/>
            <a:fld id="{7CCF9807-4BDC-4D68-8676-381180632DE6}" type="slidenum">
              <a:rPr sz="600" smtClean="0">
                <a:solidFill>
                  <a:prstClr val="black"/>
                </a:solidFill>
              </a:rPr>
              <a:pPr algn="r"/>
              <a:t>‹#›</a:t>
            </a:fld>
            <a:endParaRPr sz="600" dirty="0">
              <a:solidFill>
                <a:prstClr val="black"/>
              </a:solidFill>
            </a:endParaRPr>
          </a:p>
        </p:txBody>
      </p:sp>
      <p:sp>
        <p:nvSpPr>
          <p:cNvPr id="19" name="LAYOUT SOURCE"/>
          <p:cNvSpPr>
            <a:spLocks noGrp="1"/>
          </p:cNvSpPr>
          <p:nvPr>
            <p:ph type="body" idx="24" hasCustomPrompt="1"/>
            <p:custDataLst>
              <p:tags r:id="rId1"/>
            </p:custDataLst>
          </p:nvPr>
        </p:nvSpPr>
        <p:spPr>
          <a:xfrm>
            <a:off x="4688386" y="4264432"/>
            <a:ext cx="4031673"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17" name="LAYOUT BODY"/>
          <p:cNvSpPr>
            <a:spLocks noGrp="1"/>
          </p:cNvSpPr>
          <p:nvPr>
            <p:ph idx="22"/>
            <p:custDataLst>
              <p:tags r:id="rId2"/>
            </p:custDataLst>
          </p:nvPr>
        </p:nvSpPr>
        <p:spPr>
          <a:xfrm>
            <a:off x="4688386" y="3011287"/>
            <a:ext cx="4031673"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0" name="LAYOUT HEADER"/>
          <p:cNvSpPr>
            <a:spLocks noGrp="1"/>
          </p:cNvSpPr>
          <p:nvPr>
            <p:ph type="body" idx="26" hasCustomPrompt="1"/>
            <p:custDataLst>
              <p:tags r:id="rId3"/>
            </p:custDataLst>
          </p:nvPr>
        </p:nvSpPr>
        <p:spPr>
          <a:xfrm>
            <a:off x="4688386" y="2768142"/>
            <a:ext cx="4031673"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12" name="LAYOUT SOURCE"/>
          <p:cNvSpPr>
            <a:spLocks noGrp="1"/>
          </p:cNvSpPr>
          <p:nvPr>
            <p:ph type="body" idx="18" hasCustomPrompt="1"/>
            <p:custDataLst>
              <p:tags r:id="rId4"/>
            </p:custDataLst>
          </p:nvPr>
        </p:nvSpPr>
        <p:spPr>
          <a:xfrm>
            <a:off x="4688386" y="2518762"/>
            <a:ext cx="4031673"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8" name="LAYOUT BODY"/>
          <p:cNvSpPr>
            <a:spLocks noGrp="1"/>
          </p:cNvSpPr>
          <p:nvPr>
            <p:ph idx="16"/>
            <p:custDataLst>
              <p:tags r:id="rId5"/>
            </p:custDataLst>
          </p:nvPr>
        </p:nvSpPr>
        <p:spPr>
          <a:xfrm>
            <a:off x="4688386" y="1265616"/>
            <a:ext cx="4031673"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8" name="LAYOUT HEADER"/>
          <p:cNvSpPr>
            <a:spLocks noGrp="1"/>
          </p:cNvSpPr>
          <p:nvPr>
            <p:ph type="body" idx="25" hasCustomPrompt="1"/>
            <p:custDataLst>
              <p:tags r:id="rId6"/>
            </p:custDataLst>
          </p:nvPr>
        </p:nvSpPr>
        <p:spPr>
          <a:xfrm>
            <a:off x="4688386" y="1021774"/>
            <a:ext cx="4031673"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16" name="LAYOUT SOURCE"/>
          <p:cNvSpPr>
            <a:spLocks noGrp="1"/>
          </p:cNvSpPr>
          <p:nvPr>
            <p:ph type="body" idx="21" hasCustomPrompt="1"/>
            <p:custDataLst>
              <p:tags r:id="rId7"/>
            </p:custDataLst>
          </p:nvPr>
        </p:nvSpPr>
        <p:spPr>
          <a:xfrm>
            <a:off x="382386" y="4264432"/>
            <a:ext cx="4031673"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3" name="LAYOUT BODY"/>
          <p:cNvSpPr>
            <a:spLocks noGrp="1"/>
          </p:cNvSpPr>
          <p:nvPr>
            <p:ph idx="1"/>
            <p:custDataLst>
              <p:tags r:id="rId8"/>
            </p:custDataLst>
          </p:nvPr>
        </p:nvSpPr>
        <p:spPr>
          <a:xfrm>
            <a:off x="382386" y="1265619"/>
            <a:ext cx="4031673" cy="3005052"/>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7" name="LAYOUT HEADER"/>
          <p:cNvSpPr>
            <a:spLocks noGrp="1"/>
          </p:cNvSpPr>
          <p:nvPr>
            <p:ph type="body" idx="14" hasCustomPrompt="1"/>
            <p:custDataLst>
              <p:tags r:id="rId9"/>
            </p:custDataLst>
          </p:nvPr>
        </p:nvSpPr>
        <p:spPr>
          <a:xfrm>
            <a:off x="382386" y="1021774"/>
            <a:ext cx="4031673"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cxnSp>
        <p:nvCxnSpPr>
          <p:cNvPr id="63"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PAGE HEADING"/>
          <p:cNvSpPr>
            <a:spLocks noGrp="1"/>
          </p:cNvSpPr>
          <p:nvPr>
            <p:ph type="title" hasCustomPrompt="1"/>
            <p:custDataLst>
              <p:tags r:id="rId10"/>
            </p:custDataLst>
          </p:nvPr>
        </p:nvSpPr>
        <p:spPr>
          <a:xfrm>
            <a:off x="382385" y="4"/>
            <a:ext cx="8354291" cy="642158"/>
          </a:xfrm>
        </p:spPr>
        <p:txBody>
          <a:bodyPr vert="horz" lIns="0" tIns="0" rIns="0" bIns="0" rtlCol="0" anchor="b" anchorCtr="0">
            <a:normAutofit/>
          </a:bodyPr>
          <a:lstStyle>
            <a:lvl1pPr>
              <a:defRPr lang="en-US" sz="2600" b="0" baseline="0" dirty="0">
                <a:latin typeface="Frutiger 45 Light"/>
                <a:ea typeface="Arial Unicode MS" pitchFamily="34" charset="-128"/>
              </a:defRPr>
            </a:lvl1pPr>
          </a:lstStyle>
          <a:p>
            <a:pPr lvl="0">
              <a:lnSpc>
                <a:spcPct val="85000"/>
              </a:lnSpc>
            </a:pPr>
            <a:r>
              <a:rPr lang="en-US" dirty="0"/>
              <a:t>&lt;&lt;Page heading&gt;&gt;</a:t>
            </a:r>
          </a:p>
        </p:txBody>
      </p:sp>
      <p:sp>
        <p:nvSpPr>
          <p:cNvPr id="18" name="DOCUMENT ID"/>
          <p:cNvSpPr txBox="1"/>
          <p:nvPr userDrawn="1">
            <p:custDataLst>
              <p:tags r:id="rId11"/>
            </p:custDataLst>
          </p:nvPr>
        </p:nvSpPr>
        <p:spPr>
          <a:xfrm>
            <a:off x="2088977" y="286801"/>
            <a:ext cx="6647698"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dirty="0"/>
              <a:t>UBSPROD\ve03180 [printed: March 23, 2020 4:18 PM] [saved: February 22, 2021 9:36 AM] C:\Users\ve03180\Desktop\Random Desktop\</a:t>
            </a:r>
            <a:r>
              <a:rPr lang="en-US" dirty="0" err="1"/>
              <a:t>Marcelli_HV</a:t>
            </a:r>
            <a:r>
              <a:rPr lang="en-US" dirty="0"/>
              <a:t> slides 2.23 v2.pptx </a:t>
            </a:r>
          </a:p>
        </p:txBody>
      </p:sp>
      <p:grpSp>
        <p:nvGrpSpPr>
          <p:cNvPr id="15" name="PXP_GRIDLINES" hidden="1"/>
          <p:cNvGrpSpPr/>
          <p:nvPr userDrawn="1"/>
        </p:nvGrpSpPr>
        <p:grpSpPr>
          <a:xfrm>
            <a:off x="-27850" y="0"/>
            <a:ext cx="9175530" cy="5143500"/>
            <a:chOff x="-30640" y="0"/>
            <a:chExt cx="10093083" cy="7543800"/>
          </a:xfrm>
        </p:grpSpPr>
        <p:cxnSp>
          <p:nvCxnSpPr>
            <p:cNvPr id="20" name="Straight Connector 19"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12"/>
            </p:custDataLst>
          </p:nvPr>
        </p:nvSpPr>
        <p:spPr>
          <a:xfrm>
            <a:off x="382385" y="173182"/>
            <a:ext cx="981364" cy="225136"/>
          </a:xfrm>
          <a:prstGeom prst="rect">
            <a:avLst/>
          </a:prstGeom>
          <a:noFill/>
        </p:spPr>
        <p:txBody>
          <a:bodyPr vert="horz" wrap="none" lIns="0" tIns="0" rIns="0" bIns="0" rtlCol="0" anchor="b">
            <a:noAutofit/>
          </a:bodyPr>
          <a:lstStyle/>
          <a:p>
            <a:pPr>
              <a:spcBef>
                <a:spcPct val="0"/>
              </a:spcBef>
            </a:pPr>
            <a:r>
              <a:rPr sz="1900" b="1">
                <a:solidFill>
                  <a:srgbClr val="E60000"/>
                </a:solidFill>
              </a:rPr>
              <a:t>Draft</a:t>
            </a:r>
            <a:endParaRPr sz="1900" b="1" dirty="0">
              <a:solidFill>
                <a:srgbClr val="E60000"/>
              </a:solidFill>
            </a:endParaRPr>
          </a:p>
        </p:txBody>
      </p:sp>
      <p:pic>
        <p:nvPicPr>
          <p:cNvPr id="6" name="Picture 5"/>
          <p:cNvPicPr>
            <a:picLocks noChangeAspect="1"/>
          </p:cNvPicPr>
          <p:nvPr userDrawn="1">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Tree>
    <p:extLst>
      <p:ext uri="{BB962C8B-B14F-4D97-AF65-F5344CB8AC3E}">
        <p14:creationId xmlns:p14="http://schemas.microsoft.com/office/powerpoint/2010/main" val="2868035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Large 2x(2 and 1)">
    <p:spTree>
      <p:nvGrpSpPr>
        <p:cNvPr id="1" name=""/>
        <p:cNvGrpSpPr/>
        <p:nvPr/>
      </p:nvGrpSpPr>
      <p:grpSpPr>
        <a:xfrm>
          <a:off x="0" y="0"/>
          <a:ext cx="0" cy="0"/>
          <a:chOff x="0" y="0"/>
          <a:chExt cx="0" cy="0"/>
        </a:xfrm>
      </p:grpSpPr>
      <p:sp>
        <p:nvSpPr>
          <p:cNvPr id="4" name="Slide Number Textbox"/>
          <p:cNvSpPr txBox="1"/>
          <p:nvPr userDrawn="1"/>
        </p:nvSpPr>
        <p:spPr>
          <a:xfrm>
            <a:off x="8370918" y="4675928"/>
            <a:ext cx="374073" cy="261852"/>
          </a:xfrm>
          <a:prstGeom prst="rect">
            <a:avLst/>
          </a:prstGeom>
          <a:noFill/>
        </p:spPr>
        <p:txBody>
          <a:bodyPr vert="horz" wrap="square" lIns="0" tIns="0" rIns="0" bIns="0" rtlCol="0" anchor="b">
            <a:noAutofit/>
          </a:bodyPr>
          <a:lstStyle/>
          <a:p>
            <a:pPr algn="r"/>
            <a:fld id="{EB71FFF7-9F05-4969-ABC0-23146D694E35}" type="slidenum">
              <a:rPr sz="600" smtClean="0">
                <a:solidFill>
                  <a:prstClr val="black"/>
                </a:solidFill>
              </a:rPr>
              <a:pPr algn="r"/>
              <a:t>‹#›</a:t>
            </a:fld>
            <a:endParaRPr sz="600" dirty="0">
              <a:solidFill>
                <a:prstClr val="black"/>
              </a:solidFill>
            </a:endParaRPr>
          </a:p>
        </p:txBody>
      </p:sp>
      <p:sp>
        <p:nvSpPr>
          <p:cNvPr id="16" name="LAYOUT SOURCE"/>
          <p:cNvSpPr>
            <a:spLocks noGrp="1"/>
          </p:cNvSpPr>
          <p:nvPr>
            <p:ph type="body" idx="21" hasCustomPrompt="1"/>
            <p:custDataLst>
              <p:tags r:id="rId1"/>
            </p:custDataLst>
          </p:nvPr>
        </p:nvSpPr>
        <p:spPr>
          <a:xfrm>
            <a:off x="382386" y="4264432"/>
            <a:ext cx="4031673"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13" name="LAYOUT BODY"/>
          <p:cNvSpPr>
            <a:spLocks noGrp="1"/>
          </p:cNvSpPr>
          <p:nvPr>
            <p:ph idx="19"/>
            <p:custDataLst>
              <p:tags r:id="rId2"/>
            </p:custDataLst>
          </p:nvPr>
        </p:nvSpPr>
        <p:spPr>
          <a:xfrm>
            <a:off x="382386" y="3011287"/>
            <a:ext cx="4031673"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7" name="LAYOUT HEADER"/>
          <p:cNvSpPr>
            <a:spLocks noGrp="1"/>
          </p:cNvSpPr>
          <p:nvPr>
            <p:ph type="body" idx="26" hasCustomPrompt="1"/>
            <p:custDataLst>
              <p:tags r:id="rId3"/>
            </p:custDataLst>
          </p:nvPr>
        </p:nvSpPr>
        <p:spPr>
          <a:xfrm>
            <a:off x="382386" y="2768142"/>
            <a:ext cx="4031673"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19" name="LAYOUT SOURCE"/>
          <p:cNvSpPr>
            <a:spLocks noGrp="1"/>
          </p:cNvSpPr>
          <p:nvPr>
            <p:ph type="body" idx="24" hasCustomPrompt="1"/>
            <p:custDataLst>
              <p:tags r:id="rId4"/>
            </p:custDataLst>
          </p:nvPr>
        </p:nvSpPr>
        <p:spPr>
          <a:xfrm>
            <a:off x="4688386" y="4264432"/>
            <a:ext cx="4031673"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8" name="LAYOUT BODY"/>
          <p:cNvSpPr>
            <a:spLocks noGrp="1"/>
          </p:cNvSpPr>
          <p:nvPr>
            <p:ph idx="16"/>
            <p:custDataLst>
              <p:tags r:id="rId5"/>
            </p:custDataLst>
          </p:nvPr>
        </p:nvSpPr>
        <p:spPr>
          <a:xfrm>
            <a:off x="4688386" y="1265619"/>
            <a:ext cx="4031673" cy="3005052"/>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6" name="LAYOUT HEADER"/>
          <p:cNvSpPr>
            <a:spLocks noGrp="1"/>
          </p:cNvSpPr>
          <p:nvPr>
            <p:ph type="body" idx="25" hasCustomPrompt="1"/>
            <p:custDataLst>
              <p:tags r:id="rId6"/>
            </p:custDataLst>
          </p:nvPr>
        </p:nvSpPr>
        <p:spPr>
          <a:xfrm>
            <a:off x="4688386" y="1021774"/>
            <a:ext cx="4031673"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14" name="LAYOUT SOURCE"/>
          <p:cNvSpPr>
            <a:spLocks noGrp="1"/>
          </p:cNvSpPr>
          <p:nvPr>
            <p:ph type="body" idx="15" hasCustomPrompt="1"/>
            <p:custDataLst>
              <p:tags r:id="rId7"/>
            </p:custDataLst>
          </p:nvPr>
        </p:nvSpPr>
        <p:spPr>
          <a:xfrm>
            <a:off x="382386" y="2518762"/>
            <a:ext cx="4031673"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3" name="LAYOUT BODY"/>
          <p:cNvSpPr>
            <a:spLocks noGrp="1"/>
          </p:cNvSpPr>
          <p:nvPr>
            <p:ph idx="1"/>
            <p:custDataLst>
              <p:tags r:id="rId8"/>
            </p:custDataLst>
          </p:nvPr>
        </p:nvSpPr>
        <p:spPr>
          <a:xfrm>
            <a:off x="382386" y="1265616"/>
            <a:ext cx="4031673"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5" name="LAYOUT HEADER"/>
          <p:cNvSpPr>
            <a:spLocks noGrp="1"/>
          </p:cNvSpPr>
          <p:nvPr>
            <p:ph type="body" idx="14" hasCustomPrompt="1"/>
            <p:custDataLst>
              <p:tags r:id="rId9"/>
            </p:custDataLst>
          </p:nvPr>
        </p:nvSpPr>
        <p:spPr>
          <a:xfrm>
            <a:off x="382386" y="1021774"/>
            <a:ext cx="4031673"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cxnSp>
        <p:nvCxnSpPr>
          <p:cNvPr id="63"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PAGE HEADING"/>
          <p:cNvSpPr>
            <a:spLocks noGrp="1"/>
          </p:cNvSpPr>
          <p:nvPr>
            <p:ph type="title" hasCustomPrompt="1"/>
            <p:custDataLst>
              <p:tags r:id="rId10"/>
            </p:custDataLst>
          </p:nvPr>
        </p:nvSpPr>
        <p:spPr>
          <a:xfrm>
            <a:off x="382385" y="4"/>
            <a:ext cx="8354291" cy="642158"/>
          </a:xfrm>
        </p:spPr>
        <p:txBody>
          <a:bodyPr vert="horz" lIns="0" tIns="0" rIns="0" bIns="0" rtlCol="0" anchor="b" anchorCtr="0">
            <a:normAutofit/>
          </a:bodyPr>
          <a:lstStyle>
            <a:lvl1pPr>
              <a:defRPr lang="en-US" sz="2600" b="0" baseline="0" dirty="0">
                <a:latin typeface="Frutiger 45 Light"/>
                <a:ea typeface="Arial Unicode MS" pitchFamily="34" charset="-128"/>
              </a:defRPr>
            </a:lvl1pPr>
          </a:lstStyle>
          <a:p>
            <a:pPr lvl="0">
              <a:lnSpc>
                <a:spcPct val="85000"/>
              </a:lnSpc>
            </a:pPr>
            <a:r>
              <a:rPr lang="en-US" dirty="0"/>
              <a:t>&lt;&lt;Page heading&gt;&gt;</a:t>
            </a:r>
          </a:p>
        </p:txBody>
      </p:sp>
      <p:sp>
        <p:nvSpPr>
          <p:cNvPr id="17" name="DOCUMENT ID"/>
          <p:cNvSpPr txBox="1"/>
          <p:nvPr userDrawn="1">
            <p:custDataLst>
              <p:tags r:id="rId11"/>
            </p:custDataLst>
          </p:nvPr>
        </p:nvSpPr>
        <p:spPr>
          <a:xfrm>
            <a:off x="2088977" y="286801"/>
            <a:ext cx="6647698"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dirty="0"/>
              <a:t>UBSPROD\ve03180 [printed: March 23, 2020 4:18 PM] [saved: February 22, 2021 9:36 AM] C:\Users\ve03180\Desktop\Random Desktop\</a:t>
            </a:r>
            <a:r>
              <a:rPr lang="en-US" dirty="0" err="1"/>
              <a:t>Marcelli_HV</a:t>
            </a:r>
            <a:r>
              <a:rPr lang="en-US" dirty="0"/>
              <a:t> slides 2.23 v2.pptx </a:t>
            </a:r>
          </a:p>
        </p:txBody>
      </p:sp>
      <p:grpSp>
        <p:nvGrpSpPr>
          <p:cNvPr id="15" name="PXP_GRIDLINES" hidden="1"/>
          <p:cNvGrpSpPr/>
          <p:nvPr userDrawn="1"/>
        </p:nvGrpSpPr>
        <p:grpSpPr>
          <a:xfrm>
            <a:off x="-27850" y="0"/>
            <a:ext cx="9175530" cy="5143500"/>
            <a:chOff x="-30640" y="0"/>
            <a:chExt cx="10093083" cy="7543800"/>
          </a:xfrm>
        </p:grpSpPr>
        <p:cxnSp>
          <p:nvCxnSpPr>
            <p:cNvPr id="18" name="Straight Connector 1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0" name="Straight Connector 1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12"/>
            </p:custDataLst>
          </p:nvPr>
        </p:nvSpPr>
        <p:spPr>
          <a:xfrm>
            <a:off x="382385" y="173182"/>
            <a:ext cx="981364" cy="225136"/>
          </a:xfrm>
          <a:prstGeom prst="rect">
            <a:avLst/>
          </a:prstGeom>
          <a:noFill/>
        </p:spPr>
        <p:txBody>
          <a:bodyPr vert="horz" wrap="none" lIns="0" tIns="0" rIns="0" bIns="0" rtlCol="0" anchor="b">
            <a:noAutofit/>
          </a:bodyPr>
          <a:lstStyle/>
          <a:p>
            <a:pPr>
              <a:spcBef>
                <a:spcPct val="0"/>
              </a:spcBef>
            </a:pPr>
            <a:r>
              <a:rPr sz="1900" b="1">
                <a:solidFill>
                  <a:srgbClr val="E60000"/>
                </a:solidFill>
              </a:rPr>
              <a:t>Draft</a:t>
            </a:r>
            <a:endParaRPr sz="1900" b="1" dirty="0">
              <a:solidFill>
                <a:srgbClr val="E60000"/>
              </a:solidFill>
            </a:endParaRPr>
          </a:p>
        </p:txBody>
      </p:sp>
      <p:pic>
        <p:nvPicPr>
          <p:cNvPr id="6" name="Picture 5"/>
          <p:cNvPicPr>
            <a:picLocks noChangeAspect="1"/>
          </p:cNvPicPr>
          <p:nvPr userDrawn="1">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Tree>
    <p:extLst>
      <p:ext uri="{BB962C8B-B14F-4D97-AF65-F5344CB8AC3E}">
        <p14:creationId xmlns:p14="http://schemas.microsoft.com/office/powerpoint/2010/main" val="25995162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Large 3x2">
    <p:spTree>
      <p:nvGrpSpPr>
        <p:cNvPr id="1" name=""/>
        <p:cNvGrpSpPr/>
        <p:nvPr/>
      </p:nvGrpSpPr>
      <p:grpSpPr>
        <a:xfrm>
          <a:off x="0" y="0"/>
          <a:ext cx="0" cy="0"/>
          <a:chOff x="0" y="0"/>
          <a:chExt cx="0" cy="0"/>
        </a:xfrm>
      </p:grpSpPr>
      <p:sp>
        <p:nvSpPr>
          <p:cNvPr id="4" name="Slide Number Textbox"/>
          <p:cNvSpPr txBox="1"/>
          <p:nvPr userDrawn="1"/>
        </p:nvSpPr>
        <p:spPr>
          <a:xfrm>
            <a:off x="8370918" y="4675928"/>
            <a:ext cx="374073" cy="261852"/>
          </a:xfrm>
          <a:prstGeom prst="rect">
            <a:avLst/>
          </a:prstGeom>
          <a:noFill/>
        </p:spPr>
        <p:txBody>
          <a:bodyPr vert="horz" wrap="square" lIns="0" tIns="0" rIns="0" bIns="0" rtlCol="0" anchor="b">
            <a:noAutofit/>
          </a:bodyPr>
          <a:lstStyle/>
          <a:p>
            <a:pPr algn="r"/>
            <a:fld id="{86A79529-9704-412A-9627-88623531B893}" type="slidenum">
              <a:rPr sz="600" smtClean="0">
                <a:solidFill>
                  <a:prstClr val="black"/>
                </a:solidFill>
              </a:rPr>
              <a:pPr algn="r"/>
              <a:t>‹#›</a:t>
            </a:fld>
            <a:endParaRPr sz="600" dirty="0">
              <a:solidFill>
                <a:prstClr val="black"/>
              </a:solidFill>
            </a:endParaRPr>
          </a:p>
        </p:txBody>
      </p:sp>
      <p:sp>
        <p:nvSpPr>
          <p:cNvPr id="25" name="LAYOUT SOURCE"/>
          <p:cNvSpPr>
            <a:spLocks noGrp="1"/>
          </p:cNvSpPr>
          <p:nvPr>
            <p:ph type="body" idx="30" hasCustomPrompt="1"/>
            <p:custDataLst>
              <p:tags r:id="rId1"/>
            </p:custDataLst>
          </p:nvPr>
        </p:nvSpPr>
        <p:spPr>
          <a:xfrm>
            <a:off x="6118167" y="4264432"/>
            <a:ext cx="2610196"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23" name="LAYOUT BODY"/>
          <p:cNvSpPr>
            <a:spLocks noGrp="1"/>
          </p:cNvSpPr>
          <p:nvPr>
            <p:ph idx="28"/>
            <p:custDataLst>
              <p:tags r:id="rId2"/>
            </p:custDataLst>
          </p:nvPr>
        </p:nvSpPr>
        <p:spPr>
          <a:xfrm>
            <a:off x="6118167" y="3011287"/>
            <a:ext cx="2610196"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8" name="LAYOUT HEADER"/>
          <p:cNvSpPr>
            <a:spLocks noGrp="1"/>
          </p:cNvSpPr>
          <p:nvPr>
            <p:ph type="body" idx="35" hasCustomPrompt="1"/>
            <p:custDataLst>
              <p:tags r:id="rId3"/>
            </p:custDataLst>
          </p:nvPr>
        </p:nvSpPr>
        <p:spPr>
          <a:xfrm>
            <a:off x="6118167" y="2768142"/>
            <a:ext cx="2610196"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22" name="LAYOUT SOURCE"/>
          <p:cNvSpPr>
            <a:spLocks noGrp="1"/>
          </p:cNvSpPr>
          <p:nvPr>
            <p:ph type="body" idx="27" hasCustomPrompt="1"/>
            <p:custDataLst>
              <p:tags r:id="rId4"/>
            </p:custDataLst>
          </p:nvPr>
        </p:nvSpPr>
        <p:spPr>
          <a:xfrm>
            <a:off x="3250277" y="4264432"/>
            <a:ext cx="2610196"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20" name="LAYOUT BODY"/>
          <p:cNvSpPr>
            <a:spLocks noGrp="1"/>
          </p:cNvSpPr>
          <p:nvPr>
            <p:ph idx="25"/>
            <p:custDataLst>
              <p:tags r:id="rId5"/>
            </p:custDataLst>
          </p:nvPr>
        </p:nvSpPr>
        <p:spPr>
          <a:xfrm>
            <a:off x="3250277" y="3011287"/>
            <a:ext cx="2610196"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7" name="LAYOUT HEADER"/>
          <p:cNvSpPr>
            <a:spLocks noGrp="1"/>
          </p:cNvSpPr>
          <p:nvPr>
            <p:ph type="body" idx="34" hasCustomPrompt="1"/>
            <p:custDataLst>
              <p:tags r:id="rId6"/>
            </p:custDataLst>
          </p:nvPr>
        </p:nvSpPr>
        <p:spPr>
          <a:xfrm>
            <a:off x="3250277" y="2768142"/>
            <a:ext cx="2610196"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19" name="LAYOUT SOURCE"/>
          <p:cNvSpPr>
            <a:spLocks noGrp="1"/>
          </p:cNvSpPr>
          <p:nvPr>
            <p:ph type="body" idx="24" hasCustomPrompt="1"/>
            <p:custDataLst>
              <p:tags r:id="rId7"/>
            </p:custDataLst>
          </p:nvPr>
        </p:nvSpPr>
        <p:spPr>
          <a:xfrm>
            <a:off x="382386" y="4264432"/>
            <a:ext cx="2610196"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17" name="LAYOUT BODY"/>
          <p:cNvSpPr>
            <a:spLocks noGrp="1"/>
          </p:cNvSpPr>
          <p:nvPr>
            <p:ph idx="22"/>
            <p:custDataLst>
              <p:tags r:id="rId8"/>
            </p:custDataLst>
          </p:nvPr>
        </p:nvSpPr>
        <p:spPr>
          <a:xfrm>
            <a:off x="382386" y="3011287"/>
            <a:ext cx="2610196"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6" name="LAYOUT HEADER"/>
          <p:cNvSpPr>
            <a:spLocks noGrp="1"/>
          </p:cNvSpPr>
          <p:nvPr>
            <p:ph type="body" idx="33" hasCustomPrompt="1"/>
            <p:custDataLst>
              <p:tags r:id="rId9"/>
            </p:custDataLst>
          </p:nvPr>
        </p:nvSpPr>
        <p:spPr>
          <a:xfrm>
            <a:off x="382386" y="2768142"/>
            <a:ext cx="2610196"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16" name="LAYOUT SOURCE"/>
          <p:cNvSpPr>
            <a:spLocks noGrp="1"/>
          </p:cNvSpPr>
          <p:nvPr>
            <p:ph type="body" idx="21" hasCustomPrompt="1"/>
            <p:custDataLst>
              <p:tags r:id="rId10"/>
            </p:custDataLst>
          </p:nvPr>
        </p:nvSpPr>
        <p:spPr>
          <a:xfrm>
            <a:off x="6118167" y="2518762"/>
            <a:ext cx="2610196"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13" name="LAYOUT BODY"/>
          <p:cNvSpPr>
            <a:spLocks noGrp="1"/>
          </p:cNvSpPr>
          <p:nvPr>
            <p:ph idx="19"/>
            <p:custDataLst>
              <p:tags r:id="rId11"/>
            </p:custDataLst>
          </p:nvPr>
        </p:nvSpPr>
        <p:spPr>
          <a:xfrm>
            <a:off x="6118167" y="1265616"/>
            <a:ext cx="2610196"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5" name="LAYOUT HEADER"/>
          <p:cNvSpPr>
            <a:spLocks noGrp="1"/>
          </p:cNvSpPr>
          <p:nvPr>
            <p:ph type="body" idx="32" hasCustomPrompt="1"/>
            <p:custDataLst>
              <p:tags r:id="rId12"/>
            </p:custDataLst>
          </p:nvPr>
        </p:nvSpPr>
        <p:spPr>
          <a:xfrm>
            <a:off x="6118167" y="1021774"/>
            <a:ext cx="2610196"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12" name="LAYOUT SOURCE"/>
          <p:cNvSpPr>
            <a:spLocks noGrp="1"/>
          </p:cNvSpPr>
          <p:nvPr>
            <p:ph type="body" idx="18" hasCustomPrompt="1"/>
            <p:custDataLst>
              <p:tags r:id="rId13"/>
            </p:custDataLst>
          </p:nvPr>
        </p:nvSpPr>
        <p:spPr>
          <a:xfrm>
            <a:off x="3250277" y="2518762"/>
            <a:ext cx="2610196"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8" name="LAYOUT BODY"/>
          <p:cNvSpPr>
            <a:spLocks noGrp="1"/>
          </p:cNvSpPr>
          <p:nvPr>
            <p:ph idx="16"/>
            <p:custDataLst>
              <p:tags r:id="rId14"/>
            </p:custDataLst>
          </p:nvPr>
        </p:nvSpPr>
        <p:spPr>
          <a:xfrm>
            <a:off x="3250277" y="1265616"/>
            <a:ext cx="2610196"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4" name="LAYOUT HEADER"/>
          <p:cNvSpPr>
            <a:spLocks noGrp="1"/>
          </p:cNvSpPr>
          <p:nvPr>
            <p:ph type="body" idx="31" hasCustomPrompt="1"/>
            <p:custDataLst>
              <p:tags r:id="rId15"/>
            </p:custDataLst>
          </p:nvPr>
        </p:nvSpPr>
        <p:spPr>
          <a:xfrm>
            <a:off x="3250277" y="1021774"/>
            <a:ext cx="2610196"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14" name="LAYOUT SOURCE"/>
          <p:cNvSpPr>
            <a:spLocks noGrp="1"/>
          </p:cNvSpPr>
          <p:nvPr>
            <p:ph type="body" idx="15" hasCustomPrompt="1"/>
            <p:custDataLst>
              <p:tags r:id="rId16"/>
            </p:custDataLst>
          </p:nvPr>
        </p:nvSpPr>
        <p:spPr>
          <a:xfrm>
            <a:off x="382386" y="2518762"/>
            <a:ext cx="2610196"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3" name="LAYOUT BODY"/>
          <p:cNvSpPr>
            <a:spLocks noGrp="1"/>
          </p:cNvSpPr>
          <p:nvPr>
            <p:ph idx="1"/>
            <p:custDataLst>
              <p:tags r:id="rId17"/>
            </p:custDataLst>
          </p:nvPr>
        </p:nvSpPr>
        <p:spPr>
          <a:xfrm>
            <a:off x="382386" y="1265616"/>
            <a:ext cx="2610196"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3" name="LAYOUT HEADER"/>
          <p:cNvSpPr>
            <a:spLocks noGrp="1"/>
          </p:cNvSpPr>
          <p:nvPr>
            <p:ph type="body" idx="14" hasCustomPrompt="1"/>
            <p:custDataLst>
              <p:tags r:id="rId18"/>
            </p:custDataLst>
          </p:nvPr>
        </p:nvSpPr>
        <p:spPr>
          <a:xfrm>
            <a:off x="382386" y="1021774"/>
            <a:ext cx="2610196"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cxnSp>
        <p:nvCxnSpPr>
          <p:cNvPr id="74"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PAGE HEADING"/>
          <p:cNvSpPr>
            <a:spLocks noGrp="1"/>
          </p:cNvSpPr>
          <p:nvPr>
            <p:ph type="title" hasCustomPrompt="1"/>
            <p:custDataLst>
              <p:tags r:id="rId19"/>
            </p:custDataLst>
          </p:nvPr>
        </p:nvSpPr>
        <p:spPr>
          <a:xfrm>
            <a:off x="382385" y="4"/>
            <a:ext cx="8354291" cy="642158"/>
          </a:xfrm>
        </p:spPr>
        <p:txBody>
          <a:bodyPr vert="horz" lIns="0" tIns="0" rIns="0" bIns="0" rtlCol="0" anchor="b" anchorCtr="0">
            <a:normAutofit/>
          </a:bodyPr>
          <a:lstStyle>
            <a:lvl1pPr>
              <a:defRPr lang="en-US" sz="2600" b="0" baseline="0" dirty="0">
                <a:latin typeface="Frutiger 45 Light"/>
                <a:ea typeface="Arial Unicode MS" pitchFamily="34" charset="-128"/>
              </a:defRPr>
            </a:lvl1pPr>
          </a:lstStyle>
          <a:p>
            <a:pPr lvl="0">
              <a:lnSpc>
                <a:spcPct val="85000"/>
              </a:lnSpc>
            </a:pPr>
            <a:r>
              <a:rPr lang="en-US" dirty="0"/>
              <a:t>&lt;&lt;Page heading&gt;&gt;</a:t>
            </a:r>
          </a:p>
        </p:txBody>
      </p:sp>
      <p:sp>
        <p:nvSpPr>
          <p:cNvPr id="26" name="DOCUMENT ID"/>
          <p:cNvSpPr txBox="1"/>
          <p:nvPr userDrawn="1">
            <p:custDataLst>
              <p:tags r:id="rId20"/>
            </p:custDataLst>
          </p:nvPr>
        </p:nvSpPr>
        <p:spPr>
          <a:xfrm>
            <a:off x="2088977" y="286801"/>
            <a:ext cx="6647698"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dirty="0"/>
              <a:t>UBSPROD\ve03180 [printed: March 23, 2020 4:18 PM] [saved: February 22, 2021 9:36 AM] C:\Users\ve03180\Desktop\Random Desktop\</a:t>
            </a:r>
            <a:r>
              <a:rPr lang="en-US" dirty="0" err="1"/>
              <a:t>Marcelli_HV</a:t>
            </a:r>
            <a:r>
              <a:rPr lang="en-US" dirty="0"/>
              <a:t> slides 2.23 v2.pptx </a:t>
            </a:r>
          </a:p>
        </p:txBody>
      </p:sp>
      <p:grpSp>
        <p:nvGrpSpPr>
          <p:cNvPr id="24" name="PXP_GRIDLINES" hidden="1"/>
          <p:cNvGrpSpPr/>
          <p:nvPr userDrawn="1"/>
        </p:nvGrpSpPr>
        <p:grpSpPr>
          <a:xfrm>
            <a:off x="-27850" y="0"/>
            <a:ext cx="9175530" cy="5143500"/>
            <a:chOff x="-30640" y="0"/>
            <a:chExt cx="10093083" cy="7543800"/>
          </a:xfrm>
        </p:grpSpPr>
        <p:cxnSp>
          <p:nvCxnSpPr>
            <p:cNvPr id="27" name="Straight Connector 26"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21"/>
            </p:custDataLst>
          </p:nvPr>
        </p:nvSpPr>
        <p:spPr>
          <a:xfrm>
            <a:off x="382385" y="173182"/>
            <a:ext cx="981364" cy="225136"/>
          </a:xfrm>
          <a:prstGeom prst="rect">
            <a:avLst/>
          </a:prstGeom>
          <a:noFill/>
        </p:spPr>
        <p:txBody>
          <a:bodyPr vert="horz" wrap="none" lIns="0" tIns="0" rIns="0" bIns="0" rtlCol="0" anchor="b">
            <a:noAutofit/>
          </a:bodyPr>
          <a:lstStyle/>
          <a:p>
            <a:pPr>
              <a:spcBef>
                <a:spcPct val="0"/>
              </a:spcBef>
            </a:pPr>
            <a:r>
              <a:rPr sz="1900" b="1">
                <a:solidFill>
                  <a:srgbClr val="E60000"/>
                </a:solidFill>
              </a:rPr>
              <a:t>Draft</a:t>
            </a:r>
            <a:endParaRPr sz="1900" b="1" dirty="0">
              <a:solidFill>
                <a:srgbClr val="E60000"/>
              </a:solidFill>
            </a:endParaRPr>
          </a:p>
        </p:txBody>
      </p:sp>
      <p:pic>
        <p:nvPicPr>
          <p:cNvPr id="6" name="Picture 5"/>
          <p:cNvPicPr>
            <a:picLocks noChangeAspect="1"/>
          </p:cNvPicPr>
          <p:nvPr userDrawn="1">
            <p:custDataLst>
              <p:tags r:id="rId22"/>
            </p:custDataLst>
          </p:nvPr>
        </p:nvPicPr>
        <p:blipFill>
          <a:blip r:embed="rId24"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Tree>
    <p:extLst>
      <p:ext uri="{BB962C8B-B14F-4D97-AF65-F5344CB8AC3E}">
        <p14:creationId xmlns:p14="http://schemas.microsoft.com/office/powerpoint/2010/main" val="37461559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isclaimer Page">
    <p:spTree>
      <p:nvGrpSpPr>
        <p:cNvPr id="1" name=""/>
        <p:cNvGrpSpPr/>
        <p:nvPr/>
      </p:nvGrpSpPr>
      <p:grpSpPr>
        <a:xfrm>
          <a:off x="0" y="0"/>
          <a:ext cx="0" cy="0"/>
          <a:chOff x="0" y="0"/>
          <a:chExt cx="0" cy="0"/>
        </a:xfrm>
      </p:grpSpPr>
      <p:sp>
        <p:nvSpPr>
          <p:cNvPr id="3" name="Slide Number Textbox"/>
          <p:cNvSpPr txBox="1"/>
          <p:nvPr userDrawn="1"/>
        </p:nvSpPr>
        <p:spPr>
          <a:xfrm>
            <a:off x="8370918" y="4675928"/>
            <a:ext cx="374073" cy="261852"/>
          </a:xfrm>
          <a:prstGeom prst="rect">
            <a:avLst/>
          </a:prstGeom>
          <a:noFill/>
        </p:spPr>
        <p:txBody>
          <a:bodyPr vert="horz" wrap="square" lIns="0" tIns="0" rIns="0" bIns="0" rtlCol="0" anchor="b">
            <a:noAutofit/>
          </a:bodyPr>
          <a:lstStyle/>
          <a:p>
            <a:pPr algn="r"/>
            <a:fld id="{FD2363B6-C2A5-4798-A9CC-51C31EECAC2F}" type="slidenum">
              <a:rPr sz="600" smtClean="0">
                <a:solidFill>
                  <a:prstClr val="black"/>
                </a:solidFill>
              </a:rPr>
              <a:pPr algn="r"/>
              <a:t>‹#›</a:t>
            </a:fld>
            <a:endParaRPr sz="600" dirty="0">
              <a:solidFill>
                <a:prstClr val="black"/>
              </a:solidFill>
            </a:endParaRPr>
          </a:p>
        </p:txBody>
      </p:sp>
      <p:cxnSp>
        <p:nvCxnSpPr>
          <p:cNvPr id="63"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5" name="PXP_GRIDLINES" hidden="1"/>
          <p:cNvGrpSpPr/>
          <p:nvPr userDrawn="1"/>
        </p:nvGrpSpPr>
        <p:grpSpPr>
          <a:xfrm>
            <a:off x="-27850" y="0"/>
            <a:ext cx="9175530" cy="5143500"/>
            <a:chOff x="-30640" y="0"/>
            <a:chExt cx="10093083" cy="7543800"/>
          </a:xfrm>
        </p:grpSpPr>
        <p:cxnSp>
          <p:nvCxnSpPr>
            <p:cNvPr id="7" name="Straight Connector 6"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8" name="Straight Connector 7"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9" name="Straight Connector 8"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0" name="Straight Connector 9"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4" name="Straight Connector 13"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1"/>
            </p:custDataLst>
          </p:nvPr>
        </p:nvSpPr>
        <p:spPr>
          <a:xfrm>
            <a:off x="382385" y="173182"/>
            <a:ext cx="981364" cy="225136"/>
          </a:xfrm>
          <a:prstGeom prst="rect">
            <a:avLst/>
          </a:prstGeom>
          <a:noFill/>
        </p:spPr>
        <p:txBody>
          <a:bodyPr vert="horz" wrap="none" lIns="0" tIns="0" rIns="0" bIns="0" rtlCol="0" anchor="b">
            <a:noAutofit/>
          </a:bodyPr>
          <a:lstStyle/>
          <a:p>
            <a:pPr>
              <a:spcBef>
                <a:spcPct val="0"/>
              </a:spcBef>
            </a:pPr>
            <a:r>
              <a:rPr sz="1900" b="1">
                <a:solidFill>
                  <a:srgbClr val="E60000"/>
                </a:solidFill>
              </a:rPr>
              <a:t>Draft</a:t>
            </a:r>
            <a:endParaRPr sz="1900" b="1" dirty="0">
              <a:solidFill>
                <a:srgbClr val="E60000"/>
              </a:solidFill>
            </a:endParaRPr>
          </a:p>
        </p:txBody>
      </p:sp>
      <p:pic>
        <p:nvPicPr>
          <p:cNvPr id="6" name="Picture 5"/>
          <p:cNvPicPr>
            <a:picLocks noChangeAspect="1"/>
          </p:cNvPicPr>
          <p:nvPr userDrawn="1">
            <p:custDataLst>
              <p:tags r:id="rId2"/>
            </p:custDataLst>
          </p:nvPr>
        </p:nvPicPr>
        <p:blipFill>
          <a:blip r:embed="rId4" cstate="print">
            <a:extLst>
              <a:ext uri="{28A0092B-C50C-407E-A947-70E740481C1C}">
                <a14:useLocalDpi xmlns:a14="http://schemas.microsoft.com/office/drawing/2010/main" val="0"/>
              </a:ext>
            </a:extLst>
          </a:blip>
          <a:stretch>
            <a:fillRect/>
          </a:stretch>
        </p:blipFill>
        <p:spPr>
          <a:xfrm>
            <a:off x="389672" y="4675928"/>
            <a:ext cx="791615" cy="306807"/>
          </a:xfrm>
          <a:prstGeom prst="rect">
            <a:avLst/>
          </a:prstGeom>
        </p:spPr>
      </p:pic>
    </p:spTree>
    <p:extLst>
      <p:ext uri="{BB962C8B-B14F-4D97-AF65-F5344CB8AC3E}">
        <p14:creationId xmlns:p14="http://schemas.microsoft.com/office/powerpoint/2010/main" val="453988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Contact Page" preserve="1" userDrawn="1">
  <p:cSld name="Contact Page">
    <p:spTree>
      <p:nvGrpSpPr>
        <p:cNvPr id="1" name=""/>
        <p:cNvGrpSpPr/>
        <p:nvPr/>
      </p:nvGrpSpPr>
      <p:grpSpPr>
        <a:xfrm>
          <a:off x="0" y="0"/>
          <a:ext cx="0" cy="0"/>
          <a:chOff x="0" y="0"/>
          <a:chExt cx="0" cy="0"/>
        </a:xfrm>
      </p:grpSpPr>
      <p:sp>
        <p:nvSpPr>
          <p:cNvPr id="3" name="Slide Number Textbox"/>
          <p:cNvSpPr txBox="1"/>
          <p:nvPr userDrawn="1"/>
        </p:nvSpPr>
        <p:spPr>
          <a:xfrm>
            <a:off x="8370918" y="4675928"/>
            <a:ext cx="374073" cy="261852"/>
          </a:xfrm>
          <a:prstGeom prst="rect">
            <a:avLst/>
          </a:prstGeom>
          <a:noFill/>
        </p:spPr>
        <p:txBody>
          <a:bodyPr vert="horz" wrap="square" lIns="0" tIns="0" rIns="0" bIns="0" rtlCol="0" anchor="b">
            <a:noAutofit/>
          </a:bodyPr>
          <a:lstStyle/>
          <a:p>
            <a:pPr algn="r"/>
            <a:fld id="{F844A95E-171B-43E0-919B-08407017EAD1}" type="slidenum">
              <a:rPr sz="600" smtClean="0">
                <a:solidFill>
                  <a:prstClr val="black"/>
                </a:solidFill>
              </a:rPr>
              <a:pPr algn="r"/>
              <a:t>‹#›</a:t>
            </a:fld>
            <a:endParaRPr sz="600" dirty="0">
              <a:solidFill>
                <a:prstClr val="black"/>
              </a:solidFill>
            </a:endParaRPr>
          </a:p>
        </p:txBody>
      </p:sp>
      <p:cxnSp>
        <p:nvCxnSpPr>
          <p:cNvPr id="65"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PAGE HEADING"/>
          <p:cNvSpPr>
            <a:spLocks noGrp="1"/>
          </p:cNvSpPr>
          <p:nvPr>
            <p:ph type="title" hasCustomPrompt="1"/>
            <p:custDataLst>
              <p:tags r:id="rId1"/>
            </p:custDataLst>
          </p:nvPr>
        </p:nvSpPr>
        <p:spPr>
          <a:xfrm>
            <a:off x="382385" y="4"/>
            <a:ext cx="8354291" cy="642158"/>
          </a:xfrm>
        </p:spPr>
        <p:txBody>
          <a:bodyPr vert="horz" lIns="0" tIns="0" rIns="0" bIns="0" rtlCol="0" anchor="b" anchorCtr="0">
            <a:normAutofit/>
          </a:bodyPr>
          <a:lstStyle>
            <a:lvl1pPr>
              <a:lnSpc>
                <a:spcPts val="2597"/>
              </a:lnSpc>
              <a:defRPr lang="en-US" sz="2600" b="0" baseline="0" dirty="0">
                <a:latin typeface="Frutiger 45 Light"/>
                <a:ea typeface="Arial Unicode MS" pitchFamily="34" charset="-128"/>
              </a:defRPr>
            </a:lvl1pPr>
          </a:lstStyle>
          <a:p>
            <a:pPr lvl="0">
              <a:lnSpc>
                <a:spcPct val="85000"/>
              </a:lnSpc>
            </a:pPr>
            <a:r>
              <a:rPr lang="en-US" dirty="0"/>
              <a:t>Contact information</a:t>
            </a:r>
          </a:p>
        </p:txBody>
      </p:sp>
      <p:grpSp>
        <p:nvGrpSpPr>
          <p:cNvPr id="6" name="PXP_GRIDLINES" hidden="1"/>
          <p:cNvGrpSpPr/>
          <p:nvPr userDrawn="1"/>
        </p:nvGrpSpPr>
        <p:grpSpPr>
          <a:xfrm>
            <a:off x="-27850" y="0"/>
            <a:ext cx="9175530" cy="5143500"/>
            <a:chOff x="-30640" y="0"/>
            <a:chExt cx="10093083" cy="7543800"/>
          </a:xfrm>
        </p:grpSpPr>
        <p:cxnSp>
          <p:nvCxnSpPr>
            <p:cNvPr id="8" name="Straight Connector 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9" name="Straight Connector 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0" name="Straight Connector 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2"/>
            </p:custDataLst>
          </p:nvPr>
        </p:nvSpPr>
        <p:spPr>
          <a:xfrm>
            <a:off x="382385" y="173182"/>
            <a:ext cx="981364" cy="225136"/>
          </a:xfrm>
          <a:prstGeom prst="rect">
            <a:avLst/>
          </a:prstGeom>
          <a:noFill/>
        </p:spPr>
        <p:txBody>
          <a:bodyPr vert="horz" wrap="none" lIns="0" tIns="0" rIns="0" bIns="0" rtlCol="0" anchor="b">
            <a:noAutofit/>
          </a:bodyPr>
          <a:lstStyle/>
          <a:p>
            <a:pPr>
              <a:spcBef>
                <a:spcPct val="0"/>
              </a:spcBef>
            </a:pPr>
            <a:r>
              <a:rPr sz="1900" b="1">
                <a:solidFill>
                  <a:srgbClr val="E60000"/>
                </a:solidFill>
              </a:rPr>
              <a:t>Draft</a:t>
            </a:r>
            <a:endParaRPr sz="1900" b="1" dirty="0">
              <a:solidFill>
                <a:srgbClr val="E60000"/>
              </a:solidFill>
            </a:endParaRPr>
          </a:p>
        </p:txBody>
      </p:sp>
      <p:pic>
        <p:nvPicPr>
          <p:cNvPr id="5" name="Picture 4"/>
          <p:cNvPicPr>
            <a:picLocks noChangeAspect="1"/>
          </p:cNvPicPr>
          <p:nvPr userDrawn="1">
            <p:custDataLst>
              <p:tags r:id="rId3"/>
            </p:custDataLst>
          </p:nvPr>
        </p:nvPicPr>
        <p:blipFill>
          <a:blip r:embed="rId5" cstate="print">
            <a:extLst>
              <a:ext uri="{28A0092B-C50C-407E-A947-70E740481C1C}">
                <a14:useLocalDpi xmlns:a14="http://schemas.microsoft.com/office/drawing/2010/main" val="0"/>
              </a:ext>
            </a:extLst>
          </a:blip>
          <a:stretch>
            <a:fillRect/>
          </a:stretch>
        </p:blipFill>
        <p:spPr>
          <a:xfrm>
            <a:off x="389672" y="4675928"/>
            <a:ext cx="791615" cy="306807"/>
          </a:xfrm>
          <a:prstGeom prst="rect">
            <a:avLst/>
          </a:prstGeom>
        </p:spPr>
      </p:pic>
    </p:spTree>
    <p:extLst>
      <p:ext uri="{BB962C8B-B14F-4D97-AF65-F5344CB8AC3E}">
        <p14:creationId xmlns:p14="http://schemas.microsoft.com/office/powerpoint/2010/main" val="18788932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HVLibrary_Blank Slide">
    <p:spTree>
      <p:nvGrpSpPr>
        <p:cNvPr id="1" name=""/>
        <p:cNvGrpSpPr/>
        <p:nvPr/>
      </p:nvGrpSpPr>
      <p:grpSpPr>
        <a:xfrm>
          <a:off x="0" y="0"/>
          <a:ext cx="0" cy="0"/>
          <a:chOff x="0" y="0"/>
          <a:chExt cx="0" cy="0"/>
        </a:xfrm>
      </p:grpSpPr>
      <p:cxnSp>
        <p:nvCxnSpPr>
          <p:cNvPr id="64" name="THIN BLUE LINE"/>
          <p:cNvCxnSpPr/>
          <p:nvPr/>
        </p:nvCxnSpPr>
        <p:spPr>
          <a:xfrm>
            <a:off x="382390" y="704505"/>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PAGE HEADING"/>
          <p:cNvSpPr>
            <a:spLocks noGrp="1"/>
          </p:cNvSpPr>
          <p:nvPr>
            <p:ph type="title" hasCustomPrompt="1"/>
            <p:custDataLst>
              <p:tags r:id="rId1"/>
            </p:custDataLst>
          </p:nvPr>
        </p:nvSpPr>
        <p:spPr>
          <a:xfrm>
            <a:off x="382390" y="6"/>
            <a:ext cx="8354291" cy="642158"/>
          </a:xfrm>
        </p:spPr>
        <p:txBody>
          <a:bodyPr>
            <a:normAutofit/>
          </a:bodyPr>
          <a:lstStyle>
            <a:lvl1pPr>
              <a:defRPr sz="2600">
                <a:latin typeface="Frutiger 45 Light"/>
              </a:defRPr>
            </a:lvl1pPr>
          </a:lstStyle>
          <a:p>
            <a:pPr lvl="0"/>
            <a:r>
              <a:rPr lang="en-US" dirty="0"/>
              <a:t>&lt;&lt;Page heading&gt;&gt;</a:t>
            </a:r>
          </a:p>
        </p:txBody>
      </p:sp>
      <p:sp>
        <p:nvSpPr>
          <p:cNvPr id="20" name="Slide Number Textbox" hidden="1"/>
          <p:cNvSpPr txBox="1"/>
          <p:nvPr userDrawn="1"/>
        </p:nvSpPr>
        <p:spPr>
          <a:xfrm>
            <a:off x="8370960" y="4675993"/>
            <a:ext cx="374073" cy="261851"/>
          </a:xfrm>
          <a:prstGeom prst="rect">
            <a:avLst/>
          </a:prstGeom>
          <a:noFill/>
        </p:spPr>
        <p:txBody>
          <a:bodyPr vert="horz" wrap="square" lIns="0" tIns="0" rIns="0" bIns="0" rtlCol="0" anchor="b">
            <a:noAutofit/>
          </a:bodyPr>
          <a:lstStyle/>
          <a:p>
            <a:pPr algn="r" eaLnBrk="0" fontAlgn="base" hangingPunct="0">
              <a:spcBef>
                <a:spcPct val="50000"/>
              </a:spcBef>
              <a:spcAft>
                <a:spcPct val="0"/>
              </a:spcAft>
            </a:pPr>
            <a:fld id="{94976F55-9089-48EE-AE68-8E9544398D42}" type="slidenum">
              <a:rPr lang="en-US" sz="500" smtClean="0">
                <a:solidFill>
                  <a:prstClr val="black"/>
                </a:solidFill>
                <a:latin typeface="Frutiger 45 Light" panose="020B0603020202020204" pitchFamily="34" charset="0"/>
              </a:rPr>
              <a:pPr algn="r" eaLnBrk="0" fontAlgn="base" hangingPunct="0">
                <a:spcBef>
                  <a:spcPct val="50000"/>
                </a:spcBef>
                <a:spcAft>
                  <a:spcPct val="0"/>
                </a:spcAft>
              </a:pPr>
              <a:t>‹#›</a:t>
            </a:fld>
            <a:endParaRPr lang="en-US" sz="500" dirty="0">
              <a:solidFill>
                <a:prstClr val="black"/>
              </a:solidFill>
              <a:latin typeface="Frutiger 45 Light" panose="020B0603020202020204" pitchFamily="34" charset="0"/>
            </a:endParaRPr>
          </a:p>
        </p:txBody>
      </p:sp>
      <p:grpSp>
        <p:nvGrpSpPr>
          <p:cNvPr id="23" name="PXP_GRIDLINES" hidden="1"/>
          <p:cNvGrpSpPr/>
          <p:nvPr userDrawn="1"/>
        </p:nvGrpSpPr>
        <p:grpSpPr>
          <a:xfrm>
            <a:off x="-27811" y="32"/>
            <a:ext cx="9175530" cy="5143500"/>
            <a:chOff x="-30640" y="0"/>
            <a:chExt cx="10093083" cy="7543800"/>
          </a:xfrm>
        </p:grpSpPr>
        <p:cxnSp>
          <p:nvCxnSpPr>
            <p:cNvPr id="24" name="Straight Connector 23"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2"/>
            </p:custDataLst>
          </p:nvPr>
        </p:nvSpPr>
        <p:spPr>
          <a:xfrm>
            <a:off x="382427" y="173214"/>
            <a:ext cx="981364" cy="225136"/>
          </a:xfrm>
          <a:prstGeom prst="rect">
            <a:avLst/>
          </a:prstGeom>
          <a:noFill/>
        </p:spPr>
        <p:txBody>
          <a:bodyPr vert="horz" wrap="none" lIns="0" tIns="0" rIns="0" bIns="0" rtlCol="0" anchor="b">
            <a:noAutofit/>
          </a:bodyPr>
          <a:lstStyle/>
          <a:p>
            <a:pPr eaLnBrk="0" fontAlgn="base" hangingPunct="0">
              <a:spcBef>
                <a:spcPct val="0"/>
              </a:spcBef>
              <a:spcAft>
                <a:spcPct val="0"/>
              </a:spcAft>
            </a:pPr>
            <a:r>
              <a:rPr lang="en-US" sz="1900" b="1">
                <a:solidFill>
                  <a:srgbClr val="E60000"/>
                </a:solidFill>
                <a:latin typeface="Frutiger 45 Light" panose="020B0603020202020204" pitchFamily="34" charset="0"/>
              </a:rPr>
              <a:t>Draft</a:t>
            </a:r>
            <a:endParaRPr lang="en-US" sz="1900" b="1" dirty="0">
              <a:solidFill>
                <a:srgbClr val="E60000"/>
              </a:solidFill>
              <a:latin typeface="Frutiger 45 Light" panose="020B0603020202020204" pitchFamily="34" charset="0"/>
            </a:endParaRPr>
          </a:p>
        </p:txBody>
      </p:sp>
      <p:pic>
        <p:nvPicPr>
          <p:cNvPr id="19" name="Picture 18"/>
          <p:cNvPicPr>
            <a:picLocks noChangeAspect="1"/>
          </p:cNvPicPr>
          <p:nvPr userDrawn="1">
            <p:custDataLst>
              <p:tags r:id="rId3"/>
            </p:custDataLst>
          </p:nvPr>
        </p:nvPicPr>
        <p:blipFill>
          <a:blip r:embed="rId5" cstate="print">
            <a:extLst>
              <a:ext uri="{28A0092B-C50C-407E-A947-70E740481C1C}">
                <a14:useLocalDpi xmlns:a14="http://schemas.microsoft.com/office/drawing/2010/main" val="0"/>
              </a:ext>
            </a:extLst>
          </a:blip>
          <a:stretch>
            <a:fillRect/>
          </a:stretch>
        </p:blipFill>
        <p:spPr>
          <a:xfrm>
            <a:off x="389597" y="4676922"/>
            <a:ext cx="791490" cy="306891"/>
          </a:xfrm>
          <a:prstGeom prst="rect">
            <a:avLst/>
          </a:prstGeom>
        </p:spPr>
      </p:pic>
      <p:sp>
        <p:nvSpPr>
          <p:cNvPr id="22" name="Slide Number Textbox"/>
          <p:cNvSpPr txBox="1"/>
          <p:nvPr userDrawn="1"/>
        </p:nvSpPr>
        <p:spPr>
          <a:xfrm>
            <a:off x="8369633" y="4676922"/>
            <a:ext cx="374014" cy="261906"/>
          </a:xfrm>
          <a:prstGeom prst="rect">
            <a:avLst/>
          </a:prstGeom>
          <a:noFill/>
        </p:spPr>
        <p:txBody>
          <a:bodyPr vert="horz" wrap="square" lIns="0" tIns="0" rIns="0" bIns="0" rtlCol="0" anchor="b">
            <a:noAutofit/>
          </a:bodyPr>
          <a:lstStyle/>
          <a:p>
            <a:pPr algn="r"/>
            <a:fld id="{C9C5D969-4CAD-4F29-8B51-07B8CBAF6BF4}" type="slidenum">
              <a:rPr lang="en-US" sz="600" smtClean="0">
                <a:latin typeface="Frutiger 45 Light" panose="020B0603020202020204" pitchFamily="34" charset="0"/>
              </a:rPr>
              <a:pPr algn="r"/>
              <a:t>‹#›</a:t>
            </a:fld>
            <a:endParaRPr lang="en-US" sz="600" dirty="0">
              <a:latin typeface="Frutiger 45 Light" panose="020B0603020202020204" pitchFamily="34" charset="0"/>
            </a:endParaRPr>
          </a:p>
        </p:txBody>
      </p:sp>
    </p:spTree>
    <p:extLst>
      <p:ext uri="{BB962C8B-B14F-4D97-AF65-F5344CB8AC3E}">
        <p14:creationId xmlns:p14="http://schemas.microsoft.com/office/powerpoint/2010/main" val="33353800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Page">
    <p:spTree>
      <p:nvGrpSpPr>
        <p:cNvPr id="1" name=""/>
        <p:cNvGrpSpPr/>
        <p:nvPr/>
      </p:nvGrpSpPr>
      <p:grpSpPr>
        <a:xfrm>
          <a:off x="0" y="0"/>
          <a:ext cx="0" cy="0"/>
          <a:chOff x="0" y="0"/>
          <a:chExt cx="0" cy="0"/>
        </a:xfrm>
      </p:grpSpPr>
      <p:sp>
        <p:nvSpPr>
          <p:cNvPr id="4" name="DIVIDER TITLE"/>
          <p:cNvSpPr>
            <a:spLocks noGrp="1"/>
          </p:cNvSpPr>
          <p:nvPr>
            <p:ph type="subTitle" idx="1" hasCustomPrompt="1"/>
            <p:custDataLst>
              <p:tags r:id="rId1"/>
            </p:custDataLst>
          </p:nvPr>
        </p:nvSpPr>
        <p:spPr>
          <a:xfrm>
            <a:off x="381578" y="1658391"/>
            <a:ext cx="8354291" cy="704504"/>
          </a:xfrm>
        </p:spPr>
        <p:txBody>
          <a:bodyPr lIns="0" tIns="0" rIns="0" bIns="0">
            <a:noAutofit/>
          </a:bodyPr>
          <a:lstStyle>
            <a:lvl1pPr marL="0" indent="0" algn="l">
              <a:buNone/>
              <a:defRPr sz="3200" baseline="0">
                <a:solidFill>
                  <a:schemeClr val="tx1"/>
                </a:solidFill>
                <a:latin typeface="Frutiger 45 Light"/>
                <a:ea typeface="Arial Unicode MS" pitchFamily="34" charset="-128"/>
              </a:defRPr>
            </a:lvl1pPr>
            <a:lvl2pPr marL="406976" indent="0" algn="ctr">
              <a:buNone/>
              <a:defRPr>
                <a:solidFill>
                  <a:schemeClr val="tx1">
                    <a:tint val="75000"/>
                  </a:schemeClr>
                </a:solidFill>
              </a:defRPr>
            </a:lvl2pPr>
            <a:lvl3pPr marL="813952" indent="0" algn="ctr">
              <a:buNone/>
              <a:defRPr>
                <a:solidFill>
                  <a:schemeClr val="tx1">
                    <a:tint val="75000"/>
                  </a:schemeClr>
                </a:solidFill>
              </a:defRPr>
            </a:lvl3pPr>
            <a:lvl4pPr marL="1220926" indent="0" algn="ctr">
              <a:buNone/>
              <a:defRPr>
                <a:solidFill>
                  <a:schemeClr val="tx1">
                    <a:tint val="75000"/>
                  </a:schemeClr>
                </a:solidFill>
              </a:defRPr>
            </a:lvl4pPr>
            <a:lvl5pPr marL="1627899" indent="0" algn="ctr">
              <a:buNone/>
              <a:defRPr>
                <a:solidFill>
                  <a:schemeClr val="tx1">
                    <a:tint val="75000"/>
                  </a:schemeClr>
                </a:solidFill>
              </a:defRPr>
            </a:lvl5pPr>
            <a:lvl6pPr marL="2034870" indent="0" algn="ctr">
              <a:buNone/>
              <a:defRPr>
                <a:solidFill>
                  <a:schemeClr val="tx1">
                    <a:tint val="75000"/>
                  </a:schemeClr>
                </a:solidFill>
              </a:defRPr>
            </a:lvl6pPr>
            <a:lvl7pPr marL="2441846" indent="0" algn="ctr">
              <a:buNone/>
              <a:defRPr>
                <a:solidFill>
                  <a:schemeClr val="tx1">
                    <a:tint val="75000"/>
                  </a:schemeClr>
                </a:solidFill>
              </a:defRPr>
            </a:lvl7pPr>
            <a:lvl8pPr marL="2848811" indent="0" algn="ctr">
              <a:buNone/>
              <a:defRPr>
                <a:solidFill>
                  <a:schemeClr val="tx1">
                    <a:tint val="75000"/>
                  </a:schemeClr>
                </a:solidFill>
              </a:defRPr>
            </a:lvl8pPr>
            <a:lvl9pPr marL="3255796" indent="0" algn="ctr">
              <a:buNone/>
              <a:defRPr>
                <a:solidFill>
                  <a:schemeClr val="tx1">
                    <a:tint val="75000"/>
                  </a:schemeClr>
                </a:solidFill>
              </a:defRPr>
            </a:lvl9pPr>
          </a:lstStyle>
          <a:p>
            <a:r>
              <a:rPr lang="en-US" dirty="0"/>
              <a:t>&lt;&lt;Divider title&gt;&gt;</a:t>
            </a:r>
          </a:p>
        </p:txBody>
      </p:sp>
      <p:sp>
        <p:nvSpPr>
          <p:cNvPr id="6" name="DIVIDER NUMBER"/>
          <p:cNvSpPr>
            <a:spLocks noGrp="1"/>
          </p:cNvSpPr>
          <p:nvPr>
            <p:ph type="ctrTitle" hasCustomPrompt="1"/>
          </p:nvPr>
        </p:nvSpPr>
        <p:spPr>
          <a:xfrm>
            <a:off x="381578" y="1371619"/>
            <a:ext cx="8354291" cy="261852"/>
          </a:xfrm>
        </p:spPr>
        <p:txBody>
          <a:bodyPr lIns="0" tIns="0" rIns="0" bIns="0" anchor="b" anchorCtr="0">
            <a:noAutofit/>
          </a:bodyPr>
          <a:lstStyle>
            <a:lvl1pPr>
              <a:defRPr sz="1500" baseline="0">
                <a:solidFill>
                  <a:schemeClr val="tx1"/>
                </a:solidFill>
                <a:latin typeface="+mj-lt"/>
                <a:ea typeface="Arial Unicode MS" pitchFamily="34" charset="-128"/>
              </a:defRPr>
            </a:lvl1pPr>
          </a:lstStyle>
          <a:p>
            <a:r>
              <a:rPr lang="en-US" dirty="0"/>
              <a:t>Click to edit Section / Appendix number</a:t>
            </a:r>
          </a:p>
        </p:txBody>
      </p:sp>
      <p:pic>
        <p:nvPicPr>
          <p:cNvPr id="3" name="Picture 2"/>
          <p:cNvPicPr>
            <a:picLocks noChangeAspect="1"/>
          </p:cNvPicPr>
          <p:nvPr userDrawn="1">
            <p:custDataLst>
              <p:tags r:id="rId2"/>
            </p:custDataLst>
          </p:nvPr>
        </p:nvPicPr>
        <p:blipFill>
          <a:blip r:embed="rId4" cstate="print">
            <a:extLst>
              <a:ext uri="{28A0092B-C50C-407E-A947-70E740481C1C}">
                <a14:useLocalDpi xmlns:a14="http://schemas.microsoft.com/office/drawing/2010/main" val="0"/>
              </a:ext>
            </a:extLst>
          </a:blip>
          <a:stretch>
            <a:fillRect/>
          </a:stretch>
        </p:blipFill>
        <p:spPr>
          <a:xfrm>
            <a:off x="389672" y="4683760"/>
            <a:ext cx="791615" cy="298975"/>
          </a:xfrm>
          <a:prstGeom prst="rect">
            <a:avLst/>
          </a:prstGeom>
        </p:spPr>
      </p:pic>
    </p:spTree>
    <p:extLst>
      <p:ext uri="{BB962C8B-B14F-4D97-AF65-F5344CB8AC3E}">
        <p14:creationId xmlns:p14="http://schemas.microsoft.com/office/powerpoint/2010/main" val="31148763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able of Contents" preserve="1" userDrawn="1">
  <p:cSld name="Table of Contents">
    <p:spTree>
      <p:nvGrpSpPr>
        <p:cNvPr id="1" name=""/>
        <p:cNvGrpSpPr/>
        <p:nvPr/>
      </p:nvGrpSpPr>
      <p:grpSpPr>
        <a:xfrm>
          <a:off x="0" y="0"/>
          <a:ext cx="0" cy="0"/>
          <a:chOff x="0" y="0"/>
          <a:chExt cx="0" cy="0"/>
        </a:xfrm>
      </p:grpSpPr>
      <p:sp>
        <p:nvSpPr>
          <p:cNvPr id="4" name="Slide Number Textbox"/>
          <p:cNvSpPr txBox="1"/>
          <p:nvPr userDrawn="1"/>
        </p:nvSpPr>
        <p:spPr>
          <a:xfrm>
            <a:off x="8370918" y="4675928"/>
            <a:ext cx="374073" cy="261852"/>
          </a:xfrm>
          <a:prstGeom prst="rect">
            <a:avLst/>
          </a:prstGeom>
          <a:noFill/>
        </p:spPr>
        <p:txBody>
          <a:bodyPr vert="horz" wrap="square" lIns="0" tIns="0" rIns="0" bIns="0" rtlCol="0" anchor="b">
            <a:noAutofit/>
          </a:bodyPr>
          <a:lstStyle/>
          <a:p>
            <a:pPr algn="r"/>
            <a:fld id="{259A56D2-6EE4-40D3-BDE6-F5CD68556C61}" type="slidenum">
              <a:rPr sz="600" smtClean="0">
                <a:solidFill>
                  <a:prstClr val="black"/>
                </a:solidFill>
              </a:rPr>
              <a:pPr algn="r"/>
              <a:t>‹#›</a:t>
            </a:fld>
            <a:endParaRPr sz="600" dirty="0">
              <a:solidFill>
                <a:prstClr val="black"/>
              </a:solidFill>
            </a:endParaRPr>
          </a:p>
        </p:txBody>
      </p:sp>
      <p:sp>
        <p:nvSpPr>
          <p:cNvPr id="14" name="TOC BODY"/>
          <p:cNvSpPr>
            <a:spLocks noGrp="1"/>
          </p:cNvSpPr>
          <p:nvPr>
            <p:ph type="body" sz="quarter" idx="12"/>
            <p:custDataLst>
              <p:tags r:id="rId1"/>
            </p:custDataLst>
          </p:nvPr>
        </p:nvSpPr>
        <p:spPr>
          <a:xfrm>
            <a:off x="381578" y="928967"/>
            <a:ext cx="8354291" cy="3544561"/>
          </a:xfrm>
        </p:spPr>
        <p:txBody>
          <a:bodyPr lIns="0" rIns="0">
            <a:noAutofit/>
          </a:bodyPr>
          <a:lstStyle>
            <a:lvl1pPr marL="0" indent="0">
              <a:buNone/>
              <a:defRPr sz="1400">
                <a:latin typeface="Frutiger 55 Roman"/>
              </a:defRPr>
            </a:lvl1pPr>
            <a:lvl2pPr>
              <a:buNone/>
              <a:defRPr/>
            </a:lvl2pPr>
            <a:lvl3pPr>
              <a:buNone/>
              <a:defRPr/>
            </a:lvl3pPr>
            <a:lvl4pPr>
              <a:buNone/>
              <a:defRPr/>
            </a:lvl4pPr>
            <a:lvl5pPr>
              <a:buNone/>
              <a:defRPr/>
            </a:lvl5pPr>
          </a:lstStyle>
          <a:p>
            <a:pPr lvl="0"/>
            <a:r>
              <a:rPr lang="en-US" dirty="0"/>
              <a:t>Click to edit Master text styles</a:t>
            </a:r>
          </a:p>
        </p:txBody>
      </p:sp>
      <p:cxnSp>
        <p:nvCxnSpPr>
          <p:cNvPr id="7" name="THIN BLUE LINE"/>
          <p:cNvCxnSpPr/>
          <p:nvPr/>
        </p:nvCxnSpPr>
        <p:spPr>
          <a:xfrm>
            <a:off x="381578"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OC TITLE"/>
          <p:cNvSpPr>
            <a:spLocks noGrp="1"/>
          </p:cNvSpPr>
          <p:nvPr>
            <p:ph type="title" hasCustomPrompt="1"/>
            <p:custDataLst>
              <p:tags r:id="rId2"/>
            </p:custDataLst>
          </p:nvPr>
        </p:nvSpPr>
        <p:spPr>
          <a:xfrm>
            <a:off x="381577" y="4"/>
            <a:ext cx="8354291" cy="642158"/>
          </a:xfrm>
        </p:spPr>
        <p:txBody>
          <a:bodyPr lIns="0" tIns="0" rIns="0" bIns="0" anchor="b" anchorCtr="0">
            <a:normAutofit/>
          </a:bodyPr>
          <a:lstStyle>
            <a:lvl1pPr algn="l">
              <a:lnSpc>
                <a:spcPts val="2597"/>
              </a:lnSpc>
              <a:defRPr sz="2600">
                <a:solidFill>
                  <a:schemeClr val="tx1"/>
                </a:solidFill>
                <a:latin typeface="Frutiger 45 Light"/>
              </a:defRPr>
            </a:lvl1pPr>
          </a:lstStyle>
          <a:p>
            <a:r>
              <a:rPr lang="en-US" dirty="0"/>
              <a:t>Table of contents</a:t>
            </a:r>
          </a:p>
        </p:txBody>
      </p:sp>
      <p:grpSp>
        <p:nvGrpSpPr>
          <p:cNvPr id="9" name="PXP_GRIDLINES" hidden="1"/>
          <p:cNvGrpSpPr/>
          <p:nvPr userDrawn="1"/>
        </p:nvGrpSpPr>
        <p:grpSpPr>
          <a:xfrm>
            <a:off x="-27850" y="0"/>
            <a:ext cx="9175530" cy="5143500"/>
            <a:chOff x="-30640" y="0"/>
            <a:chExt cx="10093083" cy="7543800"/>
          </a:xfrm>
        </p:grpSpPr>
        <p:cxnSp>
          <p:nvCxnSpPr>
            <p:cNvPr id="10" name="Straight Connector 9"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0" name="Straight Connector 19"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3" name="DraftStamp" hidden="1"/>
          <p:cNvSpPr txBox="1"/>
          <p:nvPr userDrawn="1">
            <p:custDataLst>
              <p:tags r:id="rId3"/>
            </p:custDataLst>
          </p:nvPr>
        </p:nvSpPr>
        <p:spPr>
          <a:xfrm>
            <a:off x="382385" y="173182"/>
            <a:ext cx="981364" cy="225136"/>
          </a:xfrm>
          <a:prstGeom prst="rect">
            <a:avLst/>
          </a:prstGeom>
          <a:noFill/>
        </p:spPr>
        <p:txBody>
          <a:bodyPr vert="horz" wrap="none" lIns="0" tIns="0" rIns="0" bIns="0" rtlCol="0" anchor="b">
            <a:noAutofit/>
          </a:bodyPr>
          <a:lstStyle/>
          <a:p>
            <a:pPr>
              <a:spcBef>
                <a:spcPct val="0"/>
              </a:spcBef>
            </a:pPr>
            <a:r>
              <a:rPr sz="1900" b="1">
                <a:solidFill>
                  <a:srgbClr val="E60000"/>
                </a:solidFill>
              </a:rPr>
              <a:t>Draft</a:t>
            </a:r>
            <a:endParaRPr sz="1900" b="1" dirty="0">
              <a:solidFill>
                <a:srgbClr val="E60000"/>
              </a:solidFill>
            </a:endParaRPr>
          </a:p>
        </p:txBody>
      </p:sp>
      <p:pic>
        <p:nvPicPr>
          <p:cNvPr id="6" name="Picture 5"/>
          <p:cNvPicPr>
            <a:picLocks noChangeAspect="1"/>
          </p:cNvPicPr>
          <p:nvPr userDrawn="1">
            <p:custDataLst>
              <p:tags r:id="rId4"/>
            </p:custDataLst>
          </p:nvPr>
        </p:nvPicPr>
        <p:blipFill>
          <a:blip r:embed="rId6" cstate="print">
            <a:extLst>
              <a:ext uri="{28A0092B-C50C-407E-A947-70E740481C1C}">
                <a14:useLocalDpi xmlns:a14="http://schemas.microsoft.com/office/drawing/2010/main" val="0"/>
              </a:ext>
            </a:extLst>
          </a:blip>
          <a:stretch>
            <a:fillRect/>
          </a:stretch>
        </p:blipFill>
        <p:spPr>
          <a:xfrm>
            <a:off x="389672" y="4697990"/>
            <a:ext cx="791615" cy="284745"/>
          </a:xfrm>
          <a:prstGeom prst="rect">
            <a:avLst/>
          </a:prstGeom>
        </p:spPr>
      </p:pic>
    </p:spTree>
    <p:extLst>
      <p:ext uri="{BB962C8B-B14F-4D97-AF65-F5344CB8AC3E}">
        <p14:creationId xmlns:p14="http://schemas.microsoft.com/office/powerpoint/2010/main" val="36549310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efault Body Slide">
    <p:spTree>
      <p:nvGrpSpPr>
        <p:cNvPr id="1" name=""/>
        <p:cNvGrpSpPr/>
        <p:nvPr/>
      </p:nvGrpSpPr>
      <p:grpSpPr>
        <a:xfrm>
          <a:off x="0" y="0"/>
          <a:ext cx="0" cy="0"/>
          <a:chOff x="0" y="0"/>
          <a:chExt cx="0" cy="0"/>
        </a:xfrm>
      </p:grpSpPr>
      <p:sp>
        <p:nvSpPr>
          <p:cNvPr id="5" name="Slide Number Textbox"/>
          <p:cNvSpPr txBox="1"/>
          <p:nvPr userDrawn="1"/>
        </p:nvSpPr>
        <p:spPr>
          <a:xfrm>
            <a:off x="8370918" y="4675928"/>
            <a:ext cx="374073" cy="261852"/>
          </a:xfrm>
          <a:prstGeom prst="rect">
            <a:avLst/>
          </a:prstGeom>
          <a:noFill/>
        </p:spPr>
        <p:txBody>
          <a:bodyPr vert="horz" wrap="square" lIns="0" tIns="0" rIns="0" bIns="0" rtlCol="0" anchor="b">
            <a:noAutofit/>
          </a:bodyPr>
          <a:lstStyle/>
          <a:p>
            <a:pPr algn="r"/>
            <a:fld id="{C9C5D969-4CAD-4F29-8B51-07B8CBAF6BF4}" type="slidenum">
              <a:rPr sz="600" smtClean="0">
                <a:solidFill>
                  <a:prstClr val="black"/>
                </a:solidFill>
              </a:rPr>
              <a:pPr algn="r"/>
              <a:t>‹#›</a:t>
            </a:fld>
            <a:endParaRPr sz="600" dirty="0">
              <a:solidFill>
                <a:prstClr val="black"/>
              </a:solidFill>
            </a:endParaRPr>
          </a:p>
        </p:txBody>
      </p:sp>
      <p:sp>
        <p:nvSpPr>
          <p:cNvPr id="3" name="LAYOUT BODY"/>
          <p:cNvSpPr>
            <a:spLocks noGrp="1"/>
          </p:cNvSpPr>
          <p:nvPr>
            <p:ph idx="1"/>
            <p:custDataLst>
              <p:tags r:id="rId1"/>
            </p:custDataLst>
          </p:nvPr>
        </p:nvSpPr>
        <p:spPr>
          <a:xfrm>
            <a:off x="382389" y="1262895"/>
            <a:ext cx="4177145" cy="3245244"/>
          </a:xfrm>
        </p:spPr>
        <p:txBody>
          <a:bodyPr lIns="0" tIns="0" rIns="0" bIns="0">
            <a:noAutofit/>
          </a:bodyPr>
          <a:lstStyle>
            <a:lvl1pPr marL="190194" indent="-190194">
              <a:buClr>
                <a:schemeClr val="tx2"/>
              </a:buClr>
              <a:buSzPct val="100000"/>
              <a:buFont typeface="Symbol" pitchFamily="18" charset="2"/>
              <a:buChar char="·"/>
              <a:defRPr sz="1500">
                <a:latin typeface="Frutiger 55 Roman"/>
              </a:defRPr>
            </a:lvl1pPr>
            <a:lvl2pPr marL="373954" indent="-191479">
              <a:defRPr sz="1400">
                <a:latin typeface="Frutiger 55 Roman"/>
              </a:defRPr>
            </a:lvl2pPr>
            <a:lvl3pPr marL="557722" indent="-183780">
              <a:buClr>
                <a:schemeClr val="tx1"/>
              </a:buClr>
              <a:buFont typeface="Arial" pitchFamily="34" charset="0"/>
              <a:buChar char="–"/>
              <a:defRPr sz="1400">
                <a:latin typeface="Frutiger 55 Roman"/>
              </a:defRPr>
            </a:lvl3pPr>
            <a:lvl4pPr marL="740201" indent="-182489">
              <a:buSzPct val="84000"/>
              <a:defRPr sz="1400">
                <a:latin typeface="Frutiger 55 Roman"/>
              </a:defRPr>
            </a:lvl4pPr>
            <a:lvl5pPr marL="932649" indent="-192456">
              <a:buSzPct val="84000"/>
              <a:buFont typeface="Arial" pitchFamily="34" charset="0"/>
              <a:buChar char="–"/>
              <a:defRPr sz="1400">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cxnSp>
        <p:nvCxnSpPr>
          <p:cNvPr id="63"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AGE HEADING"/>
          <p:cNvSpPr>
            <a:spLocks noGrp="1"/>
          </p:cNvSpPr>
          <p:nvPr>
            <p:ph type="title" hasCustomPrompt="1"/>
            <p:custDataLst>
              <p:tags r:id="rId2"/>
            </p:custDataLst>
          </p:nvPr>
        </p:nvSpPr>
        <p:spPr>
          <a:xfrm>
            <a:off x="382385" y="4"/>
            <a:ext cx="8354291" cy="642158"/>
          </a:xfrm>
        </p:spPr>
        <p:txBody>
          <a:bodyPr vert="horz" lIns="0" tIns="0" rIns="0" bIns="0" rtlCol="0" anchor="b" anchorCtr="0">
            <a:normAutofit/>
          </a:bodyPr>
          <a:lstStyle>
            <a:lvl1pPr>
              <a:lnSpc>
                <a:spcPts val="2597"/>
              </a:lnSpc>
              <a:defRPr lang="en-US" sz="2600" b="0" baseline="0" dirty="0">
                <a:latin typeface="Frutiger 45 Light"/>
                <a:ea typeface="Arial Unicode MS" pitchFamily="34" charset="-128"/>
              </a:defRPr>
            </a:lvl1pPr>
          </a:lstStyle>
          <a:p>
            <a:pPr lvl="0">
              <a:lnSpc>
                <a:spcPct val="85000"/>
              </a:lnSpc>
            </a:pPr>
            <a:r>
              <a:rPr lang="en-US" dirty="0"/>
              <a:t>&lt;&lt;Page heading&gt;&gt;</a:t>
            </a:r>
          </a:p>
        </p:txBody>
      </p:sp>
      <p:grpSp>
        <p:nvGrpSpPr>
          <p:cNvPr id="7" name="PXP_GRIDLINES" hidden="1"/>
          <p:cNvGrpSpPr/>
          <p:nvPr userDrawn="1"/>
        </p:nvGrpSpPr>
        <p:grpSpPr>
          <a:xfrm>
            <a:off x="-27850" y="0"/>
            <a:ext cx="9175530" cy="5143500"/>
            <a:chOff x="-30640" y="0"/>
            <a:chExt cx="10093083" cy="7543800"/>
          </a:xfrm>
        </p:grpSpPr>
        <p:cxnSp>
          <p:nvCxnSpPr>
            <p:cNvPr id="8" name="Straight Connector 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0" name="Straight Connector 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9" name="DraftStamp" hidden="1"/>
          <p:cNvSpPr txBox="1"/>
          <p:nvPr userDrawn="1">
            <p:custDataLst>
              <p:tags r:id="rId3"/>
            </p:custDataLst>
          </p:nvPr>
        </p:nvSpPr>
        <p:spPr>
          <a:xfrm>
            <a:off x="382385" y="173182"/>
            <a:ext cx="981364" cy="225136"/>
          </a:xfrm>
          <a:prstGeom prst="rect">
            <a:avLst/>
          </a:prstGeom>
          <a:noFill/>
        </p:spPr>
        <p:txBody>
          <a:bodyPr vert="horz" wrap="none" lIns="0" tIns="0" rIns="0" bIns="0" rtlCol="0" anchor="b">
            <a:noAutofit/>
          </a:bodyPr>
          <a:lstStyle/>
          <a:p>
            <a:pPr>
              <a:spcBef>
                <a:spcPct val="0"/>
              </a:spcBef>
            </a:pPr>
            <a:r>
              <a:rPr sz="1900" b="1">
                <a:solidFill>
                  <a:srgbClr val="E60000"/>
                </a:solidFill>
              </a:rPr>
              <a:t>Draft</a:t>
            </a:r>
            <a:endParaRPr sz="1900" b="1" dirty="0">
              <a:solidFill>
                <a:srgbClr val="E60000"/>
              </a:solidFill>
            </a:endParaRPr>
          </a:p>
        </p:txBody>
      </p:sp>
      <p:pic>
        <p:nvPicPr>
          <p:cNvPr id="20" name="Picture 19"/>
          <p:cNvPicPr>
            <a:picLocks noChangeAspect="1"/>
          </p:cNvPicPr>
          <p:nvPr userDrawn="1">
            <p:custDataLst>
              <p:tags r:id="rId4"/>
            </p:custDataLst>
          </p:nvPr>
        </p:nvPicPr>
        <p:blipFill>
          <a:blip r:embed="rId6" cstate="print">
            <a:extLst>
              <a:ext uri="{28A0092B-C50C-407E-A947-70E740481C1C}">
                <a14:useLocalDpi xmlns:a14="http://schemas.microsoft.com/office/drawing/2010/main" val="0"/>
              </a:ext>
            </a:extLst>
          </a:blip>
          <a:stretch>
            <a:fillRect/>
          </a:stretch>
        </p:blipFill>
        <p:spPr>
          <a:xfrm>
            <a:off x="389672" y="4675928"/>
            <a:ext cx="791615" cy="306807"/>
          </a:xfrm>
          <a:prstGeom prst="rect">
            <a:avLst/>
          </a:prstGeom>
        </p:spPr>
      </p:pic>
    </p:spTree>
    <p:extLst>
      <p:ext uri="{BB962C8B-B14F-4D97-AF65-F5344CB8AC3E}">
        <p14:creationId xmlns:p14="http://schemas.microsoft.com/office/powerpoint/2010/main" val="22665517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3" name="Slide Number Textbox"/>
          <p:cNvSpPr txBox="1"/>
          <p:nvPr userDrawn="1"/>
        </p:nvSpPr>
        <p:spPr>
          <a:xfrm>
            <a:off x="8370918" y="4675928"/>
            <a:ext cx="374073" cy="261852"/>
          </a:xfrm>
          <a:prstGeom prst="rect">
            <a:avLst/>
          </a:prstGeom>
          <a:noFill/>
        </p:spPr>
        <p:txBody>
          <a:bodyPr vert="horz" wrap="square" lIns="0" tIns="0" rIns="0" bIns="0" rtlCol="0" anchor="b">
            <a:noAutofit/>
          </a:bodyPr>
          <a:lstStyle/>
          <a:p>
            <a:pPr algn="r"/>
            <a:fld id="{94976F55-9089-48EE-AE68-8E9544398D42}" type="slidenum">
              <a:rPr sz="600" smtClean="0">
                <a:solidFill>
                  <a:prstClr val="black"/>
                </a:solidFill>
              </a:rPr>
              <a:pPr algn="r"/>
              <a:t>‹#›</a:t>
            </a:fld>
            <a:endParaRPr sz="600" dirty="0">
              <a:solidFill>
                <a:prstClr val="black"/>
              </a:solidFill>
            </a:endParaRPr>
          </a:p>
        </p:txBody>
      </p:sp>
      <p:cxnSp>
        <p:nvCxnSpPr>
          <p:cNvPr id="64"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PAGE HEADING"/>
          <p:cNvSpPr>
            <a:spLocks noGrp="1"/>
          </p:cNvSpPr>
          <p:nvPr>
            <p:ph type="title" hasCustomPrompt="1"/>
            <p:custDataLst>
              <p:tags r:id="rId1"/>
            </p:custDataLst>
          </p:nvPr>
        </p:nvSpPr>
        <p:spPr>
          <a:xfrm>
            <a:off x="382385" y="4"/>
            <a:ext cx="8354291" cy="642158"/>
          </a:xfrm>
        </p:spPr>
        <p:txBody>
          <a:bodyPr vert="horz" lIns="0" tIns="0" rIns="0" bIns="0" rtlCol="0" anchor="b" anchorCtr="0">
            <a:normAutofit/>
          </a:bodyPr>
          <a:lstStyle>
            <a:lvl1pPr>
              <a:lnSpc>
                <a:spcPts val="2597"/>
              </a:lnSpc>
              <a:defRPr lang="en-US" sz="2600" b="0" baseline="0" dirty="0">
                <a:latin typeface="Frutiger 45 Light"/>
                <a:ea typeface="Arial Unicode MS" pitchFamily="34" charset="-128"/>
              </a:defRPr>
            </a:lvl1pPr>
          </a:lstStyle>
          <a:p>
            <a:pPr lvl="0">
              <a:lnSpc>
                <a:spcPct val="85000"/>
              </a:lnSpc>
            </a:pPr>
            <a:r>
              <a:rPr lang="en-US" dirty="0"/>
              <a:t>&lt;&lt;Page heading&gt;&gt;</a:t>
            </a:r>
          </a:p>
        </p:txBody>
      </p:sp>
      <p:grpSp>
        <p:nvGrpSpPr>
          <p:cNvPr id="6" name="PXP_GRIDLINES" hidden="1"/>
          <p:cNvGrpSpPr/>
          <p:nvPr userDrawn="1"/>
        </p:nvGrpSpPr>
        <p:grpSpPr>
          <a:xfrm>
            <a:off x="-27850" y="0"/>
            <a:ext cx="9175530" cy="5143500"/>
            <a:chOff x="-30640" y="0"/>
            <a:chExt cx="10093083" cy="7543800"/>
          </a:xfrm>
        </p:grpSpPr>
        <p:cxnSp>
          <p:nvCxnSpPr>
            <p:cNvPr id="8" name="Straight Connector 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9" name="Straight Connector 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0" name="Straight Connector 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2"/>
            </p:custDataLst>
          </p:nvPr>
        </p:nvSpPr>
        <p:spPr>
          <a:xfrm>
            <a:off x="382385" y="173182"/>
            <a:ext cx="981364" cy="225136"/>
          </a:xfrm>
          <a:prstGeom prst="rect">
            <a:avLst/>
          </a:prstGeom>
          <a:noFill/>
        </p:spPr>
        <p:txBody>
          <a:bodyPr vert="horz" wrap="none" lIns="0" tIns="0" rIns="0" bIns="0" rtlCol="0" anchor="b">
            <a:noAutofit/>
          </a:bodyPr>
          <a:lstStyle/>
          <a:p>
            <a:pPr>
              <a:spcBef>
                <a:spcPct val="0"/>
              </a:spcBef>
            </a:pPr>
            <a:r>
              <a:rPr sz="1900" b="1">
                <a:solidFill>
                  <a:srgbClr val="E60000"/>
                </a:solidFill>
              </a:rPr>
              <a:t>Draft</a:t>
            </a:r>
            <a:endParaRPr sz="1900" b="1" dirty="0">
              <a:solidFill>
                <a:srgbClr val="E60000"/>
              </a:solidFill>
            </a:endParaRPr>
          </a:p>
        </p:txBody>
      </p:sp>
      <p:pic>
        <p:nvPicPr>
          <p:cNvPr id="5" name="Picture 4"/>
          <p:cNvPicPr>
            <a:picLocks noChangeAspect="1"/>
          </p:cNvPicPr>
          <p:nvPr userDrawn="1">
            <p:custDataLst>
              <p:tags r:id="rId3"/>
            </p:custDataLst>
          </p:nvPr>
        </p:nvPicPr>
        <p:blipFill>
          <a:blip r:embed="rId5"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Tree>
    <p:extLst>
      <p:ext uri="{BB962C8B-B14F-4D97-AF65-F5344CB8AC3E}">
        <p14:creationId xmlns:p14="http://schemas.microsoft.com/office/powerpoint/2010/main" val="32418173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arge 1x1 Full Height">
    <p:spTree>
      <p:nvGrpSpPr>
        <p:cNvPr id="1" name=""/>
        <p:cNvGrpSpPr/>
        <p:nvPr/>
      </p:nvGrpSpPr>
      <p:grpSpPr>
        <a:xfrm>
          <a:off x="0" y="0"/>
          <a:ext cx="0" cy="0"/>
          <a:chOff x="0" y="0"/>
          <a:chExt cx="0" cy="0"/>
        </a:xfrm>
      </p:grpSpPr>
      <p:sp>
        <p:nvSpPr>
          <p:cNvPr id="4" name="Slide Number Textbox"/>
          <p:cNvSpPr txBox="1"/>
          <p:nvPr userDrawn="1"/>
        </p:nvSpPr>
        <p:spPr>
          <a:xfrm>
            <a:off x="8370918" y="4675928"/>
            <a:ext cx="374073" cy="261852"/>
          </a:xfrm>
          <a:prstGeom prst="rect">
            <a:avLst/>
          </a:prstGeom>
          <a:noFill/>
        </p:spPr>
        <p:txBody>
          <a:bodyPr vert="horz" wrap="square" lIns="0" tIns="0" rIns="0" bIns="0" rtlCol="0" anchor="b">
            <a:noAutofit/>
          </a:bodyPr>
          <a:lstStyle/>
          <a:p>
            <a:pPr algn="r"/>
            <a:fld id="{855E24D6-7D0A-470C-80AD-CB9E4DCBF649}" type="slidenum">
              <a:rPr sz="600" smtClean="0">
                <a:solidFill>
                  <a:prstClr val="black"/>
                </a:solidFill>
              </a:rPr>
              <a:pPr algn="r"/>
              <a:t>‹#›</a:t>
            </a:fld>
            <a:endParaRPr sz="600" dirty="0">
              <a:solidFill>
                <a:prstClr val="black"/>
              </a:solidFill>
            </a:endParaRPr>
          </a:p>
        </p:txBody>
      </p:sp>
      <p:sp>
        <p:nvSpPr>
          <p:cNvPr id="14" name="LAYOUT SOURCE"/>
          <p:cNvSpPr>
            <a:spLocks noGrp="1"/>
          </p:cNvSpPr>
          <p:nvPr>
            <p:ph type="body" idx="15" hasCustomPrompt="1"/>
            <p:custDataLst>
              <p:tags r:id="rId1"/>
            </p:custDataLst>
          </p:nvPr>
        </p:nvSpPr>
        <p:spPr>
          <a:xfrm>
            <a:off x="382385" y="4270666"/>
            <a:ext cx="8354291"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3" name="LAYOUT BODY"/>
          <p:cNvSpPr>
            <a:spLocks noGrp="1"/>
          </p:cNvSpPr>
          <p:nvPr>
            <p:ph idx="1"/>
            <p:custDataLst>
              <p:tags r:id="rId2"/>
            </p:custDataLst>
          </p:nvPr>
        </p:nvSpPr>
        <p:spPr>
          <a:xfrm>
            <a:off x="382385" y="1265619"/>
            <a:ext cx="8354291" cy="3005052"/>
          </a:xfrm>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defTabSz="740201">
              <a:buSzPct val="84000"/>
              <a:defRPr sz="1400">
                <a:latin typeface="Frutiger 55 Roman"/>
              </a:defRPr>
            </a:lvl4pPr>
            <a:lvl5pPr marL="932649" indent="-192456">
              <a:buSzPct val="84000"/>
              <a:buFont typeface="Arial" pitchFamily="34" charset="0"/>
              <a:buChar char="–"/>
              <a:defRPr sz="1400">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18" name="LAYOUT HEADER"/>
          <p:cNvSpPr>
            <a:spLocks noGrp="1"/>
          </p:cNvSpPr>
          <p:nvPr>
            <p:ph type="body" idx="14" hasCustomPrompt="1"/>
            <p:custDataLst>
              <p:tags r:id="rId3"/>
            </p:custDataLst>
          </p:nvPr>
        </p:nvSpPr>
        <p:spPr>
          <a:xfrm>
            <a:off x="382385" y="1021774"/>
            <a:ext cx="8354291"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cxnSp>
        <p:nvCxnSpPr>
          <p:cNvPr id="54"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PAGE HEADING"/>
          <p:cNvSpPr>
            <a:spLocks noGrp="1"/>
          </p:cNvSpPr>
          <p:nvPr>
            <p:ph type="title" hasCustomPrompt="1"/>
            <p:custDataLst>
              <p:tags r:id="rId4"/>
            </p:custDataLst>
          </p:nvPr>
        </p:nvSpPr>
        <p:spPr>
          <a:xfrm>
            <a:off x="382385" y="4"/>
            <a:ext cx="8354291" cy="642158"/>
          </a:xfrm>
        </p:spPr>
        <p:txBody>
          <a:bodyPr vert="horz" lIns="0" tIns="0" rIns="0" bIns="0" rtlCol="0" anchor="b" anchorCtr="0">
            <a:normAutofit/>
          </a:bodyPr>
          <a:lstStyle>
            <a:lvl1pPr>
              <a:defRPr lang="en-US" sz="2600" b="0" baseline="0" dirty="0">
                <a:latin typeface="Frutiger 45 Light"/>
                <a:ea typeface="Arial Unicode MS" pitchFamily="34" charset="-128"/>
              </a:defRPr>
            </a:lvl1pPr>
          </a:lstStyle>
          <a:p>
            <a:pPr lvl="0">
              <a:lnSpc>
                <a:spcPct val="85000"/>
              </a:lnSpc>
            </a:pPr>
            <a:r>
              <a:rPr lang="en-US" dirty="0"/>
              <a:t>&lt;&lt;Page heading&gt;&gt;</a:t>
            </a:r>
          </a:p>
        </p:txBody>
      </p:sp>
      <p:sp>
        <p:nvSpPr>
          <p:cNvPr id="10" name="DOCUMENT ID"/>
          <p:cNvSpPr txBox="1"/>
          <p:nvPr userDrawn="1">
            <p:custDataLst>
              <p:tags r:id="rId5"/>
            </p:custDataLst>
          </p:nvPr>
        </p:nvSpPr>
        <p:spPr>
          <a:xfrm>
            <a:off x="2088977" y="286801"/>
            <a:ext cx="6647698"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dirty="0"/>
              <a:t>UBSPROD\ve03180 [printed: March 23, 2020 4:18 PM] [saved: February 22, 2021 9:36 AM] C:\Users\ve03180\Desktop\Random Desktop\</a:t>
            </a:r>
            <a:r>
              <a:rPr lang="en-US" dirty="0" err="1"/>
              <a:t>Marcelli_HV</a:t>
            </a:r>
            <a:r>
              <a:rPr lang="en-US" dirty="0"/>
              <a:t> slides 2.23 v2.pptx </a:t>
            </a:r>
          </a:p>
        </p:txBody>
      </p:sp>
      <p:grpSp>
        <p:nvGrpSpPr>
          <p:cNvPr id="9" name="PXP_GRIDLINES" hidden="1"/>
          <p:cNvGrpSpPr/>
          <p:nvPr userDrawn="1"/>
        </p:nvGrpSpPr>
        <p:grpSpPr>
          <a:xfrm>
            <a:off x="-27850" y="0"/>
            <a:ext cx="9175530" cy="5143500"/>
            <a:chOff x="-30640" y="0"/>
            <a:chExt cx="10093083" cy="7543800"/>
          </a:xfrm>
        </p:grpSpPr>
        <p:cxnSp>
          <p:nvCxnSpPr>
            <p:cNvPr id="11" name="Straight Connector 10"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0" name="Straight Connector 1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6"/>
            </p:custDataLst>
          </p:nvPr>
        </p:nvSpPr>
        <p:spPr>
          <a:xfrm>
            <a:off x="382385" y="173182"/>
            <a:ext cx="981364" cy="225136"/>
          </a:xfrm>
          <a:prstGeom prst="rect">
            <a:avLst/>
          </a:prstGeom>
          <a:noFill/>
        </p:spPr>
        <p:txBody>
          <a:bodyPr vert="horz" wrap="none" lIns="0" tIns="0" rIns="0" bIns="0" rtlCol="0" anchor="b">
            <a:noAutofit/>
          </a:bodyPr>
          <a:lstStyle/>
          <a:p>
            <a:pPr>
              <a:spcBef>
                <a:spcPct val="0"/>
              </a:spcBef>
            </a:pPr>
            <a:r>
              <a:rPr sz="1900" b="1">
                <a:solidFill>
                  <a:srgbClr val="E60000"/>
                </a:solidFill>
              </a:rPr>
              <a:t>Draft</a:t>
            </a:r>
            <a:endParaRPr sz="1900" b="1" dirty="0">
              <a:solidFill>
                <a:srgbClr val="E60000"/>
              </a:solidFill>
            </a:endParaRPr>
          </a:p>
        </p:txBody>
      </p:sp>
      <p:pic>
        <p:nvPicPr>
          <p:cNvPr id="6" name="Picture 5"/>
          <p:cNvPicPr>
            <a:picLocks noChangeAspect="1"/>
          </p:cNvPicPr>
          <p:nvPr userDrawn="1">
            <p:custDataLst>
              <p:tags r:id="rId7"/>
            </p:custDataLst>
          </p:nvPr>
        </p:nvPicPr>
        <p:blipFill>
          <a:blip r:embed="rId9"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Tree>
    <p:extLst>
      <p:ext uri="{BB962C8B-B14F-4D97-AF65-F5344CB8AC3E}">
        <p14:creationId xmlns:p14="http://schemas.microsoft.com/office/powerpoint/2010/main" val="5674279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arge 1x1">
    <p:spTree>
      <p:nvGrpSpPr>
        <p:cNvPr id="1" name=""/>
        <p:cNvGrpSpPr/>
        <p:nvPr/>
      </p:nvGrpSpPr>
      <p:grpSpPr>
        <a:xfrm>
          <a:off x="0" y="0"/>
          <a:ext cx="0" cy="0"/>
          <a:chOff x="0" y="0"/>
          <a:chExt cx="0" cy="0"/>
        </a:xfrm>
      </p:grpSpPr>
      <p:sp>
        <p:nvSpPr>
          <p:cNvPr id="4" name="Slide Number Textbox"/>
          <p:cNvSpPr txBox="1"/>
          <p:nvPr userDrawn="1"/>
        </p:nvSpPr>
        <p:spPr>
          <a:xfrm>
            <a:off x="8370918" y="4675928"/>
            <a:ext cx="374073" cy="261852"/>
          </a:xfrm>
          <a:prstGeom prst="rect">
            <a:avLst/>
          </a:prstGeom>
          <a:noFill/>
        </p:spPr>
        <p:txBody>
          <a:bodyPr vert="horz" wrap="square" lIns="0" tIns="0" rIns="0" bIns="0" rtlCol="0" anchor="b">
            <a:noAutofit/>
          </a:bodyPr>
          <a:lstStyle/>
          <a:p>
            <a:pPr algn="r"/>
            <a:fld id="{2451735E-85A4-4643-8094-642905B783F2}" type="slidenum">
              <a:rPr sz="600" smtClean="0">
                <a:solidFill>
                  <a:prstClr val="black"/>
                </a:solidFill>
              </a:rPr>
              <a:pPr algn="r"/>
              <a:t>‹#›</a:t>
            </a:fld>
            <a:endParaRPr sz="600" dirty="0">
              <a:solidFill>
                <a:prstClr val="black"/>
              </a:solidFill>
            </a:endParaRPr>
          </a:p>
        </p:txBody>
      </p:sp>
      <p:sp>
        <p:nvSpPr>
          <p:cNvPr id="12" name="LAYOUT SOURCE"/>
          <p:cNvSpPr>
            <a:spLocks noGrp="1"/>
          </p:cNvSpPr>
          <p:nvPr>
            <p:ph type="body" idx="17" hasCustomPrompt="1"/>
            <p:custDataLst>
              <p:tags r:id="rId1"/>
            </p:custDataLst>
          </p:nvPr>
        </p:nvSpPr>
        <p:spPr>
          <a:xfrm>
            <a:off x="382385" y="4261237"/>
            <a:ext cx="8354291"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11" name="LAYOUT BODY"/>
          <p:cNvSpPr>
            <a:spLocks noGrp="1"/>
          </p:cNvSpPr>
          <p:nvPr>
            <p:ph idx="16"/>
            <p:custDataLst>
              <p:tags r:id="rId2"/>
            </p:custDataLst>
          </p:nvPr>
        </p:nvSpPr>
        <p:spPr>
          <a:xfrm>
            <a:off x="382385" y="3008089"/>
            <a:ext cx="8354291"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192456">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LAYOUT HEADER"/>
          <p:cNvSpPr>
            <a:spLocks noGrp="1"/>
          </p:cNvSpPr>
          <p:nvPr>
            <p:ph type="body" idx="18" hasCustomPrompt="1"/>
            <p:custDataLst>
              <p:tags r:id="rId3"/>
            </p:custDataLst>
          </p:nvPr>
        </p:nvSpPr>
        <p:spPr>
          <a:xfrm>
            <a:off x="382385" y="2764249"/>
            <a:ext cx="8354291"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14" name="LAYOUT SOURCE"/>
          <p:cNvSpPr>
            <a:spLocks noGrp="1"/>
          </p:cNvSpPr>
          <p:nvPr>
            <p:ph type="body" idx="15" hasCustomPrompt="1"/>
            <p:custDataLst>
              <p:tags r:id="rId4"/>
            </p:custDataLst>
          </p:nvPr>
        </p:nvSpPr>
        <p:spPr>
          <a:xfrm>
            <a:off x="382385" y="2518762"/>
            <a:ext cx="8354291"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3" name="LAYOUT BODY"/>
          <p:cNvSpPr>
            <a:spLocks noGrp="1"/>
          </p:cNvSpPr>
          <p:nvPr>
            <p:ph idx="1"/>
            <p:custDataLst>
              <p:tags r:id="rId5"/>
            </p:custDataLst>
          </p:nvPr>
        </p:nvSpPr>
        <p:spPr>
          <a:xfrm>
            <a:off x="382385" y="1265616"/>
            <a:ext cx="8354291"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192456">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LAYOUT HEADER"/>
          <p:cNvSpPr>
            <a:spLocks noGrp="1"/>
          </p:cNvSpPr>
          <p:nvPr>
            <p:ph type="body" idx="14" hasCustomPrompt="1"/>
            <p:custDataLst>
              <p:tags r:id="rId6"/>
            </p:custDataLst>
          </p:nvPr>
        </p:nvSpPr>
        <p:spPr>
          <a:xfrm>
            <a:off x="382385" y="1021774"/>
            <a:ext cx="8354291"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cxnSp>
        <p:nvCxnSpPr>
          <p:cNvPr id="54"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PAGE HEADING"/>
          <p:cNvSpPr>
            <a:spLocks noGrp="1"/>
          </p:cNvSpPr>
          <p:nvPr>
            <p:ph type="title" hasCustomPrompt="1"/>
            <p:custDataLst>
              <p:tags r:id="rId7"/>
            </p:custDataLst>
          </p:nvPr>
        </p:nvSpPr>
        <p:spPr>
          <a:xfrm>
            <a:off x="382385" y="4"/>
            <a:ext cx="8354291" cy="642158"/>
          </a:xfrm>
        </p:spPr>
        <p:txBody>
          <a:bodyPr vert="horz" lIns="0" tIns="0" rIns="0" bIns="0" rtlCol="0" anchor="b" anchorCtr="0">
            <a:normAutofit/>
          </a:bodyPr>
          <a:lstStyle>
            <a:lvl1pPr>
              <a:defRPr lang="en-US" sz="2600" b="0" baseline="0" dirty="0">
                <a:latin typeface="Frutiger 45 Light"/>
                <a:ea typeface="Arial Unicode MS" pitchFamily="34" charset="-128"/>
              </a:defRPr>
            </a:lvl1pPr>
          </a:lstStyle>
          <a:p>
            <a:pPr lvl="0">
              <a:lnSpc>
                <a:spcPct val="85000"/>
              </a:lnSpc>
            </a:pPr>
            <a:r>
              <a:rPr lang="en-US" dirty="0"/>
              <a:t>&lt;&lt;Page heading&gt;&gt;</a:t>
            </a:r>
          </a:p>
        </p:txBody>
      </p:sp>
      <p:sp>
        <p:nvSpPr>
          <p:cNvPr id="10" name="DOCUMENT ID"/>
          <p:cNvSpPr txBox="1"/>
          <p:nvPr userDrawn="1">
            <p:custDataLst>
              <p:tags r:id="rId8"/>
            </p:custDataLst>
          </p:nvPr>
        </p:nvSpPr>
        <p:spPr>
          <a:xfrm>
            <a:off x="2088977" y="286801"/>
            <a:ext cx="6647698"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dirty="0"/>
              <a:t>UBSPROD\ve03180 [printed: March 23, 2020 4:18 PM] [saved: February 22, 2021 9:36 AM] C:\Users\ve03180\Desktop\Random Desktop\</a:t>
            </a:r>
            <a:r>
              <a:rPr lang="en-US" dirty="0" err="1"/>
              <a:t>Marcelli_HV</a:t>
            </a:r>
            <a:r>
              <a:rPr lang="en-US" dirty="0"/>
              <a:t> slides 2.23 v2.pptx </a:t>
            </a:r>
          </a:p>
        </p:txBody>
      </p:sp>
      <p:grpSp>
        <p:nvGrpSpPr>
          <p:cNvPr id="15" name="PXP_GRIDLINES" hidden="1"/>
          <p:cNvGrpSpPr/>
          <p:nvPr userDrawn="1"/>
        </p:nvGrpSpPr>
        <p:grpSpPr>
          <a:xfrm>
            <a:off x="-27850" y="0"/>
            <a:ext cx="9175530" cy="5143500"/>
            <a:chOff x="-30640" y="0"/>
            <a:chExt cx="10093083" cy="7543800"/>
          </a:xfrm>
        </p:grpSpPr>
        <p:cxnSp>
          <p:nvCxnSpPr>
            <p:cNvPr id="16" name="Straight Connector 15"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0" name="Straight Connector 1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9"/>
            </p:custDataLst>
          </p:nvPr>
        </p:nvSpPr>
        <p:spPr>
          <a:xfrm>
            <a:off x="382385" y="173182"/>
            <a:ext cx="981364" cy="225136"/>
          </a:xfrm>
          <a:prstGeom prst="rect">
            <a:avLst/>
          </a:prstGeom>
          <a:noFill/>
        </p:spPr>
        <p:txBody>
          <a:bodyPr vert="horz" wrap="none" lIns="0" tIns="0" rIns="0" bIns="0" rtlCol="0" anchor="b">
            <a:noAutofit/>
          </a:bodyPr>
          <a:lstStyle/>
          <a:p>
            <a:pPr>
              <a:spcBef>
                <a:spcPct val="0"/>
              </a:spcBef>
            </a:pPr>
            <a:r>
              <a:rPr sz="1900" b="1">
                <a:solidFill>
                  <a:srgbClr val="E60000"/>
                </a:solidFill>
              </a:rPr>
              <a:t>Draft</a:t>
            </a:r>
            <a:endParaRPr sz="1900" b="1" dirty="0">
              <a:solidFill>
                <a:srgbClr val="E60000"/>
              </a:solidFill>
            </a:endParaRPr>
          </a:p>
        </p:txBody>
      </p:sp>
      <p:pic>
        <p:nvPicPr>
          <p:cNvPr id="6" name="Picture 5"/>
          <p:cNvPicPr>
            <a:picLocks noChangeAspect="1"/>
          </p:cNvPicPr>
          <p:nvPr userDrawn="1">
            <p:custDataLst>
              <p:tags r:id="rId10"/>
            </p:custDataLst>
          </p:nvPr>
        </p:nvPicPr>
        <p:blipFill>
          <a:blip r:embed="rId12"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Tree>
    <p:extLst>
      <p:ext uri="{BB962C8B-B14F-4D97-AF65-F5344CB8AC3E}">
        <p14:creationId xmlns:p14="http://schemas.microsoft.com/office/powerpoint/2010/main" val="25131206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Large 2x1 Full Height">
    <p:spTree>
      <p:nvGrpSpPr>
        <p:cNvPr id="1" name=""/>
        <p:cNvGrpSpPr/>
        <p:nvPr/>
      </p:nvGrpSpPr>
      <p:grpSpPr>
        <a:xfrm>
          <a:off x="0" y="0"/>
          <a:ext cx="0" cy="0"/>
          <a:chOff x="0" y="0"/>
          <a:chExt cx="0" cy="0"/>
        </a:xfrm>
      </p:grpSpPr>
      <p:sp>
        <p:nvSpPr>
          <p:cNvPr id="4" name="Slide Number Textbox"/>
          <p:cNvSpPr txBox="1"/>
          <p:nvPr userDrawn="1"/>
        </p:nvSpPr>
        <p:spPr>
          <a:xfrm>
            <a:off x="8370918" y="4675928"/>
            <a:ext cx="374073" cy="261852"/>
          </a:xfrm>
          <a:prstGeom prst="rect">
            <a:avLst/>
          </a:prstGeom>
          <a:noFill/>
        </p:spPr>
        <p:txBody>
          <a:bodyPr vert="horz" wrap="square" lIns="0" tIns="0" rIns="0" bIns="0" rtlCol="0" anchor="b">
            <a:noAutofit/>
          </a:bodyPr>
          <a:lstStyle/>
          <a:p>
            <a:pPr algn="r"/>
            <a:fld id="{D70D6585-CB7C-4CFA-BD76-44C70BE2929C}" type="slidenum">
              <a:rPr sz="600" smtClean="0">
                <a:solidFill>
                  <a:prstClr val="black"/>
                </a:solidFill>
              </a:rPr>
              <a:pPr algn="r"/>
              <a:t>‹#›</a:t>
            </a:fld>
            <a:endParaRPr sz="600" dirty="0">
              <a:solidFill>
                <a:prstClr val="black"/>
              </a:solidFill>
            </a:endParaRPr>
          </a:p>
        </p:txBody>
      </p:sp>
      <p:sp>
        <p:nvSpPr>
          <p:cNvPr id="12" name="LAYOUT SOURCE"/>
          <p:cNvSpPr>
            <a:spLocks noGrp="1"/>
          </p:cNvSpPr>
          <p:nvPr>
            <p:ph type="body" idx="18" hasCustomPrompt="1"/>
            <p:custDataLst>
              <p:tags r:id="rId1"/>
            </p:custDataLst>
          </p:nvPr>
        </p:nvSpPr>
        <p:spPr>
          <a:xfrm>
            <a:off x="4688386" y="4270666"/>
            <a:ext cx="4031673"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8" name="LAYOUT BODY"/>
          <p:cNvSpPr>
            <a:spLocks noGrp="1"/>
          </p:cNvSpPr>
          <p:nvPr>
            <p:ph idx="16"/>
            <p:custDataLst>
              <p:tags r:id="rId2"/>
            </p:custDataLst>
          </p:nvPr>
        </p:nvSpPr>
        <p:spPr>
          <a:xfrm>
            <a:off x="4688386" y="1265619"/>
            <a:ext cx="4031673" cy="3005052"/>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2" name="LAYOUT HEADER"/>
          <p:cNvSpPr>
            <a:spLocks noGrp="1"/>
          </p:cNvSpPr>
          <p:nvPr>
            <p:ph type="body" idx="19" hasCustomPrompt="1"/>
            <p:custDataLst>
              <p:tags r:id="rId3"/>
            </p:custDataLst>
          </p:nvPr>
        </p:nvSpPr>
        <p:spPr>
          <a:xfrm>
            <a:off x="4688386" y="1021774"/>
            <a:ext cx="4031673"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14" name="LAYOUT SOURCE"/>
          <p:cNvSpPr>
            <a:spLocks noGrp="1"/>
          </p:cNvSpPr>
          <p:nvPr>
            <p:ph type="body" idx="15" hasCustomPrompt="1"/>
            <p:custDataLst>
              <p:tags r:id="rId4"/>
            </p:custDataLst>
          </p:nvPr>
        </p:nvSpPr>
        <p:spPr>
          <a:xfrm>
            <a:off x="382386" y="4270666"/>
            <a:ext cx="4031673"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3" name="LAYOUT BODY"/>
          <p:cNvSpPr>
            <a:spLocks noGrp="1"/>
          </p:cNvSpPr>
          <p:nvPr>
            <p:ph idx="1"/>
            <p:custDataLst>
              <p:tags r:id="rId5"/>
            </p:custDataLst>
          </p:nvPr>
        </p:nvSpPr>
        <p:spPr>
          <a:xfrm>
            <a:off x="382386" y="1265619"/>
            <a:ext cx="4031673" cy="3005052"/>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1" name="LAYOUT HEADER"/>
          <p:cNvSpPr>
            <a:spLocks noGrp="1"/>
          </p:cNvSpPr>
          <p:nvPr>
            <p:ph type="body" idx="14" hasCustomPrompt="1"/>
            <p:custDataLst>
              <p:tags r:id="rId6"/>
            </p:custDataLst>
          </p:nvPr>
        </p:nvSpPr>
        <p:spPr>
          <a:xfrm>
            <a:off x="382386" y="1021774"/>
            <a:ext cx="4031673"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cxnSp>
        <p:nvCxnSpPr>
          <p:cNvPr id="59"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PAGE HEADING"/>
          <p:cNvSpPr>
            <a:spLocks noGrp="1"/>
          </p:cNvSpPr>
          <p:nvPr>
            <p:ph type="title" hasCustomPrompt="1"/>
            <p:custDataLst>
              <p:tags r:id="rId7"/>
            </p:custDataLst>
          </p:nvPr>
        </p:nvSpPr>
        <p:spPr>
          <a:xfrm>
            <a:off x="382385" y="4"/>
            <a:ext cx="8354291" cy="642158"/>
          </a:xfrm>
        </p:spPr>
        <p:txBody>
          <a:bodyPr vert="horz" lIns="0" tIns="0" rIns="0" bIns="0" rtlCol="0" anchor="b" anchorCtr="0">
            <a:normAutofit/>
          </a:bodyPr>
          <a:lstStyle>
            <a:lvl1pPr>
              <a:lnSpc>
                <a:spcPts val="2597"/>
              </a:lnSpc>
              <a:defRPr lang="en-US" sz="2600" b="0" baseline="0" dirty="0">
                <a:latin typeface="Frutiger 45 Light"/>
                <a:ea typeface="Arial Unicode MS" pitchFamily="34" charset="-128"/>
              </a:defRPr>
            </a:lvl1pPr>
          </a:lstStyle>
          <a:p>
            <a:pPr lvl="0">
              <a:lnSpc>
                <a:spcPct val="85000"/>
              </a:lnSpc>
            </a:pPr>
            <a:r>
              <a:rPr lang="en-US" dirty="0"/>
              <a:t>&lt;&lt;Page heading&gt;&gt;</a:t>
            </a:r>
          </a:p>
        </p:txBody>
      </p:sp>
      <p:grpSp>
        <p:nvGrpSpPr>
          <p:cNvPr id="15" name="PXP_GRIDLINES" hidden="1"/>
          <p:cNvGrpSpPr/>
          <p:nvPr userDrawn="1"/>
        </p:nvGrpSpPr>
        <p:grpSpPr>
          <a:xfrm>
            <a:off x="-27850" y="0"/>
            <a:ext cx="9175530" cy="5143500"/>
            <a:chOff x="-30640" y="0"/>
            <a:chExt cx="10093083" cy="7543800"/>
          </a:xfrm>
        </p:grpSpPr>
        <p:cxnSp>
          <p:nvCxnSpPr>
            <p:cNvPr id="16" name="Straight Connector 15"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8"/>
            </p:custDataLst>
          </p:nvPr>
        </p:nvSpPr>
        <p:spPr>
          <a:xfrm>
            <a:off x="382385" y="173182"/>
            <a:ext cx="981364" cy="225136"/>
          </a:xfrm>
          <a:prstGeom prst="rect">
            <a:avLst/>
          </a:prstGeom>
          <a:noFill/>
        </p:spPr>
        <p:txBody>
          <a:bodyPr vert="horz" wrap="none" lIns="0" tIns="0" rIns="0" bIns="0" rtlCol="0" anchor="b">
            <a:noAutofit/>
          </a:bodyPr>
          <a:lstStyle/>
          <a:p>
            <a:pPr>
              <a:spcBef>
                <a:spcPct val="0"/>
              </a:spcBef>
            </a:pPr>
            <a:r>
              <a:rPr sz="1900" b="1">
                <a:solidFill>
                  <a:srgbClr val="E60000"/>
                </a:solidFill>
              </a:rPr>
              <a:t>Draft</a:t>
            </a:r>
            <a:endParaRPr sz="1900" b="1" dirty="0">
              <a:solidFill>
                <a:srgbClr val="E60000"/>
              </a:solidFill>
            </a:endParaRPr>
          </a:p>
        </p:txBody>
      </p:sp>
      <p:pic>
        <p:nvPicPr>
          <p:cNvPr id="6" name="Picture 5"/>
          <p:cNvPicPr>
            <a:picLocks noChangeAspect="1"/>
          </p:cNvPicPr>
          <p:nvPr userDrawn="1">
            <p:custDataLst>
              <p:tags r:id="rId9"/>
            </p:custDataLst>
          </p:nvPr>
        </p:nvPicPr>
        <p:blipFill>
          <a:blip r:embed="rId11"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Tree>
    <p:extLst>
      <p:ext uri="{BB962C8B-B14F-4D97-AF65-F5344CB8AC3E}">
        <p14:creationId xmlns:p14="http://schemas.microsoft.com/office/powerpoint/2010/main" val="2566612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Large 3x1 Full Height">
    <p:spTree>
      <p:nvGrpSpPr>
        <p:cNvPr id="1" name=""/>
        <p:cNvGrpSpPr/>
        <p:nvPr/>
      </p:nvGrpSpPr>
      <p:grpSpPr>
        <a:xfrm>
          <a:off x="0" y="0"/>
          <a:ext cx="0" cy="0"/>
          <a:chOff x="0" y="0"/>
          <a:chExt cx="0" cy="0"/>
        </a:xfrm>
      </p:grpSpPr>
      <p:sp>
        <p:nvSpPr>
          <p:cNvPr id="4" name="Slide Number Textbox"/>
          <p:cNvSpPr txBox="1"/>
          <p:nvPr userDrawn="1"/>
        </p:nvSpPr>
        <p:spPr>
          <a:xfrm>
            <a:off x="8370918" y="4675928"/>
            <a:ext cx="374073" cy="261852"/>
          </a:xfrm>
          <a:prstGeom prst="rect">
            <a:avLst/>
          </a:prstGeom>
          <a:noFill/>
        </p:spPr>
        <p:txBody>
          <a:bodyPr vert="horz" wrap="square" lIns="0" tIns="0" rIns="0" bIns="0" rtlCol="0" anchor="b">
            <a:noAutofit/>
          </a:bodyPr>
          <a:lstStyle/>
          <a:p>
            <a:pPr algn="r"/>
            <a:fld id="{9489627C-F79B-4DF9-998A-207B47061EFD}" type="slidenum">
              <a:rPr sz="600" smtClean="0">
                <a:solidFill>
                  <a:prstClr val="black"/>
                </a:solidFill>
              </a:rPr>
              <a:pPr algn="r"/>
              <a:t>‹#›</a:t>
            </a:fld>
            <a:endParaRPr sz="600" dirty="0">
              <a:solidFill>
                <a:prstClr val="black"/>
              </a:solidFill>
            </a:endParaRPr>
          </a:p>
        </p:txBody>
      </p:sp>
      <p:sp>
        <p:nvSpPr>
          <p:cNvPr id="16" name="LAYOUT SOURCE"/>
          <p:cNvSpPr>
            <a:spLocks noGrp="1"/>
          </p:cNvSpPr>
          <p:nvPr>
            <p:ph type="body" idx="21" hasCustomPrompt="1"/>
            <p:custDataLst>
              <p:tags r:id="rId1"/>
            </p:custDataLst>
          </p:nvPr>
        </p:nvSpPr>
        <p:spPr>
          <a:xfrm>
            <a:off x="6118167" y="4270666"/>
            <a:ext cx="2610196"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13" name="LAYOUT BODY"/>
          <p:cNvSpPr>
            <a:spLocks noGrp="1"/>
          </p:cNvSpPr>
          <p:nvPr>
            <p:ph idx="19"/>
            <p:custDataLst>
              <p:tags r:id="rId2"/>
            </p:custDataLst>
          </p:nvPr>
        </p:nvSpPr>
        <p:spPr>
          <a:xfrm>
            <a:off x="6118167" y="1265619"/>
            <a:ext cx="2610196" cy="3005052"/>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6" name="LAYOUT HEADER"/>
          <p:cNvSpPr>
            <a:spLocks noGrp="1"/>
          </p:cNvSpPr>
          <p:nvPr>
            <p:ph type="body" idx="23" hasCustomPrompt="1"/>
            <p:custDataLst>
              <p:tags r:id="rId3"/>
            </p:custDataLst>
          </p:nvPr>
        </p:nvSpPr>
        <p:spPr>
          <a:xfrm>
            <a:off x="6118167" y="1021774"/>
            <a:ext cx="2610196"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65" name="LAYOUT SOURCE"/>
          <p:cNvSpPr>
            <a:spLocks noGrp="1"/>
          </p:cNvSpPr>
          <p:nvPr>
            <p:ph type="body" idx="25" hasCustomPrompt="1"/>
            <p:custDataLst>
              <p:tags r:id="rId4"/>
            </p:custDataLst>
          </p:nvPr>
        </p:nvSpPr>
        <p:spPr>
          <a:xfrm>
            <a:off x="3250277" y="4270666"/>
            <a:ext cx="2610196"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8" name="LAYOUT BODY"/>
          <p:cNvSpPr>
            <a:spLocks noGrp="1"/>
          </p:cNvSpPr>
          <p:nvPr>
            <p:ph idx="16"/>
            <p:custDataLst>
              <p:tags r:id="rId5"/>
            </p:custDataLst>
          </p:nvPr>
        </p:nvSpPr>
        <p:spPr>
          <a:xfrm>
            <a:off x="3250277" y="1265619"/>
            <a:ext cx="2610196" cy="3005052"/>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65773">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5" name="LAYOUT HEADER"/>
          <p:cNvSpPr>
            <a:spLocks noGrp="1"/>
          </p:cNvSpPr>
          <p:nvPr>
            <p:ph type="body" idx="22" hasCustomPrompt="1"/>
            <p:custDataLst>
              <p:tags r:id="rId6"/>
            </p:custDataLst>
          </p:nvPr>
        </p:nvSpPr>
        <p:spPr>
          <a:xfrm>
            <a:off x="3250277" y="1021774"/>
            <a:ext cx="2610196"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64" name="LAYOUT SOURCE"/>
          <p:cNvSpPr>
            <a:spLocks noGrp="1"/>
          </p:cNvSpPr>
          <p:nvPr>
            <p:ph type="body" idx="24" hasCustomPrompt="1"/>
            <p:custDataLst>
              <p:tags r:id="rId7"/>
            </p:custDataLst>
          </p:nvPr>
        </p:nvSpPr>
        <p:spPr>
          <a:xfrm>
            <a:off x="382386" y="4270666"/>
            <a:ext cx="2610196"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3" name="LAYOUT BODY"/>
          <p:cNvSpPr>
            <a:spLocks noGrp="1"/>
          </p:cNvSpPr>
          <p:nvPr>
            <p:ph idx="1"/>
            <p:custDataLst>
              <p:tags r:id="rId8"/>
            </p:custDataLst>
          </p:nvPr>
        </p:nvSpPr>
        <p:spPr>
          <a:xfrm>
            <a:off x="382386" y="1265619"/>
            <a:ext cx="2610196" cy="3005052"/>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4" name="LAYOUT HEADER"/>
          <p:cNvSpPr>
            <a:spLocks noGrp="1"/>
          </p:cNvSpPr>
          <p:nvPr>
            <p:ph type="body" idx="14" hasCustomPrompt="1"/>
            <p:custDataLst>
              <p:tags r:id="rId9"/>
            </p:custDataLst>
          </p:nvPr>
        </p:nvSpPr>
        <p:spPr>
          <a:xfrm>
            <a:off x="382386" y="1021774"/>
            <a:ext cx="2610196"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cxnSp>
        <p:nvCxnSpPr>
          <p:cNvPr id="62"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PAGE HEADING"/>
          <p:cNvSpPr>
            <a:spLocks noGrp="1"/>
          </p:cNvSpPr>
          <p:nvPr>
            <p:ph type="title" hasCustomPrompt="1"/>
            <p:custDataLst>
              <p:tags r:id="rId10"/>
            </p:custDataLst>
          </p:nvPr>
        </p:nvSpPr>
        <p:spPr>
          <a:xfrm>
            <a:off x="382385" y="4"/>
            <a:ext cx="8354291" cy="642158"/>
          </a:xfrm>
        </p:spPr>
        <p:txBody>
          <a:bodyPr vert="horz" lIns="0" tIns="0" rIns="0" bIns="0" rtlCol="0" anchor="b" anchorCtr="0">
            <a:normAutofit/>
          </a:bodyPr>
          <a:lstStyle>
            <a:lvl1pPr>
              <a:defRPr lang="en-US" sz="2600" b="0" baseline="0" dirty="0">
                <a:latin typeface="Frutiger 45 Light"/>
                <a:ea typeface="Arial Unicode MS" pitchFamily="34" charset="-128"/>
              </a:defRPr>
            </a:lvl1pPr>
          </a:lstStyle>
          <a:p>
            <a:pPr lvl="0">
              <a:lnSpc>
                <a:spcPct val="85000"/>
              </a:lnSpc>
            </a:pPr>
            <a:r>
              <a:rPr lang="en-US" dirty="0"/>
              <a:t>&lt;&lt;Page heading&gt;&gt;</a:t>
            </a:r>
          </a:p>
        </p:txBody>
      </p:sp>
      <p:sp>
        <p:nvSpPr>
          <p:cNvPr id="17" name="DOCUMENT ID"/>
          <p:cNvSpPr txBox="1"/>
          <p:nvPr userDrawn="1">
            <p:custDataLst>
              <p:tags r:id="rId11"/>
            </p:custDataLst>
          </p:nvPr>
        </p:nvSpPr>
        <p:spPr>
          <a:xfrm>
            <a:off x="2088977" y="286801"/>
            <a:ext cx="6647698"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en-US" dirty="0"/>
              <a:t>UBSPROD\ve03180 [printed: March 23, 2020 4:18 PM] [saved: February 22, 2021 9:36 AM] C:\Users\ve03180\Desktop\Random Desktop\</a:t>
            </a:r>
            <a:r>
              <a:rPr lang="en-US" dirty="0" err="1"/>
              <a:t>Marcelli_HV</a:t>
            </a:r>
            <a:r>
              <a:rPr lang="en-US" dirty="0"/>
              <a:t> slides 2.23 v2.pptx </a:t>
            </a:r>
          </a:p>
        </p:txBody>
      </p:sp>
      <p:grpSp>
        <p:nvGrpSpPr>
          <p:cNvPr id="15" name="PXP_GRIDLINES" hidden="1"/>
          <p:cNvGrpSpPr/>
          <p:nvPr userDrawn="1"/>
        </p:nvGrpSpPr>
        <p:grpSpPr>
          <a:xfrm>
            <a:off x="-27850" y="0"/>
            <a:ext cx="9175530" cy="5143500"/>
            <a:chOff x="-30640" y="0"/>
            <a:chExt cx="10093083" cy="7543800"/>
          </a:xfrm>
        </p:grpSpPr>
        <p:cxnSp>
          <p:nvCxnSpPr>
            <p:cNvPr id="18" name="Straight Connector 1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0" name="Straight Connector 1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12"/>
            </p:custDataLst>
          </p:nvPr>
        </p:nvSpPr>
        <p:spPr>
          <a:xfrm>
            <a:off x="382385" y="173182"/>
            <a:ext cx="981364" cy="225136"/>
          </a:xfrm>
          <a:prstGeom prst="rect">
            <a:avLst/>
          </a:prstGeom>
          <a:noFill/>
        </p:spPr>
        <p:txBody>
          <a:bodyPr vert="horz" wrap="none" lIns="0" tIns="0" rIns="0" bIns="0" rtlCol="0" anchor="b">
            <a:noAutofit/>
          </a:bodyPr>
          <a:lstStyle/>
          <a:p>
            <a:pPr>
              <a:spcBef>
                <a:spcPct val="0"/>
              </a:spcBef>
            </a:pPr>
            <a:r>
              <a:rPr sz="1900" b="1">
                <a:solidFill>
                  <a:srgbClr val="E60000"/>
                </a:solidFill>
              </a:rPr>
              <a:t>Draft</a:t>
            </a:r>
            <a:endParaRPr sz="1900" b="1" dirty="0">
              <a:solidFill>
                <a:srgbClr val="E60000"/>
              </a:solidFill>
            </a:endParaRPr>
          </a:p>
        </p:txBody>
      </p:sp>
      <p:pic>
        <p:nvPicPr>
          <p:cNvPr id="6" name="Picture 5"/>
          <p:cNvPicPr>
            <a:picLocks noChangeAspect="1"/>
          </p:cNvPicPr>
          <p:nvPr userDrawn="1">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Tree>
    <p:extLst>
      <p:ext uri="{BB962C8B-B14F-4D97-AF65-F5344CB8AC3E}">
        <p14:creationId xmlns:p14="http://schemas.microsoft.com/office/powerpoint/2010/main" val="41177801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 Placeholder"/>
          <p:cNvSpPr>
            <a:spLocks noGrp="1"/>
          </p:cNvSpPr>
          <p:nvPr>
            <p:ph type="body" idx="1"/>
          </p:nvPr>
        </p:nvSpPr>
        <p:spPr>
          <a:xfrm>
            <a:off x="382385" y="1265614"/>
            <a:ext cx="8354291" cy="3248198"/>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 name="Title Placeholder"/>
          <p:cNvSpPr>
            <a:spLocks noGrp="1"/>
          </p:cNvSpPr>
          <p:nvPr>
            <p:ph type="title"/>
          </p:nvPr>
        </p:nvSpPr>
        <p:spPr>
          <a:xfrm>
            <a:off x="382385" y="4"/>
            <a:ext cx="8354291" cy="642158"/>
          </a:xfrm>
          <a:prstGeom prst="rect">
            <a:avLst/>
          </a:prstGeom>
        </p:spPr>
        <p:txBody>
          <a:bodyPr vert="horz" lIns="0" tIns="0" rIns="0" bIns="0" rtlCol="0" anchor="b" anchorCtr="0">
            <a:normAutofit/>
          </a:bodyPr>
          <a:lstStyle/>
          <a:p>
            <a:r>
              <a:rPr lang="en-US" dirty="0"/>
              <a:t>Click to edit Master title style</a:t>
            </a:r>
          </a:p>
        </p:txBody>
      </p:sp>
    </p:spTree>
    <p:extLst>
      <p:ext uri="{BB962C8B-B14F-4D97-AF65-F5344CB8AC3E}">
        <p14:creationId xmlns:p14="http://schemas.microsoft.com/office/powerpoint/2010/main" val="1939963350"/>
      </p:ext>
    </p:extLst>
  </p:cSld>
  <p:clrMap bg1="lt1" tx1="dk1" bg2="lt2" tx2="dk2" accent1="accent1" accent2="accent2" accent3="accent3" accent4="accent4" accent5="accent5" accent6="accent6" hlink="hlink" folHlink="folHlink"/>
  <p:sldLayoutIdLst>
    <p:sldLayoutId id="2147484416" r:id="rId1"/>
    <p:sldLayoutId id="2147484417" r:id="rId2"/>
    <p:sldLayoutId id="2147484418" r:id="rId3"/>
    <p:sldLayoutId id="2147484419" r:id="rId4"/>
    <p:sldLayoutId id="2147484420" r:id="rId5"/>
    <p:sldLayoutId id="2147484421" r:id="rId6"/>
    <p:sldLayoutId id="2147484422" r:id="rId7"/>
    <p:sldLayoutId id="2147484423" r:id="rId8"/>
    <p:sldLayoutId id="2147484424" r:id="rId9"/>
    <p:sldLayoutId id="2147484425" r:id="rId10"/>
    <p:sldLayoutId id="2147484426" r:id="rId11"/>
    <p:sldLayoutId id="2147484427" r:id="rId12"/>
    <p:sldLayoutId id="2147484428" r:id="rId13"/>
    <p:sldLayoutId id="2147484429" r:id="rId14"/>
    <p:sldLayoutId id="2147484430" r:id="rId15"/>
    <p:sldLayoutId id="2147484431" r:id="rId16"/>
  </p:sldLayoutIdLst>
  <p:hf hdr="0" ftr="0" dt="0"/>
  <p:txStyles>
    <p:titleStyle>
      <a:lvl1pPr algn="l" defTabSz="813952" rtl="0" eaLnBrk="1" latinLnBrk="0" hangingPunct="1">
        <a:lnSpc>
          <a:spcPts val="2597"/>
        </a:lnSpc>
        <a:spcBef>
          <a:spcPct val="0"/>
        </a:spcBef>
        <a:buNone/>
        <a:defRPr sz="2600" kern="1200">
          <a:solidFill>
            <a:schemeClr val="tx1"/>
          </a:solidFill>
          <a:latin typeface="Frutiger 45 Light" panose="020B0603020202020204" pitchFamily="34" charset="0"/>
          <a:ea typeface="+mj-ea"/>
          <a:cs typeface="+mj-cs"/>
        </a:defRPr>
      </a:lvl1pPr>
    </p:titleStyle>
    <p:bodyStyle>
      <a:lvl1pPr marL="190194" indent="-190194" algn="l" defTabSz="813952" rtl="0" eaLnBrk="1" latinLnBrk="0" hangingPunct="1">
        <a:spcBef>
          <a:spcPts val="1136"/>
        </a:spcBef>
        <a:buClr>
          <a:schemeClr val="tx2"/>
        </a:buClr>
        <a:buSzPct val="100000"/>
        <a:buFont typeface="Symbol" pitchFamily="18" charset="2"/>
        <a:buChar char="·"/>
        <a:defRPr sz="1500" b="0" kern="1200">
          <a:solidFill>
            <a:schemeClr val="tx1"/>
          </a:solidFill>
          <a:latin typeface="+mn-lt"/>
          <a:ea typeface="+mn-ea"/>
          <a:cs typeface="+mn-cs"/>
        </a:defRPr>
      </a:lvl1pPr>
      <a:lvl2pPr marL="370103" indent="-179914" algn="l" defTabSz="813952" rtl="0" eaLnBrk="1" latinLnBrk="0" hangingPunct="1">
        <a:spcBef>
          <a:spcPts val="568"/>
        </a:spcBef>
        <a:buClr>
          <a:schemeClr val="tx1"/>
        </a:buClr>
        <a:buFont typeface="Arial" pitchFamily="34" charset="0"/>
        <a:buChar char="–"/>
        <a:defRPr sz="1400" kern="1200">
          <a:solidFill>
            <a:schemeClr val="tx1"/>
          </a:solidFill>
          <a:latin typeface="+mn-lt"/>
          <a:ea typeface="+mn-ea"/>
          <a:cs typeface="+mn-cs"/>
        </a:defRPr>
      </a:lvl2pPr>
      <a:lvl3pPr marL="560290" indent="-190194" algn="l" defTabSz="813952" rtl="0" eaLnBrk="1" latinLnBrk="0" hangingPunct="1">
        <a:spcBef>
          <a:spcPts val="568"/>
        </a:spcBef>
        <a:buClr>
          <a:schemeClr val="tx1"/>
        </a:buClr>
        <a:buFont typeface="Arial" pitchFamily="34" charset="0"/>
        <a:buChar char="–"/>
        <a:defRPr sz="1400" kern="1200">
          <a:solidFill>
            <a:schemeClr val="tx1"/>
          </a:solidFill>
          <a:latin typeface="+mn-lt"/>
          <a:ea typeface="+mn-ea"/>
          <a:cs typeface="+mn-cs"/>
        </a:defRPr>
      </a:lvl3pPr>
      <a:lvl4pPr marL="740201" indent="-179914" algn="l" defTabSz="813952" rtl="0" eaLnBrk="1" latinLnBrk="0" hangingPunct="1">
        <a:spcBef>
          <a:spcPts val="243"/>
        </a:spcBef>
        <a:buClr>
          <a:schemeClr val="tx1"/>
        </a:buClr>
        <a:buSzPct val="84000"/>
        <a:buFont typeface="Arial" pitchFamily="34" charset="0"/>
        <a:buChar char="–"/>
        <a:defRPr sz="1400" kern="1200">
          <a:solidFill>
            <a:schemeClr val="tx1"/>
          </a:solidFill>
          <a:latin typeface="+mn-lt"/>
          <a:ea typeface="+mn-ea"/>
          <a:cs typeface="+mn-cs"/>
        </a:defRPr>
      </a:lvl4pPr>
      <a:lvl5pPr marL="930391" indent="-190194" algn="l" defTabSz="813952" rtl="0" eaLnBrk="1" latinLnBrk="0" hangingPunct="1">
        <a:spcBef>
          <a:spcPts val="243"/>
        </a:spcBef>
        <a:buClr>
          <a:schemeClr val="tx1"/>
        </a:buClr>
        <a:buSzPct val="84000"/>
        <a:buFont typeface="Arial" pitchFamily="34" charset="0"/>
        <a:buChar char="–"/>
        <a:defRPr sz="1400" kern="1200">
          <a:solidFill>
            <a:schemeClr val="tx1"/>
          </a:solidFill>
          <a:latin typeface="+mn-lt"/>
          <a:ea typeface="+mn-ea"/>
          <a:cs typeface="+mn-cs"/>
        </a:defRPr>
      </a:lvl5pPr>
      <a:lvl6pPr marL="932649" indent="-192456" algn="l" defTabSz="813952" rtl="0" eaLnBrk="1" latinLnBrk="0" hangingPunct="1">
        <a:spcBef>
          <a:spcPts val="243"/>
        </a:spcBef>
        <a:buClr>
          <a:schemeClr val="tx1"/>
        </a:buClr>
        <a:buSzPct val="84000"/>
        <a:buFont typeface="Frutiger 55 Roman" pitchFamily="34" charset="0"/>
        <a:buChar char="–"/>
        <a:defRPr sz="1400" kern="1200">
          <a:solidFill>
            <a:schemeClr val="tx1"/>
          </a:solidFill>
          <a:latin typeface="+mn-lt"/>
          <a:ea typeface="+mn-ea"/>
          <a:cs typeface="+mn-cs"/>
        </a:defRPr>
      </a:lvl6pPr>
      <a:lvl7pPr marL="932649" indent="-192456" algn="l" defTabSz="813952" rtl="0" eaLnBrk="1" latinLnBrk="0" hangingPunct="1">
        <a:spcBef>
          <a:spcPts val="243"/>
        </a:spcBef>
        <a:buClr>
          <a:schemeClr val="tx1"/>
        </a:buClr>
        <a:buSzPct val="84000"/>
        <a:buFont typeface="Frutiger 55 Roman" pitchFamily="34" charset="0"/>
        <a:buChar char="–"/>
        <a:defRPr sz="1400" kern="1200">
          <a:solidFill>
            <a:schemeClr val="tx1"/>
          </a:solidFill>
          <a:latin typeface="+mn-lt"/>
          <a:ea typeface="+mn-ea"/>
          <a:cs typeface="+mn-cs"/>
        </a:defRPr>
      </a:lvl7pPr>
      <a:lvl8pPr marL="932649" indent="-192456" algn="l" defTabSz="813952" rtl="0" eaLnBrk="1" latinLnBrk="0" hangingPunct="1">
        <a:spcBef>
          <a:spcPts val="243"/>
        </a:spcBef>
        <a:buClr>
          <a:schemeClr val="tx1"/>
        </a:buClr>
        <a:buSzPct val="84000"/>
        <a:buFont typeface="Frutiger 55 Roman" pitchFamily="34" charset="0"/>
        <a:buChar char="–"/>
        <a:defRPr sz="1400" kern="1200">
          <a:solidFill>
            <a:schemeClr val="tx1"/>
          </a:solidFill>
          <a:latin typeface="+mn-lt"/>
          <a:ea typeface="+mn-ea"/>
          <a:cs typeface="+mn-cs"/>
        </a:defRPr>
      </a:lvl8pPr>
      <a:lvl9pPr marL="932649" indent="-192456" algn="l" defTabSz="813952" rtl="0" eaLnBrk="1" latinLnBrk="0" hangingPunct="1">
        <a:spcBef>
          <a:spcPts val="243"/>
        </a:spcBef>
        <a:buClr>
          <a:schemeClr val="tx1"/>
        </a:buClr>
        <a:buSzPct val="84000"/>
        <a:buFont typeface="Frutiger 55 Roman" pitchFamily="34" charset="0"/>
        <a:buChar char="–"/>
        <a:defRPr sz="1400" kern="1200">
          <a:solidFill>
            <a:schemeClr val="tx1"/>
          </a:solidFill>
          <a:latin typeface="+mn-lt"/>
          <a:ea typeface="+mn-ea"/>
          <a:cs typeface="+mn-cs"/>
        </a:defRPr>
      </a:lvl9pPr>
    </p:bodyStyle>
    <p:otherStyle>
      <a:defPPr>
        <a:defRPr lang="en-US"/>
      </a:defPPr>
      <a:lvl1pPr marL="0" algn="l" defTabSz="813952" rtl="0" eaLnBrk="1" latinLnBrk="0" hangingPunct="1">
        <a:defRPr sz="1600" kern="1200">
          <a:solidFill>
            <a:schemeClr val="tx1"/>
          </a:solidFill>
          <a:latin typeface="+mn-lt"/>
          <a:ea typeface="+mn-ea"/>
          <a:cs typeface="+mn-cs"/>
        </a:defRPr>
      </a:lvl1pPr>
      <a:lvl2pPr marL="406976" algn="l" defTabSz="813952" rtl="0" eaLnBrk="1" latinLnBrk="0" hangingPunct="1">
        <a:defRPr sz="1600" kern="1200">
          <a:solidFill>
            <a:schemeClr val="tx1"/>
          </a:solidFill>
          <a:latin typeface="+mn-lt"/>
          <a:ea typeface="+mn-ea"/>
          <a:cs typeface="+mn-cs"/>
        </a:defRPr>
      </a:lvl2pPr>
      <a:lvl3pPr marL="813952" algn="l" defTabSz="813952" rtl="0" eaLnBrk="1" latinLnBrk="0" hangingPunct="1">
        <a:defRPr sz="1600" kern="1200">
          <a:solidFill>
            <a:schemeClr val="tx1"/>
          </a:solidFill>
          <a:latin typeface="+mn-lt"/>
          <a:ea typeface="+mn-ea"/>
          <a:cs typeface="+mn-cs"/>
        </a:defRPr>
      </a:lvl3pPr>
      <a:lvl4pPr marL="1220926" algn="l" defTabSz="813952" rtl="0" eaLnBrk="1" latinLnBrk="0" hangingPunct="1">
        <a:defRPr sz="1600" kern="1200">
          <a:solidFill>
            <a:schemeClr val="tx1"/>
          </a:solidFill>
          <a:latin typeface="+mn-lt"/>
          <a:ea typeface="+mn-ea"/>
          <a:cs typeface="+mn-cs"/>
        </a:defRPr>
      </a:lvl4pPr>
      <a:lvl5pPr marL="1627899" algn="l" defTabSz="813952" rtl="0" eaLnBrk="1" latinLnBrk="0" hangingPunct="1">
        <a:defRPr sz="1600" kern="1200">
          <a:solidFill>
            <a:schemeClr val="tx1"/>
          </a:solidFill>
          <a:latin typeface="+mn-lt"/>
          <a:ea typeface="+mn-ea"/>
          <a:cs typeface="+mn-cs"/>
        </a:defRPr>
      </a:lvl5pPr>
      <a:lvl6pPr marL="2034870" algn="l" defTabSz="813952" rtl="0" eaLnBrk="1" latinLnBrk="0" hangingPunct="1">
        <a:defRPr sz="1600" kern="1200">
          <a:solidFill>
            <a:schemeClr val="tx1"/>
          </a:solidFill>
          <a:latin typeface="+mn-lt"/>
          <a:ea typeface="+mn-ea"/>
          <a:cs typeface="+mn-cs"/>
        </a:defRPr>
      </a:lvl6pPr>
      <a:lvl7pPr marL="2441846" algn="l" defTabSz="813952" rtl="0" eaLnBrk="1" latinLnBrk="0" hangingPunct="1">
        <a:defRPr sz="1600" kern="1200">
          <a:solidFill>
            <a:schemeClr val="tx1"/>
          </a:solidFill>
          <a:latin typeface="+mn-lt"/>
          <a:ea typeface="+mn-ea"/>
          <a:cs typeface="+mn-cs"/>
        </a:defRPr>
      </a:lvl7pPr>
      <a:lvl8pPr marL="2848811" algn="l" defTabSz="813952" rtl="0" eaLnBrk="1" latinLnBrk="0" hangingPunct="1">
        <a:defRPr sz="1600" kern="1200">
          <a:solidFill>
            <a:schemeClr val="tx1"/>
          </a:solidFill>
          <a:latin typeface="+mn-lt"/>
          <a:ea typeface="+mn-ea"/>
          <a:cs typeface="+mn-cs"/>
        </a:defRPr>
      </a:lvl8pPr>
      <a:lvl9pPr marL="3255796" algn="l" defTabSz="813952" rtl="0" eaLnBrk="1" latinLnBrk="0" hangingPunct="1">
        <a:defRPr sz="1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tags" Target="../tags/tag133.xml"/></Relationships>
</file>

<file path=ppt/slides/_rels/slide10.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chart" Target="../charts/chart4.xml"/><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3" Type="http://schemas.openxmlformats.org/officeDocument/2006/relationships/tags" Target="../tags/tag141.xml"/><Relationship Id="rId2" Type="http://schemas.openxmlformats.org/officeDocument/2006/relationships/tags" Target="../tags/tag140.xml"/><Relationship Id="rId1" Type="http://schemas.openxmlformats.org/officeDocument/2006/relationships/tags" Target="../tags/tag139.xml"/><Relationship Id="rId6" Type="http://schemas.openxmlformats.org/officeDocument/2006/relationships/image" Target="../media/image8.png"/><Relationship Id="rId5" Type="http://schemas.openxmlformats.org/officeDocument/2006/relationships/notesSlide" Target="../notesSlides/notesSlide5.xml"/><Relationship Id="rId4"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tags" Target="../tags/tag143.xml"/><Relationship Id="rId1" Type="http://schemas.openxmlformats.org/officeDocument/2006/relationships/tags" Target="../tags/tag142.xml"/><Relationship Id="rId5" Type="http://schemas.openxmlformats.org/officeDocument/2006/relationships/image" Target="../media/image9.png"/><Relationship Id="rId4" Type="http://schemas.openxmlformats.org/officeDocument/2006/relationships/notesSlide" Target="../notesSlides/notesSlide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tags" Target="../tags/tag146.xml"/><Relationship Id="rId2" Type="http://schemas.openxmlformats.org/officeDocument/2006/relationships/tags" Target="../tags/tag145.xml"/><Relationship Id="rId1" Type="http://schemas.openxmlformats.org/officeDocument/2006/relationships/tags" Target="../tags/tag144.xml"/><Relationship Id="rId6" Type="http://schemas.openxmlformats.org/officeDocument/2006/relationships/image" Target="../media/image10.png"/><Relationship Id="rId5" Type="http://schemas.openxmlformats.org/officeDocument/2006/relationships/notesSlide" Target="../notesSlides/notesSlide7.xml"/><Relationship Id="rId4"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3" Type="http://schemas.openxmlformats.org/officeDocument/2006/relationships/tags" Target="../tags/tag149.xml"/><Relationship Id="rId2" Type="http://schemas.openxmlformats.org/officeDocument/2006/relationships/tags" Target="../tags/tag148.xml"/><Relationship Id="rId1" Type="http://schemas.openxmlformats.org/officeDocument/2006/relationships/tags" Target="../tags/tag147.xml"/><Relationship Id="rId6" Type="http://schemas.openxmlformats.org/officeDocument/2006/relationships/image" Target="../media/image11.png"/><Relationship Id="rId5" Type="http://schemas.openxmlformats.org/officeDocument/2006/relationships/notesSlide" Target="../notesSlides/notesSlide8.xml"/><Relationship Id="rId4"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3" Type="http://schemas.openxmlformats.org/officeDocument/2006/relationships/tags" Target="../tags/tag152.xml"/><Relationship Id="rId2" Type="http://schemas.openxmlformats.org/officeDocument/2006/relationships/tags" Target="../tags/tag151.xml"/><Relationship Id="rId1" Type="http://schemas.openxmlformats.org/officeDocument/2006/relationships/tags" Target="../tags/tag150.xml"/><Relationship Id="rId6" Type="http://schemas.openxmlformats.org/officeDocument/2006/relationships/image" Target="../media/image12.png"/><Relationship Id="rId5" Type="http://schemas.openxmlformats.org/officeDocument/2006/relationships/notesSlide" Target="../notesSlides/notesSlide9.xml"/><Relationship Id="rId4"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3" Type="http://schemas.openxmlformats.org/officeDocument/2006/relationships/tags" Target="../tags/tag155.xml"/><Relationship Id="rId2" Type="http://schemas.openxmlformats.org/officeDocument/2006/relationships/tags" Target="../tags/tag154.xml"/><Relationship Id="rId1" Type="http://schemas.openxmlformats.org/officeDocument/2006/relationships/tags" Target="../tags/tag153.xml"/><Relationship Id="rId5" Type="http://schemas.openxmlformats.org/officeDocument/2006/relationships/notesSlide" Target="../notesSlides/notesSlide10.xml"/><Relationship Id="rId4"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tags" Target="../tags/tag158.xml"/><Relationship Id="rId2" Type="http://schemas.openxmlformats.org/officeDocument/2006/relationships/tags" Target="../tags/tag157.xml"/><Relationship Id="rId1" Type="http://schemas.openxmlformats.org/officeDocument/2006/relationships/tags" Target="../tags/tag156.xml"/><Relationship Id="rId6" Type="http://schemas.openxmlformats.org/officeDocument/2006/relationships/image" Target="../media/image13.png"/><Relationship Id="rId5" Type="http://schemas.openxmlformats.org/officeDocument/2006/relationships/notesSlide" Target="../notesSlides/notesSlide11.xml"/><Relationship Id="rId4"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3.xml"/><Relationship Id="rId1" Type="http://schemas.openxmlformats.org/officeDocument/2006/relationships/tags" Target="../tags/tag159.xml"/><Relationship Id="rId6" Type="http://schemas.openxmlformats.org/officeDocument/2006/relationships/hyperlink" Target="https://www.ubs.com/global/en/wealth-management/chief-investment-office/disclaimer.html" TargetMode="External"/><Relationship Id="rId5" Type="http://schemas.openxmlformats.org/officeDocument/2006/relationships/hyperlink" Target="http://www.ubs.com/workingwithus" TargetMode="External"/><Relationship Id="rId4" Type="http://schemas.openxmlformats.org/officeDocument/2006/relationships/hyperlink" Target="http://www.ubs.com/cio-disclaimer"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1.xml"/><Relationship Id="rId7" Type="http://schemas.openxmlformats.org/officeDocument/2006/relationships/image" Target="../media/image6.svg"/><Relationship Id="rId2" Type="http://schemas.openxmlformats.org/officeDocument/2006/relationships/slideLayout" Target="../slideLayouts/slideLayout4.xml"/><Relationship Id="rId1" Type="http://schemas.openxmlformats.org/officeDocument/2006/relationships/tags" Target="../tags/tag134.xml"/><Relationship Id="rId6" Type="http://schemas.openxmlformats.org/officeDocument/2006/relationships/image" Target="../media/image5.png"/><Relationship Id="rId5" Type="http://schemas.openxmlformats.org/officeDocument/2006/relationships/image" Target="../media/image4.sv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tags" Target="../tags/tag135.xml"/><Relationship Id="rId5" Type="http://schemas.openxmlformats.org/officeDocument/2006/relationships/chart" Target="../charts/chart2.xml"/><Relationship Id="rId4" Type="http://schemas.openxmlformats.org/officeDocument/2006/relationships/chart" Target="../charts/chart1.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137.xml"/><Relationship Id="rId1" Type="http://schemas.openxmlformats.org/officeDocument/2006/relationships/tags" Target="../tags/tag136.xml"/><Relationship Id="rId5" Type="http://schemas.openxmlformats.org/officeDocument/2006/relationships/chart" Target="../charts/chart3.xml"/><Relationship Id="rId4" Type="http://schemas.openxmlformats.org/officeDocument/2006/relationships/notesSlide" Target="../notesSlides/notesSlide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6.xml"/><Relationship Id="rId1" Type="http://schemas.openxmlformats.org/officeDocument/2006/relationships/tags" Target="../tags/tag138.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423566" y="2724398"/>
            <a:ext cx="7030364" cy="937161"/>
          </a:xfrm>
        </p:spPr>
        <p:txBody>
          <a:bodyPr/>
          <a:lstStyle/>
          <a:p>
            <a:pPr fontAlgn="base">
              <a:spcBef>
                <a:spcPts val="0"/>
              </a:spcBef>
            </a:pPr>
            <a:r>
              <a:rPr lang="en-GB" b="1" dirty="0"/>
              <a:t>Mark Haefele</a:t>
            </a:r>
            <a:r>
              <a:rPr lang="en-GB" dirty="0"/>
              <a:t>, Chief Investment Officer, UBS GWM</a:t>
            </a:r>
          </a:p>
          <a:p>
            <a:pPr fontAlgn="base">
              <a:spcBef>
                <a:spcPts val="0"/>
              </a:spcBef>
            </a:pPr>
            <a:r>
              <a:rPr lang="en-GB" b="1" dirty="0"/>
              <a:t>Paul Donovan</a:t>
            </a:r>
            <a:r>
              <a:rPr lang="en-GB" dirty="0"/>
              <a:t>, Chief Economist, UBS GWM</a:t>
            </a:r>
          </a:p>
          <a:p>
            <a:pPr fontAlgn="base">
              <a:spcBef>
                <a:spcPts val="0"/>
              </a:spcBef>
            </a:pPr>
            <a:r>
              <a:rPr lang="en-GB" b="1" dirty="0"/>
              <a:t>Solita Marcelli</a:t>
            </a:r>
            <a:r>
              <a:rPr lang="en-GB" dirty="0"/>
              <a:t>, Chief Investment Officer Americas, UBS GWM</a:t>
            </a:r>
          </a:p>
          <a:p>
            <a:pPr fontAlgn="base">
              <a:spcBef>
                <a:spcPts val="0"/>
              </a:spcBef>
            </a:pPr>
            <a:r>
              <a:rPr lang="en-GB" b="1" dirty="0"/>
              <a:t>Mark Andersen</a:t>
            </a:r>
            <a:r>
              <a:rPr lang="en-GB" dirty="0"/>
              <a:t>,</a:t>
            </a:r>
            <a:r>
              <a:rPr lang="en-GB" b="1" dirty="0"/>
              <a:t> </a:t>
            </a:r>
            <a:r>
              <a:rPr lang="en-GB" dirty="0"/>
              <a:t>Co-Head CIO Asset Allocation, UBS GWM</a:t>
            </a:r>
          </a:p>
          <a:p>
            <a:pPr fontAlgn="base">
              <a:spcBef>
                <a:spcPts val="0"/>
              </a:spcBef>
            </a:pPr>
            <a:r>
              <a:rPr lang="en-GB" b="1" dirty="0"/>
              <a:t>Kiran Ganesh</a:t>
            </a:r>
            <a:r>
              <a:rPr lang="en-GB" dirty="0"/>
              <a:t>,</a:t>
            </a:r>
            <a:r>
              <a:rPr lang="en-GB" b="1" dirty="0"/>
              <a:t> </a:t>
            </a:r>
            <a:r>
              <a:rPr lang="en-GB" dirty="0"/>
              <a:t>Head of Investment Communications, UBS GWM</a:t>
            </a:r>
            <a:br>
              <a:rPr lang="en-GB" sz="1600" dirty="0"/>
            </a:br>
            <a:br>
              <a:rPr lang="en-GB" sz="1600" dirty="0"/>
            </a:br>
            <a:br>
              <a:rPr lang="en-GB" sz="1600" dirty="0"/>
            </a:br>
            <a:endParaRPr lang="en-GB" sz="1600" dirty="0"/>
          </a:p>
        </p:txBody>
      </p:sp>
      <p:pic>
        <p:nvPicPr>
          <p:cNvPr id="7" name="Key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00853" y="3050541"/>
            <a:ext cx="1728673" cy="1874146"/>
          </a:xfrm>
          <a:prstGeom prst="rect">
            <a:avLst/>
          </a:prstGeom>
        </p:spPr>
      </p:pic>
      <p:sp>
        <p:nvSpPr>
          <p:cNvPr id="13" name="PRESENTATION TITLE"/>
          <p:cNvSpPr txBox="1">
            <a:spLocks/>
          </p:cNvSpPr>
          <p:nvPr>
            <p:custDataLst>
              <p:tags r:id="rId1"/>
            </p:custDataLst>
          </p:nvPr>
        </p:nvSpPr>
        <p:spPr>
          <a:xfrm>
            <a:off x="8321853" y="1210907"/>
            <a:ext cx="5083989" cy="681973"/>
          </a:xfrm>
          <a:prstGeom prst="rect">
            <a:avLst/>
          </a:prstGeom>
        </p:spPr>
        <p:txBody>
          <a:bodyPr vert="horz" lIns="0" tIns="0" rIns="0" bIns="0" rtlCol="0" anchor="b" anchorCtr="0">
            <a:noAutofit/>
          </a:bodyPr>
          <a:lstStyle>
            <a:lvl1pPr algn="l" defTabSz="906205" rtl="0" eaLnBrk="1" latinLnBrk="0" hangingPunct="1">
              <a:lnSpc>
                <a:spcPts val="3818"/>
              </a:lnSpc>
              <a:spcBef>
                <a:spcPts val="3818"/>
              </a:spcBef>
              <a:buNone/>
              <a:defRPr sz="3600" kern="1200" baseline="0">
                <a:solidFill>
                  <a:schemeClr val="tx1"/>
                </a:solidFill>
                <a:latin typeface="Frutiger 45 Light"/>
                <a:ea typeface="Arial Unicode MS" pitchFamily="34" charset="-128"/>
                <a:cs typeface="+mj-cs"/>
              </a:defRPr>
            </a:lvl1pPr>
          </a:lstStyle>
          <a:p>
            <a:endParaRPr lang="en-US" sz="1909" dirty="0"/>
          </a:p>
        </p:txBody>
      </p:sp>
      <p:sp>
        <p:nvSpPr>
          <p:cNvPr id="14" name="Title 4"/>
          <p:cNvSpPr>
            <a:spLocks noGrp="1"/>
          </p:cNvSpPr>
          <p:nvPr>
            <p:ph type="ctrTitle"/>
          </p:nvPr>
        </p:nvSpPr>
        <p:spPr>
          <a:xfrm>
            <a:off x="384369" y="1483822"/>
            <a:ext cx="7452985" cy="642158"/>
          </a:xfrm>
        </p:spPr>
        <p:txBody>
          <a:bodyPr/>
          <a:lstStyle/>
          <a:p>
            <a:r>
              <a:rPr lang="en-GB" dirty="0"/>
              <a:t>Don’t get derailed by the spike train</a:t>
            </a:r>
          </a:p>
        </p:txBody>
      </p:sp>
      <p:sp>
        <p:nvSpPr>
          <p:cNvPr id="15" name="Text Placeholder 5"/>
          <p:cNvSpPr>
            <a:spLocks noGrp="1"/>
          </p:cNvSpPr>
          <p:nvPr>
            <p:ph type="body" sz="quarter" idx="12"/>
          </p:nvPr>
        </p:nvSpPr>
        <p:spPr>
          <a:xfrm>
            <a:off x="384369" y="2214946"/>
            <a:ext cx="7452985" cy="233795"/>
          </a:xfrm>
        </p:spPr>
        <p:txBody>
          <a:bodyPr/>
          <a:lstStyle/>
          <a:p>
            <a:r>
              <a:rPr lang="de-CH" dirty="0"/>
              <a:t>UBS CIO livestream, 23 </a:t>
            </a:r>
            <a:r>
              <a:rPr lang="de-CH" dirty="0" err="1"/>
              <a:t>February</a:t>
            </a:r>
            <a:r>
              <a:rPr lang="de-CH" dirty="0"/>
              <a:t> 2021</a:t>
            </a:r>
            <a:endParaRPr lang="en-US" dirty="0"/>
          </a:p>
        </p:txBody>
      </p:sp>
      <p:sp>
        <p:nvSpPr>
          <p:cNvPr id="8" name="Rectangle 7"/>
          <p:cNvSpPr/>
          <p:nvPr/>
        </p:nvSpPr>
        <p:spPr>
          <a:xfrm>
            <a:off x="443358" y="4767301"/>
            <a:ext cx="5026819" cy="314686"/>
          </a:xfrm>
          <a:prstGeom prst="rect">
            <a:avLst/>
          </a:prstGeom>
        </p:spPr>
        <p:txBody>
          <a:bodyPr lIns="62342" tIns="31171" rIns="62342" bIns="31171">
            <a:spAutoFit/>
          </a:bodyPr>
          <a:lstStyle/>
          <a:p>
            <a:r>
              <a:rPr lang="en-GB" altLang="en-US" sz="818" dirty="0"/>
              <a:t>This report has been prepared by UBS AG and UBS Financial Services, Inc.</a:t>
            </a:r>
          </a:p>
          <a:p>
            <a:pPr>
              <a:spcBef>
                <a:spcPts val="0"/>
              </a:spcBef>
            </a:pPr>
            <a:r>
              <a:rPr lang="en-US" altLang="en-US" sz="818" dirty="0"/>
              <a:t>Required disclosures appear at the end of this presentation</a:t>
            </a:r>
            <a:endParaRPr lang="en-US" sz="818" dirty="0"/>
          </a:p>
        </p:txBody>
      </p:sp>
    </p:spTree>
    <p:extLst>
      <p:ext uri="{BB962C8B-B14F-4D97-AF65-F5344CB8AC3E}">
        <p14:creationId xmlns:p14="http://schemas.microsoft.com/office/powerpoint/2010/main" val="31800279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kumimoji="1" lang="en-US" altLang="ja-JP" sz="2400" b="1" dirty="0"/>
              <a:t>Equities</a:t>
            </a:r>
            <a:r>
              <a:rPr kumimoji="1" lang="en-US" altLang="ja-JP" sz="2400" dirty="0"/>
              <a:t>: Emerging markets are attractively valued</a:t>
            </a:r>
            <a:endParaRPr lang="en-US" sz="2400" dirty="0"/>
          </a:p>
        </p:txBody>
      </p:sp>
      <p:sp>
        <p:nvSpPr>
          <p:cNvPr id="7" name="Rectangle 6"/>
          <p:cNvSpPr/>
          <p:nvPr/>
        </p:nvSpPr>
        <p:spPr>
          <a:xfrm>
            <a:off x="400050" y="867460"/>
            <a:ext cx="4572000" cy="307777"/>
          </a:xfrm>
          <a:prstGeom prst="rect">
            <a:avLst/>
          </a:prstGeom>
        </p:spPr>
        <p:txBody>
          <a:bodyPr>
            <a:spAutoFit/>
          </a:bodyPr>
          <a:lstStyle/>
          <a:p>
            <a:r>
              <a:rPr lang="en-US" sz="1400" dirty="0">
                <a:latin typeface="Frutiger 45 Light" panose="020B0603020202020204" pitchFamily="34" charset="0"/>
              </a:rPr>
              <a:t>Relative price-to-book value MSCI EM vs MSCI World</a:t>
            </a:r>
          </a:p>
        </p:txBody>
      </p:sp>
      <p:graphicFrame>
        <p:nvGraphicFramePr>
          <p:cNvPr id="11" name="Chart 10"/>
          <p:cNvGraphicFramePr>
            <a:graphicFrameLocks/>
          </p:cNvGraphicFramePr>
          <p:nvPr>
            <p:extLst>
              <p:ext uri="{D42A27DB-BD31-4B8C-83A1-F6EECF244321}">
                <p14:modId xmlns:p14="http://schemas.microsoft.com/office/powerpoint/2010/main" val="1235987234"/>
              </p:ext>
            </p:extLst>
          </p:nvPr>
        </p:nvGraphicFramePr>
        <p:xfrm>
          <a:off x="400050" y="1144458"/>
          <a:ext cx="4181475" cy="3560891"/>
        </p:xfrm>
        <a:graphic>
          <a:graphicData uri="http://schemas.openxmlformats.org/drawingml/2006/chart">
            <c:chart xmlns:c="http://schemas.openxmlformats.org/drawingml/2006/chart" xmlns:r="http://schemas.openxmlformats.org/officeDocument/2006/relationships" r:id="rId2"/>
          </a:graphicData>
        </a:graphic>
      </p:graphicFrame>
      <p:sp>
        <p:nvSpPr>
          <p:cNvPr id="12" name="Rectangle 11"/>
          <p:cNvSpPr/>
          <p:nvPr/>
        </p:nvSpPr>
        <p:spPr>
          <a:xfrm>
            <a:off x="4705350" y="867459"/>
            <a:ext cx="4572000" cy="307777"/>
          </a:xfrm>
          <a:prstGeom prst="rect">
            <a:avLst/>
          </a:prstGeom>
        </p:spPr>
        <p:txBody>
          <a:bodyPr>
            <a:spAutoFit/>
          </a:bodyPr>
          <a:lstStyle/>
          <a:p>
            <a:r>
              <a:rPr lang="en-US" sz="1400" dirty="0">
                <a:latin typeface="Frutiger 45 Light" panose="020B0603020202020204" pitchFamily="34" charset="0"/>
              </a:rPr>
              <a:t>MSCI EM vs World following previous recessions</a:t>
            </a:r>
          </a:p>
        </p:txBody>
      </p:sp>
      <p:graphicFrame>
        <p:nvGraphicFramePr>
          <p:cNvPr id="14" name="Chart 13"/>
          <p:cNvGraphicFramePr>
            <a:graphicFrameLocks/>
          </p:cNvGraphicFramePr>
          <p:nvPr>
            <p:extLst>
              <p:ext uri="{D42A27DB-BD31-4B8C-83A1-F6EECF244321}">
                <p14:modId xmlns:p14="http://schemas.microsoft.com/office/powerpoint/2010/main" val="3375651792"/>
              </p:ext>
            </p:extLst>
          </p:nvPr>
        </p:nvGraphicFramePr>
        <p:xfrm>
          <a:off x="4705350" y="1144459"/>
          <a:ext cx="4181474" cy="3751390"/>
        </p:xfrm>
        <a:graphic>
          <a:graphicData uri="http://schemas.openxmlformats.org/drawingml/2006/chart">
            <c:chart xmlns:c="http://schemas.openxmlformats.org/drawingml/2006/chart" xmlns:r="http://schemas.openxmlformats.org/officeDocument/2006/relationships" r:id="rId3"/>
          </a:graphicData>
        </a:graphic>
      </p:graphicFrame>
      <p:sp>
        <p:nvSpPr>
          <p:cNvPr id="15" name="TextBox 14"/>
          <p:cNvSpPr txBox="1"/>
          <p:nvPr/>
        </p:nvSpPr>
        <p:spPr>
          <a:xfrm>
            <a:off x="1472532" y="4701450"/>
            <a:ext cx="7092009" cy="255770"/>
          </a:xfrm>
          <a:prstGeom prst="rect">
            <a:avLst/>
          </a:prstGeom>
          <a:noFill/>
        </p:spPr>
        <p:txBody>
          <a:bodyPr wrap="square" lIns="0" tIns="0" rIns="0" bIns="0" rtlCol="0" anchor="b" anchorCtr="0">
            <a:noAutofit/>
          </a:bodyPr>
          <a:lstStyle/>
          <a:p>
            <a:pPr defTabSz="787416"/>
            <a:r>
              <a:rPr lang="en-US" sz="700" dirty="0">
                <a:solidFill>
                  <a:prstClr val="black"/>
                </a:solidFill>
                <a:latin typeface="Frutiger 45 Light" panose="020B0603020202020204" pitchFamily="34" charset="0"/>
              </a:rPr>
              <a:t>Sources: </a:t>
            </a:r>
            <a:r>
              <a:rPr lang="en-US" sz="700" dirty="0" err="1">
                <a:solidFill>
                  <a:prstClr val="black"/>
                </a:solidFill>
                <a:latin typeface="Frutiger 45 Light" panose="020B0603020202020204" pitchFamily="34" charset="0"/>
              </a:rPr>
              <a:t>Datastream</a:t>
            </a:r>
            <a:r>
              <a:rPr lang="en-US" sz="700" dirty="0">
                <a:solidFill>
                  <a:prstClr val="black"/>
                </a:solidFill>
                <a:latin typeface="Frutiger 45 Light" panose="020B0603020202020204" pitchFamily="34" charset="0"/>
              </a:rPr>
              <a:t>, UBS, as of February 18, 2021</a:t>
            </a:r>
          </a:p>
        </p:txBody>
      </p:sp>
    </p:spTree>
    <p:extLst>
      <p:ext uri="{BB962C8B-B14F-4D97-AF65-F5344CB8AC3E}">
        <p14:creationId xmlns:p14="http://schemas.microsoft.com/office/powerpoint/2010/main" val="24806356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custDataLst>
              <p:tags r:id="rId2"/>
            </p:custDataLst>
          </p:nvPr>
        </p:nvSpPr>
        <p:spPr/>
        <p:txBody>
          <a:bodyPr>
            <a:normAutofit/>
          </a:bodyPr>
          <a:lstStyle/>
          <a:p>
            <a:pPr>
              <a:spcAft>
                <a:spcPct val="0"/>
              </a:spcAft>
            </a:pPr>
            <a:r>
              <a:rPr lang="en-US" sz="2400" b="1" dirty="0">
                <a:ea typeface="Arial Unicode MS" pitchFamily="34" charset="-128"/>
              </a:rPr>
              <a:t>Bonds</a:t>
            </a:r>
            <a:r>
              <a:rPr lang="en-US" sz="2400" dirty="0">
                <a:ea typeface="Arial Unicode MS" pitchFamily="34" charset="-128"/>
              </a:rPr>
              <a:t>: Asia High Yield can enhance portfolio yield</a:t>
            </a:r>
          </a:p>
        </p:txBody>
      </p:sp>
      <p:sp>
        <p:nvSpPr>
          <p:cNvPr id="10" name="TextBox 9"/>
          <p:cNvSpPr txBox="1"/>
          <p:nvPr>
            <p:custDataLst>
              <p:tags r:id="rId3"/>
            </p:custDataLst>
          </p:nvPr>
        </p:nvSpPr>
        <p:spPr>
          <a:xfrm>
            <a:off x="382853" y="763526"/>
            <a:ext cx="8354291" cy="291161"/>
          </a:xfrm>
          <a:prstGeom prst="rect">
            <a:avLst/>
          </a:prstGeom>
          <a:noFill/>
        </p:spPr>
        <p:txBody>
          <a:bodyPr vert="horz" wrap="square" lIns="0" tIns="0" rIns="0" bIns="0" rtlCol="0" anchor="t">
            <a:noAutofit/>
          </a:bodyPr>
          <a:lstStyle>
            <a:defPPr>
              <a:defRPr lang="en-US"/>
            </a:defPPr>
            <a:lvl1pPr defTabSz="830110" eaLnBrk="1">
              <a:spcBef>
                <a:spcPts val="0"/>
              </a:spcBef>
              <a:spcAft>
                <a:spcPts val="545"/>
              </a:spcAft>
              <a:defRPr kern="0">
                <a:solidFill>
                  <a:srgbClr val="464749"/>
                </a:solidFill>
                <a:latin typeface="UBSHeadline"/>
                <a:ea typeface="Arial Unicode MS"/>
              </a:defRPr>
            </a:lvl1pPr>
          </a:lstStyle>
          <a:p>
            <a:r>
              <a:rPr lang="en-GB" sz="1600" kern="1200" dirty="0">
                <a:solidFill>
                  <a:schemeClr val="tx1"/>
                </a:solidFill>
                <a:latin typeface="Frutiger 45 Light" panose="020B0603020202020204" pitchFamily="34" charset="0"/>
                <a:ea typeface="+mn-ea"/>
              </a:rPr>
              <a:t>Yields on different types of credit (yield-to-worst), in %</a:t>
            </a:r>
          </a:p>
          <a:p>
            <a:r>
              <a:rPr lang="en-US" sz="2400" i="1" dirty="0">
                <a:latin typeface="+mn-lt"/>
              </a:rPr>
              <a:t> </a:t>
            </a:r>
            <a:endParaRPr lang="en-GB" sz="2400" dirty="0">
              <a:latin typeface="+mn-lt"/>
            </a:endParaRPr>
          </a:p>
          <a:p>
            <a:pPr fontAlgn="base" hangingPunct="0"/>
            <a:endParaRPr lang="en-US" sz="2400" dirty="0">
              <a:latin typeface="+mn-lt"/>
            </a:endParaRPr>
          </a:p>
        </p:txBody>
      </p:sp>
      <p:sp>
        <p:nvSpPr>
          <p:cNvPr id="8" name="TextBox 7"/>
          <p:cNvSpPr txBox="1"/>
          <p:nvPr/>
        </p:nvSpPr>
        <p:spPr>
          <a:xfrm>
            <a:off x="1472532" y="4701450"/>
            <a:ext cx="7092009" cy="255770"/>
          </a:xfrm>
          <a:prstGeom prst="rect">
            <a:avLst/>
          </a:prstGeom>
          <a:noFill/>
        </p:spPr>
        <p:txBody>
          <a:bodyPr wrap="square" lIns="0" tIns="0" rIns="0" bIns="0" rtlCol="0" anchor="b" anchorCtr="0">
            <a:noAutofit/>
          </a:bodyPr>
          <a:lstStyle/>
          <a:p>
            <a:pPr defTabSz="787416"/>
            <a:r>
              <a:rPr lang="en-US" sz="700" dirty="0">
                <a:solidFill>
                  <a:prstClr val="black"/>
                </a:solidFill>
                <a:latin typeface="Frutiger 45 Light" panose="020B0603020202020204" pitchFamily="34" charset="0"/>
              </a:rPr>
              <a:t>Sources: Bloomberg, UBS, as of February 19, 2021</a:t>
            </a:r>
          </a:p>
        </p:txBody>
      </p:sp>
      <p:pic>
        <p:nvPicPr>
          <p:cNvPr id="2" name="Picture 1">
            <a:extLst>
              <a:ext uri="{FF2B5EF4-FFF2-40B4-BE49-F238E27FC236}">
                <a16:creationId xmlns:a16="http://schemas.microsoft.com/office/drawing/2014/main" id="{BDDB6B70-EF9A-484C-9ADE-AC1E7EA301F4}"/>
              </a:ext>
            </a:extLst>
          </p:cNvPr>
          <p:cNvPicPr>
            <a:picLocks noChangeAspect="1"/>
          </p:cNvPicPr>
          <p:nvPr/>
        </p:nvPicPr>
        <p:blipFill>
          <a:blip r:embed="rId6"/>
          <a:stretch>
            <a:fillRect/>
          </a:stretch>
        </p:blipFill>
        <p:spPr>
          <a:xfrm>
            <a:off x="1262338" y="1075953"/>
            <a:ext cx="6741132" cy="3706183"/>
          </a:xfrm>
          <a:prstGeom prst="rect">
            <a:avLst/>
          </a:prstGeom>
        </p:spPr>
      </p:pic>
    </p:spTree>
    <p:custDataLst>
      <p:tags r:id="rId1"/>
    </p:custDataLst>
    <p:extLst>
      <p:ext uri="{BB962C8B-B14F-4D97-AF65-F5344CB8AC3E}">
        <p14:creationId xmlns:p14="http://schemas.microsoft.com/office/powerpoint/2010/main" val="9018994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custDataLst>
              <p:tags r:id="rId2"/>
            </p:custDataLst>
          </p:nvPr>
        </p:nvSpPr>
        <p:spPr/>
        <p:txBody>
          <a:bodyPr>
            <a:normAutofit/>
          </a:bodyPr>
          <a:lstStyle/>
          <a:p>
            <a:pPr>
              <a:spcAft>
                <a:spcPct val="0"/>
              </a:spcAft>
            </a:pPr>
            <a:r>
              <a:rPr lang="en-US" sz="2400" b="1" dirty="0">
                <a:ea typeface="Arial Unicode MS" pitchFamily="34" charset="-128"/>
              </a:rPr>
              <a:t>Summary</a:t>
            </a:r>
            <a:r>
              <a:rPr lang="en-US" sz="2400" dirty="0">
                <a:ea typeface="Arial Unicode MS" pitchFamily="34" charset="-128"/>
              </a:rPr>
              <a:t>: Asset class preferences</a:t>
            </a:r>
          </a:p>
        </p:txBody>
      </p:sp>
      <p:sp>
        <p:nvSpPr>
          <p:cNvPr id="8" name="TextBox 7"/>
          <p:cNvSpPr txBox="1"/>
          <p:nvPr/>
        </p:nvSpPr>
        <p:spPr>
          <a:xfrm>
            <a:off x="1472532" y="4701450"/>
            <a:ext cx="7092009" cy="255770"/>
          </a:xfrm>
          <a:prstGeom prst="rect">
            <a:avLst/>
          </a:prstGeom>
          <a:noFill/>
        </p:spPr>
        <p:txBody>
          <a:bodyPr wrap="square" lIns="0" tIns="0" rIns="0" bIns="0" rtlCol="0" anchor="b" anchorCtr="0">
            <a:noAutofit/>
          </a:bodyPr>
          <a:lstStyle/>
          <a:p>
            <a:pPr defTabSz="787416"/>
            <a:r>
              <a:rPr lang="en-US" sz="700" dirty="0">
                <a:solidFill>
                  <a:prstClr val="black"/>
                </a:solidFill>
                <a:latin typeface="Frutiger 45 Light" panose="020B0603020202020204" pitchFamily="34" charset="0"/>
              </a:rPr>
              <a:t>Sources: Bloomberg, UBS, as of February 22, 2021</a:t>
            </a:r>
          </a:p>
        </p:txBody>
      </p:sp>
      <p:pic>
        <p:nvPicPr>
          <p:cNvPr id="2" name="Picture 1">
            <a:extLst>
              <a:ext uri="{FF2B5EF4-FFF2-40B4-BE49-F238E27FC236}">
                <a16:creationId xmlns:a16="http://schemas.microsoft.com/office/drawing/2014/main" id="{0101E28C-966B-4BB4-9501-EF67000BDB48}"/>
              </a:ext>
            </a:extLst>
          </p:cNvPr>
          <p:cNvPicPr>
            <a:picLocks noChangeAspect="1"/>
          </p:cNvPicPr>
          <p:nvPr/>
        </p:nvPicPr>
        <p:blipFill>
          <a:blip r:embed="rId5"/>
          <a:stretch>
            <a:fillRect/>
          </a:stretch>
        </p:blipFill>
        <p:spPr>
          <a:xfrm>
            <a:off x="852755" y="826461"/>
            <a:ext cx="7205015" cy="3971569"/>
          </a:xfrm>
          <a:prstGeom prst="rect">
            <a:avLst/>
          </a:prstGeom>
        </p:spPr>
      </p:pic>
    </p:spTree>
    <p:custDataLst>
      <p:tags r:id="rId1"/>
    </p:custDataLst>
    <p:extLst>
      <p:ext uri="{BB962C8B-B14F-4D97-AF65-F5344CB8AC3E}">
        <p14:creationId xmlns:p14="http://schemas.microsoft.com/office/powerpoint/2010/main" val="3896311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383562" y="1658490"/>
            <a:ext cx="8350336" cy="1082732"/>
          </a:xfrm>
        </p:spPr>
        <p:txBody>
          <a:bodyPr/>
          <a:lstStyle/>
          <a:p>
            <a:r>
              <a:rPr lang="en-US" dirty="0"/>
              <a:t>Kiran Ganesh</a:t>
            </a:r>
          </a:p>
          <a:p>
            <a:r>
              <a:rPr lang="en-US" dirty="0"/>
              <a:t>Head of Investment Communications</a:t>
            </a:r>
          </a:p>
        </p:txBody>
      </p:sp>
    </p:spTree>
    <p:extLst>
      <p:ext uri="{BB962C8B-B14F-4D97-AF65-F5344CB8AC3E}">
        <p14:creationId xmlns:p14="http://schemas.microsoft.com/office/powerpoint/2010/main" val="11785763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A9BD7CD7-0341-4F57-82E9-4224CBF5C916}"/>
              </a:ext>
            </a:extLst>
          </p:cNvPr>
          <p:cNvSpPr txBox="1"/>
          <p:nvPr>
            <p:custDataLst>
              <p:tags r:id="rId2"/>
            </p:custDataLst>
          </p:nvPr>
        </p:nvSpPr>
        <p:spPr>
          <a:xfrm>
            <a:off x="382853" y="763526"/>
            <a:ext cx="8354291" cy="291161"/>
          </a:xfrm>
          <a:prstGeom prst="rect">
            <a:avLst/>
          </a:prstGeom>
          <a:noFill/>
        </p:spPr>
        <p:txBody>
          <a:bodyPr vert="horz" wrap="square" lIns="0" tIns="0" rIns="0" bIns="0" rtlCol="0" anchor="t">
            <a:noAutofit/>
          </a:bodyPr>
          <a:lstStyle>
            <a:defPPr>
              <a:defRPr lang="en-US"/>
            </a:defPPr>
            <a:lvl1pPr defTabSz="830110" eaLnBrk="1">
              <a:spcBef>
                <a:spcPts val="0"/>
              </a:spcBef>
              <a:spcAft>
                <a:spcPts val="545"/>
              </a:spcAft>
              <a:defRPr kern="0">
                <a:solidFill>
                  <a:srgbClr val="464749"/>
                </a:solidFill>
                <a:latin typeface="UBSHeadline"/>
                <a:ea typeface="Arial Unicode MS"/>
              </a:defRPr>
            </a:lvl1pPr>
          </a:lstStyle>
          <a:p>
            <a:r>
              <a:rPr lang="en-US" sz="1600" kern="1200" dirty="0">
                <a:solidFill>
                  <a:schemeClr val="tx1"/>
                </a:solidFill>
                <a:latin typeface="Frutiger 45 Light" panose="020B0603020202020204" pitchFamily="34" charset="0"/>
                <a:ea typeface="+mn-ea"/>
              </a:rPr>
              <a:t>Cash rate expectations based on forward markets</a:t>
            </a:r>
          </a:p>
          <a:p>
            <a:r>
              <a:rPr lang="en-US" sz="2400" i="1" dirty="0">
                <a:latin typeface="+mn-lt"/>
              </a:rPr>
              <a:t> </a:t>
            </a:r>
            <a:endParaRPr lang="en-GB" sz="2400" dirty="0">
              <a:latin typeface="+mn-lt"/>
            </a:endParaRPr>
          </a:p>
          <a:p>
            <a:pPr fontAlgn="base" hangingPunct="0"/>
            <a:endParaRPr lang="en-US" sz="2400" dirty="0">
              <a:latin typeface="+mn-lt"/>
            </a:endParaRPr>
          </a:p>
        </p:txBody>
      </p:sp>
      <p:sp>
        <p:nvSpPr>
          <p:cNvPr id="7" name="Title 6"/>
          <p:cNvSpPr>
            <a:spLocks noGrp="1"/>
          </p:cNvSpPr>
          <p:nvPr>
            <p:ph type="title"/>
            <p:custDataLst>
              <p:tags r:id="rId3"/>
            </p:custDataLst>
          </p:nvPr>
        </p:nvSpPr>
        <p:spPr/>
        <p:txBody>
          <a:bodyPr>
            <a:normAutofit fontScale="90000"/>
          </a:bodyPr>
          <a:lstStyle/>
          <a:p>
            <a:pPr>
              <a:spcAft>
                <a:spcPct val="0"/>
              </a:spcAft>
            </a:pPr>
            <a:br>
              <a:rPr lang="en-US" spc="-75" dirty="0"/>
            </a:br>
            <a:br>
              <a:rPr lang="en-US" spc="-75" dirty="0"/>
            </a:br>
            <a:br>
              <a:rPr lang="en-US" spc="-75" dirty="0"/>
            </a:br>
            <a:br>
              <a:rPr lang="en-US" spc="-75" dirty="0"/>
            </a:br>
            <a:br>
              <a:rPr lang="en-US" spc="-75" dirty="0"/>
            </a:br>
            <a:r>
              <a:rPr lang="en-US" dirty="0"/>
              <a:t>Rates are set to stay low for longer</a:t>
            </a:r>
            <a:endParaRPr lang="en-US" dirty="0">
              <a:solidFill>
                <a:srgbClr val="000000"/>
              </a:solidFill>
              <a:latin typeface="Frutiger 45 Light" panose="020B0603020202020204" pitchFamily="34" charset="0"/>
            </a:endParaRPr>
          </a:p>
        </p:txBody>
      </p:sp>
      <p:sp>
        <p:nvSpPr>
          <p:cNvPr id="8" name="TextBox 7"/>
          <p:cNvSpPr txBox="1"/>
          <p:nvPr/>
        </p:nvSpPr>
        <p:spPr>
          <a:xfrm>
            <a:off x="2247399" y="4701448"/>
            <a:ext cx="5319007" cy="255770"/>
          </a:xfrm>
          <a:prstGeom prst="rect">
            <a:avLst/>
          </a:prstGeom>
          <a:noFill/>
        </p:spPr>
        <p:txBody>
          <a:bodyPr wrap="square" lIns="0" tIns="0" rIns="0" bIns="0" rtlCol="0" anchor="b" anchorCtr="0">
            <a:noAutofit/>
          </a:bodyPr>
          <a:lstStyle/>
          <a:p>
            <a:pPr defTabSz="661502"/>
            <a:r>
              <a:rPr lang="en-US" sz="600" dirty="0">
                <a:solidFill>
                  <a:prstClr val="black"/>
                </a:solidFill>
                <a:latin typeface="Frutiger 45 Light" panose="020B0603020202020204" pitchFamily="34" charset="0"/>
              </a:rPr>
              <a:t>Sources: </a:t>
            </a:r>
            <a:r>
              <a:rPr lang="en-GB" sz="600" dirty="0">
                <a:solidFill>
                  <a:prstClr val="black"/>
                </a:solidFill>
                <a:latin typeface="Frutiger 45 Light" panose="020B0603020202020204" pitchFamily="34" charset="0"/>
              </a:rPr>
              <a:t>Bloomberg, UBS, as of January 2021</a:t>
            </a:r>
            <a:endParaRPr lang="en-US" sz="600" dirty="0">
              <a:solidFill>
                <a:prstClr val="black"/>
              </a:solidFill>
              <a:latin typeface="Frutiger 45 Light" panose="020B0603020202020204" pitchFamily="34" charset="0"/>
            </a:endParaRPr>
          </a:p>
          <a:p>
            <a:pPr defTabSz="661502"/>
            <a:r>
              <a:rPr lang="en-US" sz="600" dirty="0">
                <a:solidFill>
                  <a:prstClr val="black"/>
                </a:solidFill>
                <a:latin typeface="Frutiger 45 Light" panose="020B0603020202020204" pitchFamily="34" charset="0"/>
              </a:rPr>
              <a:t>Please see important disclaimer at the end of the document.</a:t>
            </a:r>
          </a:p>
        </p:txBody>
      </p:sp>
      <p:pic>
        <p:nvPicPr>
          <p:cNvPr id="20482"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32899" y="1139253"/>
            <a:ext cx="6531447" cy="35621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41200911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custDataLst>
              <p:tags r:id="rId2"/>
            </p:custDataLst>
          </p:nvPr>
        </p:nvSpPr>
        <p:spPr/>
        <p:txBody>
          <a:bodyPr>
            <a:normAutofit/>
          </a:bodyPr>
          <a:lstStyle/>
          <a:p>
            <a:pPr>
              <a:spcAft>
                <a:spcPct val="0"/>
              </a:spcAft>
            </a:pPr>
            <a:r>
              <a:rPr lang="en-US" dirty="0"/>
              <a:t>Stocks have reliably outperformed over time</a:t>
            </a:r>
            <a:endParaRPr lang="en-US" dirty="0">
              <a:solidFill>
                <a:srgbClr val="000000"/>
              </a:solidFill>
              <a:latin typeface="Frutiger 45 Light" panose="020B0603020202020204" pitchFamily="34" charset="0"/>
            </a:endParaRPr>
          </a:p>
        </p:txBody>
      </p:sp>
      <p:sp>
        <p:nvSpPr>
          <p:cNvPr id="8" name="TextBox 7"/>
          <p:cNvSpPr txBox="1"/>
          <p:nvPr/>
        </p:nvSpPr>
        <p:spPr>
          <a:xfrm>
            <a:off x="2247399" y="4701448"/>
            <a:ext cx="5319007" cy="255770"/>
          </a:xfrm>
          <a:prstGeom prst="rect">
            <a:avLst/>
          </a:prstGeom>
          <a:noFill/>
        </p:spPr>
        <p:txBody>
          <a:bodyPr wrap="square" lIns="0" tIns="0" rIns="0" bIns="0" rtlCol="0" anchor="b" anchorCtr="0">
            <a:noAutofit/>
          </a:bodyPr>
          <a:lstStyle/>
          <a:p>
            <a:pPr defTabSz="661502"/>
            <a:r>
              <a:rPr lang="en-US" sz="600" dirty="0">
                <a:solidFill>
                  <a:prstClr val="black"/>
                </a:solidFill>
                <a:latin typeface="Frutiger 45 Light" panose="020B0603020202020204" pitchFamily="34" charset="0"/>
              </a:rPr>
              <a:t>Sources: Morningstar Direct, UBS, as of January 2021</a:t>
            </a:r>
          </a:p>
          <a:p>
            <a:pPr defTabSz="661502"/>
            <a:r>
              <a:rPr lang="en-US" sz="600" dirty="0">
                <a:solidFill>
                  <a:prstClr val="black"/>
                </a:solidFill>
                <a:latin typeface="Frutiger 45 Light" panose="020B0603020202020204" pitchFamily="34" charset="0"/>
              </a:rPr>
              <a:t>Please see important disclaimer at the end of the document.</a:t>
            </a:r>
          </a:p>
        </p:txBody>
      </p:sp>
      <p:pic>
        <p:nvPicPr>
          <p:cNvPr id="20482"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30139" y="1292296"/>
            <a:ext cx="6334207" cy="34091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a:extLst>
              <a:ext uri="{FF2B5EF4-FFF2-40B4-BE49-F238E27FC236}">
                <a16:creationId xmlns:a16="http://schemas.microsoft.com/office/drawing/2014/main" id="{7E1B02A9-8ED3-49B6-B42C-5172FB5A9981}"/>
              </a:ext>
            </a:extLst>
          </p:cNvPr>
          <p:cNvSpPr txBox="1"/>
          <p:nvPr>
            <p:custDataLst>
              <p:tags r:id="rId3"/>
            </p:custDataLst>
          </p:nvPr>
        </p:nvSpPr>
        <p:spPr>
          <a:xfrm>
            <a:off x="382853" y="763526"/>
            <a:ext cx="8354291" cy="291161"/>
          </a:xfrm>
          <a:prstGeom prst="rect">
            <a:avLst/>
          </a:prstGeom>
          <a:noFill/>
        </p:spPr>
        <p:txBody>
          <a:bodyPr vert="horz" wrap="square" lIns="0" tIns="0" rIns="0" bIns="0" rtlCol="0" anchor="t">
            <a:noAutofit/>
          </a:bodyPr>
          <a:lstStyle>
            <a:defPPr>
              <a:defRPr lang="en-US"/>
            </a:defPPr>
            <a:lvl1pPr defTabSz="830110" eaLnBrk="1">
              <a:spcBef>
                <a:spcPts val="0"/>
              </a:spcBef>
              <a:spcAft>
                <a:spcPts val="545"/>
              </a:spcAft>
              <a:defRPr kern="0">
                <a:solidFill>
                  <a:srgbClr val="464749"/>
                </a:solidFill>
                <a:latin typeface="UBSHeadline"/>
                <a:ea typeface="Arial Unicode MS"/>
              </a:defRPr>
            </a:lvl1pPr>
          </a:lstStyle>
          <a:p>
            <a:r>
              <a:rPr lang="en-US" sz="1600" kern="1200" dirty="0">
                <a:solidFill>
                  <a:schemeClr val="tx1"/>
                </a:solidFill>
                <a:latin typeface="Frutiger 45 Light" panose="020B0603020202020204" pitchFamily="34" charset="0"/>
                <a:ea typeface="+mn-ea"/>
              </a:rPr>
              <a:t>How often the S&amp;P 500 has outperformed 3-month Treasury bills, based on various holding periods since 1928</a:t>
            </a:r>
          </a:p>
          <a:p>
            <a:r>
              <a:rPr lang="en-US" sz="2400" i="1" dirty="0">
                <a:latin typeface="+mn-lt"/>
              </a:rPr>
              <a:t> </a:t>
            </a:r>
            <a:endParaRPr lang="en-GB" sz="2400" dirty="0">
              <a:latin typeface="+mn-lt"/>
            </a:endParaRPr>
          </a:p>
          <a:p>
            <a:pPr fontAlgn="base" hangingPunct="0"/>
            <a:endParaRPr lang="en-US" sz="2400" dirty="0">
              <a:latin typeface="+mn-lt"/>
            </a:endParaRPr>
          </a:p>
        </p:txBody>
      </p:sp>
    </p:spTree>
    <p:custDataLst>
      <p:tags r:id="rId1"/>
    </p:custDataLst>
    <p:extLst>
      <p:ext uri="{BB962C8B-B14F-4D97-AF65-F5344CB8AC3E}">
        <p14:creationId xmlns:p14="http://schemas.microsoft.com/office/powerpoint/2010/main" val="23480843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custDataLst>
              <p:tags r:id="rId2"/>
            </p:custDataLst>
          </p:nvPr>
        </p:nvSpPr>
        <p:spPr/>
        <p:txBody>
          <a:bodyPr>
            <a:normAutofit/>
          </a:bodyPr>
          <a:lstStyle/>
          <a:p>
            <a:pPr>
              <a:spcAft>
                <a:spcPct val="0"/>
              </a:spcAft>
            </a:pPr>
            <a:r>
              <a:rPr lang="en-US" dirty="0"/>
              <a:t>Cash won't grow your capital to meet your needs</a:t>
            </a:r>
            <a:endParaRPr lang="en-US" dirty="0">
              <a:solidFill>
                <a:srgbClr val="000000"/>
              </a:solidFill>
              <a:latin typeface="Frutiger 45 Light" panose="020B0603020202020204" pitchFamily="34" charset="0"/>
            </a:endParaRPr>
          </a:p>
        </p:txBody>
      </p:sp>
      <p:sp>
        <p:nvSpPr>
          <p:cNvPr id="8" name="TextBox 7"/>
          <p:cNvSpPr txBox="1"/>
          <p:nvPr/>
        </p:nvSpPr>
        <p:spPr>
          <a:xfrm>
            <a:off x="1415191" y="4701448"/>
            <a:ext cx="5319007" cy="255770"/>
          </a:xfrm>
          <a:prstGeom prst="rect">
            <a:avLst/>
          </a:prstGeom>
          <a:noFill/>
        </p:spPr>
        <p:txBody>
          <a:bodyPr wrap="square" lIns="0" tIns="0" rIns="0" bIns="0" rtlCol="0" anchor="b" anchorCtr="0">
            <a:noAutofit/>
          </a:bodyPr>
          <a:lstStyle/>
          <a:p>
            <a:pPr defTabSz="661502"/>
            <a:r>
              <a:rPr lang="en-US" sz="700" dirty="0">
                <a:solidFill>
                  <a:prstClr val="black"/>
                </a:solidFill>
                <a:latin typeface="Frutiger 45 Light" panose="020B0603020202020204" pitchFamily="34" charset="0"/>
              </a:rPr>
              <a:t>Sources: </a:t>
            </a:r>
            <a:r>
              <a:rPr lang="en-GB" sz="700" dirty="0">
                <a:solidFill>
                  <a:prstClr val="black"/>
                </a:solidFill>
                <a:latin typeface="Frutiger 45 Light" panose="020B0603020202020204" pitchFamily="34" charset="0"/>
              </a:rPr>
              <a:t>Bloomberg, UBS, as of January 2021</a:t>
            </a:r>
            <a:endParaRPr lang="en-US" sz="700" dirty="0">
              <a:solidFill>
                <a:prstClr val="black"/>
              </a:solidFill>
              <a:latin typeface="Frutiger 45 Light" panose="020B0603020202020204" pitchFamily="34" charset="0"/>
            </a:endParaRPr>
          </a:p>
          <a:p>
            <a:pPr defTabSz="661502"/>
            <a:r>
              <a:rPr lang="en-US" sz="700" dirty="0">
                <a:solidFill>
                  <a:prstClr val="black"/>
                </a:solidFill>
                <a:latin typeface="Frutiger 45 Light" panose="020B0603020202020204" pitchFamily="34" charset="0"/>
              </a:rPr>
              <a:t>Please see important disclaimer at the end of the document.</a:t>
            </a:r>
          </a:p>
        </p:txBody>
      </p:sp>
      <p:pic>
        <p:nvPicPr>
          <p:cNvPr id="3074"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30140" y="1354601"/>
            <a:ext cx="6328172" cy="33468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a:extLst>
              <a:ext uri="{FF2B5EF4-FFF2-40B4-BE49-F238E27FC236}">
                <a16:creationId xmlns:a16="http://schemas.microsoft.com/office/drawing/2014/main" id="{668DFCD1-023B-4EE4-AB69-D383BAE6E1CD}"/>
              </a:ext>
            </a:extLst>
          </p:cNvPr>
          <p:cNvSpPr txBox="1"/>
          <p:nvPr>
            <p:custDataLst>
              <p:tags r:id="rId3"/>
            </p:custDataLst>
          </p:nvPr>
        </p:nvSpPr>
        <p:spPr>
          <a:xfrm>
            <a:off x="382853" y="763526"/>
            <a:ext cx="8354291" cy="291161"/>
          </a:xfrm>
          <a:prstGeom prst="rect">
            <a:avLst/>
          </a:prstGeom>
          <a:noFill/>
        </p:spPr>
        <p:txBody>
          <a:bodyPr vert="horz" wrap="square" lIns="0" tIns="0" rIns="0" bIns="0" rtlCol="0" anchor="t">
            <a:noAutofit/>
          </a:bodyPr>
          <a:lstStyle>
            <a:defPPr>
              <a:defRPr lang="en-US"/>
            </a:defPPr>
            <a:lvl1pPr defTabSz="830110" eaLnBrk="1">
              <a:spcBef>
                <a:spcPts val="0"/>
              </a:spcBef>
              <a:spcAft>
                <a:spcPts val="545"/>
              </a:spcAft>
              <a:defRPr kern="0">
                <a:solidFill>
                  <a:srgbClr val="464749"/>
                </a:solidFill>
                <a:latin typeface="UBSHeadline"/>
                <a:ea typeface="Arial Unicode MS"/>
              </a:defRPr>
            </a:lvl1pPr>
          </a:lstStyle>
          <a:p>
            <a:r>
              <a:rPr lang="en-US" sz="1600" kern="1200" dirty="0">
                <a:solidFill>
                  <a:schemeClr val="tx1"/>
                </a:solidFill>
                <a:latin typeface="Frutiger 45 Light" panose="020B0603020202020204" pitchFamily="34" charset="0"/>
                <a:ea typeface="+mn-ea"/>
              </a:rPr>
              <a:t>Evolution of a 5 million portfolio, in cash vs. an all-equity portfolio and a 60/40 portfolio, with a 250k annual withdrawal and 2% inflation over time </a:t>
            </a:r>
          </a:p>
          <a:p>
            <a:endParaRPr lang="en-GB" sz="2400" dirty="0">
              <a:latin typeface="+mn-lt"/>
            </a:endParaRPr>
          </a:p>
        </p:txBody>
      </p:sp>
    </p:spTree>
    <p:custDataLst>
      <p:tags r:id="rId1"/>
    </p:custDataLst>
    <p:extLst>
      <p:ext uri="{BB962C8B-B14F-4D97-AF65-F5344CB8AC3E}">
        <p14:creationId xmlns:p14="http://schemas.microsoft.com/office/powerpoint/2010/main" val="10203442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30">
            <a:extLst>
              <a:ext uri="{FF2B5EF4-FFF2-40B4-BE49-F238E27FC236}">
                <a16:creationId xmlns:a16="http://schemas.microsoft.com/office/drawing/2014/main" id="{4063CA65-139C-40C5-A2FD-76505DFFF032}"/>
              </a:ext>
            </a:extLst>
          </p:cNvPr>
          <p:cNvSpPr txBox="1"/>
          <p:nvPr>
            <p:custDataLst>
              <p:tags r:id="rId2"/>
            </p:custDataLst>
          </p:nvPr>
        </p:nvSpPr>
        <p:spPr>
          <a:xfrm>
            <a:off x="382853" y="763526"/>
            <a:ext cx="8354291" cy="291161"/>
          </a:xfrm>
          <a:prstGeom prst="rect">
            <a:avLst/>
          </a:prstGeom>
          <a:noFill/>
        </p:spPr>
        <p:txBody>
          <a:bodyPr vert="horz" wrap="square" lIns="0" tIns="0" rIns="0" bIns="0" rtlCol="0" anchor="t">
            <a:noAutofit/>
          </a:bodyPr>
          <a:lstStyle>
            <a:defPPr>
              <a:defRPr lang="en-US"/>
            </a:defPPr>
            <a:lvl1pPr defTabSz="830110" eaLnBrk="1">
              <a:spcBef>
                <a:spcPts val="0"/>
              </a:spcBef>
              <a:spcAft>
                <a:spcPts val="545"/>
              </a:spcAft>
              <a:defRPr kern="0">
                <a:solidFill>
                  <a:srgbClr val="464749"/>
                </a:solidFill>
                <a:latin typeface="UBSHeadline"/>
                <a:ea typeface="Arial Unicode MS"/>
              </a:defRPr>
            </a:lvl1pPr>
          </a:lstStyle>
          <a:p>
            <a:r>
              <a:rPr lang="en-US" sz="1600" kern="1200" dirty="0">
                <a:solidFill>
                  <a:schemeClr val="tx1"/>
                </a:solidFill>
                <a:latin typeface="Frutiger 45 Light" panose="020B0603020202020204" pitchFamily="34" charset="0"/>
                <a:ea typeface="+mn-ea"/>
              </a:rPr>
              <a:t>Liquidity. Longevity. Legacy. framework</a:t>
            </a:r>
          </a:p>
          <a:p>
            <a:r>
              <a:rPr lang="en-US" sz="2400" i="1" dirty="0">
                <a:latin typeface="+mn-lt"/>
              </a:rPr>
              <a:t> </a:t>
            </a:r>
            <a:endParaRPr lang="en-GB" sz="2400" dirty="0">
              <a:latin typeface="+mn-lt"/>
            </a:endParaRPr>
          </a:p>
          <a:p>
            <a:pPr fontAlgn="base" hangingPunct="0"/>
            <a:endParaRPr lang="en-US" sz="2400" dirty="0">
              <a:latin typeface="+mn-lt"/>
            </a:endParaRPr>
          </a:p>
        </p:txBody>
      </p:sp>
      <p:sp>
        <p:nvSpPr>
          <p:cNvPr id="10" name="TextBox 9"/>
          <p:cNvSpPr txBox="1"/>
          <p:nvPr/>
        </p:nvSpPr>
        <p:spPr>
          <a:xfrm>
            <a:off x="1422202" y="4690395"/>
            <a:ext cx="6550544" cy="283609"/>
          </a:xfrm>
          <a:prstGeom prst="rect">
            <a:avLst/>
          </a:prstGeom>
          <a:noFill/>
        </p:spPr>
        <p:txBody>
          <a:bodyPr wrap="square" lIns="67490" tIns="33753" rIns="67490" bIns="33753" rtlCol="0" anchor="ctr">
            <a:spAutoFit/>
          </a:bodyPr>
          <a:lstStyle/>
          <a:p>
            <a:pPr defTabSz="674748"/>
            <a:r>
              <a:rPr lang="en-US" altLang="en-US" sz="700" dirty="0">
                <a:solidFill>
                  <a:srgbClr val="000000"/>
                </a:solidFill>
                <a:latin typeface="Frutiger 45 Light" panose="020B0603020202020204" pitchFamily="34" charset="0"/>
                <a:cs typeface="Arial" pitchFamily="34" charset="0"/>
              </a:rPr>
              <a:t>Source: UBS. Timeframes may vary. Strategies are subject to individual client goals, objectives and suitability. This approach is not a promise or guarantee that wealth, or any financial results, can or will be achieved. </a:t>
            </a:r>
            <a:r>
              <a:rPr sz="700" dirty="0">
                <a:solidFill>
                  <a:prstClr val="black"/>
                </a:solidFill>
                <a:latin typeface="Frutiger 45 Light" panose="020B0603020202020204" pitchFamily="34" charset="0"/>
              </a:rPr>
              <a:t>Please see important disclaimer at the end of the document.</a:t>
            </a:r>
          </a:p>
        </p:txBody>
      </p:sp>
      <p:sp>
        <p:nvSpPr>
          <p:cNvPr id="11" name="Oval 10"/>
          <p:cNvSpPr/>
          <p:nvPr/>
        </p:nvSpPr>
        <p:spPr>
          <a:xfrm>
            <a:off x="1422202" y="1467364"/>
            <a:ext cx="1715657" cy="1724956"/>
          </a:xfrm>
          <a:prstGeom prst="ellipse">
            <a:avLst/>
          </a:prstGeom>
          <a:solidFill>
            <a:srgbClr val="BFD6EB">
              <a:alpha val="65000"/>
            </a:srgbClr>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85594">
              <a:defRPr/>
            </a:pPr>
            <a:r>
              <a:rPr lang="en-US" b="1" kern="0" dirty="0">
                <a:solidFill>
                  <a:prstClr val="black"/>
                </a:solidFill>
                <a:latin typeface="Frutiger 45 Light" panose="020B0603020202020204" pitchFamily="34" charset="0"/>
              </a:rPr>
              <a:t>Liquidity</a:t>
            </a:r>
            <a:endParaRPr lang="en-US" sz="975" b="1" kern="0" dirty="0">
              <a:solidFill>
                <a:prstClr val="black"/>
              </a:solidFill>
              <a:latin typeface="Frutiger 45 Light" panose="020B0603020202020204" pitchFamily="34" charset="0"/>
            </a:endParaRPr>
          </a:p>
          <a:p>
            <a:pPr algn="ctr" defTabSz="685594">
              <a:defRPr/>
            </a:pPr>
            <a:r>
              <a:rPr lang="en-US" sz="1050" kern="0" dirty="0">
                <a:solidFill>
                  <a:prstClr val="black"/>
                </a:solidFill>
                <a:latin typeface="Frutiger 45 Light" panose="020B0603020202020204" pitchFamily="34" charset="0"/>
              </a:rPr>
              <a:t>To help provide cash flow for short-term expenses</a:t>
            </a:r>
          </a:p>
        </p:txBody>
      </p:sp>
      <p:sp>
        <p:nvSpPr>
          <p:cNvPr id="12" name="Oval 11"/>
          <p:cNvSpPr/>
          <p:nvPr/>
        </p:nvSpPr>
        <p:spPr>
          <a:xfrm>
            <a:off x="3516701" y="1479948"/>
            <a:ext cx="1703127" cy="1712359"/>
          </a:xfrm>
          <a:prstGeom prst="ellipse">
            <a:avLst/>
          </a:prstGeom>
          <a:solidFill>
            <a:srgbClr val="BBB3AC">
              <a:alpha val="65000"/>
            </a:srgbClr>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85594">
              <a:defRPr/>
            </a:pPr>
            <a:r>
              <a:rPr lang="en-US" b="1" kern="0" dirty="0">
                <a:solidFill>
                  <a:prstClr val="black"/>
                </a:solidFill>
                <a:latin typeface="Frutiger 45 Light" panose="020B0603020202020204" pitchFamily="34" charset="0"/>
              </a:rPr>
              <a:t>Longevity</a:t>
            </a:r>
          </a:p>
          <a:p>
            <a:pPr algn="ctr" defTabSz="685594">
              <a:defRPr/>
            </a:pPr>
            <a:r>
              <a:rPr lang="en-US" sz="1050" kern="0" dirty="0">
                <a:solidFill>
                  <a:prstClr val="black"/>
                </a:solidFill>
                <a:latin typeface="Frutiger 45 Light" panose="020B0603020202020204" pitchFamily="34" charset="0"/>
              </a:rPr>
              <a:t>For longer-term needs</a:t>
            </a:r>
          </a:p>
        </p:txBody>
      </p:sp>
      <p:sp>
        <p:nvSpPr>
          <p:cNvPr id="13" name="Oval 12"/>
          <p:cNvSpPr/>
          <p:nvPr/>
        </p:nvSpPr>
        <p:spPr>
          <a:xfrm>
            <a:off x="5653511" y="1461567"/>
            <a:ext cx="1715655" cy="1724956"/>
          </a:xfrm>
          <a:prstGeom prst="ellipse">
            <a:avLst/>
          </a:prstGeom>
          <a:solidFill>
            <a:srgbClr val="EBDECD">
              <a:alpha val="65000"/>
            </a:srgbClr>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85594">
              <a:defRPr/>
            </a:pPr>
            <a:r>
              <a:rPr lang="en-US" b="1" kern="0" dirty="0">
                <a:solidFill>
                  <a:prstClr val="black"/>
                </a:solidFill>
                <a:latin typeface="Frutiger 45 Light" panose="020B0603020202020204" pitchFamily="34" charset="0"/>
              </a:rPr>
              <a:t>Legacy</a:t>
            </a:r>
          </a:p>
          <a:p>
            <a:pPr algn="ctr" defTabSz="685594">
              <a:defRPr/>
            </a:pPr>
            <a:r>
              <a:rPr lang="en-US" sz="1050" kern="0" dirty="0">
                <a:solidFill>
                  <a:prstClr val="black"/>
                </a:solidFill>
                <a:latin typeface="Frutiger 45 Light" panose="020B0603020202020204" pitchFamily="34" charset="0"/>
              </a:rPr>
              <a:t>For needs that go beyond your own</a:t>
            </a:r>
          </a:p>
        </p:txBody>
      </p:sp>
      <p:grpSp>
        <p:nvGrpSpPr>
          <p:cNvPr id="19" name="Group 18"/>
          <p:cNvGrpSpPr/>
          <p:nvPr/>
        </p:nvGrpSpPr>
        <p:grpSpPr>
          <a:xfrm>
            <a:off x="2689898" y="1383621"/>
            <a:ext cx="560234" cy="563271"/>
            <a:chOff x="2961405" y="6016336"/>
            <a:chExt cx="662342" cy="662343"/>
          </a:xfrm>
        </p:grpSpPr>
        <p:sp>
          <p:nvSpPr>
            <p:cNvPr id="20" name="Oval 19"/>
            <p:cNvSpPr/>
            <p:nvPr/>
          </p:nvSpPr>
          <p:spPr>
            <a:xfrm>
              <a:off x="2961405" y="6016336"/>
              <a:ext cx="662342" cy="662343"/>
            </a:xfrm>
            <a:prstGeom prst="ellipse">
              <a:avLst/>
            </a:prstGeom>
            <a:solidFill>
              <a:sysClr val="window" lastClr="FFFFFF"/>
            </a:solidFill>
            <a:ln w="19050" cap="flat" cmpd="sng" algn="ctr">
              <a:solidFill>
                <a:srgbClr val="BFD6EB"/>
              </a:solid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85594">
                <a:defRPr/>
              </a:pPr>
              <a:endParaRPr lang="en-US" kern="0" dirty="0">
                <a:solidFill>
                  <a:prstClr val="black"/>
                </a:solidFill>
                <a:latin typeface="Frutiger 45 Light" panose="020B0603020202020204" pitchFamily="34" charset="0"/>
              </a:endParaRPr>
            </a:p>
          </p:txBody>
        </p:sp>
        <p:sp>
          <p:nvSpPr>
            <p:cNvPr id="21" name="TextBox 20"/>
            <p:cNvSpPr txBox="1"/>
            <p:nvPr/>
          </p:nvSpPr>
          <p:spPr>
            <a:xfrm>
              <a:off x="3014231" y="6098125"/>
              <a:ext cx="556699" cy="498764"/>
            </a:xfrm>
            <a:prstGeom prst="rect">
              <a:avLst/>
            </a:prstGeom>
            <a:noFill/>
          </p:spPr>
          <p:txBody>
            <a:bodyPr wrap="square" lIns="0" tIns="0" rIns="0" bIns="0" rtlCol="0" anchor="ctr" anchorCtr="0">
              <a:noAutofit/>
            </a:bodyPr>
            <a:lstStyle/>
            <a:p>
              <a:pPr algn="ctr" defTabSz="685594">
                <a:defRPr/>
              </a:pPr>
              <a:r>
                <a:rPr lang="en-US" sz="900" kern="0" dirty="0">
                  <a:solidFill>
                    <a:prstClr val="black"/>
                  </a:solidFill>
                  <a:latin typeface="Frutiger 45 Light" panose="020B0603020202020204" pitchFamily="34" charset="0"/>
                </a:rPr>
                <a:t>The next 2-5 years</a:t>
              </a:r>
            </a:p>
          </p:txBody>
        </p:sp>
      </p:grpSp>
      <p:grpSp>
        <p:nvGrpSpPr>
          <p:cNvPr id="22" name="Group 21"/>
          <p:cNvGrpSpPr/>
          <p:nvPr/>
        </p:nvGrpSpPr>
        <p:grpSpPr>
          <a:xfrm>
            <a:off x="4848706" y="1383621"/>
            <a:ext cx="560234" cy="563271"/>
            <a:chOff x="2961409" y="6016336"/>
            <a:chExt cx="662343" cy="662343"/>
          </a:xfrm>
        </p:grpSpPr>
        <p:sp>
          <p:nvSpPr>
            <p:cNvPr id="23" name="Oval 22"/>
            <p:cNvSpPr/>
            <p:nvPr/>
          </p:nvSpPr>
          <p:spPr>
            <a:xfrm>
              <a:off x="2961409" y="6016336"/>
              <a:ext cx="662343" cy="662343"/>
            </a:xfrm>
            <a:prstGeom prst="ellipse">
              <a:avLst/>
            </a:prstGeom>
            <a:solidFill>
              <a:sysClr val="window" lastClr="FFFFFF"/>
            </a:solidFill>
            <a:ln w="19050" cap="flat" cmpd="sng" algn="ctr">
              <a:solidFill>
                <a:srgbClr val="BBB3AC"/>
              </a:solid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85594">
                <a:defRPr/>
              </a:pPr>
              <a:endParaRPr lang="en-US" kern="0" dirty="0">
                <a:solidFill>
                  <a:prstClr val="black"/>
                </a:solidFill>
                <a:latin typeface="Frutiger 45 Light" panose="020B0603020202020204" pitchFamily="34" charset="0"/>
              </a:endParaRPr>
            </a:p>
          </p:txBody>
        </p:sp>
        <p:sp>
          <p:nvSpPr>
            <p:cNvPr id="24" name="TextBox 23"/>
            <p:cNvSpPr txBox="1"/>
            <p:nvPr/>
          </p:nvSpPr>
          <p:spPr>
            <a:xfrm>
              <a:off x="3014231" y="6098125"/>
              <a:ext cx="556699" cy="498764"/>
            </a:xfrm>
            <a:prstGeom prst="rect">
              <a:avLst/>
            </a:prstGeom>
            <a:noFill/>
          </p:spPr>
          <p:txBody>
            <a:bodyPr wrap="square" lIns="0" tIns="0" rIns="0" bIns="0" rtlCol="0" anchor="ctr" anchorCtr="0">
              <a:noAutofit/>
            </a:bodyPr>
            <a:lstStyle/>
            <a:p>
              <a:pPr algn="ctr" defTabSz="685594">
                <a:defRPr/>
              </a:pPr>
              <a:r>
                <a:rPr lang="en-US" sz="900" kern="0" dirty="0">
                  <a:solidFill>
                    <a:prstClr val="black"/>
                  </a:solidFill>
                  <a:latin typeface="Frutiger 45 Light" panose="020B0603020202020204" pitchFamily="34" charset="0"/>
                </a:rPr>
                <a:t>5 years ₋ </a:t>
              </a:r>
            </a:p>
            <a:p>
              <a:pPr algn="ctr" defTabSz="685594">
                <a:defRPr/>
              </a:pPr>
              <a:r>
                <a:rPr lang="en-US" sz="900" kern="0" dirty="0">
                  <a:solidFill>
                    <a:prstClr val="black"/>
                  </a:solidFill>
                  <a:latin typeface="Frutiger 45 Light" panose="020B0603020202020204" pitchFamily="34" charset="0"/>
                </a:rPr>
                <a:t>lifetime</a:t>
              </a:r>
            </a:p>
          </p:txBody>
        </p:sp>
      </p:grpSp>
      <p:grpSp>
        <p:nvGrpSpPr>
          <p:cNvPr id="25" name="Group 24"/>
          <p:cNvGrpSpPr/>
          <p:nvPr/>
        </p:nvGrpSpPr>
        <p:grpSpPr>
          <a:xfrm>
            <a:off x="7006251" y="1431801"/>
            <a:ext cx="560234" cy="563271"/>
            <a:chOff x="2961409" y="6016336"/>
            <a:chExt cx="662343" cy="662343"/>
          </a:xfrm>
        </p:grpSpPr>
        <p:sp>
          <p:nvSpPr>
            <p:cNvPr id="26" name="Oval 25"/>
            <p:cNvSpPr/>
            <p:nvPr/>
          </p:nvSpPr>
          <p:spPr>
            <a:xfrm>
              <a:off x="2961409" y="6016336"/>
              <a:ext cx="662343" cy="662343"/>
            </a:xfrm>
            <a:prstGeom prst="ellipse">
              <a:avLst/>
            </a:prstGeom>
            <a:solidFill>
              <a:sysClr val="window" lastClr="FFFFFF"/>
            </a:solidFill>
            <a:ln w="19050" cap="flat" cmpd="sng" algn="ctr">
              <a:solidFill>
                <a:srgbClr val="EBDECD"/>
              </a:solid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85594">
                <a:defRPr/>
              </a:pPr>
              <a:endParaRPr lang="en-US" kern="0" dirty="0">
                <a:solidFill>
                  <a:prstClr val="black"/>
                </a:solidFill>
                <a:latin typeface="Frutiger 45 Light" panose="020B0603020202020204" pitchFamily="34" charset="0"/>
              </a:endParaRPr>
            </a:p>
          </p:txBody>
        </p:sp>
        <p:sp>
          <p:nvSpPr>
            <p:cNvPr id="27" name="TextBox 26"/>
            <p:cNvSpPr txBox="1"/>
            <p:nvPr/>
          </p:nvSpPr>
          <p:spPr>
            <a:xfrm>
              <a:off x="2961409" y="6098125"/>
              <a:ext cx="662343" cy="498764"/>
            </a:xfrm>
            <a:prstGeom prst="rect">
              <a:avLst/>
            </a:prstGeom>
            <a:noFill/>
          </p:spPr>
          <p:txBody>
            <a:bodyPr wrap="square" lIns="0" tIns="0" rIns="0" bIns="0" rtlCol="0" anchor="ctr" anchorCtr="0">
              <a:noAutofit/>
            </a:bodyPr>
            <a:lstStyle/>
            <a:p>
              <a:pPr algn="ctr" defTabSz="685594">
                <a:defRPr/>
              </a:pPr>
              <a:r>
                <a:rPr lang="en-US" sz="800" kern="0" dirty="0">
                  <a:solidFill>
                    <a:prstClr val="black"/>
                  </a:solidFill>
                  <a:latin typeface="Frutiger 45 Light" panose="020B0603020202020204" pitchFamily="34" charset="0"/>
                </a:rPr>
                <a:t>Now ₋ </a:t>
              </a:r>
            </a:p>
            <a:p>
              <a:pPr algn="ctr" defTabSz="685594">
                <a:defRPr/>
              </a:pPr>
              <a:r>
                <a:rPr lang="en-US" sz="800" kern="0" dirty="0">
                  <a:solidFill>
                    <a:prstClr val="black"/>
                  </a:solidFill>
                  <a:latin typeface="Frutiger 45 Light" panose="020B0603020202020204" pitchFamily="34" charset="0"/>
                </a:rPr>
                <a:t>beyond your lifetime</a:t>
              </a:r>
            </a:p>
          </p:txBody>
        </p:sp>
      </p:grpSp>
      <p:sp>
        <p:nvSpPr>
          <p:cNvPr id="28" name="TextBox 27"/>
          <p:cNvSpPr txBox="1"/>
          <p:nvPr/>
        </p:nvSpPr>
        <p:spPr>
          <a:xfrm>
            <a:off x="1500381" y="3350710"/>
            <a:ext cx="1937494" cy="824546"/>
          </a:xfrm>
          <a:prstGeom prst="rect">
            <a:avLst/>
          </a:prstGeom>
          <a:noFill/>
        </p:spPr>
        <p:txBody>
          <a:bodyPr wrap="square" lIns="0" tIns="0" rIns="0" bIns="0" rtlCol="0">
            <a:noAutofit/>
          </a:bodyPr>
          <a:lstStyle/>
          <a:p>
            <a:pPr defTabSz="685594"/>
            <a:r>
              <a:rPr lang="en-US" sz="1050" dirty="0">
                <a:solidFill>
                  <a:srgbClr val="221E1F"/>
                </a:solidFill>
                <a:latin typeface="Frutiger 45 Light" panose="020B0603020202020204" pitchFamily="34" charset="0"/>
              </a:rPr>
              <a:t>To help </a:t>
            </a:r>
            <a:r>
              <a:rPr lang="en-US" sz="1050" b="1" dirty="0">
                <a:solidFill>
                  <a:srgbClr val="221E1F"/>
                </a:solidFill>
                <a:latin typeface="Frutiger 45 Light" panose="020B0603020202020204" pitchFamily="34" charset="0"/>
              </a:rPr>
              <a:t>maintain </a:t>
            </a:r>
            <a:r>
              <a:rPr lang="en-US" sz="1050" dirty="0">
                <a:solidFill>
                  <a:srgbClr val="221E1F"/>
                </a:solidFill>
                <a:latin typeface="Frutiger 45 Light" panose="020B0603020202020204" pitchFamily="34" charset="0"/>
              </a:rPr>
              <a:t>your lifestyle</a:t>
            </a:r>
          </a:p>
          <a:p>
            <a:pPr marL="77728" indent="-77728" defTabSz="685594">
              <a:buFont typeface="Arial" panose="020B0604020202020204" pitchFamily="34" charset="0"/>
              <a:buChar char="•"/>
            </a:pPr>
            <a:r>
              <a:rPr lang="en-US" sz="1050" dirty="0">
                <a:solidFill>
                  <a:srgbClr val="221E1F"/>
                </a:solidFill>
                <a:latin typeface="Frutiger 45 Light" panose="020B0603020202020204" pitchFamily="34" charset="0"/>
              </a:rPr>
              <a:t>Entertainment and travel</a:t>
            </a:r>
          </a:p>
          <a:p>
            <a:pPr marL="77728" indent="-77728" defTabSz="685594">
              <a:buFont typeface="Arial" panose="020B0604020202020204" pitchFamily="34" charset="0"/>
              <a:buChar char="•"/>
            </a:pPr>
            <a:r>
              <a:rPr lang="en-US" sz="1050" dirty="0">
                <a:solidFill>
                  <a:srgbClr val="221E1F"/>
                </a:solidFill>
                <a:latin typeface="Frutiger 45 Light" panose="020B0603020202020204" pitchFamily="34" charset="0"/>
              </a:rPr>
              <a:t>Taxes</a:t>
            </a:r>
          </a:p>
          <a:p>
            <a:pPr marL="77728" indent="-77728" defTabSz="685594">
              <a:buFont typeface="Arial" panose="020B0604020202020204" pitchFamily="34" charset="0"/>
              <a:buChar char="•"/>
            </a:pPr>
            <a:r>
              <a:rPr lang="en-US" sz="1050" dirty="0">
                <a:solidFill>
                  <a:srgbClr val="221E1F"/>
                </a:solidFill>
                <a:latin typeface="Frutiger 45 Light" panose="020B0603020202020204" pitchFamily="34" charset="0"/>
              </a:rPr>
              <a:t>Purchasing a home</a:t>
            </a:r>
            <a:endParaRPr lang="en-US" sz="1050" dirty="0">
              <a:solidFill>
                <a:prstClr val="black"/>
              </a:solidFill>
              <a:latin typeface="Frutiger 45 Light" panose="020B0603020202020204" pitchFamily="34" charset="0"/>
            </a:endParaRPr>
          </a:p>
        </p:txBody>
      </p:sp>
      <p:sp>
        <p:nvSpPr>
          <p:cNvPr id="29" name="TextBox 28"/>
          <p:cNvSpPr txBox="1"/>
          <p:nvPr/>
        </p:nvSpPr>
        <p:spPr>
          <a:xfrm>
            <a:off x="3529614" y="3348020"/>
            <a:ext cx="1993331" cy="897564"/>
          </a:xfrm>
          <a:prstGeom prst="rect">
            <a:avLst/>
          </a:prstGeom>
          <a:noFill/>
        </p:spPr>
        <p:txBody>
          <a:bodyPr wrap="square" lIns="0" tIns="0" rIns="0" bIns="0" rtlCol="0">
            <a:noAutofit/>
          </a:bodyPr>
          <a:lstStyle/>
          <a:p>
            <a:pPr defTabSz="685594"/>
            <a:r>
              <a:rPr lang="en-US" sz="1050" dirty="0">
                <a:solidFill>
                  <a:srgbClr val="221E1F"/>
                </a:solidFill>
                <a:latin typeface="Frutiger 45 Light" panose="020B0603020202020204" pitchFamily="34" charset="0"/>
              </a:rPr>
              <a:t>To help </a:t>
            </a:r>
            <a:r>
              <a:rPr lang="en-US" sz="1050" b="1" dirty="0">
                <a:solidFill>
                  <a:srgbClr val="221E1F"/>
                </a:solidFill>
                <a:latin typeface="Frutiger 45 Light" panose="020B0603020202020204" pitchFamily="34" charset="0"/>
              </a:rPr>
              <a:t>improve </a:t>
            </a:r>
            <a:r>
              <a:rPr lang="en-US" sz="1050" dirty="0">
                <a:solidFill>
                  <a:srgbClr val="221E1F"/>
                </a:solidFill>
                <a:latin typeface="Frutiger 45 Light" panose="020B0603020202020204" pitchFamily="34" charset="0"/>
              </a:rPr>
              <a:t>your lifestyle</a:t>
            </a:r>
          </a:p>
          <a:p>
            <a:pPr marL="77728" indent="-77728" defTabSz="685594">
              <a:buFont typeface="Arial" panose="020B0604020202020204" pitchFamily="34" charset="0"/>
              <a:buChar char="•"/>
            </a:pPr>
            <a:r>
              <a:rPr lang="en-US" sz="1050" dirty="0">
                <a:solidFill>
                  <a:srgbClr val="221E1F"/>
                </a:solidFill>
                <a:latin typeface="Frutiger 45 Light" panose="020B0603020202020204" pitchFamily="34" charset="0"/>
              </a:rPr>
              <a:t>Retirement</a:t>
            </a:r>
          </a:p>
          <a:p>
            <a:pPr marL="77728" indent="-77728" defTabSz="685594">
              <a:buFont typeface="Arial" panose="020B0604020202020204" pitchFamily="34" charset="0"/>
              <a:buChar char="•"/>
            </a:pPr>
            <a:r>
              <a:rPr lang="en-US" sz="1050" dirty="0">
                <a:solidFill>
                  <a:srgbClr val="221E1F"/>
                </a:solidFill>
                <a:latin typeface="Frutiger 45 Light" panose="020B0603020202020204" pitchFamily="34" charset="0"/>
              </a:rPr>
              <a:t>Healthcare and long-term care expenses </a:t>
            </a:r>
          </a:p>
          <a:p>
            <a:pPr marL="77728" indent="-77728" defTabSz="685594">
              <a:buFont typeface="Arial" panose="020B0604020202020204" pitchFamily="34" charset="0"/>
              <a:buChar char="•"/>
            </a:pPr>
            <a:r>
              <a:rPr lang="en-US" sz="1050" dirty="0">
                <a:solidFill>
                  <a:srgbClr val="221E1F"/>
                </a:solidFill>
                <a:latin typeface="Frutiger 45 Light" panose="020B0603020202020204" pitchFamily="34" charset="0"/>
              </a:rPr>
              <a:t>Second home </a:t>
            </a:r>
            <a:endParaRPr lang="en-US" sz="1050" dirty="0">
              <a:solidFill>
                <a:prstClr val="black"/>
              </a:solidFill>
              <a:latin typeface="Frutiger 45 Light" panose="020B0603020202020204" pitchFamily="34" charset="0"/>
            </a:endParaRPr>
          </a:p>
        </p:txBody>
      </p:sp>
      <p:sp>
        <p:nvSpPr>
          <p:cNvPr id="30" name="TextBox 29">
            <a:extLst>
              <a:ext uri="{FF2B5EF4-FFF2-40B4-BE49-F238E27FC236}">
                <a16:creationId xmlns:a16="http://schemas.microsoft.com/office/drawing/2014/main" id="{0ABA732F-A2C2-E542-9A34-BA414B40ED35}"/>
              </a:ext>
            </a:extLst>
          </p:cNvPr>
          <p:cNvSpPr txBox="1"/>
          <p:nvPr/>
        </p:nvSpPr>
        <p:spPr>
          <a:xfrm>
            <a:off x="5605676" y="3350513"/>
            <a:ext cx="2152681" cy="988389"/>
          </a:xfrm>
          <a:prstGeom prst="rect">
            <a:avLst/>
          </a:prstGeom>
          <a:noFill/>
        </p:spPr>
        <p:txBody>
          <a:bodyPr wrap="square" lIns="0" tIns="0" rIns="0" bIns="0" rtlCol="0">
            <a:noAutofit/>
          </a:bodyPr>
          <a:lstStyle/>
          <a:p>
            <a:pPr defTabSz="685594"/>
            <a:r>
              <a:rPr lang="en-US" sz="1050" dirty="0">
                <a:solidFill>
                  <a:srgbClr val="221E1F"/>
                </a:solidFill>
                <a:latin typeface="Frutiger 45 Light" panose="020B0603020202020204" pitchFamily="34" charset="0"/>
              </a:rPr>
              <a:t>To help </a:t>
            </a:r>
            <a:r>
              <a:rPr lang="en-US" sz="1050" b="1" dirty="0">
                <a:solidFill>
                  <a:srgbClr val="221E1F"/>
                </a:solidFill>
                <a:latin typeface="Frutiger 45 Light" panose="020B0603020202020204" pitchFamily="34" charset="0"/>
              </a:rPr>
              <a:t>improve </a:t>
            </a:r>
            <a:r>
              <a:rPr lang="en-US" sz="1050" dirty="0">
                <a:solidFill>
                  <a:srgbClr val="221E1F"/>
                </a:solidFill>
                <a:latin typeface="Frutiger 45 Light" panose="020B0603020202020204" pitchFamily="34" charset="0"/>
              </a:rPr>
              <a:t>the lives of </a:t>
            </a:r>
            <a:br>
              <a:rPr lang="en-US" sz="1050" dirty="0">
                <a:solidFill>
                  <a:srgbClr val="221E1F"/>
                </a:solidFill>
                <a:latin typeface="Frutiger 45 Light" panose="020B0603020202020204" pitchFamily="34" charset="0"/>
              </a:rPr>
            </a:br>
            <a:r>
              <a:rPr lang="en-US" sz="1050" dirty="0">
                <a:solidFill>
                  <a:srgbClr val="221E1F"/>
                </a:solidFill>
                <a:latin typeface="Frutiger 45 Light" panose="020B0603020202020204" pitchFamily="34" charset="0"/>
              </a:rPr>
              <a:t>others</a:t>
            </a:r>
          </a:p>
          <a:p>
            <a:pPr marL="77728" indent="-77728" defTabSz="685594">
              <a:buFont typeface="Arial" panose="020B0604020202020204" pitchFamily="34" charset="0"/>
              <a:buChar char="•"/>
            </a:pPr>
            <a:r>
              <a:rPr lang="en-US" sz="1050" dirty="0">
                <a:solidFill>
                  <a:srgbClr val="221E1F"/>
                </a:solidFill>
                <a:latin typeface="Frutiger 45 Light" panose="020B0603020202020204" pitchFamily="34" charset="0"/>
              </a:rPr>
              <a:t>Giving to family </a:t>
            </a:r>
          </a:p>
          <a:p>
            <a:pPr marL="77728" indent="-77728" defTabSz="685594">
              <a:buFont typeface="Arial" panose="020B0604020202020204" pitchFamily="34" charset="0"/>
              <a:buChar char="•"/>
            </a:pPr>
            <a:r>
              <a:rPr lang="en-US" sz="1050" dirty="0">
                <a:solidFill>
                  <a:srgbClr val="221E1F"/>
                </a:solidFill>
                <a:latin typeface="Frutiger 45 Light" panose="020B0603020202020204" pitchFamily="34" charset="0"/>
              </a:rPr>
              <a:t>Philanthropy</a:t>
            </a:r>
          </a:p>
          <a:p>
            <a:pPr marL="77728" indent="-77728" defTabSz="685594">
              <a:buFont typeface="Arial" panose="020B0604020202020204" pitchFamily="34" charset="0"/>
              <a:buChar char="•"/>
            </a:pPr>
            <a:r>
              <a:rPr lang="en-US" sz="1050" dirty="0">
                <a:solidFill>
                  <a:srgbClr val="221E1F"/>
                </a:solidFill>
                <a:latin typeface="Frutiger 45 Light" panose="020B0603020202020204" pitchFamily="34" charset="0"/>
              </a:rPr>
              <a:t>Wealth transfer </a:t>
            </a:r>
            <a:br>
              <a:rPr lang="en-US" sz="1050" dirty="0">
                <a:solidFill>
                  <a:srgbClr val="221E1F"/>
                </a:solidFill>
                <a:latin typeface="Frutiger 45 Light" panose="020B0603020202020204" pitchFamily="34" charset="0"/>
              </a:rPr>
            </a:br>
            <a:r>
              <a:rPr lang="en-US" sz="1050" dirty="0">
                <a:solidFill>
                  <a:srgbClr val="221E1F"/>
                </a:solidFill>
                <a:latin typeface="Frutiger 45 Light" panose="020B0603020202020204" pitchFamily="34" charset="0"/>
              </a:rPr>
              <a:t>over generations </a:t>
            </a:r>
            <a:endParaRPr lang="en-US" sz="1050" dirty="0">
              <a:solidFill>
                <a:prstClr val="black"/>
              </a:solidFill>
              <a:latin typeface="Frutiger 45 Light" panose="020B0603020202020204" pitchFamily="34" charset="0"/>
            </a:endParaRPr>
          </a:p>
        </p:txBody>
      </p:sp>
      <p:sp>
        <p:nvSpPr>
          <p:cNvPr id="32" name="Title 6">
            <a:extLst>
              <a:ext uri="{FF2B5EF4-FFF2-40B4-BE49-F238E27FC236}">
                <a16:creationId xmlns:a16="http://schemas.microsoft.com/office/drawing/2014/main" id="{BA7E4C7B-901C-428C-99B8-2A27E2681EA7}"/>
              </a:ext>
            </a:extLst>
          </p:cNvPr>
          <p:cNvSpPr txBox="1">
            <a:spLocks/>
          </p:cNvSpPr>
          <p:nvPr>
            <p:custDataLst>
              <p:tags r:id="rId3"/>
            </p:custDataLst>
          </p:nvPr>
        </p:nvSpPr>
        <p:spPr>
          <a:xfrm>
            <a:off x="382390" y="6"/>
            <a:ext cx="8354291" cy="642158"/>
          </a:xfrm>
          <a:prstGeom prst="rect">
            <a:avLst/>
          </a:prstGeom>
        </p:spPr>
        <p:txBody>
          <a:bodyPr vert="horz" lIns="0" tIns="0" rIns="0" bIns="0" rtlCol="0" anchor="b" anchorCtr="0">
            <a:normAutofit/>
          </a:bodyPr>
          <a:lstStyle>
            <a:lvl1pPr algn="l" defTabSz="813952" rtl="0" eaLnBrk="1" latinLnBrk="0" hangingPunct="1">
              <a:lnSpc>
                <a:spcPts val="2597"/>
              </a:lnSpc>
              <a:spcBef>
                <a:spcPct val="0"/>
              </a:spcBef>
              <a:buNone/>
              <a:defRPr lang="en-US" sz="2600" b="0" kern="1200" baseline="0" dirty="0">
                <a:solidFill>
                  <a:schemeClr val="tx1"/>
                </a:solidFill>
                <a:latin typeface="Frutiger 45 Light"/>
                <a:ea typeface="Arial Unicode MS" pitchFamily="34" charset="-128"/>
                <a:cs typeface="+mj-cs"/>
              </a:defRPr>
            </a:lvl1pPr>
          </a:lstStyle>
          <a:p>
            <a:pPr fontAlgn="auto"/>
            <a:r>
              <a:rPr lang="en-US" spc="-75" dirty="0"/>
              <a:t>Viewing your portfolio by purpose can provide context</a:t>
            </a:r>
            <a:endParaRPr lang="en-US" dirty="0">
              <a:solidFill>
                <a:srgbClr val="000000"/>
              </a:solidFill>
              <a:latin typeface="Frutiger 45 Light" panose="020B0603020202020204" pitchFamily="34" charset="0"/>
            </a:endParaRPr>
          </a:p>
        </p:txBody>
      </p:sp>
    </p:spTree>
    <p:custDataLst>
      <p:tags r:id="rId1"/>
    </p:custDataLst>
    <p:extLst>
      <p:ext uri="{BB962C8B-B14F-4D97-AF65-F5344CB8AC3E}">
        <p14:creationId xmlns:p14="http://schemas.microsoft.com/office/powerpoint/2010/main" val="5585019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par>
                          <p:cTn id="7" fill="hold">
                            <p:stCondLst>
                              <p:cond delay="0"/>
                            </p:stCondLst>
                            <p:childTnLst>
                              <p:par>
                                <p:cTn id="8" presetID="42" presetClass="entr" presetSubtype="0" fill="hold" nodeType="after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fade">
                                      <p:cBhvr>
                                        <p:cTn id="10" dur="1000"/>
                                        <p:tgtEl>
                                          <p:spTgt spid="19"/>
                                        </p:tgtEl>
                                      </p:cBhvr>
                                    </p:animEffect>
                                    <p:anim calcmode="lin" valueType="num">
                                      <p:cBhvr>
                                        <p:cTn id="11" dur="1000" fill="hold"/>
                                        <p:tgtEl>
                                          <p:spTgt spid="19"/>
                                        </p:tgtEl>
                                        <p:attrNameLst>
                                          <p:attrName>ppt_x</p:attrName>
                                        </p:attrNameLst>
                                      </p:cBhvr>
                                      <p:tavLst>
                                        <p:tav tm="0">
                                          <p:val>
                                            <p:strVal val="#ppt_x"/>
                                          </p:val>
                                        </p:tav>
                                        <p:tav tm="100000">
                                          <p:val>
                                            <p:strVal val="#ppt_x"/>
                                          </p:val>
                                        </p:tav>
                                      </p:tavLst>
                                    </p:anim>
                                    <p:anim calcmode="lin" valueType="num">
                                      <p:cBhvr>
                                        <p:cTn id="12" dur="1000" fill="hold"/>
                                        <p:tgtEl>
                                          <p:spTgt spid="19"/>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fade">
                                      <p:cBhvr>
                                        <p:cTn id="15" dur="1000"/>
                                        <p:tgtEl>
                                          <p:spTgt spid="28"/>
                                        </p:tgtEl>
                                      </p:cBhvr>
                                    </p:animEffect>
                                    <p:anim calcmode="lin" valueType="num">
                                      <p:cBhvr>
                                        <p:cTn id="16" dur="1000" fill="hold"/>
                                        <p:tgtEl>
                                          <p:spTgt spid="28"/>
                                        </p:tgtEl>
                                        <p:attrNameLst>
                                          <p:attrName>ppt_x</p:attrName>
                                        </p:attrNameLst>
                                      </p:cBhvr>
                                      <p:tavLst>
                                        <p:tav tm="0">
                                          <p:val>
                                            <p:strVal val="#ppt_x"/>
                                          </p:val>
                                        </p:tav>
                                        <p:tav tm="100000">
                                          <p:val>
                                            <p:strVal val="#ppt_x"/>
                                          </p:val>
                                        </p:tav>
                                      </p:tavLst>
                                    </p:anim>
                                    <p:anim calcmode="lin" valueType="num">
                                      <p:cBhvr>
                                        <p:cTn id="17" dur="1000" fill="hold"/>
                                        <p:tgtEl>
                                          <p:spTgt spid="28"/>
                                        </p:tgtEl>
                                        <p:attrNameLst>
                                          <p:attrName>ppt_y</p:attrName>
                                        </p:attrNameLst>
                                      </p:cBhvr>
                                      <p:tavLst>
                                        <p:tav tm="0">
                                          <p:val>
                                            <p:strVal val="#ppt_y+.1"/>
                                          </p:val>
                                        </p:tav>
                                        <p:tav tm="100000">
                                          <p:val>
                                            <p:strVal val="#ppt_y"/>
                                          </p:val>
                                        </p:tav>
                                      </p:tavLst>
                                    </p:anim>
                                  </p:childTnLst>
                                </p:cTn>
                              </p:par>
                            </p:childTnLst>
                          </p:cTn>
                        </p:par>
                        <p:par>
                          <p:cTn id="18" fill="hold">
                            <p:stCondLst>
                              <p:cond delay="1000"/>
                            </p:stCondLst>
                            <p:childTnLst>
                              <p:par>
                                <p:cTn id="19" presetID="1" presetClass="entr" presetSubtype="0"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childTnLst>
                          </p:cTn>
                        </p:par>
                        <p:par>
                          <p:cTn id="21" fill="hold">
                            <p:stCondLst>
                              <p:cond delay="1000"/>
                            </p:stCondLst>
                            <p:childTnLst>
                              <p:par>
                                <p:cTn id="22" presetID="42" presetClass="entr" presetSubtype="0" fill="hold" nodeType="afterEffect">
                                  <p:stCondLst>
                                    <p:cond delay="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1000"/>
                                        <p:tgtEl>
                                          <p:spTgt spid="22"/>
                                        </p:tgtEl>
                                      </p:cBhvr>
                                    </p:animEffect>
                                    <p:anim calcmode="lin" valueType="num">
                                      <p:cBhvr>
                                        <p:cTn id="25" dur="1000" fill="hold"/>
                                        <p:tgtEl>
                                          <p:spTgt spid="22"/>
                                        </p:tgtEl>
                                        <p:attrNameLst>
                                          <p:attrName>ppt_x</p:attrName>
                                        </p:attrNameLst>
                                      </p:cBhvr>
                                      <p:tavLst>
                                        <p:tav tm="0">
                                          <p:val>
                                            <p:strVal val="#ppt_x"/>
                                          </p:val>
                                        </p:tav>
                                        <p:tav tm="100000">
                                          <p:val>
                                            <p:strVal val="#ppt_x"/>
                                          </p:val>
                                        </p:tav>
                                      </p:tavLst>
                                    </p:anim>
                                    <p:anim calcmode="lin" valueType="num">
                                      <p:cBhvr>
                                        <p:cTn id="26" dur="1000" fill="hold"/>
                                        <p:tgtEl>
                                          <p:spTgt spid="22"/>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29"/>
                                        </p:tgtEl>
                                        <p:attrNameLst>
                                          <p:attrName>style.visibility</p:attrName>
                                        </p:attrNameLst>
                                      </p:cBhvr>
                                      <p:to>
                                        <p:strVal val="visible"/>
                                      </p:to>
                                    </p:set>
                                    <p:animEffect transition="in" filter="fade">
                                      <p:cBhvr>
                                        <p:cTn id="29" dur="1000"/>
                                        <p:tgtEl>
                                          <p:spTgt spid="29"/>
                                        </p:tgtEl>
                                      </p:cBhvr>
                                    </p:animEffect>
                                    <p:anim calcmode="lin" valueType="num">
                                      <p:cBhvr>
                                        <p:cTn id="30" dur="1000" fill="hold"/>
                                        <p:tgtEl>
                                          <p:spTgt spid="29"/>
                                        </p:tgtEl>
                                        <p:attrNameLst>
                                          <p:attrName>ppt_x</p:attrName>
                                        </p:attrNameLst>
                                      </p:cBhvr>
                                      <p:tavLst>
                                        <p:tav tm="0">
                                          <p:val>
                                            <p:strVal val="#ppt_x"/>
                                          </p:val>
                                        </p:tav>
                                        <p:tav tm="100000">
                                          <p:val>
                                            <p:strVal val="#ppt_x"/>
                                          </p:val>
                                        </p:tav>
                                      </p:tavLst>
                                    </p:anim>
                                    <p:anim calcmode="lin" valueType="num">
                                      <p:cBhvr>
                                        <p:cTn id="31" dur="1000" fill="hold"/>
                                        <p:tgtEl>
                                          <p:spTgt spid="29"/>
                                        </p:tgtEl>
                                        <p:attrNameLst>
                                          <p:attrName>ppt_y</p:attrName>
                                        </p:attrNameLst>
                                      </p:cBhvr>
                                      <p:tavLst>
                                        <p:tav tm="0">
                                          <p:val>
                                            <p:strVal val="#ppt_y+.1"/>
                                          </p:val>
                                        </p:tav>
                                        <p:tav tm="100000">
                                          <p:val>
                                            <p:strVal val="#ppt_y"/>
                                          </p:val>
                                        </p:tav>
                                      </p:tavLst>
                                    </p:anim>
                                  </p:childTnLst>
                                </p:cTn>
                              </p:par>
                            </p:childTnLst>
                          </p:cTn>
                        </p:par>
                        <p:par>
                          <p:cTn id="32" fill="hold">
                            <p:stCondLst>
                              <p:cond delay="2000"/>
                            </p:stCondLst>
                            <p:childTnLst>
                              <p:par>
                                <p:cTn id="33" presetID="1" presetClass="entr" presetSubtype="0"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childTnLst>
                          </p:cTn>
                        </p:par>
                        <p:par>
                          <p:cTn id="35" fill="hold">
                            <p:stCondLst>
                              <p:cond delay="2000"/>
                            </p:stCondLst>
                            <p:childTnLst>
                              <p:par>
                                <p:cTn id="36" presetID="42" presetClass="entr" presetSubtype="0" fill="hold" nodeType="afterEffect">
                                  <p:stCondLst>
                                    <p:cond delay="0"/>
                                  </p:stCondLst>
                                  <p:childTnLst>
                                    <p:set>
                                      <p:cBhvr>
                                        <p:cTn id="37" dur="1" fill="hold">
                                          <p:stCondLst>
                                            <p:cond delay="0"/>
                                          </p:stCondLst>
                                        </p:cTn>
                                        <p:tgtEl>
                                          <p:spTgt spid="25"/>
                                        </p:tgtEl>
                                        <p:attrNameLst>
                                          <p:attrName>style.visibility</p:attrName>
                                        </p:attrNameLst>
                                      </p:cBhvr>
                                      <p:to>
                                        <p:strVal val="visible"/>
                                      </p:to>
                                    </p:set>
                                    <p:animEffect transition="in" filter="fade">
                                      <p:cBhvr>
                                        <p:cTn id="38" dur="1000"/>
                                        <p:tgtEl>
                                          <p:spTgt spid="25"/>
                                        </p:tgtEl>
                                      </p:cBhvr>
                                    </p:animEffect>
                                    <p:anim calcmode="lin" valueType="num">
                                      <p:cBhvr>
                                        <p:cTn id="39" dur="1000" fill="hold"/>
                                        <p:tgtEl>
                                          <p:spTgt spid="25"/>
                                        </p:tgtEl>
                                        <p:attrNameLst>
                                          <p:attrName>ppt_x</p:attrName>
                                        </p:attrNameLst>
                                      </p:cBhvr>
                                      <p:tavLst>
                                        <p:tav tm="0">
                                          <p:val>
                                            <p:strVal val="#ppt_x"/>
                                          </p:val>
                                        </p:tav>
                                        <p:tav tm="100000">
                                          <p:val>
                                            <p:strVal val="#ppt_x"/>
                                          </p:val>
                                        </p:tav>
                                      </p:tavLst>
                                    </p:anim>
                                    <p:anim calcmode="lin" valueType="num">
                                      <p:cBhvr>
                                        <p:cTn id="40" dur="1000" fill="hold"/>
                                        <p:tgtEl>
                                          <p:spTgt spid="25"/>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fade">
                                      <p:cBhvr>
                                        <p:cTn id="43" dur="1000"/>
                                        <p:tgtEl>
                                          <p:spTgt spid="30"/>
                                        </p:tgtEl>
                                      </p:cBhvr>
                                    </p:animEffect>
                                    <p:anim calcmode="lin" valueType="num">
                                      <p:cBhvr>
                                        <p:cTn id="44" dur="1000" fill="hold"/>
                                        <p:tgtEl>
                                          <p:spTgt spid="30"/>
                                        </p:tgtEl>
                                        <p:attrNameLst>
                                          <p:attrName>ppt_x</p:attrName>
                                        </p:attrNameLst>
                                      </p:cBhvr>
                                      <p:tavLst>
                                        <p:tav tm="0">
                                          <p:val>
                                            <p:strVal val="#ppt_x"/>
                                          </p:val>
                                        </p:tav>
                                        <p:tav tm="100000">
                                          <p:val>
                                            <p:strVal val="#ppt_x"/>
                                          </p:val>
                                        </p:tav>
                                      </p:tavLst>
                                    </p:anim>
                                    <p:anim calcmode="lin" valueType="num">
                                      <p:cBhvr>
                                        <p:cTn id="45"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28" grpId="0"/>
      <p:bldP spid="29" grpId="0"/>
      <p:bldP spid="3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1" name="Picture 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72524" y="1303792"/>
            <a:ext cx="6430875" cy="345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itle 6"/>
          <p:cNvSpPr>
            <a:spLocks noGrp="1"/>
          </p:cNvSpPr>
          <p:nvPr>
            <p:ph type="title"/>
            <p:custDataLst>
              <p:tags r:id="rId2"/>
            </p:custDataLst>
          </p:nvPr>
        </p:nvSpPr>
        <p:spPr/>
        <p:txBody>
          <a:bodyPr>
            <a:normAutofit fontScale="90000"/>
          </a:bodyPr>
          <a:lstStyle/>
          <a:p>
            <a:r>
              <a:rPr lang="en-GB" dirty="0"/>
              <a:t>Cash holdings of &lt;5 years of net expenses are usually sufficient</a:t>
            </a:r>
            <a:endParaRPr lang="en-GB" spc="-75" dirty="0"/>
          </a:p>
        </p:txBody>
      </p:sp>
      <p:sp>
        <p:nvSpPr>
          <p:cNvPr id="8" name="TextBox 7"/>
          <p:cNvSpPr txBox="1"/>
          <p:nvPr/>
        </p:nvSpPr>
        <p:spPr>
          <a:xfrm>
            <a:off x="2247399" y="4701448"/>
            <a:ext cx="5319007" cy="255770"/>
          </a:xfrm>
          <a:prstGeom prst="rect">
            <a:avLst/>
          </a:prstGeom>
          <a:noFill/>
        </p:spPr>
        <p:txBody>
          <a:bodyPr wrap="square" lIns="0" tIns="0" rIns="0" bIns="0" rtlCol="0" anchor="b" anchorCtr="0">
            <a:noAutofit/>
          </a:bodyPr>
          <a:lstStyle/>
          <a:p>
            <a:pPr defTabSz="661502"/>
            <a:r>
              <a:rPr lang="en-GB" sz="600" dirty="0">
                <a:solidFill>
                  <a:prstClr val="black"/>
                </a:solidFill>
                <a:latin typeface="Frutiger 45 Light" panose="020B0603020202020204" pitchFamily="34" charset="0"/>
              </a:rPr>
              <a:t>Source: Morningstar Direct, R: PerformanceAnalytics, UBS, January 2021</a:t>
            </a:r>
            <a:endParaRPr lang="en-US" sz="600" dirty="0">
              <a:solidFill>
                <a:prstClr val="black"/>
              </a:solidFill>
              <a:latin typeface="Frutiger 45 Light" panose="020B0603020202020204" pitchFamily="34" charset="0"/>
            </a:endParaRPr>
          </a:p>
          <a:p>
            <a:pPr defTabSz="661502"/>
            <a:r>
              <a:rPr lang="en-US" sz="600" dirty="0">
                <a:solidFill>
                  <a:prstClr val="black"/>
                </a:solidFill>
                <a:latin typeface="Frutiger 45 Light" panose="020B0603020202020204" pitchFamily="34" charset="0"/>
              </a:rPr>
              <a:t>Please see important disclaimer at the end of the document.</a:t>
            </a:r>
          </a:p>
        </p:txBody>
      </p:sp>
      <p:sp>
        <p:nvSpPr>
          <p:cNvPr id="6" name="TextBox 5">
            <a:extLst>
              <a:ext uri="{FF2B5EF4-FFF2-40B4-BE49-F238E27FC236}">
                <a16:creationId xmlns:a16="http://schemas.microsoft.com/office/drawing/2014/main" id="{0A6C3553-4036-4700-B90C-C56CB547212B}"/>
              </a:ext>
            </a:extLst>
          </p:cNvPr>
          <p:cNvSpPr txBox="1"/>
          <p:nvPr>
            <p:custDataLst>
              <p:tags r:id="rId3"/>
            </p:custDataLst>
          </p:nvPr>
        </p:nvSpPr>
        <p:spPr>
          <a:xfrm>
            <a:off x="382853" y="763526"/>
            <a:ext cx="8354291" cy="291161"/>
          </a:xfrm>
          <a:prstGeom prst="rect">
            <a:avLst/>
          </a:prstGeom>
          <a:noFill/>
        </p:spPr>
        <p:txBody>
          <a:bodyPr vert="horz" wrap="square" lIns="0" tIns="0" rIns="0" bIns="0" rtlCol="0" anchor="t">
            <a:noAutofit/>
          </a:bodyPr>
          <a:lstStyle>
            <a:defPPr>
              <a:defRPr lang="en-US"/>
            </a:defPPr>
            <a:lvl1pPr defTabSz="830110" eaLnBrk="1">
              <a:spcBef>
                <a:spcPts val="0"/>
              </a:spcBef>
              <a:spcAft>
                <a:spcPts val="545"/>
              </a:spcAft>
              <a:defRPr kern="0">
                <a:solidFill>
                  <a:srgbClr val="464749"/>
                </a:solidFill>
                <a:latin typeface="UBSHeadline"/>
                <a:ea typeface="Arial Unicode MS"/>
              </a:defRPr>
            </a:lvl1pPr>
          </a:lstStyle>
          <a:p>
            <a:r>
              <a:rPr lang="en-US" sz="1600" kern="1200" dirty="0">
                <a:solidFill>
                  <a:schemeClr val="tx1"/>
                </a:solidFill>
                <a:latin typeface="Frutiger 45 Light" panose="020B0603020202020204" pitchFamily="34" charset="0"/>
                <a:ea typeface="+mn-ea"/>
              </a:rPr>
              <a:t>Bear market drawdown and time to full recovery for various asset allocation mixes (US large-cap stocks and intermediate US government bonds)</a:t>
            </a:r>
          </a:p>
          <a:p>
            <a:r>
              <a:rPr lang="en-US" sz="2400" i="1" dirty="0">
                <a:latin typeface="+mn-lt"/>
              </a:rPr>
              <a:t> </a:t>
            </a:r>
            <a:endParaRPr lang="en-GB" sz="2400" dirty="0">
              <a:latin typeface="+mn-lt"/>
            </a:endParaRPr>
          </a:p>
          <a:p>
            <a:pPr fontAlgn="base" hangingPunct="0"/>
            <a:endParaRPr lang="en-US" sz="2400" dirty="0">
              <a:latin typeface="+mn-lt"/>
            </a:endParaRPr>
          </a:p>
        </p:txBody>
      </p:sp>
    </p:spTree>
    <p:custDataLst>
      <p:tags r:id="rId1"/>
    </p:custDataLst>
    <p:extLst>
      <p:ext uri="{BB962C8B-B14F-4D97-AF65-F5344CB8AC3E}">
        <p14:creationId xmlns:p14="http://schemas.microsoft.com/office/powerpoint/2010/main" val="40394718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20526" y="630089"/>
            <a:ext cx="8449798" cy="159179"/>
          </a:xfrm>
          <a:prstGeom prst="rect">
            <a:avLst/>
          </a:prstGeom>
          <a:solidFill>
            <a:srgbClr val="FFFFFF"/>
          </a:solidFill>
          <a:ln w="190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GB" dirty="0">
              <a:solidFill>
                <a:srgbClr val="000000"/>
              </a:solidFill>
            </a:endParaRPr>
          </a:p>
        </p:txBody>
      </p:sp>
      <p:sp>
        <p:nvSpPr>
          <p:cNvPr id="2" name="Text Placeholder 1"/>
          <p:cNvSpPr>
            <a:spLocks noGrp="1"/>
          </p:cNvSpPr>
          <p:nvPr>
            <p:ph type="body" sz="quarter" idx="12"/>
          </p:nvPr>
        </p:nvSpPr>
        <p:spPr>
          <a:xfrm>
            <a:off x="419988" y="494807"/>
            <a:ext cx="8350336" cy="4097457"/>
          </a:xfrm>
        </p:spPr>
        <p:txBody>
          <a:bodyPr anchor="ctr"/>
          <a:lstStyle/>
          <a:p>
            <a:pPr algn="ctr"/>
            <a:r>
              <a:rPr lang="en-US" sz="2727" dirty="0">
                <a:latin typeface="Frutiger 45 Light" panose="020B0603020202020204" pitchFamily="34" charset="0"/>
                <a:hlinkClick r:id="rId4"/>
              </a:rPr>
              <a:t>www.ubs.com/cio-disclaimer</a:t>
            </a:r>
            <a:endParaRPr lang="en-US" sz="2727" dirty="0">
              <a:latin typeface="Frutiger 45 Light" panose="020B0603020202020204" pitchFamily="34" charset="0"/>
            </a:endParaRPr>
          </a:p>
          <a:p>
            <a:endParaRPr lang="en-US" sz="818" dirty="0">
              <a:latin typeface="Frutiger 45 Light" panose="020B0603020202020204" pitchFamily="34" charset="0"/>
            </a:endParaRPr>
          </a:p>
          <a:p>
            <a:endParaRPr lang="en-US" sz="818" dirty="0">
              <a:latin typeface="Frutiger 45 Light" panose="020B0603020202020204" pitchFamily="34" charset="0"/>
            </a:endParaRPr>
          </a:p>
          <a:p>
            <a:r>
              <a:rPr lang="en-US" sz="818" dirty="0">
                <a:latin typeface="Frutiger 45 Light" panose="020B0603020202020204" pitchFamily="34" charset="0"/>
              </a:rPr>
              <a:t>The content is published by the Global Wealth Management business of UBS Switzerland AG (regulated by FINMA in Switzerland), its subsidiaries or its affiliates ("UBS"). In the USA, UBS Financial Services Inc. is a subsidiary of UBS AG and a member of FINRA/SIPC.</a:t>
            </a:r>
            <a:endParaRPr lang="en-GB" sz="818" dirty="0">
              <a:latin typeface="Frutiger 45 Light" panose="020B0603020202020204" pitchFamily="34" charset="0"/>
            </a:endParaRPr>
          </a:p>
          <a:p>
            <a:r>
              <a:rPr lang="en-US" sz="818" dirty="0">
                <a:latin typeface="Frutiger 45 Light" panose="020B0603020202020204" pitchFamily="34" charset="0"/>
              </a:rPr>
              <a:t>This material is </a:t>
            </a:r>
            <a:r>
              <a:rPr lang="en-US" sz="818" b="1" dirty="0">
                <a:latin typeface="Frutiger 45 Light" panose="020B0603020202020204" pitchFamily="34" charset="0"/>
              </a:rPr>
              <a:t>for your</a:t>
            </a:r>
            <a:r>
              <a:rPr lang="en-US" sz="818" dirty="0">
                <a:latin typeface="Frutiger 45 Light" panose="020B0603020202020204" pitchFamily="34" charset="0"/>
              </a:rPr>
              <a:t> </a:t>
            </a:r>
            <a:r>
              <a:rPr lang="en-US" sz="818" b="1" dirty="0">
                <a:latin typeface="Frutiger 45 Light" panose="020B0603020202020204" pitchFamily="34" charset="0"/>
              </a:rPr>
              <a:t>information only</a:t>
            </a:r>
            <a:r>
              <a:rPr lang="en-US" sz="818" dirty="0">
                <a:latin typeface="Frutiger 45 Light" panose="020B0603020202020204" pitchFamily="34" charset="0"/>
              </a:rPr>
              <a:t> and is not intended as an offer, or a solicitation of an offer, to buy or sell any investment or other specific product. The analysis contained herein does not constitute a personal recommendation or take into account the particular investment objectives, investment strategies, financial situation and needs of any specific recipient. </a:t>
            </a:r>
            <a:r>
              <a:rPr lang="en-US" sz="818" b="1" dirty="0">
                <a:latin typeface="Frutiger 45 Light" panose="020B0603020202020204" pitchFamily="34" charset="0"/>
              </a:rPr>
              <a:t>The views and opinions expressed in this material by third parties are not those of UBS</a:t>
            </a:r>
            <a:r>
              <a:rPr lang="en-US" sz="818" dirty="0">
                <a:latin typeface="Frutiger 45 Light" panose="020B0603020202020204" pitchFamily="34" charset="0"/>
              </a:rPr>
              <a:t>. Accordingly, UBS does not accept any liability over the content shared by third parties or any claims, losses or damages arising from the use or reliance of all or any part thereof. </a:t>
            </a:r>
            <a:endParaRPr lang="en-GB" sz="818" dirty="0">
              <a:latin typeface="Frutiger 45 Light" panose="020B0603020202020204" pitchFamily="34" charset="0"/>
            </a:endParaRPr>
          </a:p>
          <a:p>
            <a:r>
              <a:rPr lang="en-US" sz="818" dirty="0">
                <a:latin typeface="Frutiger 45 Light" panose="020B0603020202020204" pitchFamily="34" charset="0"/>
              </a:rPr>
              <a:t>As a firm providing wealth management services to clients globally, UBS offers both investment advisory services and brokerage services. Investment advisory services and brokerage services are separate and distinct, differ in material ways and are governed by different laws and separate arrangements. It is important that clients understand the ways in which we conduct business and that they carefully read the agreements and disclosures that we provide to them about the products or services we offer. For more information visit our website at </a:t>
            </a:r>
            <a:r>
              <a:rPr lang="en-US" sz="818" u="sng" dirty="0">
                <a:latin typeface="Frutiger 45 Light" panose="020B0603020202020204" pitchFamily="34" charset="0"/>
                <a:hlinkClick r:id="rId5"/>
              </a:rPr>
              <a:t>ubs.com/</a:t>
            </a:r>
            <a:r>
              <a:rPr lang="en-US" sz="818" u="sng" dirty="0" err="1">
                <a:latin typeface="Frutiger 45 Light" panose="020B0603020202020204" pitchFamily="34" charset="0"/>
                <a:hlinkClick r:id="rId5"/>
              </a:rPr>
              <a:t>workingwithus</a:t>
            </a:r>
            <a:r>
              <a:rPr lang="en-US" sz="818" dirty="0">
                <a:latin typeface="Frutiger 45 Light" panose="020B0603020202020204" pitchFamily="34" charset="0"/>
              </a:rPr>
              <a:t>. </a:t>
            </a:r>
            <a:endParaRPr lang="en-GB" sz="818" dirty="0">
              <a:latin typeface="Frutiger 45 Light" panose="020B0603020202020204" pitchFamily="34" charset="0"/>
            </a:endParaRPr>
          </a:p>
          <a:p>
            <a:r>
              <a:rPr lang="en-GB" sz="818" dirty="0">
                <a:latin typeface="Frutiger 45 Light" panose="020B0603020202020204" pitchFamily="34" charset="0"/>
              </a:rPr>
              <a:t>Investing in structured investments involves significant risks. For a detailed discussion of the risks involved in investing in any particular structured investment, you must read the relevant offering materials for that investment. Structured investments are unsecured obligations of a particular issuer with returns linked to the performance of an underlying asset. Depending on the terms of the investment, investors could lose all or a substantial portion of their investment based on the performance of the underlying asset. Investors could also lose their entire investment if the issuer becomes insolvent. UBS Financial Services Inc. does not guarantee in any way the obligations or the financial condition of any issuer or the accuracy of any financial information provided by any issuer. Structured investments are not traditional investments and investing in a structured investment is not equivalent to investing directly in the underlying asset. Structured investments may have limited or no liquidity, and investors should be prepared to hold their investment to maturity. The return of structured investments may be limited by a maximum gain, participation rate or other feature. Structured investments may include call features and, if a structured investment is called early, investors would not earn any further return and may not be able to reinvest in similar investments with similar terms. Structured investments include costs and fees which are generally embedded in the price of the investment. The tax treatment of a structured investment may be complex and may differ from a direct investment in the underlying asset. UBS Financial Services Inc. and its employees do not provide tax advice. Investors should consult their own tax advisor about their own tax situation before investing in any securities.</a:t>
            </a:r>
          </a:p>
          <a:p>
            <a:r>
              <a:rPr lang="en-US" sz="818" dirty="0">
                <a:latin typeface="Frutiger 45 Light" panose="020B0603020202020204" pitchFamily="34" charset="0"/>
              </a:rPr>
              <a:t>Please visit below page to read the legal </a:t>
            </a:r>
            <a:r>
              <a:rPr lang="en-US" sz="818" dirty="0">
                <a:latin typeface="Frutiger 45 Light" panose="020B0603020202020204" pitchFamily="34" charset="0"/>
                <a:hlinkClick r:id="rId6"/>
              </a:rPr>
              <a:t>disclaimer </a:t>
            </a:r>
            <a:r>
              <a:rPr lang="en-GB" sz="818" dirty="0">
                <a:latin typeface="Frutiger 45 Light" panose="020B0603020202020204" pitchFamily="34" charset="0"/>
              </a:rPr>
              <a:t>applicable to this livestream.</a:t>
            </a:r>
            <a:endParaRPr lang="en-US" sz="818" dirty="0">
              <a:latin typeface="Frutiger 45 Light" panose="020B0603020202020204" pitchFamily="34" charset="0"/>
            </a:endParaRPr>
          </a:p>
          <a:p>
            <a:endParaRPr lang="en-GB" sz="818" dirty="0">
              <a:latin typeface="Frutiger 45 Light" panose="020B0603020202020204" pitchFamily="34" charset="0"/>
            </a:endParaRPr>
          </a:p>
        </p:txBody>
      </p:sp>
    </p:spTree>
    <p:custDataLst>
      <p:tags r:id="rId1"/>
    </p:custDataLst>
    <p:extLst>
      <p:ext uri="{BB962C8B-B14F-4D97-AF65-F5344CB8AC3E}">
        <p14:creationId xmlns:p14="http://schemas.microsoft.com/office/powerpoint/2010/main" val="28329964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383562" y="1658490"/>
            <a:ext cx="8350336" cy="1082732"/>
          </a:xfrm>
        </p:spPr>
        <p:txBody>
          <a:bodyPr/>
          <a:lstStyle/>
          <a:p>
            <a:r>
              <a:rPr lang="en-GB" dirty="0"/>
              <a:t>Mark Haefele </a:t>
            </a:r>
          </a:p>
          <a:p>
            <a:r>
              <a:rPr lang="en-US" dirty="0"/>
              <a:t>Chief Investment Officer</a:t>
            </a:r>
          </a:p>
        </p:txBody>
      </p:sp>
    </p:spTree>
    <p:extLst>
      <p:ext uri="{BB962C8B-B14F-4D97-AF65-F5344CB8AC3E}">
        <p14:creationId xmlns:p14="http://schemas.microsoft.com/office/powerpoint/2010/main" val="4461714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383562" y="1658490"/>
            <a:ext cx="8350336" cy="1082732"/>
          </a:xfrm>
        </p:spPr>
        <p:txBody>
          <a:bodyPr/>
          <a:lstStyle/>
          <a:p>
            <a:r>
              <a:rPr lang="en-GB" dirty="0"/>
              <a:t>Paul Donovan </a:t>
            </a:r>
          </a:p>
          <a:p>
            <a:r>
              <a:rPr lang="en-GB" dirty="0"/>
              <a:t>Chief Economist</a:t>
            </a:r>
          </a:p>
        </p:txBody>
      </p:sp>
    </p:spTree>
    <p:extLst>
      <p:ext uri="{BB962C8B-B14F-4D97-AF65-F5344CB8AC3E}">
        <p14:creationId xmlns:p14="http://schemas.microsoft.com/office/powerpoint/2010/main" val="35969880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383562" y="1658490"/>
            <a:ext cx="8350336" cy="1082732"/>
          </a:xfrm>
        </p:spPr>
        <p:txBody>
          <a:bodyPr/>
          <a:lstStyle/>
          <a:p>
            <a:r>
              <a:rPr lang="en-US" dirty="0"/>
              <a:t>Solita Marcelli</a:t>
            </a:r>
          </a:p>
          <a:p>
            <a:r>
              <a:rPr lang="en-US" dirty="0"/>
              <a:t>Chief Investment Officer Americas</a:t>
            </a:r>
          </a:p>
        </p:txBody>
      </p:sp>
    </p:spTree>
    <p:extLst>
      <p:ext uri="{BB962C8B-B14F-4D97-AF65-F5344CB8AC3E}">
        <p14:creationId xmlns:p14="http://schemas.microsoft.com/office/powerpoint/2010/main" val="12232265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2400" dirty="0"/>
              <a:t>Expected timeline for President Biden's American Recovery Act</a:t>
            </a:r>
          </a:p>
        </p:txBody>
      </p:sp>
      <p:sp>
        <p:nvSpPr>
          <p:cNvPr id="5" name="TextBox 5"/>
          <p:cNvSpPr txBox="1">
            <a:spLocks noChangeArrowheads="1"/>
          </p:cNvSpPr>
          <p:nvPr/>
        </p:nvSpPr>
        <p:spPr bwMode="gray">
          <a:xfrm>
            <a:off x="222251" y="4508557"/>
            <a:ext cx="8636000" cy="207947"/>
          </a:xfrm>
          <a:prstGeom prst="rect">
            <a:avLst/>
          </a:prstGeom>
          <a:noFill/>
          <a:ln>
            <a:noFill/>
          </a:ln>
        </p:spPr>
        <p:txBody>
          <a:bodyPr lIns="0" tIns="0" rIns="0" bIns="0"/>
          <a:lstStyle>
            <a:lvl1pPr eaLnBrk="0" hangingPunct="0">
              <a:spcBef>
                <a:spcPts val="1400"/>
              </a:spcBef>
              <a:buClr>
                <a:schemeClr val="tx2"/>
              </a:buClr>
              <a:buSzPct val="100000"/>
              <a:buFont typeface="Symbol" pitchFamily="18" charset="2"/>
              <a:buChar char="·"/>
              <a:defRPr>
                <a:solidFill>
                  <a:schemeClr val="tx1"/>
                </a:solidFill>
                <a:latin typeface="Frutiger 55 Roman" pitchFamily="34" charset="0"/>
                <a:ea typeface="MS PGothic" pitchFamily="34" charset="-128"/>
              </a:defRPr>
            </a:lvl1pPr>
            <a:lvl2pPr marL="742950" indent="-285750" eaLnBrk="0" hangingPunct="0">
              <a:spcBef>
                <a:spcPts val="700"/>
              </a:spcBef>
              <a:buClr>
                <a:schemeClr val="tx1"/>
              </a:buClr>
              <a:buFont typeface="Arial" pitchFamily="34" charset="0"/>
              <a:buChar char="–"/>
              <a:defRPr sz="1600">
                <a:solidFill>
                  <a:schemeClr val="tx1"/>
                </a:solidFill>
                <a:latin typeface="Frutiger 55 Roman" pitchFamily="34" charset="0"/>
                <a:ea typeface="MS PGothic" pitchFamily="34" charset="-128"/>
              </a:defRPr>
            </a:lvl2pPr>
            <a:lvl3pPr marL="1143000" indent="-228600" eaLnBrk="0" hangingPunct="0">
              <a:spcBef>
                <a:spcPts val="700"/>
              </a:spcBef>
              <a:buClr>
                <a:schemeClr val="tx1"/>
              </a:buClr>
              <a:buFont typeface="Arial" pitchFamily="34" charset="0"/>
              <a:buChar char="–"/>
              <a:defRPr sz="1600">
                <a:solidFill>
                  <a:schemeClr val="tx1"/>
                </a:solidFill>
                <a:latin typeface="Frutiger 55 Roman" pitchFamily="34" charset="0"/>
                <a:ea typeface="MS PGothic" pitchFamily="34" charset="-128"/>
              </a:defRPr>
            </a:lvl3pPr>
            <a:lvl4pPr marL="1600200" indent="-228600" eaLnBrk="0" hangingPunct="0">
              <a:spcBef>
                <a:spcPts val="300"/>
              </a:spcBef>
              <a:buClr>
                <a:schemeClr val="tx1"/>
              </a:buClr>
              <a:buSzPct val="84000"/>
              <a:buFont typeface="Arial" pitchFamily="34" charset="0"/>
              <a:buChar char="–"/>
              <a:defRPr sz="1600">
                <a:solidFill>
                  <a:schemeClr val="tx1"/>
                </a:solidFill>
                <a:latin typeface="Frutiger 55 Roman" pitchFamily="34" charset="0"/>
                <a:ea typeface="MS PGothic" pitchFamily="34" charset="-128"/>
              </a:defRPr>
            </a:lvl4pPr>
            <a:lvl5pPr marL="2057400" indent="-228600" eaLnBrk="0" hangingPunct="0">
              <a:spcBef>
                <a:spcPts val="300"/>
              </a:spcBef>
              <a:buClr>
                <a:schemeClr val="tx1"/>
              </a:buClr>
              <a:buSzPct val="84000"/>
              <a:buFont typeface="Arial" pitchFamily="34" charset="0"/>
              <a:buChar char="–"/>
              <a:defRPr sz="1600">
                <a:solidFill>
                  <a:schemeClr val="tx1"/>
                </a:solidFill>
                <a:latin typeface="Frutiger 55 Roman" pitchFamily="34" charset="0"/>
                <a:ea typeface="MS PGothic" pitchFamily="34" charset="-128"/>
              </a:defRPr>
            </a:lvl5pPr>
            <a:lvl6pPr marL="2514600" indent="-228600" eaLnBrk="0" fontAlgn="base" hangingPunct="0">
              <a:spcBef>
                <a:spcPts val="300"/>
              </a:spcBef>
              <a:spcAft>
                <a:spcPct val="0"/>
              </a:spcAft>
              <a:buClr>
                <a:schemeClr val="tx1"/>
              </a:buClr>
              <a:buSzPct val="84000"/>
              <a:buFont typeface="Arial" pitchFamily="34" charset="0"/>
              <a:buChar char="–"/>
              <a:defRPr sz="1600">
                <a:solidFill>
                  <a:schemeClr val="tx1"/>
                </a:solidFill>
                <a:latin typeface="Frutiger 55 Roman" pitchFamily="34" charset="0"/>
                <a:ea typeface="MS PGothic" pitchFamily="34" charset="-128"/>
              </a:defRPr>
            </a:lvl6pPr>
            <a:lvl7pPr marL="2971800" indent="-228600" eaLnBrk="0" fontAlgn="base" hangingPunct="0">
              <a:spcBef>
                <a:spcPts val="300"/>
              </a:spcBef>
              <a:spcAft>
                <a:spcPct val="0"/>
              </a:spcAft>
              <a:buClr>
                <a:schemeClr val="tx1"/>
              </a:buClr>
              <a:buSzPct val="84000"/>
              <a:buFont typeface="Arial" pitchFamily="34" charset="0"/>
              <a:buChar char="–"/>
              <a:defRPr sz="1600">
                <a:solidFill>
                  <a:schemeClr val="tx1"/>
                </a:solidFill>
                <a:latin typeface="Frutiger 55 Roman" pitchFamily="34" charset="0"/>
                <a:ea typeface="MS PGothic" pitchFamily="34" charset="-128"/>
              </a:defRPr>
            </a:lvl7pPr>
            <a:lvl8pPr marL="3429000" indent="-228600" eaLnBrk="0" fontAlgn="base" hangingPunct="0">
              <a:spcBef>
                <a:spcPts val="300"/>
              </a:spcBef>
              <a:spcAft>
                <a:spcPct val="0"/>
              </a:spcAft>
              <a:buClr>
                <a:schemeClr val="tx1"/>
              </a:buClr>
              <a:buSzPct val="84000"/>
              <a:buFont typeface="Arial" pitchFamily="34" charset="0"/>
              <a:buChar char="–"/>
              <a:defRPr sz="1600">
                <a:solidFill>
                  <a:schemeClr val="tx1"/>
                </a:solidFill>
                <a:latin typeface="Frutiger 55 Roman" pitchFamily="34" charset="0"/>
                <a:ea typeface="MS PGothic" pitchFamily="34" charset="-128"/>
              </a:defRPr>
            </a:lvl8pPr>
            <a:lvl9pPr marL="3886200" indent="-228600" eaLnBrk="0" fontAlgn="base" hangingPunct="0">
              <a:spcBef>
                <a:spcPts val="300"/>
              </a:spcBef>
              <a:spcAft>
                <a:spcPct val="0"/>
              </a:spcAft>
              <a:buClr>
                <a:schemeClr val="tx1"/>
              </a:buClr>
              <a:buSzPct val="84000"/>
              <a:buFont typeface="Arial" pitchFamily="34" charset="0"/>
              <a:buChar char="–"/>
              <a:defRPr sz="1600">
                <a:solidFill>
                  <a:schemeClr val="tx1"/>
                </a:solidFill>
                <a:latin typeface="Frutiger 55 Roman" pitchFamily="34" charset="0"/>
                <a:ea typeface="MS PGothic" pitchFamily="34" charset="-128"/>
              </a:defRPr>
            </a:lvl9pPr>
          </a:lstStyle>
          <a:p>
            <a:pPr algn="r">
              <a:spcBef>
                <a:spcPct val="50000"/>
              </a:spcBef>
              <a:buClrTx/>
              <a:buSzTx/>
              <a:buFont typeface="Symbol" pitchFamily="18" charset="2"/>
              <a:buNone/>
            </a:pPr>
            <a:r>
              <a:rPr lang="en-US" altLang="en-US" sz="700" dirty="0">
                <a:latin typeface="Frutiger 45 Light" panose="020B0603020202020204" pitchFamily="34" charset="0"/>
                <a:cs typeface="Arial" pitchFamily="34" charset="0"/>
              </a:rPr>
              <a:t>Source: UBS</a:t>
            </a:r>
          </a:p>
        </p:txBody>
      </p:sp>
      <p:grpSp>
        <p:nvGrpSpPr>
          <p:cNvPr id="1070" name="Group 1069">
            <a:extLst>
              <a:ext uri="{FF2B5EF4-FFF2-40B4-BE49-F238E27FC236}">
                <a16:creationId xmlns:a16="http://schemas.microsoft.com/office/drawing/2014/main" id="{CAAE6716-6CC4-4A8B-802B-1D44B437F5B8}"/>
              </a:ext>
            </a:extLst>
          </p:cNvPr>
          <p:cNvGrpSpPr/>
          <p:nvPr/>
        </p:nvGrpSpPr>
        <p:grpSpPr>
          <a:xfrm>
            <a:off x="382385" y="1010303"/>
            <a:ext cx="8354291" cy="3498254"/>
            <a:chOff x="382385" y="1010303"/>
            <a:chExt cx="8354291" cy="3498254"/>
          </a:xfrm>
        </p:grpSpPr>
        <p:grpSp>
          <p:nvGrpSpPr>
            <p:cNvPr id="1062" name="Group 1061">
              <a:extLst>
                <a:ext uri="{FF2B5EF4-FFF2-40B4-BE49-F238E27FC236}">
                  <a16:creationId xmlns:a16="http://schemas.microsoft.com/office/drawing/2014/main" id="{378A155D-DF90-4EDE-B64E-502900F5207B}"/>
                </a:ext>
              </a:extLst>
            </p:cNvPr>
            <p:cNvGrpSpPr/>
            <p:nvPr/>
          </p:nvGrpSpPr>
          <p:grpSpPr>
            <a:xfrm>
              <a:off x="1165677" y="2943453"/>
              <a:ext cx="6782872" cy="823302"/>
              <a:chOff x="1165677" y="2987594"/>
              <a:chExt cx="6782872" cy="823302"/>
            </a:xfrm>
          </p:grpSpPr>
          <p:sp>
            <p:nvSpPr>
              <p:cNvPr id="94" name="Rectangle 93">
                <a:extLst>
                  <a:ext uri="{FF2B5EF4-FFF2-40B4-BE49-F238E27FC236}">
                    <a16:creationId xmlns:a16="http://schemas.microsoft.com/office/drawing/2014/main" id="{DBD56301-5028-451E-880E-A623B64F4928}"/>
                  </a:ext>
                </a:extLst>
              </p:cNvPr>
              <p:cNvSpPr/>
              <p:nvPr/>
            </p:nvSpPr>
            <p:spPr bwMode="auto">
              <a:xfrm>
                <a:off x="1165677" y="2987594"/>
                <a:ext cx="3405114" cy="823302"/>
              </a:xfrm>
              <a:prstGeom prst="rect">
                <a:avLst/>
              </a:prstGeom>
            </p:spPr>
            <p:txBody>
              <a:bodyPr wrap="square" tIns="91440" bIns="91440">
                <a:spAutoFit/>
              </a:bodyPr>
              <a:lstStyle/>
              <a:p>
                <a:pPr algn="ctr" fontAlgn="auto">
                  <a:spcBef>
                    <a:spcPts val="0"/>
                  </a:spcBef>
                  <a:spcAft>
                    <a:spcPts val="0"/>
                  </a:spcAft>
                  <a:defRPr/>
                </a:pPr>
                <a:r>
                  <a:rPr lang="en-US" sz="1300" b="1" dirty="0">
                    <a:solidFill>
                      <a:srgbClr val="000000"/>
                    </a:solidFill>
                    <a:latin typeface="Frutiger 45 Light" panose="020B0603020202020204" pitchFamily="34" charset="0"/>
                    <a:ea typeface="Open Sans Light" pitchFamily="34" charset="0"/>
                    <a:cs typeface="Open Sans Light" pitchFamily="34" charset="0"/>
                  </a:rPr>
                  <a:t>Week of 22 February 2021</a:t>
                </a:r>
              </a:p>
              <a:p>
                <a:pPr algn="ctr" fontAlgn="auto">
                  <a:spcBef>
                    <a:spcPts val="300"/>
                  </a:spcBef>
                  <a:spcAft>
                    <a:spcPts val="0"/>
                  </a:spcAft>
                  <a:defRPr/>
                </a:pPr>
                <a:r>
                  <a:rPr lang="en-US" sz="1300" dirty="0">
                    <a:solidFill>
                      <a:srgbClr val="000000"/>
                    </a:solidFill>
                    <a:latin typeface="Frutiger 45 Light" panose="020B0603020202020204" pitchFamily="34" charset="0"/>
                    <a:ea typeface="Open Sans Light" pitchFamily="34" charset="0"/>
                    <a:cs typeface="Open Sans Light" pitchFamily="34" charset="0"/>
                  </a:rPr>
                  <a:t>House passes its version </a:t>
                </a:r>
                <a:br>
                  <a:rPr lang="en-US" sz="1300" dirty="0">
                    <a:solidFill>
                      <a:srgbClr val="000000"/>
                    </a:solidFill>
                    <a:latin typeface="Frutiger 45 Light" panose="020B0603020202020204" pitchFamily="34" charset="0"/>
                    <a:ea typeface="Open Sans Light" pitchFamily="34" charset="0"/>
                    <a:cs typeface="Open Sans Light" pitchFamily="34" charset="0"/>
                  </a:rPr>
                </a:br>
                <a:r>
                  <a:rPr lang="en-US" sz="1300" dirty="0">
                    <a:solidFill>
                      <a:srgbClr val="000000"/>
                    </a:solidFill>
                    <a:latin typeface="Frutiger 45 Light" panose="020B0603020202020204" pitchFamily="34" charset="0"/>
                    <a:ea typeface="Open Sans Light" pitchFamily="34" charset="0"/>
                    <a:cs typeface="Open Sans Light" pitchFamily="34" charset="0"/>
                  </a:rPr>
                  <a:t>of relief bill</a:t>
                </a:r>
              </a:p>
            </p:txBody>
          </p:sp>
          <p:sp>
            <p:nvSpPr>
              <p:cNvPr id="96" name="Rectangle 95">
                <a:extLst>
                  <a:ext uri="{FF2B5EF4-FFF2-40B4-BE49-F238E27FC236}">
                    <a16:creationId xmlns:a16="http://schemas.microsoft.com/office/drawing/2014/main" id="{974C5501-9E0A-405D-BAFB-4DA18AC31B25}"/>
                  </a:ext>
                </a:extLst>
              </p:cNvPr>
              <p:cNvSpPr/>
              <p:nvPr/>
            </p:nvSpPr>
            <p:spPr bwMode="auto">
              <a:xfrm>
                <a:off x="4558927" y="2987594"/>
                <a:ext cx="3389622" cy="823302"/>
              </a:xfrm>
              <a:prstGeom prst="rect">
                <a:avLst/>
              </a:prstGeom>
            </p:spPr>
            <p:txBody>
              <a:bodyPr wrap="square" tIns="91440" bIns="91440">
                <a:spAutoFit/>
              </a:bodyPr>
              <a:lstStyle/>
              <a:p>
                <a:pPr algn="ctr" fontAlgn="auto">
                  <a:spcBef>
                    <a:spcPts val="0"/>
                  </a:spcBef>
                  <a:spcAft>
                    <a:spcPts val="0"/>
                  </a:spcAft>
                  <a:defRPr/>
                </a:pPr>
                <a:r>
                  <a:rPr lang="en-US" sz="1300" b="1" dirty="0">
                    <a:solidFill>
                      <a:srgbClr val="000000"/>
                    </a:solidFill>
                    <a:latin typeface="Frutiger 45 Light" panose="020B0603020202020204" pitchFamily="34" charset="0"/>
                    <a:ea typeface="Open Sans Light" pitchFamily="34" charset="0"/>
                    <a:cs typeface="Open Sans Light" pitchFamily="34" charset="0"/>
                  </a:rPr>
                  <a:t>Week of 15 or 22 March 2021</a:t>
                </a:r>
              </a:p>
              <a:p>
                <a:pPr algn="ctr" fontAlgn="auto">
                  <a:spcBef>
                    <a:spcPts val="300"/>
                  </a:spcBef>
                  <a:spcAft>
                    <a:spcPts val="0"/>
                  </a:spcAft>
                  <a:defRPr/>
                </a:pPr>
                <a:r>
                  <a:rPr lang="en-US" sz="1300" dirty="0">
                    <a:solidFill>
                      <a:srgbClr val="000000"/>
                    </a:solidFill>
                    <a:latin typeface="Frutiger 45 Light" panose="020B0603020202020204" pitchFamily="34" charset="0"/>
                    <a:ea typeface="Open Sans Light" pitchFamily="34" charset="0"/>
                    <a:cs typeface="Open Sans Light" pitchFamily="34" charset="0"/>
                  </a:rPr>
                  <a:t>House passes Senate version </a:t>
                </a:r>
                <a:br>
                  <a:rPr lang="en-US" sz="1300" dirty="0">
                    <a:solidFill>
                      <a:srgbClr val="000000"/>
                    </a:solidFill>
                    <a:latin typeface="Frutiger 45 Light" panose="020B0603020202020204" pitchFamily="34" charset="0"/>
                    <a:ea typeface="Open Sans Light" pitchFamily="34" charset="0"/>
                    <a:cs typeface="Open Sans Light" pitchFamily="34" charset="0"/>
                  </a:rPr>
                </a:br>
                <a:r>
                  <a:rPr lang="en-US" sz="1300" dirty="0">
                    <a:solidFill>
                      <a:srgbClr val="000000"/>
                    </a:solidFill>
                    <a:latin typeface="Frutiger 45 Light" panose="020B0603020202020204" pitchFamily="34" charset="0"/>
                    <a:ea typeface="Open Sans Light" pitchFamily="34" charset="0"/>
                    <a:cs typeface="Open Sans Light" pitchFamily="34" charset="0"/>
                  </a:rPr>
                  <a:t>and sends to Biden</a:t>
                </a:r>
              </a:p>
            </p:txBody>
          </p:sp>
        </p:grpSp>
        <p:grpSp>
          <p:nvGrpSpPr>
            <p:cNvPr id="1061" name="Group 1060">
              <a:extLst>
                <a:ext uri="{FF2B5EF4-FFF2-40B4-BE49-F238E27FC236}">
                  <a16:creationId xmlns:a16="http://schemas.microsoft.com/office/drawing/2014/main" id="{D2A94D25-BD15-467C-9DB7-880CEED510C2}"/>
                </a:ext>
              </a:extLst>
            </p:cNvPr>
            <p:cNvGrpSpPr/>
            <p:nvPr/>
          </p:nvGrpSpPr>
          <p:grpSpPr>
            <a:xfrm>
              <a:off x="382385" y="1010303"/>
              <a:ext cx="8354291" cy="823302"/>
              <a:chOff x="382385" y="1054444"/>
              <a:chExt cx="8354291" cy="823302"/>
            </a:xfrm>
          </p:grpSpPr>
          <p:sp>
            <p:nvSpPr>
              <p:cNvPr id="90" name="Rectangle 89">
                <a:extLst>
                  <a:ext uri="{FF2B5EF4-FFF2-40B4-BE49-F238E27FC236}">
                    <a16:creationId xmlns:a16="http://schemas.microsoft.com/office/drawing/2014/main" id="{5669908A-BDB3-4F26-BD31-422362BB1919}"/>
                  </a:ext>
                </a:extLst>
              </p:cNvPr>
              <p:cNvSpPr/>
              <p:nvPr/>
            </p:nvSpPr>
            <p:spPr bwMode="auto">
              <a:xfrm>
                <a:off x="382385" y="1054444"/>
                <a:ext cx="1567792" cy="823302"/>
              </a:xfrm>
              <a:prstGeom prst="rect">
                <a:avLst/>
              </a:prstGeom>
            </p:spPr>
            <p:txBody>
              <a:bodyPr wrap="square" tIns="91440" bIns="91440">
                <a:spAutoFit/>
              </a:bodyPr>
              <a:lstStyle/>
              <a:p>
                <a:pPr algn="ctr" fontAlgn="auto">
                  <a:spcBef>
                    <a:spcPts val="0"/>
                  </a:spcBef>
                  <a:spcAft>
                    <a:spcPts val="0"/>
                  </a:spcAft>
                  <a:defRPr/>
                </a:pPr>
                <a:r>
                  <a:rPr lang="en-US" sz="1300" b="1" dirty="0">
                    <a:solidFill>
                      <a:srgbClr val="000000"/>
                    </a:solidFill>
                    <a:latin typeface="Frutiger 45 Light" panose="020B0603020202020204" pitchFamily="34" charset="0"/>
                    <a:ea typeface="Open Sans Light" pitchFamily="34" charset="0"/>
                    <a:cs typeface="Open Sans Light" pitchFamily="34" charset="0"/>
                  </a:rPr>
                  <a:t>5 February 2021</a:t>
                </a:r>
              </a:p>
              <a:p>
                <a:pPr algn="ctr" fontAlgn="auto">
                  <a:spcBef>
                    <a:spcPts val="300"/>
                  </a:spcBef>
                  <a:spcAft>
                    <a:spcPts val="0"/>
                  </a:spcAft>
                  <a:defRPr/>
                </a:pPr>
                <a:r>
                  <a:rPr lang="en-US" sz="1300" dirty="0">
                    <a:solidFill>
                      <a:srgbClr val="000000"/>
                    </a:solidFill>
                    <a:latin typeface="Frutiger 45 Light" panose="020B0603020202020204" pitchFamily="34" charset="0"/>
                    <a:ea typeface="Open Sans Light" pitchFamily="34" charset="0"/>
                    <a:cs typeface="Open Sans Light" pitchFamily="34" charset="0"/>
                  </a:rPr>
                  <a:t>Budget resolution passes</a:t>
                </a:r>
              </a:p>
            </p:txBody>
          </p:sp>
          <p:sp>
            <p:nvSpPr>
              <p:cNvPr id="95" name="Rectangle 94">
                <a:extLst>
                  <a:ext uri="{FF2B5EF4-FFF2-40B4-BE49-F238E27FC236}">
                    <a16:creationId xmlns:a16="http://schemas.microsoft.com/office/drawing/2014/main" id="{497AB9A9-FDFE-4C60-A26B-9C97C31B8FDC}"/>
                  </a:ext>
                </a:extLst>
              </p:cNvPr>
              <p:cNvSpPr/>
              <p:nvPr/>
            </p:nvSpPr>
            <p:spPr bwMode="auto">
              <a:xfrm>
                <a:off x="2862302" y="1054444"/>
                <a:ext cx="3392041" cy="823302"/>
              </a:xfrm>
              <a:prstGeom prst="rect">
                <a:avLst/>
              </a:prstGeom>
            </p:spPr>
            <p:txBody>
              <a:bodyPr wrap="square" tIns="91440" bIns="91440">
                <a:spAutoFit/>
              </a:bodyPr>
              <a:lstStyle/>
              <a:p>
                <a:pPr algn="ctr" fontAlgn="auto">
                  <a:spcBef>
                    <a:spcPts val="0"/>
                  </a:spcBef>
                  <a:spcAft>
                    <a:spcPts val="0"/>
                  </a:spcAft>
                  <a:defRPr/>
                </a:pPr>
                <a:r>
                  <a:rPr lang="en-US" sz="1300" b="1" dirty="0">
                    <a:solidFill>
                      <a:srgbClr val="000000"/>
                    </a:solidFill>
                    <a:latin typeface="Frutiger 45 Light" panose="020B0603020202020204" pitchFamily="34" charset="0"/>
                    <a:ea typeface="Open Sans Light" pitchFamily="34" charset="0"/>
                    <a:cs typeface="Open Sans Light" pitchFamily="34" charset="0"/>
                  </a:rPr>
                  <a:t>Week of 8 March 2021</a:t>
                </a:r>
              </a:p>
              <a:p>
                <a:pPr algn="ctr" fontAlgn="auto">
                  <a:spcBef>
                    <a:spcPts val="300"/>
                  </a:spcBef>
                  <a:spcAft>
                    <a:spcPts val="0"/>
                  </a:spcAft>
                  <a:defRPr/>
                </a:pPr>
                <a:r>
                  <a:rPr lang="en-US" sz="1300" dirty="0">
                    <a:solidFill>
                      <a:srgbClr val="000000"/>
                    </a:solidFill>
                    <a:latin typeface="Frutiger 45 Light" panose="020B0603020202020204" pitchFamily="34" charset="0"/>
                    <a:ea typeface="Open Sans Light" pitchFamily="34" charset="0"/>
                    <a:cs typeface="Open Sans Light" pitchFamily="34" charset="0"/>
                  </a:rPr>
                  <a:t>Senate passes </a:t>
                </a:r>
                <a:br>
                  <a:rPr lang="en-US" sz="1300" dirty="0">
                    <a:solidFill>
                      <a:srgbClr val="000000"/>
                    </a:solidFill>
                    <a:latin typeface="Frutiger 45 Light" panose="020B0603020202020204" pitchFamily="34" charset="0"/>
                    <a:ea typeface="Open Sans Light" pitchFamily="34" charset="0"/>
                    <a:cs typeface="Open Sans Light" pitchFamily="34" charset="0"/>
                  </a:rPr>
                </a:br>
                <a:r>
                  <a:rPr lang="en-US" sz="1300" dirty="0">
                    <a:solidFill>
                      <a:srgbClr val="000000"/>
                    </a:solidFill>
                    <a:latin typeface="Frutiger 45 Light" panose="020B0603020202020204" pitchFamily="34" charset="0"/>
                    <a:ea typeface="Open Sans Light" pitchFamily="34" charset="0"/>
                    <a:cs typeface="Open Sans Light" pitchFamily="34" charset="0"/>
                  </a:rPr>
                  <a:t>emended version</a:t>
                </a:r>
              </a:p>
            </p:txBody>
          </p:sp>
          <p:sp>
            <p:nvSpPr>
              <p:cNvPr id="97" name="Rectangle 96">
                <a:extLst>
                  <a:ext uri="{FF2B5EF4-FFF2-40B4-BE49-F238E27FC236}">
                    <a16:creationId xmlns:a16="http://schemas.microsoft.com/office/drawing/2014/main" id="{5A44E152-3894-49B6-9D89-CEE988A91ED3}"/>
                  </a:ext>
                </a:extLst>
              </p:cNvPr>
              <p:cNvSpPr/>
              <p:nvPr/>
            </p:nvSpPr>
            <p:spPr bwMode="auto">
              <a:xfrm>
                <a:off x="7168884" y="1054444"/>
                <a:ext cx="1567792" cy="823302"/>
              </a:xfrm>
              <a:prstGeom prst="rect">
                <a:avLst/>
              </a:prstGeom>
            </p:spPr>
            <p:txBody>
              <a:bodyPr wrap="square" tIns="91440" bIns="91440">
                <a:spAutoFit/>
              </a:bodyPr>
              <a:lstStyle/>
              <a:p>
                <a:pPr algn="ctr" fontAlgn="auto">
                  <a:spcBef>
                    <a:spcPts val="0"/>
                  </a:spcBef>
                  <a:spcAft>
                    <a:spcPts val="0"/>
                  </a:spcAft>
                  <a:defRPr/>
                </a:pPr>
                <a:r>
                  <a:rPr lang="en-US" sz="1300" b="1" dirty="0">
                    <a:solidFill>
                      <a:srgbClr val="000000"/>
                    </a:solidFill>
                    <a:latin typeface="Frutiger 45 Light" panose="020B0603020202020204" pitchFamily="34" charset="0"/>
                    <a:ea typeface="Open Sans Light" pitchFamily="34" charset="0"/>
                    <a:cs typeface="Open Sans Light" pitchFamily="34" charset="0"/>
                  </a:rPr>
                  <a:t>Mid to late March</a:t>
                </a:r>
              </a:p>
              <a:p>
                <a:pPr algn="ctr" fontAlgn="auto">
                  <a:spcBef>
                    <a:spcPts val="300"/>
                  </a:spcBef>
                  <a:spcAft>
                    <a:spcPts val="0"/>
                  </a:spcAft>
                  <a:defRPr/>
                </a:pPr>
                <a:r>
                  <a:rPr lang="en-US" sz="1300" dirty="0">
                    <a:solidFill>
                      <a:srgbClr val="000000"/>
                    </a:solidFill>
                    <a:latin typeface="Frutiger 45 Light" panose="020B0603020202020204" pitchFamily="34" charset="0"/>
                    <a:ea typeface="Open Sans Light" pitchFamily="34" charset="0"/>
                    <a:cs typeface="Open Sans Light" pitchFamily="34" charset="0"/>
                  </a:rPr>
                  <a:t>President Biden signs into law</a:t>
                </a:r>
              </a:p>
            </p:txBody>
          </p:sp>
        </p:grpSp>
        <p:grpSp>
          <p:nvGrpSpPr>
            <p:cNvPr id="1069" name="Group 1068">
              <a:extLst>
                <a:ext uri="{FF2B5EF4-FFF2-40B4-BE49-F238E27FC236}">
                  <a16:creationId xmlns:a16="http://schemas.microsoft.com/office/drawing/2014/main" id="{DC809164-19DE-4B76-877D-B4E9B1A6D852}"/>
                </a:ext>
              </a:extLst>
            </p:cNvPr>
            <p:cNvGrpSpPr/>
            <p:nvPr/>
          </p:nvGrpSpPr>
          <p:grpSpPr>
            <a:xfrm>
              <a:off x="382385" y="1844438"/>
              <a:ext cx="8354291" cy="1088182"/>
              <a:chOff x="382385" y="1844438"/>
              <a:chExt cx="8354291" cy="1088182"/>
            </a:xfrm>
          </p:grpSpPr>
          <p:cxnSp>
            <p:nvCxnSpPr>
              <p:cNvPr id="7" name="Straight Connector 6">
                <a:extLst>
                  <a:ext uri="{FF2B5EF4-FFF2-40B4-BE49-F238E27FC236}">
                    <a16:creationId xmlns:a16="http://schemas.microsoft.com/office/drawing/2014/main" id="{61D70295-D2A9-4514-A35A-AF7FCBD719FA}"/>
                  </a:ext>
                </a:extLst>
              </p:cNvPr>
              <p:cNvCxnSpPr>
                <a:cxnSpLocks/>
              </p:cNvCxnSpPr>
              <p:nvPr/>
            </p:nvCxnSpPr>
            <p:spPr bwMode="auto">
              <a:xfrm>
                <a:off x="382385" y="2388529"/>
                <a:ext cx="8354291" cy="0"/>
              </a:xfrm>
              <a:prstGeom prst="line">
                <a:avLst/>
              </a:prstGeom>
              <a:ln w="9525" cap="flat" cmpd="sng" algn="ctr">
                <a:solidFill>
                  <a:srgbClr val="7B7D80"/>
                </a:solidFill>
                <a:prstDash val="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1065" name="Group 1064">
                <a:extLst>
                  <a:ext uri="{FF2B5EF4-FFF2-40B4-BE49-F238E27FC236}">
                    <a16:creationId xmlns:a16="http://schemas.microsoft.com/office/drawing/2014/main" id="{F77C2306-622C-4AE0-985F-E1CE2F8F0A59}"/>
                  </a:ext>
                </a:extLst>
              </p:cNvPr>
              <p:cNvGrpSpPr/>
              <p:nvPr/>
            </p:nvGrpSpPr>
            <p:grpSpPr>
              <a:xfrm>
                <a:off x="2794326" y="2320554"/>
                <a:ext cx="137160" cy="612066"/>
                <a:chOff x="2794326" y="2320554"/>
                <a:chExt cx="137160" cy="612066"/>
              </a:xfrm>
            </p:grpSpPr>
            <p:cxnSp>
              <p:nvCxnSpPr>
                <p:cNvPr id="100" name="Straight Connector 99">
                  <a:extLst>
                    <a:ext uri="{FF2B5EF4-FFF2-40B4-BE49-F238E27FC236}">
                      <a16:creationId xmlns:a16="http://schemas.microsoft.com/office/drawing/2014/main" id="{532321B8-C88D-4EBE-AEFA-45303ABE86D2}"/>
                    </a:ext>
                  </a:extLst>
                </p:cNvPr>
                <p:cNvCxnSpPr/>
                <p:nvPr/>
              </p:nvCxnSpPr>
              <p:spPr bwMode="auto">
                <a:xfrm rot="5400000">
                  <a:off x="2590861" y="2659970"/>
                  <a:ext cx="544091" cy="1209"/>
                </a:xfrm>
                <a:prstGeom prst="line">
                  <a:avLst/>
                </a:prstGeom>
                <a:ln w="12700" cap="flat" cmpd="sng" algn="ctr">
                  <a:solidFill>
                    <a:srgbClr val="7B7D8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01" name="Oval 100">
                  <a:extLst>
                    <a:ext uri="{FF2B5EF4-FFF2-40B4-BE49-F238E27FC236}">
                      <a16:creationId xmlns:a16="http://schemas.microsoft.com/office/drawing/2014/main" id="{D262606B-FA06-4715-9A34-14F00F6D4840}"/>
                    </a:ext>
                  </a:extLst>
                </p:cNvPr>
                <p:cNvSpPr>
                  <a:spLocks/>
                </p:cNvSpPr>
                <p:nvPr/>
              </p:nvSpPr>
              <p:spPr bwMode="auto">
                <a:xfrm>
                  <a:off x="2794326" y="2320554"/>
                  <a:ext cx="137160" cy="137160"/>
                </a:xfrm>
                <a:prstGeom prst="ellipse">
                  <a:avLst/>
                </a:prstGeom>
                <a:solidFill>
                  <a:srgbClr val="AEB0B3"/>
                </a:solidFill>
                <a:ln w="12700" cap="flat" cmpd="sng" algn="ctr">
                  <a:solidFill>
                    <a:srgbClr val="AEB0B3">
                      <a:alpha val="0"/>
                    </a:srgb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955" dirty="0">
                    <a:solidFill>
                      <a:schemeClr val="tx1"/>
                    </a:solidFill>
                  </a:endParaRPr>
                </a:p>
              </p:txBody>
            </p:sp>
          </p:grpSp>
          <p:grpSp>
            <p:nvGrpSpPr>
              <p:cNvPr id="1064" name="Group 1063">
                <a:extLst>
                  <a:ext uri="{FF2B5EF4-FFF2-40B4-BE49-F238E27FC236}">
                    <a16:creationId xmlns:a16="http://schemas.microsoft.com/office/drawing/2014/main" id="{D10ECA2E-787A-432D-B69F-F6348855F599}"/>
                  </a:ext>
                </a:extLst>
              </p:cNvPr>
              <p:cNvGrpSpPr/>
              <p:nvPr/>
            </p:nvGrpSpPr>
            <p:grpSpPr>
              <a:xfrm>
                <a:off x="830154" y="1844438"/>
                <a:ext cx="672254" cy="880824"/>
                <a:chOff x="830154" y="1844438"/>
                <a:chExt cx="672254" cy="880824"/>
              </a:xfrm>
            </p:grpSpPr>
            <p:cxnSp>
              <p:nvCxnSpPr>
                <p:cNvPr id="89" name="Straight Connector 88">
                  <a:extLst>
                    <a:ext uri="{FF2B5EF4-FFF2-40B4-BE49-F238E27FC236}">
                      <a16:creationId xmlns:a16="http://schemas.microsoft.com/office/drawing/2014/main" id="{151DDA08-EB97-446F-B238-D44C0A71694B}"/>
                    </a:ext>
                  </a:extLst>
                </p:cNvPr>
                <p:cNvCxnSpPr/>
                <p:nvPr/>
              </p:nvCxnSpPr>
              <p:spPr bwMode="auto">
                <a:xfrm rot="5400000">
                  <a:off x="894236" y="2115879"/>
                  <a:ext cx="544091" cy="1209"/>
                </a:xfrm>
                <a:prstGeom prst="line">
                  <a:avLst/>
                </a:prstGeom>
                <a:ln w="12700" cap="flat" cmpd="sng" algn="ctr">
                  <a:solidFill>
                    <a:srgbClr val="7B7D8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91" name="Oval 90">
                  <a:extLst>
                    <a:ext uri="{FF2B5EF4-FFF2-40B4-BE49-F238E27FC236}">
                      <a16:creationId xmlns:a16="http://schemas.microsoft.com/office/drawing/2014/main" id="{09C58F3D-8883-4566-A669-CF8E5577D7CE}"/>
                    </a:ext>
                  </a:extLst>
                </p:cNvPr>
                <p:cNvSpPr/>
                <p:nvPr/>
              </p:nvSpPr>
              <p:spPr bwMode="auto">
                <a:xfrm>
                  <a:off x="830154" y="2053007"/>
                  <a:ext cx="672254" cy="672255"/>
                </a:xfrm>
                <a:prstGeom prst="ellipse">
                  <a:avLst/>
                </a:prstGeom>
                <a:solidFill>
                  <a:schemeClr val="bg1"/>
                </a:solidFill>
                <a:ln w="12700" cap="flat" cmpd="sng" algn="ctr">
                  <a:solidFill>
                    <a:srgbClr val="7B7D8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955" dirty="0">
                    <a:solidFill>
                      <a:schemeClr val="tx1"/>
                    </a:solidFill>
                  </a:endParaRPr>
                </a:p>
              </p:txBody>
            </p:sp>
            <p:pic>
              <p:nvPicPr>
                <p:cNvPr id="1030" name="Graphic 1029" descr="Checkmark">
                  <a:extLst>
                    <a:ext uri="{FF2B5EF4-FFF2-40B4-BE49-F238E27FC236}">
                      <a16:creationId xmlns:a16="http://schemas.microsoft.com/office/drawing/2014/main" id="{3E5E7198-6568-4034-8625-F9CB30A0AD40}"/>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83401" y="2216887"/>
                  <a:ext cx="365760" cy="365760"/>
                </a:xfrm>
                <a:prstGeom prst="rect">
                  <a:avLst/>
                </a:prstGeom>
              </p:spPr>
            </p:pic>
          </p:grpSp>
          <p:grpSp>
            <p:nvGrpSpPr>
              <p:cNvPr id="1067" name="Group 1066">
                <a:extLst>
                  <a:ext uri="{FF2B5EF4-FFF2-40B4-BE49-F238E27FC236}">
                    <a16:creationId xmlns:a16="http://schemas.microsoft.com/office/drawing/2014/main" id="{3D6E2A47-ECF1-4699-AEA3-3B35BD01657D}"/>
                  </a:ext>
                </a:extLst>
              </p:cNvPr>
              <p:cNvGrpSpPr/>
              <p:nvPr/>
            </p:nvGrpSpPr>
            <p:grpSpPr>
              <a:xfrm>
                <a:off x="5920029" y="2053007"/>
                <a:ext cx="672254" cy="879613"/>
                <a:chOff x="5920029" y="2053007"/>
                <a:chExt cx="672254" cy="879613"/>
              </a:xfrm>
            </p:grpSpPr>
            <p:cxnSp>
              <p:nvCxnSpPr>
                <p:cNvPr id="106" name="Straight Connector 105">
                  <a:extLst>
                    <a:ext uri="{FF2B5EF4-FFF2-40B4-BE49-F238E27FC236}">
                      <a16:creationId xmlns:a16="http://schemas.microsoft.com/office/drawing/2014/main" id="{B282143E-13AB-4F95-A5C3-A5EEE5AB5EA7}"/>
                    </a:ext>
                  </a:extLst>
                </p:cNvPr>
                <p:cNvCxnSpPr/>
                <p:nvPr/>
              </p:nvCxnSpPr>
              <p:spPr bwMode="auto">
                <a:xfrm rot="5400000">
                  <a:off x="5984111" y="2659970"/>
                  <a:ext cx="544091" cy="1209"/>
                </a:xfrm>
                <a:prstGeom prst="line">
                  <a:avLst/>
                </a:prstGeom>
                <a:ln w="12700" cap="flat" cmpd="sng" algn="ctr">
                  <a:solidFill>
                    <a:srgbClr val="7B7D8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07" name="Oval 106">
                  <a:extLst>
                    <a:ext uri="{FF2B5EF4-FFF2-40B4-BE49-F238E27FC236}">
                      <a16:creationId xmlns:a16="http://schemas.microsoft.com/office/drawing/2014/main" id="{2D13C364-CE6A-43FD-A083-50A7BE5EACB6}"/>
                    </a:ext>
                  </a:extLst>
                </p:cNvPr>
                <p:cNvSpPr/>
                <p:nvPr/>
              </p:nvSpPr>
              <p:spPr bwMode="auto">
                <a:xfrm>
                  <a:off x="5920029" y="2053007"/>
                  <a:ext cx="672254" cy="672255"/>
                </a:xfrm>
                <a:prstGeom prst="ellipse">
                  <a:avLst/>
                </a:prstGeom>
                <a:solidFill>
                  <a:schemeClr val="bg1"/>
                </a:solidFill>
                <a:ln w="12700" cap="flat" cmpd="sng" algn="ctr">
                  <a:solidFill>
                    <a:srgbClr val="7B7D8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955" dirty="0">
                    <a:solidFill>
                      <a:schemeClr val="tx1"/>
                    </a:solidFill>
                  </a:endParaRPr>
                </a:p>
              </p:txBody>
            </p:sp>
            <p:pic>
              <p:nvPicPr>
                <p:cNvPr id="1032" name="Graphic 1031" descr="Exclamation mark">
                  <a:extLst>
                    <a:ext uri="{FF2B5EF4-FFF2-40B4-BE49-F238E27FC236}">
                      <a16:creationId xmlns:a16="http://schemas.microsoft.com/office/drawing/2014/main" id="{2C07831E-7812-44FC-9021-8B1A797005AB}"/>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6073276" y="2206254"/>
                  <a:ext cx="365760" cy="365760"/>
                </a:xfrm>
                <a:prstGeom prst="rect">
                  <a:avLst/>
                </a:prstGeom>
              </p:spPr>
            </p:pic>
          </p:grpSp>
          <p:grpSp>
            <p:nvGrpSpPr>
              <p:cNvPr id="1066" name="Group 1065">
                <a:extLst>
                  <a:ext uri="{FF2B5EF4-FFF2-40B4-BE49-F238E27FC236}">
                    <a16:creationId xmlns:a16="http://schemas.microsoft.com/office/drawing/2014/main" id="{29744A5D-0150-425A-A218-A8D9F519C93D}"/>
                  </a:ext>
                </a:extLst>
              </p:cNvPr>
              <p:cNvGrpSpPr/>
              <p:nvPr/>
            </p:nvGrpSpPr>
            <p:grpSpPr>
              <a:xfrm>
                <a:off x="4490951" y="1844438"/>
                <a:ext cx="137160" cy="613276"/>
                <a:chOff x="4490951" y="1844438"/>
                <a:chExt cx="137160" cy="613276"/>
              </a:xfrm>
            </p:grpSpPr>
            <p:cxnSp>
              <p:nvCxnSpPr>
                <p:cNvPr id="116" name="Straight Connector 115">
                  <a:extLst>
                    <a:ext uri="{FF2B5EF4-FFF2-40B4-BE49-F238E27FC236}">
                      <a16:creationId xmlns:a16="http://schemas.microsoft.com/office/drawing/2014/main" id="{DFAE33A9-77BF-497C-9FE8-7585841A0C13}"/>
                    </a:ext>
                  </a:extLst>
                </p:cNvPr>
                <p:cNvCxnSpPr/>
                <p:nvPr/>
              </p:nvCxnSpPr>
              <p:spPr bwMode="auto">
                <a:xfrm rot="5400000">
                  <a:off x="4287486" y="2115879"/>
                  <a:ext cx="544091" cy="1209"/>
                </a:xfrm>
                <a:prstGeom prst="line">
                  <a:avLst/>
                </a:prstGeom>
                <a:ln w="12700" cap="flat" cmpd="sng" algn="ctr">
                  <a:solidFill>
                    <a:srgbClr val="7B7D8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41" name="Oval 140">
                  <a:extLst>
                    <a:ext uri="{FF2B5EF4-FFF2-40B4-BE49-F238E27FC236}">
                      <a16:creationId xmlns:a16="http://schemas.microsoft.com/office/drawing/2014/main" id="{BAD75833-0561-445B-A76D-0AA7AB09FE8A}"/>
                    </a:ext>
                  </a:extLst>
                </p:cNvPr>
                <p:cNvSpPr>
                  <a:spLocks/>
                </p:cNvSpPr>
                <p:nvPr/>
              </p:nvSpPr>
              <p:spPr bwMode="auto">
                <a:xfrm>
                  <a:off x="4490951" y="2320554"/>
                  <a:ext cx="137160" cy="137160"/>
                </a:xfrm>
                <a:prstGeom prst="ellipse">
                  <a:avLst/>
                </a:prstGeom>
                <a:solidFill>
                  <a:srgbClr val="AEB0B3"/>
                </a:solidFill>
                <a:ln w="12700" cap="flat" cmpd="sng" algn="ctr">
                  <a:solidFill>
                    <a:srgbClr val="AEB0B3">
                      <a:alpha val="0"/>
                    </a:srgb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955" dirty="0">
                    <a:solidFill>
                      <a:schemeClr val="tx1"/>
                    </a:solidFill>
                  </a:endParaRPr>
                </a:p>
              </p:txBody>
            </p:sp>
          </p:grpSp>
          <p:grpSp>
            <p:nvGrpSpPr>
              <p:cNvPr id="1068" name="Group 1067">
                <a:extLst>
                  <a:ext uri="{FF2B5EF4-FFF2-40B4-BE49-F238E27FC236}">
                    <a16:creationId xmlns:a16="http://schemas.microsoft.com/office/drawing/2014/main" id="{D238D714-F855-4A49-B041-5874D3E805BF}"/>
                  </a:ext>
                </a:extLst>
              </p:cNvPr>
              <p:cNvGrpSpPr/>
              <p:nvPr/>
            </p:nvGrpSpPr>
            <p:grpSpPr>
              <a:xfrm>
                <a:off x="7884200" y="1844438"/>
                <a:ext cx="137160" cy="613276"/>
                <a:chOff x="7884200" y="1844438"/>
                <a:chExt cx="137160" cy="613276"/>
              </a:xfrm>
            </p:grpSpPr>
            <p:cxnSp>
              <p:nvCxnSpPr>
                <p:cNvPr id="119" name="Straight Connector 118">
                  <a:extLst>
                    <a:ext uri="{FF2B5EF4-FFF2-40B4-BE49-F238E27FC236}">
                      <a16:creationId xmlns:a16="http://schemas.microsoft.com/office/drawing/2014/main" id="{24E1EBB9-ADBF-4ECC-B7D5-07446EDAF6DA}"/>
                    </a:ext>
                  </a:extLst>
                </p:cNvPr>
                <p:cNvCxnSpPr/>
                <p:nvPr/>
              </p:nvCxnSpPr>
              <p:spPr bwMode="auto">
                <a:xfrm rot="5400000">
                  <a:off x="7680735" y="2115879"/>
                  <a:ext cx="544091" cy="1209"/>
                </a:xfrm>
                <a:prstGeom prst="line">
                  <a:avLst/>
                </a:prstGeom>
                <a:ln w="12700" cap="flat" cmpd="sng" algn="ctr">
                  <a:solidFill>
                    <a:srgbClr val="7B7D8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42" name="Oval 141">
                  <a:extLst>
                    <a:ext uri="{FF2B5EF4-FFF2-40B4-BE49-F238E27FC236}">
                      <a16:creationId xmlns:a16="http://schemas.microsoft.com/office/drawing/2014/main" id="{D7613480-7D08-46A9-954B-F2669B1ABEA6}"/>
                    </a:ext>
                  </a:extLst>
                </p:cNvPr>
                <p:cNvSpPr>
                  <a:spLocks/>
                </p:cNvSpPr>
                <p:nvPr/>
              </p:nvSpPr>
              <p:spPr bwMode="auto">
                <a:xfrm>
                  <a:off x="7884200" y="2320554"/>
                  <a:ext cx="137160" cy="137160"/>
                </a:xfrm>
                <a:prstGeom prst="ellipse">
                  <a:avLst/>
                </a:prstGeom>
                <a:solidFill>
                  <a:srgbClr val="AEB0B3"/>
                </a:solidFill>
                <a:ln w="12700" cap="flat" cmpd="sng" algn="ctr">
                  <a:solidFill>
                    <a:srgbClr val="AEB0B3">
                      <a:alpha val="0"/>
                    </a:srgb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955" dirty="0">
                    <a:solidFill>
                      <a:schemeClr val="tx1"/>
                    </a:solidFill>
                  </a:endParaRPr>
                </a:p>
              </p:txBody>
            </p:sp>
          </p:grpSp>
        </p:grpSp>
        <p:sp>
          <p:nvSpPr>
            <p:cNvPr id="160" name="Rectangle 159">
              <a:extLst>
                <a:ext uri="{FF2B5EF4-FFF2-40B4-BE49-F238E27FC236}">
                  <a16:creationId xmlns:a16="http://schemas.microsoft.com/office/drawing/2014/main" id="{EFFB07B2-557E-4F40-AE82-FE7D2D4E7A88}"/>
                </a:ext>
              </a:extLst>
            </p:cNvPr>
            <p:cNvSpPr/>
            <p:nvPr/>
          </p:nvSpPr>
          <p:spPr bwMode="auto">
            <a:xfrm>
              <a:off x="5052259" y="3777588"/>
              <a:ext cx="2402958" cy="730969"/>
            </a:xfrm>
            <a:prstGeom prst="rect">
              <a:avLst/>
            </a:prstGeom>
            <a:noFill/>
          </p:spPr>
          <p:txBody>
            <a:bodyPr wrap="square" tIns="91440" bIns="91440">
              <a:spAutoFit/>
            </a:bodyPr>
            <a:lstStyle/>
            <a:p>
              <a:pPr algn="ctr" fontAlgn="auto">
                <a:spcBef>
                  <a:spcPts val="0"/>
                </a:spcBef>
                <a:spcAft>
                  <a:spcPts val="0"/>
                </a:spcAft>
                <a:defRPr/>
              </a:pPr>
              <a:r>
                <a:rPr lang="en-US" sz="1100" b="1" dirty="0">
                  <a:solidFill>
                    <a:srgbClr val="E60000"/>
                  </a:solidFill>
                  <a:latin typeface="Frutiger 45 Light" panose="020B0603020202020204" pitchFamily="34" charset="0"/>
                  <a:ea typeface="Open Sans Light" pitchFamily="34" charset="0"/>
                  <a:cs typeface="Open Sans Light" pitchFamily="34" charset="0"/>
                </a:rPr>
                <a:t>14 March 2021</a:t>
              </a:r>
            </a:p>
            <a:p>
              <a:pPr algn="ctr" fontAlgn="auto">
                <a:spcBef>
                  <a:spcPts val="300"/>
                </a:spcBef>
                <a:spcAft>
                  <a:spcPts val="0"/>
                </a:spcAft>
                <a:defRPr/>
              </a:pPr>
              <a:r>
                <a:rPr lang="en-US" sz="1100" dirty="0">
                  <a:solidFill>
                    <a:srgbClr val="E60000"/>
                  </a:solidFill>
                  <a:latin typeface="Frutiger 45 Light" panose="020B0603020202020204" pitchFamily="34" charset="0"/>
                  <a:ea typeface="Open Sans Light" pitchFamily="34" charset="0"/>
                  <a:cs typeface="Open Sans Light" pitchFamily="34" charset="0"/>
                </a:rPr>
                <a:t>Enhanced unemployment </a:t>
              </a:r>
              <a:br>
                <a:rPr lang="en-US" sz="1100" dirty="0">
                  <a:solidFill>
                    <a:srgbClr val="E60000"/>
                  </a:solidFill>
                  <a:latin typeface="Frutiger 45 Light" panose="020B0603020202020204" pitchFamily="34" charset="0"/>
                  <a:ea typeface="Open Sans Light" pitchFamily="34" charset="0"/>
                  <a:cs typeface="Open Sans Light" pitchFamily="34" charset="0"/>
                </a:rPr>
              </a:br>
              <a:r>
                <a:rPr lang="en-US" sz="1100" dirty="0">
                  <a:solidFill>
                    <a:srgbClr val="E60000"/>
                  </a:solidFill>
                  <a:latin typeface="Frutiger 45 Light" panose="020B0603020202020204" pitchFamily="34" charset="0"/>
                  <a:ea typeface="Open Sans Light" pitchFamily="34" charset="0"/>
                  <a:cs typeface="Open Sans Light" pitchFamily="34" charset="0"/>
                </a:rPr>
                <a:t>benefits expire</a:t>
              </a:r>
            </a:p>
          </p:txBody>
        </p:sp>
      </p:grpSp>
    </p:spTree>
    <p:custDataLst>
      <p:tags r:id="rId1"/>
    </p:custDataLst>
    <p:extLst>
      <p:ext uri="{BB962C8B-B14F-4D97-AF65-F5344CB8AC3E}">
        <p14:creationId xmlns:p14="http://schemas.microsoft.com/office/powerpoint/2010/main" val="38844804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2400" dirty="0"/>
              <a:t>Additional stimulus likely already reflected in rising yields</a:t>
            </a:r>
          </a:p>
        </p:txBody>
      </p:sp>
      <p:sp>
        <p:nvSpPr>
          <p:cNvPr id="6" name="TextBox 5"/>
          <p:cNvSpPr txBox="1">
            <a:spLocks noChangeArrowheads="1"/>
          </p:cNvSpPr>
          <p:nvPr/>
        </p:nvSpPr>
        <p:spPr bwMode="gray">
          <a:xfrm>
            <a:off x="368301" y="4607726"/>
            <a:ext cx="8381634" cy="207947"/>
          </a:xfrm>
          <a:prstGeom prst="rect">
            <a:avLst/>
          </a:prstGeom>
          <a:noFill/>
          <a:ln>
            <a:noFill/>
          </a:ln>
        </p:spPr>
        <p:txBody>
          <a:bodyPr lIns="0" tIns="0" rIns="0" bIns="0"/>
          <a:lstStyle>
            <a:lvl1pPr eaLnBrk="0" hangingPunct="0">
              <a:spcBef>
                <a:spcPts val="1400"/>
              </a:spcBef>
              <a:buClr>
                <a:schemeClr val="tx2"/>
              </a:buClr>
              <a:buSzPct val="100000"/>
              <a:buFont typeface="Symbol" pitchFamily="18" charset="2"/>
              <a:buChar char="·"/>
              <a:defRPr>
                <a:solidFill>
                  <a:schemeClr val="tx1"/>
                </a:solidFill>
                <a:latin typeface="Frutiger 55 Roman" pitchFamily="34" charset="0"/>
                <a:ea typeface="MS PGothic" pitchFamily="34" charset="-128"/>
              </a:defRPr>
            </a:lvl1pPr>
            <a:lvl2pPr marL="742950" indent="-285750" eaLnBrk="0" hangingPunct="0">
              <a:spcBef>
                <a:spcPts val="700"/>
              </a:spcBef>
              <a:buClr>
                <a:schemeClr val="tx1"/>
              </a:buClr>
              <a:buFont typeface="Arial" pitchFamily="34" charset="0"/>
              <a:buChar char="–"/>
              <a:defRPr sz="1600">
                <a:solidFill>
                  <a:schemeClr val="tx1"/>
                </a:solidFill>
                <a:latin typeface="Frutiger 55 Roman" pitchFamily="34" charset="0"/>
                <a:ea typeface="MS PGothic" pitchFamily="34" charset="-128"/>
              </a:defRPr>
            </a:lvl2pPr>
            <a:lvl3pPr marL="1143000" indent="-228600" eaLnBrk="0" hangingPunct="0">
              <a:spcBef>
                <a:spcPts val="700"/>
              </a:spcBef>
              <a:buClr>
                <a:schemeClr val="tx1"/>
              </a:buClr>
              <a:buFont typeface="Arial" pitchFamily="34" charset="0"/>
              <a:buChar char="–"/>
              <a:defRPr sz="1600">
                <a:solidFill>
                  <a:schemeClr val="tx1"/>
                </a:solidFill>
                <a:latin typeface="Frutiger 55 Roman" pitchFamily="34" charset="0"/>
                <a:ea typeface="MS PGothic" pitchFamily="34" charset="-128"/>
              </a:defRPr>
            </a:lvl3pPr>
            <a:lvl4pPr marL="1600200" indent="-228600" eaLnBrk="0" hangingPunct="0">
              <a:spcBef>
                <a:spcPts val="300"/>
              </a:spcBef>
              <a:buClr>
                <a:schemeClr val="tx1"/>
              </a:buClr>
              <a:buSzPct val="84000"/>
              <a:buFont typeface="Arial" pitchFamily="34" charset="0"/>
              <a:buChar char="–"/>
              <a:defRPr sz="1600">
                <a:solidFill>
                  <a:schemeClr val="tx1"/>
                </a:solidFill>
                <a:latin typeface="Frutiger 55 Roman" pitchFamily="34" charset="0"/>
                <a:ea typeface="MS PGothic" pitchFamily="34" charset="-128"/>
              </a:defRPr>
            </a:lvl4pPr>
            <a:lvl5pPr marL="2057400" indent="-228600" eaLnBrk="0" hangingPunct="0">
              <a:spcBef>
                <a:spcPts val="300"/>
              </a:spcBef>
              <a:buClr>
                <a:schemeClr val="tx1"/>
              </a:buClr>
              <a:buSzPct val="84000"/>
              <a:buFont typeface="Arial" pitchFamily="34" charset="0"/>
              <a:buChar char="–"/>
              <a:defRPr sz="1600">
                <a:solidFill>
                  <a:schemeClr val="tx1"/>
                </a:solidFill>
                <a:latin typeface="Frutiger 55 Roman" pitchFamily="34" charset="0"/>
                <a:ea typeface="MS PGothic" pitchFamily="34" charset="-128"/>
              </a:defRPr>
            </a:lvl5pPr>
            <a:lvl6pPr marL="2514600" indent="-228600" eaLnBrk="0" fontAlgn="base" hangingPunct="0">
              <a:spcBef>
                <a:spcPts val="300"/>
              </a:spcBef>
              <a:spcAft>
                <a:spcPct val="0"/>
              </a:spcAft>
              <a:buClr>
                <a:schemeClr val="tx1"/>
              </a:buClr>
              <a:buSzPct val="84000"/>
              <a:buFont typeface="Arial" pitchFamily="34" charset="0"/>
              <a:buChar char="–"/>
              <a:defRPr sz="1600">
                <a:solidFill>
                  <a:schemeClr val="tx1"/>
                </a:solidFill>
                <a:latin typeface="Frutiger 55 Roman" pitchFamily="34" charset="0"/>
                <a:ea typeface="MS PGothic" pitchFamily="34" charset="-128"/>
              </a:defRPr>
            </a:lvl6pPr>
            <a:lvl7pPr marL="2971800" indent="-228600" eaLnBrk="0" fontAlgn="base" hangingPunct="0">
              <a:spcBef>
                <a:spcPts val="300"/>
              </a:spcBef>
              <a:spcAft>
                <a:spcPct val="0"/>
              </a:spcAft>
              <a:buClr>
                <a:schemeClr val="tx1"/>
              </a:buClr>
              <a:buSzPct val="84000"/>
              <a:buFont typeface="Arial" pitchFamily="34" charset="0"/>
              <a:buChar char="–"/>
              <a:defRPr sz="1600">
                <a:solidFill>
                  <a:schemeClr val="tx1"/>
                </a:solidFill>
                <a:latin typeface="Frutiger 55 Roman" pitchFamily="34" charset="0"/>
                <a:ea typeface="MS PGothic" pitchFamily="34" charset="-128"/>
              </a:defRPr>
            </a:lvl7pPr>
            <a:lvl8pPr marL="3429000" indent="-228600" eaLnBrk="0" fontAlgn="base" hangingPunct="0">
              <a:spcBef>
                <a:spcPts val="300"/>
              </a:spcBef>
              <a:spcAft>
                <a:spcPct val="0"/>
              </a:spcAft>
              <a:buClr>
                <a:schemeClr val="tx1"/>
              </a:buClr>
              <a:buSzPct val="84000"/>
              <a:buFont typeface="Arial" pitchFamily="34" charset="0"/>
              <a:buChar char="–"/>
              <a:defRPr sz="1600">
                <a:solidFill>
                  <a:schemeClr val="tx1"/>
                </a:solidFill>
                <a:latin typeface="Frutiger 55 Roman" pitchFamily="34" charset="0"/>
                <a:ea typeface="MS PGothic" pitchFamily="34" charset="-128"/>
              </a:defRPr>
            </a:lvl8pPr>
            <a:lvl9pPr marL="3886200" indent="-228600" eaLnBrk="0" fontAlgn="base" hangingPunct="0">
              <a:spcBef>
                <a:spcPts val="300"/>
              </a:spcBef>
              <a:spcAft>
                <a:spcPct val="0"/>
              </a:spcAft>
              <a:buClr>
                <a:schemeClr val="tx1"/>
              </a:buClr>
              <a:buSzPct val="84000"/>
              <a:buFont typeface="Arial" pitchFamily="34" charset="0"/>
              <a:buChar char="–"/>
              <a:defRPr sz="1600">
                <a:solidFill>
                  <a:schemeClr val="tx1"/>
                </a:solidFill>
                <a:latin typeface="Frutiger 55 Roman" pitchFamily="34" charset="0"/>
                <a:ea typeface="MS PGothic" pitchFamily="34" charset="-128"/>
              </a:defRPr>
            </a:lvl9pPr>
          </a:lstStyle>
          <a:p>
            <a:pPr algn="r">
              <a:spcBef>
                <a:spcPct val="50000"/>
              </a:spcBef>
              <a:buClrTx/>
              <a:buSzTx/>
              <a:buFont typeface="Symbol" pitchFamily="18" charset="2"/>
              <a:buNone/>
            </a:pPr>
            <a:r>
              <a:rPr lang="en-US" altLang="en-US" sz="700" dirty="0">
                <a:latin typeface="Frutiger 45 Light" panose="020B0603020202020204" pitchFamily="34" charset="0"/>
                <a:cs typeface="Arial" pitchFamily="34" charset="0"/>
              </a:rPr>
              <a:t>Source: Bloomberg, UBS, as of 19 February 2021</a:t>
            </a:r>
          </a:p>
        </p:txBody>
      </p:sp>
      <p:sp>
        <p:nvSpPr>
          <p:cNvPr id="7" name="Rounded Rectangle 6"/>
          <p:cNvSpPr/>
          <p:nvPr/>
        </p:nvSpPr>
        <p:spPr>
          <a:xfrm>
            <a:off x="4635134" y="758919"/>
            <a:ext cx="4114800" cy="365760"/>
          </a:xfrm>
          <a:prstGeom prst="roundRect">
            <a:avLst/>
          </a:prstGeom>
          <a:solidFill>
            <a:srgbClr val="E0D5BD"/>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101246"/>
            <a:r>
              <a:rPr lang="en-US" sz="1200" b="1" kern="0" dirty="0">
                <a:solidFill>
                  <a:srgbClr val="000000"/>
                </a:solidFill>
                <a:latin typeface="Frutiger 45 Light" panose="020B0603020202020204" pitchFamily="34" charset="0"/>
              </a:rPr>
              <a:t>…in part due to a re-pricing of the Fed's rate path</a:t>
            </a:r>
          </a:p>
        </p:txBody>
      </p:sp>
      <p:sp>
        <p:nvSpPr>
          <p:cNvPr id="8" name="Rounded Rectangle 7"/>
          <p:cNvSpPr/>
          <p:nvPr/>
        </p:nvSpPr>
        <p:spPr>
          <a:xfrm>
            <a:off x="369403" y="765269"/>
            <a:ext cx="4114800" cy="365760"/>
          </a:xfrm>
          <a:prstGeom prst="roundRect">
            <a:avLst/>
          </a:prstGeom>
          <a:solidFill>
            <a:srgbClr val="4D3C2F"/>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001033"/>
            <a:r>
              <a:rPr lang="en-US" sz="1200" b="1" kern="0" dirty="0">
                <a:solidFill>
                  <a:prstClr val="white"/>
                </a:solidFill>
                <a:latin typeface="Frutiger 45 Light" panose="020B0603020202020204" pitchFamily="34" charset="0"/>
              </a:rPr>
              <a:t>US real yields have risen recently…</a:t>
            </a:r>
            <a:endParaRPr sz="1200" b="1" kern="0" dirty="0">
              <a:solidFill>
                <a:prstClr val="white"/>
              </a:solidFill>
              <a:latin typeface="Frutiger 45 Light" panose="020B0603020202020204" pitchFamily="34" charset="0"/>
            </a:endParaRPr>
          </a:p>
        </p:txBody>
      </p:sp>
      <p:graphicFrame>
        <p:nvGraphicFramePr>
          <p:cNvPr id="10" name="Chart 9"/>
          <p:cNvGraphicFramePr>
            <a:graphicFrameLocks/>
          </p:cNvGraphicFramePr>
          <p:nvPr>
            <p:extLst>
              <p:ext uri="{D42A27DB-BD31-4B8C-83A1-F6EECF244321}">
                <p14:modId xmlns:p14="http://schemas.microsoft.com/office/powerpoint/2010/main" val="4092726892"/>
              </p:ext>
            </p:extLst>
          </p:nvPr>
        </p:nvGraphicFramePr>
        <p:xfrm>
          <a:off x="4863734" y="1243012"/>
          <a:ext cx="3657600" cy="32004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1" name="Chart 10"/>
          <p:cNvGraphicFramePr>
            <a:graphicFrameLocks/>
          </p:cNvGraphicFramePr>
          <p:nvPr>
            <p:extLst>
              <p:ext uri="{D42A27DB-BD31-4B8C-83A1-F6EECF244321}">
                <p14:modId xmlns:p14="http://schemas.microsoft.com/office/powerpoint/2010/main" val="345527244"/>
              </p:ext>
            </p:extLst>
          </p:nvPr>
        </p:nvGraphicFramePr>
        <p:xfrm>
          <a:off x="598003" y="1214437"/>
          <a:ext cx="3657600" cy="3200400"/>
        </p:xfrm>
        <a:graphic>
          <a:graphicData uri="http://schemas.openxmlformats.org/drawingml/2006/chart">
            <c:chart xmlns:c="http://schemas.openxmlformats.org/drawingml/2006/chart" xmlns:r="http://schemas.openxmlformats.org/officeDocument/2006/relationships" r:id="rId5"/>
          </a:graphicData>
        </a:graphic>
      </p:graphicFrame>
    </p:spTree>
    <p:custDataLst>
      <p:tags r:id="rId1"/>
    </p:custDataLst>
    <p:extLst>
      <p:ext uri="{BB962C8B-B14F-4D97-AF65-F5344CB8AC3E}">
        <p14:creationId xmlns:p14="http://schemas.microsoft.com/office/powerpoint/2010/main" val="9934022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2400" dirty="0"/>
              <a:t>Cyclicals do well when the economy recovers</a:t>
            </a:r>
          </a:p>
        </p:txBody>
      </p:sp>
      <p:sp>
        <p:nvSpPr>
          <p:cNvPr id="4" name="TextBox 5"/>
          <p:cNvSpPr txBox="1">
            <a:spLocks noChangeArrowheads="1"/>
          </p:cNvSpPr>
          <p:nvPr/>
        </p:nvSpPr>
        <p:spPr bwMode="gray">
          <a:xfrm>
            <a:off x="368300" y="4607726"/>
            <a:ext cx="8442325" cy="207947"/>
          </a:xfrm>
          <a:prstGeom prst="rect">
            <a:avLst/>
          </a:prstGeom>
          <a:noFill/>
          <a:ln>
            <a:noFill/>
          </a:ln>
        </p:spPr>
        <p:txBody>
          <a:bodyPr lIns="0" tIns="0" rIns="0" bIns="0"/>
          <a:lstStyle>
            <a:lvl1pPr eaLnBrk="0" hangingPunct="0">
              <a:spcBef>
                <a:spcPts val="1400"/>
              </a:spcBef>
              <a:buClr>
                <a:schemeClr val="tx2"/>
              </a:buClr>
              <a:buSzPct val="100000"/>
              <a:buFont typeface="Symbol" pitchFamily="18" charset="2"/>
              <a:buChar char="·"/>
              <a:defRPr>
                <a:solidFill>
                  <a:schemeClr val="tx1"/>
                </a:solidFill>
                <a:latin typeface="Frutiger 55 Roman" pitchFamily="34" charset="0"/>
                <a:ea typeface="MS PGothic" pitchFamily="34" charset="-128"/>
              </a:defRPr>
            </a:lvl1pPr>
            <a:lvl2pPr marL="742950" indent="-285750" eaLnBrk="0" hangingPunct="0">
              <a:spcBef>
                <a:spcPts val="700"/>
              </a:spcBef>
              <a:buClr>
                <a:schemeClr val="tx1"/>
              </a:buClr>
              <a:buFont typeface="Arial" pitchFamily="34" charset="0"/>
              <a:buChar char="–"/>
              <a:defRPr sz="1600">
                <a:solidFill>
                  <a:schemeClr val="tx1"/>
                </a:solidFill>
                <a:latin typeface="Frutiger 55 Roman" pitchFamily="34" charset="0"/>
                <a:ea typeface="MS PGothic" pitchFamily="34" charset="-128"/>
              </a:defRPr>
            </a:lvl2pPr>
            <a:lvl3pPr marL="1143000" indent="-228600" eaLnBrk="0" hangingPunct="0">
              <a:spcBef>
                <a:spcPts val="700"/>
              </a:spcBef>
              <a:buClr>
                <a:schemeClr val="tx1"/>
              </a:buClr>
              <a:buFont typeface="Arial" pitchFamily="34" charset="0"/>
              <a:buChar char="–"/>
              <a:defRPr sz="1600">
                <a:solidFill>
                  <a:schemeClr val="tx1"/>
                </a:solidFill>
                <a:latin typeface="Frutiger 55 Roman" pitchFamily="34" charset="0"/>
                <a:ea typeface="MS PGothic" pitchFamily="34" charset="-128"/>
              </a:defRPr>
            </a:lvl3pPr>
            <a:lvl4pPr marL="1600200" indent="-228600" eaLnBrk="0" hangingPunct="0">
              <a:spcBef>
                <a:spcPts val="300"/>
              </a:spcBef>
              <a:buClr>
                <a:schemeClr val="tx1"/>
              </a:buClr>
              <a:buSzPct val="84000"/>
              <a:buFont typeface="Arial" pitchFamily="34" charset="0"/>
              <a:buChar char="–"/>
              <a:defRPr sz="1600">
                <a:solidFill>
                  <a:schemeClr val="tx1"/>
                </a:solidFill>
                <a:latin typeface="Frutiger 55 Roman" pitchFamily="34" charset="0"/>
                <a:ea typeface="MS PGothic" pitchFamily="34" charset="-128"/>
              </a:defRPr>
            </a:lvl4pPr>
            <a:lvl5pPr marL="2057400" indent="-228600" eaLnBrk="0" hangingPunct="0">
              <a:spcBef>
                <a:spcPts val="300"/>
              </a:spcBef>
              <a:buClr>
                <a:schemeClr val="tx1"/>
              </a:buClr>
              <a:buSzPct val="84000"/>
              <a:buFont typeface="Arial" pitchFamily="34" charset="0"/>
              <a:buChar char="–"/>
              <a:defRPr sz="1600">
                <a:solidFill>
                  <a:schemeClr val="tx1"/>
                </a:solidFill>
                <a:latin typeface="Frutiger 55 Roman" pitchFamily="34" charset="0"/>
                <a:ea typeface="MS PGothic" pitchFamily="34" charset="-128"/>
              </a:defRPr>
            </a:lvl5pPr>
            <a:lvl6pPr marL="2514600" indent="-228600" eaLnBrk="0" fontAlgn="base" hangingPunct="0">
              <a:spcBef>
                <a:spcPts val="300"/>
              </a:spcBef>
              <a:spcAft>
                <a:spcPct val="0"/>
              </a:spcAft>
              <a:buClr>
                <a:schemeClr val="tx1"/>
              </a:buClr>
              <a:buSzPct val="84000"/>
              <a:buFont typeface="Arial" pitchFamily="34" charset="0"/>
              <a:buChar char="–"/>
              <a:defRPr sz="1600">
                <a:solidFill>
                  <a:schemeClr val="tx1"/>
                </a:solidFill>
                <a:latin typeface="Frutiger 55 Roman" pitchFamily="34" charset="0"/>
                <a:ea typeface="MS PGothic" pitchFamily="34" charset="-128"/>
              </a:defRPr>
            </a:lvl6pPr>
            <a:lvl7pPr marL="2971800" indent="-228600" eaLnBrk="0" fontAlgn="base" hangingPunct="0">
              <a:spcBef>
                <a:spcPts val="300"/>
              </a:spcBef>
              <a:spcAft>
                <a:spcPct val="0"/>
              </a:spcAft>
              <a:buClr>
                <a:schemeClr val="tx1"/>
              </a:buClr>
              <a:buSzPct val="84000"/>
              <a:buFont typeface="Arial" pitchFamily="34" charset="0"/>
              <a:buChar char="–"/>
              <a:defRPr sz="1600">
                <a:solidFill>
                  <a:schemeClr val="tx1"/>
                </a:solidFill>
                <a:latin typeface="Frutiger 55 Roman" pitchFamily="34" charset="0"/>
                <a:ea typeface="MS PGothic" pitchFamily="34" charset="-128"/>
              </a:defRPr>
            </a:lvl7pPr>
            <a:lvl8pPr marL="3429000" indent="-228600" eaLnBrk="0" fontAlgn="base" hangingPunct="0">
              <a:spcBef>
                <a:spcPts val="300"/>
              </a:spcBef>
              <a:spcAft>
                <a:spcPct val="0"/>
              </a:spcAft>
              <a:buClr>
                <a:schemeClr val="tx1"/>
              </a:buClr>
              <a:buSzPct val="84000"/>
              <a:buFont typeface="Arial" pitchFamily="34" charset="0"/>
              <a:buChar char="–"/>
              <a:defRPr sz="1600">
                <a:solidFill>
                  <a:schemeClr val="tx1"/>
                </a:solidFill>
                <a:latin typeface="Frutiger 55 Roman" pitchFamily="34" charset="0"/>
                <a:ea typeface="MS PGothic" pitchFamily="34" charset="-128"/>
              </a:defRPr>
            </a:lvl8pPr>
            <a:lvl9pPr marL="3886200" indent="-228600" eaLnBrk="0" fontAlgn="base" hangingPunct="0">
              <a:spcBef>
                <a:spcPts val="300"/>
              </a:spcBef>
              <a:spcAft>
                <a:spcPct val="0"/>
              </a:spcAft>
              <a:buClr>
                <a:schemeClr val="tx1"/>
              </a:buClr>
              <a:buSzPct val="84000"/>
              <a:buFont typeface="Arial" pitchFamily="34" charset="0"/>
              <a:buChar char="–"/>
              <a:defRPr sz="1600">
                <a:solidFill>
                  <a:schemeClr val="tx1"/>
                </a:solidFill>
                <a:latin typeface="Frutiger 55 Roman" pitchFamily="34" charset="0"/>
                <a:ea typeface="MS PGothic" pitchFamily="34" charset="-128"/>
              </a:defRPr>
            </a:lvl9pPr>
          </a:lstStyle>
          <a:p>
            <a:pPr algn="r">
              <a:spcBef>
                <a:spcPct val="50000"/>
              </a:spcBef>
              <a:buClrTx/>
              <a:buSzTx/>
              <a:buFont typeface="Symbol" pitchFamily="18" charset="2"/>
              <a:buNone/>
            </a:pPr>
            <a:r>
              <a:rPr lang="en-US" altLang="en-US" sz="700" dirty="0">
                <a:latin typeface="Frutiger 45 Light" panose="020B0603020202020204" pitchFamily="34" charset="0"/>
                <a:cs typeface="Arial" pitchFamily="34" charset="0"/>
              </a:rPr>
              <a:t>Source: Bloomberg, UBS, as of 31 January 2021</a:t>
            </a:r>
          </a:p>
        </p:txBody>
      </p:sp>
      <p:sp>
        <p:nvSpPr>
          <p:cNvPr id="5" name="TextBox 4"/>
          <p:cNvSpPr txBox="1"/>
          <p:nvPr>
            <p:custDataLst>
              <p:tags r:id="rId2"/>
            </p:custDataLst>
          </p:nvPr>
        </p:nvSpPr>
        <p:spPr>
          <a:xfrm>
            <a:off x="368301" y="739543"/>
            <a:ext cx="8216900" cy="526939"/>
          </a:xfrm>
          <a:prstGeom prst="rect">
            <a:avLst/>
          </a:prstGeom>
          <a:noFill/>
        </p:spPr>
        <p:txBody>
          <a:bodyPr vert="horz" wrap="square" lIns="0" tIns="0" rIns="0" bIns="0" rtlCol="0" anchor="t">
            <a:noAutofit/>
          </a:bodyPr>
          <a:lstStyle/>
          <a:p>
            <a:pPr defTabSz="814057" eaLnBrk="0" hangingPunct="0"/>
            <a:r>
              <a:rPr lang="en-US" altLang="zh-TW" sz="1400" kern="0" dirty="0">
                <a:latin typeface="Frutiger 45 Light" panose="020B0603020202020204" pitchFamily="34" charset="0"/>
              </a:rPr>
              <a:t>ISM Manufacturing Index (lhs), S&amp;P 500 cyclical sectors (Industrials, Materials, Consumer Discretionary, Financials, Energy), year-on-year, in % (rhs)</a:t>
            </a:r>
          </a:p>
        </p:txBody>
      </p:sp>
      <p:graphicFrame>
        <p:nvGraphicFramePr>
          <p:cNvPr id="6" name="Chart 5" descr="{&quot;ChartDesign&quot;:{&quot;General&quot;:{&quot;FontName&quot;:null,&quot;FontSize&quot;:10.0,&quot;FontSizePp&quot;:null,&quot;FontColorRef&quot;:&quot;Black&quot;},&quot;Gridlines&quot;:{&quot;MajorHorizontal&quot;:false,&quot;MajorVertical&quot;:true,&quot;MinorHorizontal&quot;:false,&quot;MinorVertical&quot;:false,&quot;Weight&quot;:0.25,&quot;ColorRef&quot;:&quot;Black&quot;},&quot;Axis&quot;:{&quot;AxisLines&quot;:{&quot;PrimaryCategory&quot;:null,&quot;PrimaryValue&quot;:null,&quot;SecondaryCategory&quot;:null,&quot;SecondaryValue&quot;:null,&quot;Weight&quot;:0.0,&quot;ColorRef&quot;:&quot;Black&quot;,&quot;Visible&quot;:false},&quot;AxisText&quot;:{&quot;Rotation&quot;:null},&quot;SeriesOverlap&quot;:0.0,&quot;GapWidth&quot;:50.0},&quot;ChartTitle&quot;:{&quot;FontName&quot;:null,&quot;FontSize&quot;:10.0,&quot;FontSizePp&quot;:null,&quot;FontColorRef&quot;:&quot;Black&quot;,&quot;FontBold&quot;:null,&quot;ChartTitlePosition&quot;:&quot;Undefined&quot;},&quot;Legend&quot;:{&quot;Position&quot;:&quot;Bottom&quot;},&quot;ChartArea&quot;:{&quot;FillType&quot;:null,&quot;FillColorRef&quot;:null},&quot;PlotArea&quot;:{&quot;FillType&quot;:null},&quot;CustomRules&quot;:[{&quot;Type&quot;:&quot;SetBorderSeriesStackedPointPieOrDoughnutSlice&quot;,&quot;Content&quot;:&quot;White;0.75;50&quot;}],&quot;DataSeries&quot;:[{&quot;PrimaryColorRef&quot;:&quot;Chocolate&quot;},{&quot;PrimaryColorRef&quot;:&quot;Caramel&quot;},{&quot;PrimaryColorRef&quot;:&quot;Terracota&quot;},{&quot;PrimaryColorRef&quot;:&quot;Honey&quot;},{&quot;PrimaryColorRef&quot;:&quot;Stone&quot;},{&quot;PrimaryColorRef&quot;:&quot;Chestnut&quot;},{&quot;PrimaryColorRef&quot;:&quot;Straw&quot;},{&quot;PrimaryColorRef&quot;:&quot;Smoke&quot;},{&quot;PrimaryColorRef&quot;:&quot;Cinnamon&quot;},{&quot;PrimaryColorRef&quot;:&quot;Carbon&quot;},{&quot;PrimaryColorRef&quot;:&quot;Glacier&quot;},{&quot;PrimaryColorRef&quot;:&quot;Pine&quot;},{&quot;PrimaryColorRef&quot;:&quot;Mouse&quot;},{&quot;PrimaryColorRef&quot;:&quot;Plum&quot;},{&quot;PrimaryColorRef&quot;:&quot;Lemongrass&quot;},{&quot;PrimaryColorRef&quot;:&quot;Clay&quot;},{&quot;PrimaryColorRef&quot;:&quot;Lavender&quot;},{&quot;PrimaryColorRef&quot;:&quot;Olive&quot;},{&quot;PrimaryColorRef&quot;:&quot;Ginger&quot;},{&quot;PrimaryColorRef&quot;:&quot;Atlantic&quot;},{&quot;PrimaryColorRef&quot;:&quot;Fern&quot;},{&quot;PrimaryColorRef&quot;:&quot;Lilac&quot;},{&quot;PrimaryColorRef&quot;:&quot;Sand&quot;},{&quot;PrimaryColorRef&quot;:&quot;Sage&quot;},{&quot;PrimaryColorRef&quot;:&quot;Lake&quot;},{&quot;PrimaryColorRef&quot;:&quot;Curry&quot;},{&quot;PrimaryColorRef&quot;:&quot;Mint&quot;}],&quot;SeriesDesign&quot;:null,&quot;SkipBlankSeries&quot;:true},&quot;ColorSchema&quot;:{&quot;White&quot;:&quot;255,255,255&quot;,&quot;Black&quot;:&quot;0,0,0&quot;,&quot;UBS red&quot;:&quot;230,0,0&quot;,&quot;Chocolate&quot;:&quot;77,60,47&quot;,&quot;Caramel&quot;:&quot;207,189,155&quot;,&quot;Terracota&quot;:&quot;192,113,86&quot;,&quot;Honey&quot;:&quot;232,199,103&quot;,&quot;Stone&quot;:&quot;174,176,179&quot;,&quot;Chestnut&quot;:&quot;164,55,37&quot;,&quot;Straw&quot;:&quot;237,215,157&quot;,&quot;Smoke&quot;:&quot;123,125,128&quot;,&quot;Cinnamon&quot;:&quot;230,182,164&quot;,&quot;Carbon&quot;:&quot;70,71,73&quot;,&quot;Glacier&quot;:&quot;161,204,228&quot;,&quot;Pine&quot;:&quot;0,137,141&quot;,&quot;Mouse&quot;:&quot;185,178,163&quot;,&quot;Alto&quot;:&quot;215,215,215&quot;,&quot;Plum&quot;:&quot;58,87,138&quot;,&quot;Lemongrass&quot;:&quot;192,209,155&quot;,&quot;Clay&quot;:&quot;123,107,89&quot;,&quot;Lavender&quot;:&quot;175,188,213&quot;,&quot;Olive&quot;:&quot;117,151,49&quot;,&quot;Ginger&quot;:&quot;224,213,189&quot;,&quot;Atlantic&quot;:&quot;54,146,202&quot;,&quot;Fern&quot;:&quot;166,190,101&quot;,&quot;Lilac&quot;:&quot;108,135,179&quot;,&quot;Sand&quot;:&quot;192,153,121&quot;,&quot;Sage&quot;:&quot;151,211,204&quot;,&quot;Lake&quot;:&quot;111,182,223&quot;,&quot;Curry&quot;:&quot;223,173,34&quot;,&quot;Mint&quot;:&quot;85,177,180&quot;,&quot;Chocolate+50&quot;:&quot;38,30,24&quot;,&quot;Chocolate-80&quot;:&quot;226,215,207&quot;,&quot;Chocolate+25&quot;:&quot;58,45,35&quot;,&quot;Chocolate-40&quot;:&quot;167,135,111&quot;,&quot;Chocolate-60&quot;:&quot;196,175,159&quot;,&quot;Sand+50&quot;:&quot;106,75,50&quot;,&quot;Sand-80&quot;:&quot;242,235,228&quot;,&quot;Sand+25&quot;:&quot;160,113,75&quot;,&quot;Sand-40&quot;:&quot;217,194,175&quot;,&quot;Sand-60&quot;:&quot;230,214,201&quot;,&quot;Carbon+50&quot;:&quot;35,35,37&quot;,&quot;Carbon-80&quot;:&quot;218,218,219&quot;,&quot;Carbon+25&quot;:&quot;53,53,55&quot;,&quot;Carbon-40&quot;:&quot;143,144,147&quot;,&quot;Carbon-60&quot;:&quot;180,181,183&quot;}}"/>
          <p:cNvGraphicFramePr>
            <a:graphicFrameLocks/>
          </p:cNvGraphicFramePr>
          <p:nvPr>
            <p:extLst>
              <p:ext uri="{D42A27DB-BD31-4B8C-83A1-F6EECF244321}">
                <p14:modId xmlns:p14="http://schemas.microsoft.com/office/powerpoint/2010/main" val="1691818023"/>
              </p:ext>
            </p:extLst>
          </p:nvPr>
        </p:nvGraphicFramePr>
        <p:xfrm>
          <a:off x="355601" y="1152182"/>
          <a:ext cx="8229600" cy="3457917"/>
        </p:xfrm>
        <a:graphic>
          <a:graphicData uri="http://schemas.openxmlformats.org/drawingml/2006/chart">
            <c:chart xmlns:c="http://schemas.openxmlformats.org/drawingml/2006/chart" xmlns:r="http://schemas.openxmlformats.org/officeDocument/2006/relationships" r:id="rId5"/>
          </a:graphicData>
        </a:graphic>
      </p:graphicFrame>
    </p:spTree>
    <p:custDataLst>
      <p:tags r:id="rId1"/>
    </p:custDataLst>
    <p:extLst>
      <p:ext uri="{BB962C8B-B14F-4D97-AF65-F5344CB8AC3E}">
        <p14:creationId xmlns:p14="http://schemas.microsoft.com/office/powerpoint/2010/main" val="14960828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383562" y="1658490"/>
            <a:ext cx="8350336" cy="1082732"/>
          </a:xfrm>
        </p:spPr>
        <p:txBody>
          <a:bodyPr/>
          <a:lstStyle/>
          <a:p>
            <a:r>
              <a:rPr lang="en-US" dirty="0"/>
              <a:t>Mark Andersen</a:t>
            </a:r>
          </a:p>
          <a:p>
            <a:r>
              <a:rPr lang="en-US" dirty="0"/>
              <a:t>Co-Head CIO Asset Allocation</a:t>
            </a:r>
          </a:p>
        </p:txBody>
      </p:sp>
    </p:spTree>
    <p:extLst>
      <p:ext uri="{BB962C8B-B14F-4D97-AF65-F5344CB8AC3E}">
        <p14:creationId xmlns:p14="http://schemas.microsoft.com/office/powerpoint/2010/main" val="18796612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2A10CC6F-AF7C-4EB0-9313-ADB50D457A54}"/>
              </a:ext>
            </a:extLst>
          </p:cNvPr>
          <p:cNvPicPr>
            <a:picLocks noChangeAspect="1"/>
          </p:cNvPicPr>
          <p:nvPr/>
        </p:nvPicPr>
        <p:blipFill>
          <a:blip r:embed="rId4"/>
          <a:stretch>
            <a:fillRect/>
          </a:stretch>
        </p:blipFill>
        <p:spPr>
          <a:xfrm>
            <a:off x="904126" y="1016642"/>
            <a:ext cx="6767341" cy="3686275"/>
          </a:xfrm>
          <a:prstGeom prst="rect">
            <a:avLst/>
          </a:prstGeom>
        </p:spPr>
      </p:pic>
      <p:sp>
        <p:nvSpPr>
          <p:cNvPr id="2" name="Title 1"/>
          <p:cNvSpPr>
            <a:spLocks noGrp="1"/>
          </p:cNvSpPr>
          <p:nvPr>
            <p:ph type="title"/>
          </p:nvPr>
        </p:nvSpPr>
        <p:spPr/>
        <p:txBody>
          <a:bodyPr>
            <a:normAutofit/>
          </a:bodyPr>
          <a:lstStyle/>
          <a:p>
            <a:pPr>
              <a:spcAft>
                <a:spcPct val="0"/>
              </a:spcAft>
            </a:pPr>
            <a:r>
              <a:rPr lang="en-US" sz="2400" b="1" dirty="0">
                <a:ea typeface="Arial Unicode MS" pitchFamily="34" charset="-128"/>
              </a:rPr>
              <a:t>Equities</a:t>
            </a:r>
            <a:r>
              <a:rPr lang="en-US" sz="2400" dirty="0">
                <a:ea typeface="Arial Unicode MS" pitchFamily="34" charset="-128"/>
              </a:rPr>
              <a:t>: Prefer Emerging Markets, China and Small caps</a:t>
            </a:r>
          </a:p>
        </p:txBody>
      </p:sp>
      <p:sp>
        <p:nvSpPr>
          <p:cNvPr id="4" name="TextBox 3"/>
          <p:cNvSpPr txBox="1"/>
          <p:nvPr/>
        </p:nvSpPr>
        <p:spPr>
          <a:xfrm>
            <a:off x="1472532" y="4701450"/>
            <a:ext cx="7092009" cy="255770"/>
          </a:xfrm>
          <a:prstGeom prst="rect">
            <a:avLst/>
          </a:prstGeom>
          <a:noFill/>
        </p:spPr>
        <p:txBody>
          <a:bodyPr wrap="square" lIns="0" tIns="0" rIns="0" bIns="0" rtlCol="0" anchor="b" anchorCtr="0">
            <a:noAutofit/>
          </a:bodyPr>
          <a:lstStyle/>
          <a:p>
            <a:pPr defTabSz="787416"/>
            <a:r>
              <a:rPr lang="en-US" sz="700" dirty="0">
                <a:solidFill>
                  <a:prstClr val="black"/>
                </a:solidFill>
                <a:latin typeface="Frutiger 45 Light" panose="020B0603020202020204" pitchFamily="34" charset="0"/>
              </a:rPr>
              <a:t>Sources: Bloomberg, UBS, as of February 18, 2021</a:t>
            </a:r>
          </a:p>
        </p:txBody>
      </p:sp>
      <p:sp>
        <p:nvSpPr>
          <p:cNvPr id="5" name="TextBox 4"/>
          <p:cNvSpPr txBox="1"/>
          <p:nvPr>
            <p:custDataLst>
              <p:tags r:id="rId1"/>
            </p:custDataLst>
          </p:nvPr>
        </p:nvSpPr>
        <p:spPr>
          <a:xfrm>
            <a:off x="382385" y="764165"/>
            <a:ext cx="8354291" cy="187037"/>
          </a:xfrm>
          <a:prstGeom prst="rect">
            <a:avLst/>
          </a:prstGeom>
          <a:noFill/>
        </p:spPr>
        <p:txBody>
          <a:bodyPr vert="horz" wrap="square" lIns="0" tIns="0" rIns="0" bIns="0" rtlCol="0" anchor="t">
            <a:noAutofit/>
          </a:bodyPr>
          <a:lstStyle/>
          <a:p>
            <a:pPr marL="6232" defTabSz="830110" eaLnBrk="1">
              <a:spcBef>
                <a:spcPts val="0"/>
              </a:spcBef>
              <a:spcAft>
                <a:spcPts val="545"/>
              </a:spcAft>
              <a:buSzPct val="75000"/>
              <a:defRPr/>
            </a:pPr>
            <a:r>
              <a:rPr lang="en-US" sz="1600" dirty="0">
                <a:latin typeface="Frutiger 45 Light" panose="020B0603020202020204" pitchFamily="34" charset="0"/>
              </a:rPr>
              <a:t>Performance of select MSCI indices, rebased 01/01/2021 = 100</a:t>
            </a:r>
          </a:p>
        </p:txBody>
      </p:sp>
    </p:spTree>
    <p:extLst>
      <p:ext uri="{BB962C8B-B14F-4D97-AF65-F5344CB8AC3E}">
        <p14:creationId xmlns:p14="http://schemas.microsoft.com/office/powerpoint/2010/main" val="128647796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FULLPATHNAME" val=" "/>
  <p:tag name="KEYWORDS" val="C:\Program Files\Ubs\PresXpress\templates\PresPrintOnScreen.pot"/>
  <p:tag name="FDSMENUDOCLEVELBTNSTATES" val="&lt;btnStates&gt;&lt;btn tag=&quot;1001&quot; state=&quot;UP&quot;/&gt;&lt;/btnStates&gt;&#10;"/>
  <p:tag name="MOST RECENT UPGRADE" val="0"/>
  <p:tag name="SERIF FONT" val="UBSHeadline"/>
  <p:tag name="SANS SERIF FONT" val="Frutiger 55 Roman"/>
  <p:tag name="LANGUAGE ID" val="1033"/>
  <p:tag name="LAST PRINTED" val="439136796875000E-10"/>
</p:tagLst>
</file>

<file path=ppt/tags/tag10.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00.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0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0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03.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3"/>
</p:tagLst>
</file>

<file path=ppt/tags/tag10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3"/>
</p:tagLst>
</file>

<file path=ppt/tags/tag105.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3"/>
</p:tagLst>
</file>

<file path=ppt/tags/tag106.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10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108.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109.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11.xml><?xml version="1.0" encoding="utf-8"?>
<p:tagLst xmlns:a="http://schemas.openxmlformats.org/drawingml/2006/main" xmlns:r="http://schemas.openxmlformats.org/officeDocument/2006/relationships" xmlns:p="http://schemas.openxmlformats.org/presentationml/2006/main">
  <p:tag name="TEXT_TYPE" val="TOC BODY"/>
  <p:tag name="FONT STYLE" val="SANS SERIF"/>
</p:tagLst>
</file>

<file path=ppt/tags/tag11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111.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11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11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3"/>
</p:tagLst>
</file>

<file path=ppt/tags/tag11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11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1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11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1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1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2.xml><?xml version="1.0" encoding="utf-8"?>
<p:tagLst xmlns:a="http://schemas.openxmlformats.org/drawingml/2006/main" xmlns:r="http://schemas.openxmlformats.org/officeDocument/2006/relationships" xmlns:p="http://schemas.openxmlformats.org/presentationml/2006/main">
  <p:tag name="TEXT_TYPE" val="TOC TITLE"/>
  <p:tag name="FONT STYLE" val="SANS SERIF"/>
</p:tagLst>
</file>

<file path=ppt/tags/tag12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21.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22.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23.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24.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25.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26.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27.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28.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29.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3.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30.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3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3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33.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134.xml><?xml version="1.0" encoding="utf-8"?>
<p:tagLst xmlns:a="http://schemas.openxmlformats.org/drawingml/2006/main" xmlns:r="http://schemas.openxmlformats.org/officeDocument/2006/relationships" xmlns:p="http://schemas.openxmlformats.org/presentationml/2006/main">
  <p:tag name="SLIDE_TYPE" val="BODY"/>
</p:tagLst>
</file>

<file path=ppt/tags/tag135.xml><?xml version="1.0" encoding="utf-8"?>
<p:tagLst xmlns:a="http://schemas.openxmlformats.org/drawingml/2006/main" xmlns:r="http://schemas.openxmlformats.org/officeDocument/2006/relationships" xmlns:p="http://schemas.openxmlformats.org/presentationml/2006/main">
  <p:tag name="SLIDE_TYPE" val="BODY"/>
</p:tagLst>
</file>

<file path=ppt/tags/tag136.xml><?xml version="1.0" encoding="utf-8"?>
<p:tagLst xmlns:a="http://schemas.openxmlformats.org/drawingml/2006/main" xmlns:r="http://schemas.openxmlformats.org/officeDocument/2006/relationships" xmlns:p="http://schemas.openxmlformats.org/presentationml/2006/main">
  <p:tag name="SLIDE_TYPE" val="BODY"/>
</p:tagLst>
</file>

<file path=ppt/tags/tag137.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38.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39.xml><?xml version="1.0" encoding="utf-8"?>
<p:tagLst xmlns:a="http://schemas.openxmlformats.org/drawingml/2006/main" xmlns:r="http://schemas.openxmlformats.org/officeDocument/2006/relationships" xmlns:p="http://schemas.openxmlformats.org/presentationml/2006/main">
  <p:tag name="SLIDE_TYPE" val="BODY"/>
</p:tagLst>
</file>

<file path=ppt/tags/tag14.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40.xml><?xml version="1.0" encoding="utf-8"?>
<p:tagLst xmlns:a="http://schemas.openxmlformats.org/drawingml/2006/main" xmlns:r="http://schemas.openxmlformats.org/officeDocument/2006/relationships" xmlns:p="http://schemas.openxmlformats.org/presentationml/2006/main">
  <p:tag name="TEXT_TYPE" val="PAGE HEADING"/>
  <p:tag name="ISLOCKED" val="TRUE"/>
  <p:tag name="TOP" val="000000000000000E0"/>
  <p:tag name="LEFT" val="331199989318848E-13"/>
  <p:tag name="HEIGHT" val="741600036621094E-13"/>
  <p:tag name="WIDTH" val="723599975585938E-12"/>
</p:tagLst>
</file>

<file path=ppt/tags/tag141.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56250381469727E-13"/>
  <p:tag name="LEFT" val="331199989318848E-13"/>
  <p:tag name="HEIGHT" val="216000003814697E-13"/>
  <p:tag name="WIDTH" val="723599975585938E-12"/>
</p:tagLst>
</file>

<file path=ppt/tags/tag142.xml><?xml version="1.0" encoding="utf-8"?>
<p:tagLst xmlns:a="http://schemas.openxmlformats.org/drawingml/2006/main" xmlns:r="http://schemas.openxmlformats.org/officeDocument/2006/relationships" xmlns:p="http://schemas.openxmlformats.org/presentationml/2006/main">
  <p:tag name="SLIDE_TYPE" val="BODY"/>
</p:tagLst>
</file>

<file path=ppt/tags/tag143.xml><?xml version="1.0" encoding="utf-8"?>
<p:tagLst xmlns:a="http://schemas.openxmlformats.org/drawingml/2006/main" xmlns:r="http://schemas.openxmlformats.org/officeDocument/2006/relationships" xmlns:p="http://schemas.openxmlformats.org/presentationml/2006/main">
  <p:tag name="TEXT_TYPE" val="PAGE HEADING"/>
  <p:tag name="ISLOCKED" val="TRUE"/>
  <p:tag name="TOP" val="000000000000000E0"/>
  <p:tag name="LEFT" val="331199989318848E-13"/>
  <p:tag name="HEIGHT" val="741600036621094E-13"/>
  <p:tag name="WIDTH" val="723599975585938E-12"/>
</p:tagLst>
</file>

<file path=ppt/tags/tag144.xml><?xml version="1.0" encoding="utf-8"?>
<p:tagLst xmlns:a="http://schemas.openxmlformats.org/drawingml/2006/main" xmlns:r="http://schemas.openxmlformats.org/officeDocument/2006/relationships" xmlns:p="http://schemas.openxmlformats.org/presentationml/2006/main">
  <p:tag name="SLIDE_TYPE" val="BODY"/>
</p:tagLst>
</file>

<file path=ppt/tags/tag145.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56250381469727E-13"/>
  <p:tag name="LEFT" val="331199989318848E-13"/>
  <p:tag name="HEIGHT" val="216000003814697E-13"/>
  <p:tag name="WIDTH" val="723599975585938E-12"/>
</p:tagLst>
</file>

<file path=ppt/tags/tag146.xml><?xml version="1.0" encoding="utf-8"?>
<p:tagLst xmlns:a="http://schemas.openxmlformats.org/drawingml/2006/main" xmlns:r="http://schemas.openxmlformats.org/officeDocument/2006/relationships" xmlns:p="http://schemas.openxmlformats.org/presentationml/2006/main">
  <p:tag name="TEXT_TYPE" val="PAGE HEADING"/>
  <p:tag name="ISLOCKED" val="TRUE"/>
  <p:tag name="TOP" val="000000000000000E0"/>
  <p:tag name="LEFT" val="331199989318848E-13"/>
  <p:tag name="HEIGHT" val="741600036621094E-13"/>
  <p:tag name="WIDTH" val="723599975585938E-12"/>
</p:tagLst>
</file>

<file path=ppt/tags/tag147.xml><?xml version="1.0" encoding="utf-8"?>
<p:tagLst xmlns:a="http://schemas.openxmlformats.org/drawingml/2006/main" xmlns:r="http://schemas.openxmlformats.org/officeDocument/2006/relationships" xmlns:p="http://schemas.openxmlformats.org/presentationml/2006/main">
  <p:tag name="SLIDE_TYPE" val="BODY"/>
</p:tagLst>
</file>

<file path=ppt/tags/tag148.xml><?xml version="1.0" encoding="utf-8"?>
<p:tagLst xmlns:a="http://schemas.openxmlformats.org/drawingml/2006/main" xmlns:r="http://schemas.openxmlformats.org/officeDocument/2006/relationships" xmlns:p="http://schemas.openxmlformats.org/presentationml/2006/main">
  <p:tag name="TEXT_TYPE" val="PAGE HEADING"/>
  <p:tag name="ISLOCKED" val="TRUE"/>
  <p:tag name="TOP" val="000000000000000E0"/>
  <p:tag name="LEFT" val="331199989318848E-13"/>
  <p:tag name="HEIGHT" val="741600036621094E-13"/>
  <p:tag name="WIDTH" val="723599975585938E-12"/>
</p:tagLst>
</file>

<file path=ppt/tags/tag149.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56250381469727E-13"/>
  <p:tag name="LEFT" val="331199989318848E-13"/>
  <p:tag name="HEIGHT" val="216000003814697E-13"/>
  <p:tag name="WIDTH" val="723599975585938E-12"/>
</p:tagLst>
</file>

<file path=ppt/tags/tag15.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50.xml><?xml version="1.0" encoding="utf-8"?>
<p:tagLst xmlns:a="http://schemas.openxmlformats.org/drawingml/2006/main" xmlns:r="http://schemas.openxmlformats.org/officeDocument/2006/relationships" xmlns:p="http://schemas.openxmlformats.org/presentationml/2006/main">
  <p:tag name="SLIDE_TYPE" val="BODY"/>
</p:tagLst>
</file>

<file path=ppt/tags/tag151.xml><?xml version="1.0" encoding="utf-8"?>
<p:tagLst xmlns:a="http://schemas.openxmlformats.org/drawingml/2006/main" xmlns:r="http://schemas.openxmlformats.org/officeDocument/2006/relationships" xmlns:p="http://schemas.openxmlformats.org/presentationml/2006/main">
  <p:tag name="TEXT_TYPE" val="PAGE HEADING"/>
  <p:tag name="ISLOCKED" val="TRUE"/>
  <p:tag name="TOP" val="000000000000000E0"/>
  <p:tag name="LEFT" val="331199989318848E-13"/>
  <p:tag name="HEIGHT" val="741600036621094E-13"/>
  <p:tag name="WIDTH" val="723599975585938E-12"/>
</p:tagLst>
</file>

<file path=ppt/tags/tag152.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56250381469727E-13"/>
  <p:tag name="LEFT" val="331199989318848E-13"/>
  <p:tag name="HEIGHT" val="216000003814697E-13"/>
  <p:tag name="WIDTH" val="723599975585938E-12"/>
</p:tagLst>
</file>

<file path=ppt/tags/tag153.xml><?xml version="1.0" encoding="utf-8"?>
<p:tagLst xmlns:a="http://schemas.openxmlformats.org/drawingml/2006/main" xmlns:r="http://schemas.openxmlformats.org/officeDocument/2006/relationships" xmlns:p="http://schemas.openxmlformats.org/presentationml/2006/main">
  <p:tag name="SLIDE_TYPE" val="BODY"/>
</p:tagLst>
</file>

<file path=ppt/tags/tag154.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56250381469727E-13"/>
  <p:tag name="LEFT" val="331199989318848E-13"/>
  <p:tag name="HEIGHT" val="216000003814697E-13"/>
  <p:tag name="WIDTH" val="723599975585938E-12"/>
</p:tagLst>
</file>

<file path=ppt/tags/tag155.xml><?xml version="1.0" encoding="utf-8"?>
<p:tagLst xmlns:a="http://schemas.openxmlformats.org/drawingml/2006/main" xmlns:r="http://schemas.openxmlformats.org/officeDocument/2006/relationships" xmlns:p="http://schemas.openxmlformats.org/presentationml/2006/main">
  <p:tag name="TEXT_TYPE" val="PAGE HEADING"/>
  <p:tag name="ISLOCKED" val="TRUE"/>
  <p:tag name="TOP" val="000000000000000E0"/>
  <p:tag name="LEFT" val="331199989318848E-13"/>
  <p:tag name="HEIGHT" val="741600036621094E-13"/>
  <p:tag name="WIDTH" val="723599975585938E-12"/>
</p:tagLst>
</file>

<file path=ppt/tags/tag156.xml><?xml version="1.0" encoding="utf-8"?>
<p:tagLst xmlns:a="http://schemas.openxmlformats.org/drawingml/2006/main" xmlns:r="http://schemas.openxmlformats.org/officeDocument/2006/relationships" xmlns:p="http://schemas.openxmlformats.org/presentationml/2006/main">
  <p:tag name="SLIDE_TYPE" val="BODY"/>
</p:tagLst>
</file>

<file path=ppt/tags/tag157.xml><?xml version="1.0" encoding="utf-8"?>
<p:tagLst xmlns:a="http://schemas.openxmlformats.org/drawingml/2006/main" xmlns:r="http://schemas.openxmlformats.org/officeDocument/2006/relationships" xmlns:p="http://schemas.openxmlformats.org/presentationml/2006/main">
  <p:tag name="TEXT_TYPE" val="PAGE HEADING"/>
  <p:tag name="ISLOCKED" val="TRUE"/>
  <p:tag name="TOP" val="000000000000000E0"/>
  <p:tag name="LEFT" val="331199989318848E-13"/>
  <p:tag name="HEIGHT" val="741600036621094E-13"/>
  <p:tag name="WIDTH" val="723599975585938E-12"/>
</p:tagLst>
</file>

<file path=ppt/tags/tag158.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56250381469727E-13"/>
  <p:tag name="LEFT" val="331199989318848E-13"/>
  <p:tag name="HEIGHT" val="216000003814697E-13"/>
  <p:tag name="WIDTH" val="723599975585938E-12"/>
</p:tagLst>
</file>

<file path=ppt/tags/tag159.xml><?xml version="1.0" encoding="utf-8"?>
<p:tagLst xmlns:a="http://schemas.openxmlformats.org/drawingml/2006/main" xmlns:r="http://schemas.openxmlformats.org/officeDocument/2006/relationships" xmlns:p="http://schemas.openxmlformats.org/presentationml/2006/main">
  <p:tag name="SLIDE_TYPE" val="TOC"/>
</p:tagLst>
</file>

<file path=ppt/tags/tag16.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7.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8.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xml><?xml version="1.0" encoding="utf-8"?>
<p:tagLst xmlns:a="http://schemas.openxmlformats.org/drawingml/2006/main" xmlns:r="http://schemas.openxmlformats.org/officeDocument/2006/relationships" xmlns:p="http://schemas.openxmlformats.org/presentationml/2006/main">
  <p:tag name="TEXT_TYPE" val="CREATE DATE"/>
</p:tagLst>
</file>

<file path=ppt/tags/tag20.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21.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2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2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2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25.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6.xml><?xml version="1.0" encoding="utf-8"?>
<p:tagLst xmlns:a="http://schemas.openxmlformats.org/drawingml/2006/main" xmlns:r="http://schemas.openxmlformats.org/officeDocument/2006/relationships" xmlns:p="http://schemas.openxmlformats.org/presentationml/2006/main">
  <p:tag name="TEXT_TYPE" val="DOCUMENT ID"/>
</p:tagLst>
</file>

<file path=ppt/tags/tag27.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28.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2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xml><?xml version="1.0" encoding="utf-8"?>
<p:tagLst xmlns:a="http://schemas.openxmlformats.org/drawingml/2006/main" xmlns:r="http://schemas.openxmlformats.org/officeDocument/2006/relationships" xmlns:p="http://schemas.openxmlformats.org/presentationml/2006/main">
  <p:tag name="TEXT_TYPE" val="PRESENTATION PRESENTER"/>
  <p:tag name="FONT STYLE" val="SANS SERIF"/>
</p:tagLst>
</file>

<file path=ppt/tags/tag3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3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3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5.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36.xml><?xml version="1.0" encoding="utf-8"?>
<p:tagLst xmlns:a="http://schemas.openxmlformats.org/drawingml/2006/main" xmlns:r="http://schemas.openxmlformats.org/officeDocument/2006/relationships" xmlns:p="http://schemas.openxmlformats.org/presentationml/2006/main">
  <p:tag name="TEXT_TYPE" val="DOCUMENT ID"/>
</p:tagLst>
</file>

<file path=ppt/tags/tag37.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38.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3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4.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4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4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4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4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5.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46.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47.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4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4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3"/>
</p:tagLst>
</file>

<file path=ppt/tags/tag5.xml><?xml version="1.0" encoding="utf-8"?>
<p:tagLst xmlns:a="http://schemas.openxmlformats.org/drawingml/2006/main" xmlns:r="http://schemas.openxmlformats.org/officeDocument/2006/relationships" xmlns:p="http://schemas.openxmlformats.org/presentationml/2006/main">
  <p:tag name="FONT STYLE" val="SERIF"/>
  <p:tag name="TEXT_TYPE" val="PRESENTATION INFOLINE"/>
</p:tagLst>
</file>

<file path=ppt/tags/tag5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5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5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5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5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55.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5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57.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58.xml><?xml version="1.0" encoding="utf-8"?>
<p:tagLst xmlns:a="http://schemas.openxmlformats.org/drawingml/2006/main" xmlns:r="http://schemas.openxmlformats.org/officeDocument/2006/relationships" xmlns:p="http://schemas.openxmlformats.org/presentationml/2006/main">
  <p:tag name="TEXT_TYPE" val="DOCUMENT ID"/>
</p:tagLst>
</file>

<file path=ppt/tags/tag59.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6.xml><?xml version="1.0" encoding="utf-8"?>
<p:tagLst xmlns:a="http://schemas.openxmlformats.org/drawingml/2006/main" xmlns:r="http://schemas.openxmlformats.org/officeDocument/2006/relationships" xmlns:p="http://schemas.openxmlformats.org/presentationml/2006/main">
  <p:tag name="TEXT_TYPE" val="PRESENTATION PRESENTER FUNCTION"/>
  <p:tag name="FONT STYLE" val="SANS SERIF"/>
</p:tagLst>
</file>

<file path=ppt/tags/tag60.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61.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6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63.xml><?xml version="1.0" encoding="utf-8"?>
<p:tagLst xmlns:a="http://schemas.openxmlformats.org/drawingml/2006/main" xmlns:r="http://schemas.openxmlformats.org/officeDocument/2006/relationships" xmlns:p="http://schemas.openxmlformats.org/presentationml/2006/main">
  <p:tag name="ROW" val="2"/>
  <p:tag name="COL" val="2"/>
</p:tagLst>
</file>

<file path=ppt/tags/tag6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65.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6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67.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68.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69.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7.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7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71.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7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73.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74.xml><?xml version="1.0" encoding="utf-8"?>
<p:tagLst xmlns:a="http://schemas.openxmlformats.org/drawingml/2006/main" xmlns:r="http://schemas.openxmlformats.org/officeDocument/2006/relationships" xmlns:p="http://schemas.openxmlformats.org/presentationml/2006/main">
  <p:tag name="TEXT_TYPE" val="DOCUMENT ID"/>
</p:tagLst>
</file>

<file path=ppt/tags/tag75.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76.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77.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78.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7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8.xml><?xml version="1.0" encoding="utf-8"?>
<p:tagLst xmlns:a="http://schemas.openxmlformats.org/drawingml/2006/main" xmlns:r="http://schemas.openxmlformats.org/officeDocument/2006/relationships" xmlns:p="http://schemas.openxmlformats.org/presentationml/2006/main">
  <p:tag name="TEXT_TYPE" val="UBS LOGO"/>
  <p:tag name="TOP" val="44.64"/>
  <p:tag name="LEFT" val="33.84"/>
  <p:tag name="WIDTH" val="87.26456"/>
  <p:tag name="HEIGHT" val="31.89315"/>
</p:tagLst>
</file>

<file path=ppt/tags/tag8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81.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8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8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8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8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86.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87.xml><?xml version="1.0" encoding="utf-8"?>
<p:tagLst xmlns:a="http://schemas.openxmlformats.org/drawingml/2006/main" xmlns:r="http://schemas.openxmlformats.org/officeDocument/2006/relationships" xmlns:p="http://schemas.openxmlformats.org/presentationml/2006/main">
  <p:tag name="TEXT_TYPE" val="DOCUMENT ID"/>
</p:tagLst>
</file>

<file path=ppt/tags/tag88.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89.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9.xml><?xml version="1.0" encoding="utf-8"?>
<p:tagLst xmlns:a="http://schemas.openxmlformats.org/drawingml/2006/main" xmlns:r="http://schemas.openxmlformats.org/officeDocument/2006/relationships" xmlns:p="http://schemas.openxmlformats.org/presentationml/2006/main">
  <p:tag name="FONT STYLE" val="SANS SERIF"/>
</p:tagLst>
</file>

<file path=ppt/tags/tag90.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91.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92.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9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9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9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9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9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9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9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heme/theme1.xml><?xml version="1.0" encoding="utf-8"?>
<a:theme xmlns:a="http://schemas.openxmlformats.org/drawingml/2006/main" name="2_PresXpress_OnScreen_Theme">
  <a:themeElements>
    <a:clrScheme name="UBS Colorset">
      <a:dk1>
        <a:sysClr val="windowText" lastClr="000000"/>
      </a:dk1>
      <a:lt1>
        <a:sysClr val="window" lastClr="FFFFFF"/>
      </a:lt1>
      <a:dk2>
        <a:srgbClr val="E60000"/>
      </a:dk2>
      <a:lt2>
        <a:srgbClr val="FFFFFF"/>
      </a:lt2>
      <a:accent1>
        <a:srgbClr val="3692CA"/>
      </a:accent1>
      <a:accent2>
        <a:srgbClr val="C09979"/>
      </a:accent2>
      <a:accent3>
        <a:srgbClr val="4D3C2F"/>
      </a:accent3>
      <a:accent4>
        <a:srgbClr val="AFBCD5"/>
      </a:accent4>
      <a:accent5>
        <a:srgbClr val="759731"/>
      </a:accent5>
      <a:accent6>
        <a:srgbClr val="A43725"/>
      </a:accent6>
      <a:hlink>
        <a:srgbClr val="0000FF"/>
      </a:hlink>
      <a:folHlink>
        <a:srgbClr val="800080"/>
      </a:folHlink>
    </a:clrScheme>
    <a:fontScheme name="UBS OnScreen Fontset">
      <a:majorFont>
        <a:latin typeface="UBSHeadline"/>
        <a:ea typeface="MS PGothic"/>
        <a:cs typeface=""/>
      </a:majorFont>
      <a:minorFont>
        <a:latin typeface="Frutiger 55 Roman"/>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19050">
          <a:solidFill>
            <a:srgbClr val="7B7D80"/>
          </a:solidFill>
        </a:ln>
      </a:spPr>
      <a:bodyPr rot="0" spcFirstLastPara="0" vertOverflow="overflow" horzOverflow="overflow" vert="horz" wrap="square" lIns="0" tIns="0" rIns="0" bIns="0" numCol="1" spcCol="0" rtlCol="0" fromWordArt="0" anchor="ctr" anchorCtr="0" forceAA="0" compatLnSpc="1">
        <a:prstTxWarp prst="textNoShape">
          <a:avLst/>
        </a:prstTxWarp>
        <a:noAutofit/>
      </a:bodyPr>
      <a:lstStyle>
        <a:defPPr algn="ctr">
          <a:defRPr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rgbClr val="7B7D80"/>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defRPr dirty="0"/>
        </a:defPPr>
      </a:lstStyle>
    </a:txDef>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3783FF"/>
      </a:dk2>
      <a:lt2>
        <a:srgbClr val="295595"/>
      </a:lt2>
      <a:accent1>
        <a:srgbClr val="295595"/>
      </a:accent1>
      <a:accent2>
        <a:srgbClr val="FFFFFF"/>
      </a:accent2>
      <a:accent3>
        <a:srgbClr val="FFFFFF"/>
      </a:accent3>
      <a:accent4>
        <a:srgbClr val="000000"/>
      </a:accent4>
      <a:accent5>
        <a:srgbClr val="ACB4C8"/>
      </a:accent5>
      <a:accent6>
        <a:srgbClr val="E7E7E7"/>
      </a:accent6>
      <a:hlink>
        <a:srgbClr val="000000"/>
      </a:hlink>
      <a:folHlink>
        <a:srgbClr val="DDF2F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UBSNewColorsV2">
    <a:dk1>
      <a:sysClr val="windowText" lastClr="000000"/>
    </a:dk1>
    <a:lt1>
      <a:sysClr val="window" lastClr="FFFFFF"/>
    </a:lt1>
    <a:dk2>
      <a:srgbClr val="E60000"/>
    </a:dk2>
    <a:lt2>
      <a:srgbClr val="FFFFFF"/>
    </a:lt2>
    <a:accent1>
      <a:srgbClr val="4D3C2F"/>
    </a:accent1>
    <a:accent2>
      <a:srgbClr val="CFBD9B"/>
    </a:accent2>
    <a:accent3>
      <a:srgbClr val="C07156"/>
    </a:accent3>
    <a:accent4>
      <a:srgbClr val="E8C767"/>
    </a:accent4>
    <a:accent5>
      <a:srgbClr val="AEB0B3"/>
    </a:accent5>
    <a:accent6>
      <a:srgbClr val="A43725"/>
    </a:accent6>
    <a:hlink>
      <a:srgbClr val="0000FF"/>
    </a:hlink>
    <a:folHlink>
      <a:srgbClr val="800080"/>
    </a:folHlink>
  </a:clrScheme>
  <a:fontScheme name="UBS Fontset">
    <a:majorFont>
      <a:latin typeface="UBSHeadline"/>
      <a:ea typeface="MS PGothic"/>
      <a:cs typeface=""/>
    </a:majorFont>
    <a:minorFont>
      <a:latin typeface="Frutiger 45 Light"/>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UBSNewColorsV2">
    <a:dk1>
      <a:sysClr val="windowText" lastClr="000000"/>
    </a:dk1>
    <a:lt1>
      <a:sysClr val="window" lastClr="FFFFFF"/>
    </a:lt1>
    <a:dk2>
      <a:srgbClr val="E60000"/>
    </a:dk2>
    <a:lt2>
      <a:srgbClr val="FFFFFF"/>
    </a:lt2>
    <a:accent1>
      <a:srgbClr val="4D3C2F"/>
    </a:accent1>
    <a:accent2>
      <a:srgbClr val="CFBD9B"/>
    </a:accent2>
    <a:accent3>
      <a:srgbClr val="C07156"/>
    </a:accent3>
    <a:accent4>
      <a:srgbClr val="E8C767"/>
    </a:accent4>
    <a:accent5>
      <a:srgbClr val="AEB0B3"/>
    </a:accent5>
    <a:accent6>
      <a:srgbClr val="A43725"/>
    </a:accent6>
    <a:hlink>
      <a:srgbClr val="0000FF"/>
    </a:hlink>
    <a:folHlink>
      <a:srgbClr val="800080"/>
    </a:folHlink>
  </a:clrScheme>
  <a:fontScheme name="UBS Fontset">
    <a:majorFont>
      <a:latin typeface="UBSHeadline"/>
      <a:ea typeface="MS PGothic"/>
      <a:cs typeface=""/>
    </a:majorFont>
    <a:minorFont>
      <a:latin typeface="Frutiger 45 Light"/>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outs:outSpaceData xmlns:outs="http://schemas.microsoft.com/office/2009/outspace/metadata">
  <outs:relatedDates>
    <outs:relatedDate>
      <outs:type>3</outs:type>
      <outs:displayName>Last Modified</outs:displayName>
      <outs:dateTime>2009-09-25T15:45:46Z</outs:dateTime>
      <outs:isPinned>true</outs:isPinned>
    </outs:relatedDate>
    <outs:relatedDate>
      <outs:type>2</outs:type>
      <outs:displayName>Created</outs:displayName>
      <outs:dateTime>2002-05-03T03:00:09Z</outs:dateTime>
      <outs:isPinned>true</outs:isPinned>
    </outs:relatedDate>
    <outs:relatedDate>
      <outs:type>4</outs:type>
      <outs:displayName>Last Printed</outs:displayName>
      <outs:dateTime>2002-05-24T21:26:29Z</outs:dateTime>
      <outs:isPinned>true</outs:isPinned>
    </outs:relatedDate>
  </outs:relatedDates>
  <outs:relatedDocuments>
    <outs:relatedDocument>
      <outs:type>2</outs:type>
      <outs:displayName>Other documents in current folder</outs:displayName>
      <outs:uri/>
      <outs:isPinned>true</outs:isPinned>
    </outs:relatedDocument>
  </outs:relatedDocuments>
  <outs:relatedPeople>
    <outs:relatedPeopleItem>
      <outs:category>Author</outs:category>
      <outs:people>
        <outs:relatedPerson>
          <outs:displayName>Eric Larrabee</outs:displayName>
          <outs:accountName/>
        </outs:relatedPerson>
      </outs:people>
      <outs:source>0</outs:source>
      <outs:isPinned>true</outs:isPinned>
    </outs:relatedPeopleItem>
    <outs:relatedPeopleItem>
      <outs:category>Last modified by</outs:category>
      <outs:people>
        <outs:relatedPerson>
          <outs:displayName>e43180838</outs:displayName>
          <outs:accountName/>
        </outs:relatedPerson>
      </outs:people>
      <outs:source>0</outs:source>
      <outs:isPinned>true</outs:isPinned>
    </outs:relatedPeopleItem>
    <outs:relatedPeopleItem>
      <outs:category>Manager</outs:category>
      <outs:people/>
      <outs:source>0</outs:source>
      <outs:isPinned>false</outs:isPinned>
    </outs:relatedPeopleItem>
  </outs:relatedPeople>
  <propertyMetadataList xmlns="http://schemas.microsoft.com/office/2009/outspace/metadata">
    <propertyMetadata>
      <type>0</type>
      <propertyId>2228224</propertyId>
      <propertyName/>
      <isPinned>true</isPinned>
    </propertyMetadata>
    <propertyMetadata>
      <type>0</type>
      <propertyId>1114115</propertyId>
      <propertyName/>
      <isPinned>true</isPinned>
    </propertyMetadata>
    <propertyMetadata>
      <type>0</type>
      <propertyId>1114117</propertyId>
      <propertyName/>
      <isPinned>true</isPinned>
    </propertyMetadata>
    <propertyMetadata>
      <type>0</type>
      <propertyId>589825</propertyId>
      <propertyName/>
      <isPinned>false</isPinned>
    </propertyMetadata>
    <propertyMetadata>
      <type>0</type>
      <propertyId>1114116</propertyId>
      <propertyName/>
      <isPinned>false</isPinned>
    </propertyMetadata>
    <propertyMetadata>
      <type>0</type>
      <propertyId>14</propertyId>
      <propertyName/>
      <isPinned>true</isPinned>
    </propertyMetadata>
    <propertyMetadata>
      <type>0</type>
      <propertyId>8</propertyId>
      <propertyName/>
      <isPinned>true</isPinned>
    </propertyMetadata>
    <propertyMetadata>
      <type>0</type>
      <propertyId>6</propertyId>
      <propertyName/>
      <isPinned>false</isPinned>
    </propertyMetadata>
    <propertyMetadata>
      <type>0</type>
      <propertyId>1114118</propertyId>
      <propertyName/>
      <isPinned>false</isPinned>
    </propertyMetadata>
    <propertyMetadata>
      <type>0</type>
      <propertyId>1179649</propertyId>
      <propertyName/>
      <isPinned>false</isPinned>
    </propertyMetadata>
    <propertyMetadata>
      <type>0</type>
      <propertyId>655365</propertyId>
      <propertyName/>
      <isPinned>false</isPinned>
    </propertyMetadata>
    <propertyMetadata>
      <type>0</type>
      <propertyId>1</propertyId>
      <propertyName/>
      <isPinned>false</isPinned>
    </propertyMetadata>
    <propertyMetadata>
      <type>0</type>
      <propertyId>0</propertyId>
      <propertyName/>
      <isPinned>true</isPinned>
    </propertyMetadata>
    <propertyMetadata>
      <type>0</type>
      <propertyId>13</propertyId>
      <propertyName/>
      <isPinned>false</isPinned>
    </propertyMetadata>
    <propertyMetadata>
      <type>0</type>
      <propertyId>1179653</propertyId>
      <propertyName/>
      <isPinned>false</isPinned>
    </propertyMetadata>
    <propertyMetadata>
      <type>0</type>
      <propertyId>22</propertyId>
      <propertyName/>
      <isPinned>false</isPinned>
    </propertyMetadata>
  </propertyMetadataList>
  <outs:corruptMetadataWasLost/>
</outs:outSpaceData>
</file>

<file path=customXml/itemProps1.xml><?xml version="1.0" encoding="utf-8"?>
<ds:datastoreItem xmlns:ds="http://schemas.openxmlformats.org/officeDocument/2006/customXml" ds:itemID="{38396EF9-1456-4C26-847A-906984625B92}">
  <ds:schemaRefs>
    <ds:schemaRef ds:uri="http://schemas.microsoft.com/office/2009/outspace/metadata"/>
  </ds:schemaRefs>
</ds:datastoreItem>
</file>

<file path=docProps/app.xml><?xml version="1.0" encoding="utf-8"?>
<Properties xmlns="http://schemas.openxmlformats.org/officeDocument/2006/extended-properties" xmlns:vt="http://schemas.openxmlformats.org/officeDocument/2006/docPropsVTypes">
  <Template/>
  <TotalTime>0</TotalTime>
  <Words>2206</Words>
  <Application>Microsoft Office PowerPoint</Application>
  <PresentationFormat>On-screen Show (16:9)</PresentationFormat>
  <Paragraphs>142</Paragraphs>
  <Slides>19</Slides>
  <Notes>12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19</vt:i4>
      </vt:variant>
    </vt:vector>
  </HeadingPairs>
  <TitlesOfParts>
    <vt:vector size="26" baseType="lpstr">
      <vt:lpstr>Arial Unicode MS</vt:lpstr>
      <vt:lpstr>Arial</vt:lpstr>
      <vt:lpstr>Frutiger 45 Light</vt:lpstr>
      <vt:lpstr>Frutiger 55 Roman</vt:lpstr>
      <vt:lpstr>Symbol</vt:lpstr>
      <vt:lpstr>UBSHeadline</vt:lpstr>
      <vt:lpstr>2_PresXpress_OnScreen_Theme</vt:lpstr>
      <vt:lpstr>Don’t get derailed by the spike train</vt:lpstr>
      <vt:lpstr>PowerPoint Presentation</vt:lpstr>
      <vt:lpstr>PowerPoint Presentation</vt:lpstr>
      <vt:lpstr>PowerPoint Presentation</vt:lpstr>
      <vt:lpstr>Expected timeline for President Biden's American Recovery Act</vt:lpstr>
      <vt:lpstr>Additional stimulus likely already reflected in rising yields</vt:lpstr>
      <vt:lpstr>Cyclicals do well when the economy recovers</vt:lpstr>
      <vt:lpstr>PowerPoint Presentation</vt:lpstr>
      <vt:lpstr>Equities: Prefer Emerging Markets, China and Small caps</vt:lpstr>
      <vt:lpstr>Equities: Emerging markets are attractively valued</vt:lpstr>
      <vt:lpstr>Bonds: Asia High Yield can enhance portfolio yield</vt:lpstr>
      <vt:lpstr>Summary: Asset class preferences</vt:lpstr>
      <vt:lpstr>PowerPoint Presentation</vt:lpstr>
      <vt:lpstr>     Rates are set to stay low for longer</vt:lpstr>
      <vt:lpstr>Stocks have reliably outperformed over time</vt:lpstr>
      <vt:lpstr>Cash won't grow your capital to meet your needs</vt:lpstr>
      <vt:lpstr>PowerPoint Presentation</vt:lpstr>
      <vt:lpstr>Cash holdings of &lt;5 years of net expenses are usually sufficient</vt:lpstr>
      <vt:lpstr>PowerPoint Presentation</vt:lpstr>
    </vt:vector>
  </TitlesOfParts>
  <Company>UBS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Tan, Min-Lan</dc:creator>
  <cp:lastModifiedBy>Savioz, Joel</cp:lastModifiedBy>
  <cp:revision>1028</cp:revision>
  <cp:lastPrinted>2020-03-23T08:20:47Z</cp:lastPrinted>
  <dcterms:modified xsi:type="dcterms:W3CDTF">2021-02-23T10:14:47Z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UniqueID">
    <vt:lpwstr/>
  </property>
  <property fmtid="{D5CDD505-2E9C-101B-9397-08002B2CF9AE}" pid="3" name="PresPrintTemplate">
    <vt:lpwstr>True</vt:lpwstr>
  </property>
  <property fmtid="{D5CDD505-2E9C-101B-9397-08002B2CF9AE}" pid="4" name="PresPrintOnScreen">
    <vt:lpwstr>True</vt:lpwstr>
  </property>
  <property fmtid="{D5CDD505-2E9C-101B-9397-08002B2CF9AE}" pid="5" name="split-s">
    <vt:lpwstr>0</vt:lpwstr>
  </property>
  <property fmtid="{D5CDD505-2E9C-101B-9397-08002B2CF9AE}" pid="6" name="split-a">
    <vt:lpwstr>0</vt:lpwstr>
  </property>
  <property fmtid="{D5CDD505-2E9C-101B-9397-08002B2CF9AE}" pid="7" name="CreatedAddinVersion">
    <vt:lpwstr>3.3.02</vt:lpwstr>
  </property>
  <property fmtid="{D5CDD505-2E9C-101B-9397-08002B2CF9AE}" pid="8" name="CurrentAddinVersion">
    <vt:lpwstr>3.3.02</vt:lpwstr>
  </property>
  <property fmtid="{D5CDD505-2E9C-101B-9397-08002B2CF9AE}" pid="9" name="CreateDate">
    <vt:lpwstr>11/25/2015 4:51:53 PM</vt:lpwstr>
  </property>
  <property fmtid="{D5CDD505-2E9C-101B-9397-08002B2CF9AE}" pid="10" name="CreatedTemplateVersion">
    <vt:lpwstr>3.3.02</vt:lpwstr>
  </property>
  <property fmtid="{D5CDD505-2E9C-101B-9397-08002B2CF9AE}" pid="11" name="MOST RECENT UPGRADE">
    <vt:lpwstr>0</vt:lpwstr>
  </property>
  <property fmtid="{D5CDD505-2E9C-101B-9397-08002B2CF9AE}" pid="12" name="CoverLogoIncluded">
    <vt:lpwstr>True</vt:lpwstr>
  </property>
  <property fmtid="{D5CDD505-2E9C-101B-9397-08002B2CF9AE}" pid="13" name="CoverLogoID">
    <vt:lpwstr>plain_co_w4</vt:lpwstr>
  </property>
  <property fmtid="{D5CDD505-2E9C-101B-9397-08002B2CF9AE}" pid="14" name="CoverPage.Ppt">
    <vt:lpwstr>True</vt:lpwstr>
  </property>
  <property fmtid="{D5CDD505-2E9C-101B-9397-08002B2CF9AE}" pid="15" name="CoverPhoto.Ppt">
    <vt:lpwstr/>
  </property>
  <property fmtid="{D5CDD505-2E9C-101B-9397-08002B2CF9AE}" pid="16" name="CoverPhotoPath">
    <vt:lpwstr/>
  </property>
  <property fmtid="{D5CDD505-2E9C-101B-9397-08002B2CF9AE}" pid="17" name="SecurityLevel">
    <vt:lpwstr>4</vt:lpwstr>
  </property>
  <property fmtid="{D5CDD505-2E9C-101B-9397-08002B2CF9AE}" pid="18" name="CoverPhotoIncluded">
    <vt:lpwstr>False</vt:lpwstr>
  </property>
  <property fmtid="{D5CDD505-2E9C-101B-9397-08002B2CF9AE}" pid="19" name="CoverPhotoIsCustom">
    <vt:lpwstr>False</vt:lpwstr>
  </property>
  <property fmtid="{D5CDD505-2E9C-101B-9397-08002B2CF9AE}" pid="20" name="InsideLogoIncluded">
    <vt:lpwstr>True</vt:lpwstr>
  </property>
  <property fmtid="{D5CDD505-2E9C-101B-9397-08002B2CF9AE}" pid="21" name="InsideLogoID">
    <vt:lpwstr>plain_co_w4</vt:lpwstr>
  </property>
  <property fmtid="{D5CDD505-2E9C-101B-9397-08002B2CF9AE}" pid="22" name="IncludeID.Ppt">
    <vt:lpwstr>True</vt:lpwstr>
  </property>
  <property fmtid="{D5CDD505-2E9C-101B-9397-08002B2CF9AE}" pid="23" name="IDStampItems">
    <vt:lpwstr>15</vt:lpwstr>
  </property>
  <property fmtid="{D5CDD505-2E9C-101B-9397-08002B2CF9AE}" pid="24" name="TOC.Ppt">
    <vt:lpwstr>True</vt:lpwstr>
  </property>
  <property fmtid="{D5CDD505-2E9C-101B-9397-08002B2CF9AE}" pid="25" name="TocSecLevel1">
    <vt:lpwstr>1</vt:lpwstr>
  </property>
  <property fmtid="{D5CDD505-2E9C-101B-9397-08002B2CF9AE}" pid="26" name="TocSecLevel2">
    <vt:lpwstr>2</vt:lpwstr>
  </property>
  <property fmtid="{D5CDD505-2E9C-101B-9397-08002B2CF9AE}" pid="27" name="TocSecLevel3">
    <vt:lpwstr>3</vt:lpwstr>
  </property>
  <property fmtid="{D5CDD505-2E9C-101B-9397-08002B2CF9AE}" pid="28" name="TocApdxLevel1">
    <vt:lpwstr>4</vt:lpwstr>
  </property>
  <property fmtid="{D5CDD505-2E9C-101B-9397-08002B2CF9AE}" pid="29" name="TocApdxLevel2">
    <vt:lpwstr>5</vt:lpwstr>
  </property>
  <property fmtid="{D5CDD505-2E9C-101B-9397-08002B2CF9AE}" pid="30" name="TocApdxLevel3">
    <vt:lpwstr>6</vt:lpwstr>
  </property>
  <property fmtid="{D5CDD505-2E9C-101B-9397-08002B2CF9AE}" pid="31" name="SPageNumbering1.Ppt">
    <vt:lpwstr>True</vt:lpwstr>
  </property>
  <property fmtid="{D5CDD505-2E9C-101B-9397-08002B2CF9AE}" pid="32" name="SPageNumbering2.Ppt">
    <vt:lpwstr>False</vt:lpwstr>
  </property>
  <property fmtid="{D5CDD505-2E9C-101B-9397-08002B2CF9AE}" pid="33" name="SPageNumbering3.Ppt">
    <vt:lpwstr>False</vt:lpwstr>
  </property>
  <property fmtid="{D5CDD505-2E9C-101B-9397-08002B2CF9AE}" pid="34" name="APageNumbering1.Ppt">
    <vt:lpwstr>True</vt:lpwstr>
  </property>
  <property fmtid="{D5CDD505-2E9C-101B-9397-08002B2CF9AE}" pid="35" name="APageNumbering2.Ppt">
    <vt:lpwstr>False</vt:lpwstr>
  </property>
  <property fmtid="{D5CDD505-2E9C-101B-9397-08002B2CF9AE}" pid="36" name="APageNumbering3.Ppt">
    <vt:lpwstr>False</vt:lpwstr>
  </property>
  <property fmtid="{D5CDD505-2E9C-101B-9397-08002B2CF9AE}" pid="37" name="Language">
    <vt:lpwstr>1033</vt:lpwstr>
  </property>
  <property fmtid="{D5CDD505-2E9C-101B-9397-08002B2CF9AE}" pid="38" name="ContactPage.Ppt">
    <vt:lpwstr>True</vt:lpwstr>
  </property>
  <property fmtid="{D5CDD505-2E9C-101B-9397-08002B2CF9AE}" pid="39" name="CompanyName">
    <vt:lpwstr/>
  </property>
  <property fmtid="{D5CDD505-2E9C-101B-9397-08002B2CF9AE}" pid="40" name="CompanyNameExtension">
    <vt:lpwstr/>
  </property>
  <property fmtid="{D5CDD505-2E9C-101B-9397-08002B2CF9AE}" pid="41" name="CompanyDescriptor">
    <vt:lpwstr/>
  </property>
  <property fmtid="{D5CDD505-2E9C-101B-9397-08002B2CF9AE}" pid="42" name="CompanyType">
    <vt:lpwstr>0</vt:lpwstr>
  </property>
  <property fmtid="{D5CDD505-2E9C-101B-9397-08002B2CF9AE}" pid="43" name="BusinessUnit">
    <vt:lpwstr>UBSCC</vt:lpwstr>
  </property>
  <property fmtid="{D5CDD505-2E9C-101B-9397-08002B2CF9AE}" pid="44" name="Address.Office">
    <vt:lpwstr/>
  </property>
  <property fmtid="{D5CDD505-2E9C-101B-9397-08002B2CF9AE}" pid="45" name="Fax1.Office">
    <vt:lpwstr/>
  </property>
  <property fmtid="{D5CDD505-2E9C-101B-9397-08002B2CF9AE}" pid="46" name="Phone1.Office">
    <vt:lpwstr/>
  </property>
  <property fmtid="{D5CDD505-2E9C-101B-9397-08002B2CF9AE}" pid="47" name="CompanyID">
    <vt:lpwstr/>
  </property>
  <property fmtid="{D5CDD505-2E9C-101B-9397-08002B2CF9AE}" pid="48" name="CompanyLCID">
    <vt:lpwstr>0</vt:lpwstr>
  </property>
  <property fmtid="{D5CDD505-2E9C-101B-9397-08002B2CF9AE}" pid="49" name="AuthorInfoIncluded">
    <vt:lpwstr>False</vt:lpwstr>
  </property>
  <property fmtid="{D5CDD505-2E9C-101B-9397-08002B2CF9AE}" pid="50" name="AuthorInfoName">
    <vt:lpwstr/>
  </property>
  <property fmtid="{D5CDD505-2E9C-101B-9397-08002B2CF9AE}" pid="51" name="AuthorInfoDetails1">
    <vt:lpwstr/>
  </property>
  <property fmtid="{D5CDD505-2E9C-101B-9397-08002B2CF9AE}" pid="52" name="AuthorInfoDetails2">
    <vt:lpwstr/>
  </property>
  <property fmtid="{D5CDD505-2E9C-101B-9397-08002B2CF9AE}" pid="53" name="AuthorInfoEmail">
    <vt:lpwstr/>
  </property>
  <property fmtid="{D5CDD505-2E9C-101B-9397-08002B2CF9AE}" pid="54" name="AuthorInfoPhone">
    <vt:lpwstr/>
  </property>
  <property fmtid="{D5CDD505-2E9C-101B-9397-08002B2CF9AE}" pid="55" name="Endorsement">
    <vt:lpwstr/>
  </property>
  <property fmtid="{D5CDD505-2E9C-101B-9397-08002B2CF9AE}" pid="56" name="OnScreenShowPageNums">
    <vt:lpwstr>False</vt:lpwstr>
  </property>
  <property fmtid="{D5CDD505-2E9C-101B-9397-08002B2CF9AE}" pid="57" name="OnScreenTOCHyperlink">
    <vt:lpwstr>True</vt:lpwstr>
  </property>
  <property fmtid="{D5CDD505-2E9C-101B-9397-08002B2CF9AE}" pid="58" name="SectionDivider.Ppt">
    <vt:lpwstr>True</vt:lpwstr>
  </property>
  <property fmtid="{D5CDD505-2E9C-101B-9397-08002B2CF9AE}" pid="59" name="IDStampDateFormatID">
    <vt:lpwstr>F1</vt:lpwstr>
  </property>
  <property fmtid="{D5CDD505-2E9C-101B-9397-08002B2CF9AE}" pid="60" name="IDStampDateFormat-T">
    <vt:lpwstr>MMMM d, yyyy h:mm AM/PM</vt:lpwstr>
  </property>
  <property fmtid="{D5CDD505-2E9C-101B-9397-08002B2CF9AE}" pid="61" name="CalendarDateFormatID">
    <vt:lpwstr>F1</vt:lpwstr>
  </property>
  <property fmtid="{D5CDD505-2E9C-101B-9397-08002B2CF9AE}" pid="62" name="CalendarDateFormat-T">
    <vt:lpwstr>MMMM yyyy</vt:lpwstr>
  </property>
  <property fmtid="{D5CDD505-2E9C-101B-9397-08002B2CF9AE}" pid="63" name="CalendarStartDay">
    <vt:lpwstr>1</vt:lpwstr>
  </property>
  <property fmtid="{D5CDD505-2E9C-101B-9397-08002B2CF9AE}" pid="64" name="CoverPageDateFormatFilter">
    <vt:lpwstr>0</vt:lpwstr>
  </property>
  <property fmtid="{D5CDD505-2E9C-101B-9397-08002B2CF9AE}" pid="65" name="CoverPageDateFormatID">
    <vt:lpwstr>F1</vt:lpwstr>
  </property>
  <property fmtid="{D5CDD505-2E9C-101B-9397-08002B2CF9AE}" pid="66" name="CoverPageDateFormat-T">
    <vt:lpwstr>MMMM d, yyyy</vt:lpwstr>
  </property>
  <property fmtid="{D5CDD505-2E9C-101B-9397-08002B2CF9AE}" pid="67" name="DisclaimerPage.Ppt">
    <vt:lpwstr>False</vt:lpwstr>
  </property>
  <property fmtid="{D5CDD505-2E9C-101B-9397-08002B2CF9AE}" pid="68" name="DisclaimerID.Ppt">
    <vt:lpwstr>D1</vt:lpwstr>
  </property>
  <property fmtid="{D5CDD505-2E9C-101B-9397-08002B2CF9AE}" pid="69" name="UseInternalUBSFont.Office">
    <vt:lpwstr>True</vt:lpwstr>
  </property>
  <property fmtid="{D5CDD505-2E9C-101B-9397-08002B2CF9AE}" pid="70" name="EmbedFonts">
    <vt:lpwstr>False</vt:lpwstr>
  </property>
  <property fmtid="{D5CDD505-2E9C-101B-9397-08002B2CF9AE}" pid="71" name="TableSpacerBorder">
    <vt:lpwstr>False</vt:lpwstr>
  </property>
  <property fmtid="{D5CDD505-2E9C-101B-9397-08002B2CF9AE}" pid="72" name="Address-T">
    <vt:lpwstr>&lt;&lt;Address&gt;&gt;</vt:lpwstr>
  </property>
  <property fmtid="{D5CDD505-2E9C-101B-9397-08002B2CF9AE}" pid="73" name="AmountDealType-T">
    <vt:lpwstr>&lt;&lt;Amt./deal-Type&gt;&gt;</vt:lpwstr>
  </property>
  <property fmtid="{D5CDD505-2E9C-101B-9397-08002B2CF9AE}" pid="74" name="ContactDetails-T">
    <vt:lpwstr>&lt;&lt;Contact details&gt;&gt;</vt:lpwstr>
  </property>
  <property fmtid="{D5CDD505-2E9C-101B-9397-08002B2CF9AE}" pid="75" name="ContactName-T">
    <vt:lpwstr>&lt;&lt;Contact name&gt;&gt;</vt:lpwstr>
  </property>
  <property fmtid="{D5CDD505-2E9C-101B-9397-08002B2CF9AE}" pid="76" name="Date-T">
    <vt:lpwstr>&lt;&lt;Date&gt;&gt;</vt:lpwstr>
  </property>
  <property fmtid="{D5CDD505-2E9C-101B-9397-08002B2CF9AE}" pid="77" name="EMailAddress-T">
    <vt:lpwstr>&lt;&lt;Email address&gt;&gt;</vt:lpwstr>
  </property>
  <property fmtid="{D5CDD505-2E9C-101B-9397-08002B2CF9AE}" pid="78" name="LegalEntity-T">
    <vt:lpwstr>&lt;&lt;Legal entity&gt;&gt;</vt:lpwstr>
  </property>
  <property fmtid="{D5CDD505-2E9C-101B-9397-08002B2CF9AE}" pid="79" name="Logo-T">
    <vt:lpwstr>&lt;&lt;Logo&gt;&gt;</vt:lpwstr>
  </property>
  <property fmtid="{D5CDD505-2E9C-101B-9397-08002B2CF9AE}" pid="80" name="Summary-T">
    <vt:lpwstr>&lt;&lt;Summary&gt;&gt;</vt:lpwstr>
  </property>
  <property fmtid="{D5CDD505-2E9C-101B-9397-08002B2CF9AE}" pid="81" name="TableHeading-T">
    <vt:lpwstr>&lt;&lt;Table heading&gt;&gt;</vt:lpwstr>
  </property>
  <property fmtid="{D5CDD505-2E9C-101B-9397-08002B2CF9AE}" pid="82" name="TableSubheading-T">
    <vt:lpwstr>&lt;&lt;Table subheading&gt;&gt;</vt:lpwstr>
  </property>
  <property fmtid="{D5CDD505-2E9C-101B-9397-08002B2CF9AE}" pid="83" name="Subheading-T">
    <vt:lpwstr>&lt;&lt;Table subheading&gt;&gt;</vt:lpwstr>
  </property>
  <property fmtid="{D5CDD505-2E9C-101B-9397-08002B2CF9AE}" pid="84" name="TelephoneNumber-T">
    <vt:lpwstr>&lt;&lt;Telephone number&gt;&gt;</vt:lpwstr>
  </property>
  <property fmtid="{D5CDD505-2E9C-101B-9397-08002B2CF9AE}" pid="85" name="Text-T">
    <vt:lpwstr>&lt;&lt;Text&gt;&gt;</vt:lpwstr>
  </property>
  <property fmtid="{D5CDD505-2E9C-101B-9397-08002B2CF9AE}" pid="86" name="WebAddress-T">
    <vt:lpwstr>&lt;&lt;Web address</vt:lpwstr>
  </property>
  <property fmtid="{D5CDD505-2E9C-101B-9397-08002B2CF9AE}" pid="87" name="Year-T">
    <vt:lpwstr>&lt;&lt;Year&gt;&gt;</vt:lpwstr>
  </property>
  <property fmtid="{D5CDD505-2E9C-101B-9397-08002B2CF9AE}" pid="88" name="Appendix-T">
    <vt:lpwstr>Appendix</vt:lpwstr>
  </property>
  <property fmtid="{D5CDD505-2E9C-101B-9397-08002B2CF9AE}" pid="89" name="Appendices-T">
    <vt:lpwstr>Appendices</vt:lpwstr>
  </property>
  <property fmtid="{D5CDD505-2E9C-101B-9397-08002B2CF9AE}" pid="90" name="AwardTitle-T">
    <vt:lpwstr>&lt;&lt;Award title&gt;&gt;</vt:lpwstr>
  </property>
  <property fmtid="{D5CDD505-2E9C-101B-9397-08002B2CF9AE}" pid="91" name="AwardSubTitle-T">
    <vt:lpwstr>&lt;&lt;Award subtitle&gt;&gt;</vt:lpwstr>
  </property>
  <property fmtid="{D5CDD505-2E9C-101B-9397-08002B2CF9AE}" pid="92" name="BiographicalDetails-T">
    <vt:lpwstr>&lt;&lt;Biographical details&gt;&gt;</vt:lpwstr>
  </property>
  <property fmtid="{D5CDD505-2E9C-101B-9397-08002B2CF9AE}" pid="93" name="Conclusion-T">
    <vt:lpwstr>&lt;&lt;Conclusion&gt;&gt;</vt:lpwstr>
  </property>
  <property fmtid="{D5CDD505-2E9C-101B-9397-08002B2CF9AE}" pid="94" name="ContactInformation-T">
    <vt:lpwstr>Contact information</vt:lpwstr>
  </property>
  <property fmtid="{D5CDD505-2E9C-101B-9397-08002B2CF9AE}" pid="95" name="Continued-T">
    <vt:lpwstr>Continued</vt:lpwstr>
  </property>
  <property fmtid="{D5CDD505-2E9C-101B-9397-08002B2CF9AE}" pid="96" name="DividerTitle-T">
    <vt:lpwstr>&lt;&lt;Divider title&gt;&gt;</vt:lpwstr>
  </property>
  <property fmtid="{D5CDD505-2E9C-101B-9397-08002B2CF9AE}" pid="97" name="Draft-T">
    <vt:lpwstr>Draft</vt:lpwstr>
  </property>
  <property fmtid="{D5CDD505-2E9C-101B-9397-08002B2CF9AE}" pid="98" name="LayoutHeading-T">
    <vt:lpwstr>&lt;&lt;Layout heading&gt;&gt;</vt:lpwstr>
  </property>
  <property fmtid="{D5CDD505-2E9C-101B-9397-08002B2CF9AE}" pid="99" name="MessageText-T">
    <vt:lpwstr>&lt;&lt;Message&gt;&gt;</vt:lpwstr>
  </property>
  <property fmtid="{D5CDD505-2E9C-101B-9397-08002B2CF9AE}" pid="100" name="Name-T">
    <vt:lpwstr>&lt;&lt;Name&gt;&gt;</vt:lpwstr>
  </property>
  <property fmtid="{D5CDD505-2E9C-101B-9397-08002B2CF9AE}" pid="101" name="Notes-T">
    <vt:lpwstr>Notes</vt:lpwstr>
  </property>
  <property fmtid="{D5CDD505-2E9C-101B-9397-08002B2CF9AE}" pid="102" name="PageHeading-T">
    <vt:lpwstr>&lt;&lt;Page heading&gt;&gt;</vt:lpwstr>
  </property>
  <property fmtid="{D5CDD505-2E9C-101B-9397-08002B2CF9AE}" pid="103" name="PresentationTitle-T">
    <vt:lpwstr>&lt;&lt;Presentation title&gt;&gt;</vt:lpwstr>
  </property>
  <property fmtid="{D5CDD505-2E9C-101B-9397-08002B2CF9AE}" pid="104" name="PresentationSubTitle-T">
    <vt:lpwstr>&lt;&lt;Presentation subtitle&gt;&gt;</vt:lpwstr>
  </property>
  <property fmtid="{D5CDD505-2E9C-101B-9397-08002B2CF9AE}" pid="105" name="PresentationPresenter-T">
    <vt:lpwstr>&lt;&lt;Presentation presenter&gt;&gt;</vt:lpwstr>
  </property>
  <property fmtid="{D5CDD505-2E9C-101B-9397-08002B2CF9AE}" pid="106" name="PresPresenterFunction-T">
    <vt:lpwstr>&lt;&lt;Presenter function&gt;&gt;</vt:lpwstr>
  </property>
  <property fmtid="{D5CDD505-2E9C-101B-9397-08002B2CF9AE}" pid="107" name="Quote-T">
    <vt:lpwstr>&lt;&lt;Quote&gt;&gt;</vt:lpwstr>
  </property>
  <property fmtid="{D5CDD505-2E9C-101B-9397-08002B2CF9AE}" pid="108" name="QuoteSource-T">
    <vt:lpwstr>&lt;&lt;Quote source&gt;&gt;</vt:lpwstr>
  </property>
  <property fmtid="{D5CDD505-2E9C-101B-9397-08002B2CF9AE}" pid="109" name="Section-T">
    <vt:lpwstr>Section</vt:lpwstr>
  </property>
  <property fmtid="{D5CDD505-2E9C-101B-9397-08002B2CF9AE}" pid="110" name="Sections-T">
    <vt:lpwstr>Sections</vt:lpwstr>
  </property>
  <property fmtid="{D5CDD505-2E9C-101B-9397-08002B2CF9AE}" pid="111" name="Source-T">
    <vt:lpwstr>Source</vt:lpwstr>
  </property>
  <property fmtid="{D5CDD505-2E9C-101B-9397-08002B2CF9AE}" pid="112" name="Subappendix-T">
    <vt:lpwstr>Subappendix</vt:lpwstr>
  </property>
  <property fmtid="{D5CDD505-2E9C-101B-9397-08002B2CF9AE}" pid="113" name="Subsection-T">
    <vt:lpwstr>Subsection</vt:lpwstr>
  </property>
  <property fmtid="{D5CDD505-2E9C-101B-9397-08002B2CF9AE}" pid="114" name="Subsubappendix-T">
    <vt:lpwstr>Subsubappendix</vt:lpwstr>
  </property>
  <property fmtid="{D5CDD505-2E9C-101B-9397-08002B2CF9AE}" pid="115" name="Subsubsection-T">
    <vt:lpwstr>Subsubsection</vt:lpwstr>
  </property>
  <property fmtid="{D5CDD505-2E9C-101B-9397-08002B2CF9AE}" pid="116" name="TableOfContents-T">
    <vt:lpwstr>Table of contents</vt:lpwstr>
  </property>
  <property fmtid="{D5CDD505-2E9C-101B-9397-08002B2CF9AE}" pid="117" name="Title-T">
    <vt:lpwstr>&lt;&lt;Title&gt;&gt;</vt:lpwstr>
  </property>
  <property fmtid="{D5CDD505-2E9C-101B-9397-08002B2CF9AE}" pid="118" name="Security-T">
    <vt:lpwstr>Confidential</vt:lpwstr>
  </property>
  <property fmtid="{D5CDD505-2E9C-101B-9397-08002B2CF9AE}" pid="119" name="Month1">
    <vt:lpwstr>January</vt:lpwstr>
  </property>
  <property fmtid="{D5CDD505-2E9C-101B-9397-08002B2CF9AE}" pid="120" name="Month2">
    <vt:lpwstr>February</vt:lpwstr>
  </property>
  <property fmtid="{D5CDD505-2E9C-101B-9397-08002B2CF9AE}" pid="121" name="Month3">
    <vt:lpwstr>March</vt:lpwstr>
  </property>
  <property fmtid="{D5CDD505-2E9C-101B-9397-08002B2CF9AE}" pid="122" name="Month4">
    <vt:lpwstr>April</vt:lpwstr>
  </property>
  <property fmtid="{D5CDD505-2E9C-101B-9397-08002B2CF9AE}" pid="123" name="Month5">
    <vt:lpwstr>May</vt:lpwstr>
  </property>
  <property fmtid="{D5CDD505-2E9C-101B-9397-08002B2CF9AE}" pid="124" name="Month6">
    <vt:lpwstr>June</vt:lpwstr>
  </property>
  <property fmtid="{D5CDD505-2E9C-101B-9397-08002B2CF9AE}" pid="125" name="Month7">
    <vt:lpwstr>July</vt:lpwstr>
  </property>
  <property fmtid="{D5CDD505-2E9C-101B-9397-08002B2CF9AE}" pid="126" name="Month8">
    <vt:lpwstr>August</vt:lpwstr>
  </property>
  <property fmtid="{D5CDD505-2E9C-101B-9397-08002B2CF9AE}" pid="127" name="Month9">
    <vt:lpwstr>September</vt:lpwstr>
  </property>
  <property fmtid="{D5CDD505-2E9C-101B-9397-08002B2CF9AE}" pid="128" name="Month10">
    <vt:lpwstr>October</vt:lpwstr>
  </property>
  <property fmtid="{D5CDD505-2E9C-101B-9397-08002B2CF9AE}" pid="129" name="Month11">
    <vt:lpwstr>November</vt:lpwstr>
  </property>
  <property fmtid="{D5CDD505-2E9C-101B-9397-08002B2CF9AE}" pid="130" name="Month12">
    <vt:lpwstr>December</vt:lpwstr>
  </property>
  <property fmtid="{D5CDD505-2E9C-101B-9397-08002B2CF9AE}" pid="131" name="D1">
    <vt:lpwstr>S</vt:lpwstr>
  </property>
  <property fmtid="{D5CDD505-2E9C-101B-9397-08002B2CF9AE}" pid="132" name="D2">
    <vt:lpwstr>M</vt:lpwstr>
  </property>
  <property fmtid="{D5CDD505-2E9C-101B-9397-08002B2CF9AE}" pid="133" name="D3">
    <vt:lpwstr>T</vt:lpwstr>
  </property>
  <property fmtid="{D5CDD505-2E9C-101B-9397-08002B2CF9AE}" pid="134" name="D4">
    <vt:lpwstr>W</vt:lpwstr>
  </property>
  <property fmtid="{D5CDD505-2E9C-101B-9397-08002B2CF9AE}" pid="135" name="D5">
    <vt:lpwstr>T</vt:lpwstr>
  </property>
  <property fmtid="{D5CDD505-2E9C-101B-9397-08002B2CF9AE}" pid="136" name="D6">
    <vt:lpwstr>F</vt:lpwstr>
  </property>
  <property fmtid="{D5CDD505-2E9C-101B-9397-08002B2CF9AE}" pid="137" name="D7">
    <vt:lpwstr>S</vt:lpwstr>
  </property>
  <property fmtid="{D5CDD505-2E9C-101B-9397-08002B2CF9AE}" pid="138" name="Chart_Num_Categories_On_XAxis">
    <vt:lpwstr>6</vt:lpwstr>
  </property>
  <property fmtid="{D5CDD505-2E9C-101B-9397-08002B2CF9AE}" pid="139" name="Chart_Annotation_Add_Date">
    <vt:lpwstr>True</vt:lpwstr>
  </property>
  <property fmtid="{D5CDD505-2E9C-101B-9397-08002B2CF9AE}" pid="140" name="Chart_Annotation_Date_Bold">
    <vt:lpwstr>True</vt:lpwstr>
  </property>
  <property fmtid="{D5CDD505-2E9C-101B-9397-08002B2CF9AE}" pid="141" name="Chart_Annotation_Date_Format">
    <vt:lpwstr>F1</vt:lpwstr>
  </property>
  <property fmtid="{D5CDD505-2E9C-101B-9397-08002B2CF9AE}" pid="142" name="Chart_Pie_Chart_Labels">
    <vt:lpwstr>True</vt:lpwstr>
  </property>
  <property fmtid="{D5CDD505-2E9C-101B-9397-08002B2CF9AE}" pid="143" name="Chart_Pie_Chart_Legend">
    <vt:lpwstr>False</vt:lpwstr>
  </property>
  <property fmtid="{D5CDD505-2E9C-101B-9397-08002B2CF9AE}" pid="144" name="Chart_Average_Translated-T">
    <vt:lpwstr>Average</vt:lpwstr>
  </property>
  <property fmtid="{D5CDD505-2E9C-101B-9397-08002B2CF9AE}" pid="145" name="Chart_Share_PX-T">
    <vt:lpwstr>Stock price</vt:lpwstr>
  </property>
  <property fmtid="{D5CDD505-2E9C-101B-9397-08002B2CF9AE}" pid="146" name="Chart_Stock_Volume_XAxis-T">
    <vt:lpwstr>Closing date</vt:lpwstr>
  </property>
  <property fmtid="{D5CDD505-2E9C-101B-9397-08002B2CF9AE}" pid="147" name="Chart_Volume_Label-T">
    <vt:lpwstr>Volume (000s)</vt:lpwstr>
  </property>
  <property fmtid="{D5CDD505-2E9C-101B-9397-08002B2CF9AE}" pid="148" name="Chart_Thick_Lines">
    <vt:lpwstr>False</vt:lpwstr>
  </property>
  <property fmtid="{D5CDD505-2E9C-101B-9397-08002B2CF9AE}" pid="149" name="Chart_Show_Gridlines">
    <vt:lpwstr>True</vt:lpwstr>
  </property>
  <property fmtid="{D5CDD505-2E9C-101B-9397-08002B2CF9AE}" pid="150" name="Chart_Show_YAxis">
    <vt:lpwstr>False</vt:lpwstr>
  </property>
  <property fmtid="{D5CDD505-2E9C-101B-9397-08002B2CF9AE}" pid="151" name="Chart_Use_Stack_White_Border">
    <vt:lpwstr>True</vt:lpwstr>
  </property>
  <property fmtid="{D5CDD505-2E9C-101B-9397-08002B2CF9AE}" pid="152" name="Chart_Use_Dash_Style">
    <vt:lpwstr>False</vt:lpwstr>
  </property>
  <property fmtid="{D5CDD505-2E9C-101B-9397-08002B2CF9AE}" pid="153" name="_IQPDocumentId">
    <vt:lpwstr>90fdf5cf-d2ee-4752-afa9-b55eaa6e16a5</vt:lpwstr>
  </property>
  <property fmtid="{D5CDD505-2E9C-101B-9397-08002B2CF9AE}" pid="154" name="DateFormat.Ppt">
    <vt:lpwstr>F1</vt:lpwstr>
  </property>
  <property fmtid="{D5CDD505-2E9C-101B-9397-08002B2CF9AE}" pid="155" name="DraftStamp.Ppt">
    <vt:bool>false</vt:bool>
  </property>
  <property fmtid="{D5CDD505-2E9C-101B-9397-08002B2CF9AE}" pid="156" name="IQP_Classification">
    <vt:lpwstr>Off|Off|Confidential|Locations: Global|Had CID</vt:lpwstr>
  </property>
  <property fmtid="{D5CDD505-2E9C-101B-9397-08002B2CF9AE}" pid="157" name="_IQPProtectionDigest">
    <vt:lpwstr>strictly confidential data, global users (smartcard required)</vt:lpwstr>
  </property>
  <property fmtid="{D5CDD505-2E9C-101B-9397-08002B2CF9AE}" pid="158" name="_IQPPolicyProtection">
    <vt:lpwstr>strictly confidential data, global users (smartcard required)</vt:lpwstr>
  </property>
  <property fmtid="{D5CDD505-2E9C-101B-9397-08002B2CF9AE}" pid="159" name="_SIProp12DataClass+887a1375-7cd4-44a3-ad24-f215f9f1a6ed">
    <vt:lpwstr>v=1.2&gt;I=887a1375-7cd4-44a3-ad24-f215f9f1a6ed&amp;N=Locations%3a+Global&amp;V=1.3&amp;U=System&amp;D=System&amp;A=Associated&amp;H=False</vt:lpwstr>
  </property>
  <property fmtid="{D5CDD505-2E9C-101B-9397-08002B2CF9AE}" pid="160" name="_SIProp12DataClass+b0297065-a65c-4286-9d63-f0400298c942">
    <vt:lpwstr>v=1.2&gt;I=b0297065-a65c-4286-9d63-f0400298c942&amp;N=Had+CID&amp;V=1.3&amp;U=UBSPROD%5ct612379&amp;D=UBSPROD%5ct440028&amp;A=Associated&amp;H=True</vt:lpwstr>
  </property>
  <property fmtid="{D5CDD505-2E9C-101B-9397-08002B2CF9AE}" pid="161" name="_SIProp12DataClass+6d062c3a-efeb-4cbc-aad9-5246ccbdd86a">
    <vt:lpwstr>v=1.2&gt;I=6d062c3a-efeb-4cbc-aad9-5246ccbdd86a&amp;N=Off&amp;V=1.3&amp;U=UBSPROD%5ct621266&amp;D=Giesinger%2c+Daniel&amp;A=Associated&amp;H=True</vt:lpwstr>
  </property>
  <property fmtid="{D5CDD505-2E9C-101B-9397-08002B2CF9AE}" pid="162" name="_SIProp12DataClass+837b4857-8dcc-464f-823f-79557438fac1">
    <vt:lpwstr>v=1.2&gt;I=837b4857-8dcc-464f-823f-79557438fac1&amp;N=Confidential&amp;V=1.3&amp;U=UBSPROD%5ct621266&amp;D=UBSPROD%5clapinska&amp;A=Associated&amp;H=True</vt:lpwstr>
  </property>
  <property fmtid="{D5CDD505-2E9C-101B-9397-08002B2CF9AE}" pid="163" name="_SIProp12DataClass+6298365e-5d9f-41f1-b1d8-f6ada1657f69">
    <vt:lpwstr>v=1.2&gt;I=6298365e-5d9f-41f1-b1d8-f6ada1657f69&amp;N=Off&amp;V=1.3&amp;U=System&amp;D=System&amp;A=Associated&amp;H=False</vt:lpwstr>
  </property>
  <property fmtid="{D5CDD505-2E9C-101B-9397-08002B2CF9AE}" pid="164" name="MSIP_Label_7bdbf20b-3a78-4ca0-8f20-e5362f05694d_Enabled">
    <vt:lpwstr>True</vt:lpwstr>
  </property>
  <property fmtid="{D5CDD505-2E9C-101B-9397-08002B2CF9AE}" pid="165" name="IQPDataClasses">
    <vt:lpwstr>Had CID</vt:lpwstr>
  </property>
  <property fmtid="{D5CDD505-2E9C-101B-9397-08002B2CF9AE}" pid="166" name="PresPrint4x3OnScreen">
    <vt:bool>true</vt:bool>
  </property>
</Properties>
</file>