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3.xml" ContentType="application/vnd.openxmlformats-officedocument.presentationml.tags+xml"/>
  <Override PartName="/ppt/tags/tag134.xml" ContentType="application/vnd.openxmlformats-officedocument.presentationml.tags+xml"/>
  <Override PartName="/ppt/notesSlides/notesSlide1.xml" ContentType="application/vnd.openxmlformats-officedocument.presentationml.notesSlide+xml"/>
  <Override PartName="/ppt/tags/tag135.xml" ContentType="application/vnd.openxmlformats-officedocument.presentationml.tags+xml"/>
  <Override PartName="/ppt/notesSlides/notesSlide2.xml" ContentType="application/vnd.openxmlformats-officedocument.presentationml.notesSlide+xml"/>
  <Override PartName="/ppt/tags/tag136.xml" ContentType="application/vnd.openxmlformats-officedocument.presentationml.tags+xml"/>
  <Override PartName="/ppt/notesSlides/notesSlide3.xml" ContentType="application/vnd.openxmlformats-officedocument.presentationml.notesSlide+xml"/>
  <Override PartName="/ppt/tags/tag137.xml" ContentType="application/vnd.openxmlformats-officedocument.presentationml.tags+xml"/>
  <Override PartName="/ppt/notesSlides/notesSlide4.xml" ContentType="application/vnd.openxmlformats-officedocument.presentationml.notesSlide+xml"/>
  <Override PartName="/ppt/tags/tag138.xml" ContentType="application/vnd.openxmlformats-officedocument.presentationml.tags+xml"/>
  <Override PartName="/ppt/notesSlides/notesSlide5.xml" ContentType="application/vnd.openxmlformats-officedocument.presentationml.notesSlide+xml"/>
  <Override PartName="/ppt/tags/tag139.xml" ContentType="application/vnd.openxmlformats-officedocument.presentationml.tags+xml"/>
  <Override PartName="/ppt/notesSlides/notesSlide6.xml" ContentType="application/vnd.openxmlformats-officedocument.presentationml.notesSlide+xml"/>
  <Override PartName="/ppt/tags/tag140.xml" ContentType="application/vnd.openxmlformats-officedocument.presentationml.tags+xml"/>
  <Override PartName="/ppt/notesSlides/notesSlide7.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8.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9.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10.xml" ContentType="application/vnd.openxmlformats-officedocument.presentationml.notesSlide+xml"/>
  <Override PartName="/ppt/tags/tag154.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415" r:id="rId2"/>
  </p:sldMasterIdLst>
  <p:notesMasterIdLst>
    <p:notesMasterId r:id="rId21"/>
  </p:notesMasterIdLst>
  <p:handoutMasterIdLst>
    <p:handoutMasterId r:id="rId22"/>
  </p:handoutMasterIdLst>
  <p:sldIdLst>
    <p:sldId id="381" r:id="rId3"/>
    <p:sldId id="1383" r:id="rId4"/>
    <p:sldId id="1403" r:id="rId5"/>
    <p:sldId id="1401" r:id="rId6"/>
    <p:sldId id="1398" r:id="rId7"/>
    <p:sldId id="1395" r:id="rId8"/>
    <p:sldId id="1399" r:id="rId9"/>
    <p:sldId id="1392" r:id="rId10"/>
    <p:sldId id="1396" r:id="rId11"/>
    <p:sldId id="1400" r:id="rId12"/>
    <p:sldId id="1402" r:id="rId13"/>
    <p:sldId id="1386" r:id="rId14"/>
    <p:sldId id="1385" r:id="rId15"/>
    <p:sldId id="1404" r:id="rId16"/>
    <p:sldId id="1389" r:id="rId17"/>
    <p:sldId id="1390" r:id="rId18"/>
    <p:sldId id="1405" r:id="rId19"/>
    <p:sldId id="452" r:id="rId20"/>
  </p:sldIdLst>
  <p:sldSz cx="9144000" cy="5143500" type="screen16x9"/>
  <p:notesSz cx="9926638" cy="6858000"/>
  <p:custDataLst>
    <p:tags r:id="rId23"/>
  </p:custDataLst>
  <p:defaultTextStyle>
    <a:defPPr>
      <a:defRPr lang="en-US"/>
    </a:defPPr>
    <a:lvl1pPr algn="l" rtl="0" eaLnBrk="0" fontAlgn="base" hangingPunct="0">
      <a:spcBef>
        <a:spcPct val="50000"/>
      </a:spcBef>
      <a:spcAft>
        <a:spcPct val="0"/>
      </a:spcAft>
      <a:defRPr lang="en-US" kern="1200">
        <a:solidFill>
          <a:schemeClr val="tx1"/>
        </a:solidFill>
        <a:latin typeface="Frutiger 55 Roman"/>
        <a:ea typeface="+mn-ea"/>
        <a:cs typeface="+mn-cs"/>
      </a:defRPr>
    </a:lvl1pPr>
    <a:lvl2pPr marL="369662"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73931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10896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478627"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1848282" algn="l" defTabSz="739313" rtl="0" eaLnBrk="1" latinLnBrk="0" hangingPunct="1">
      <a:defRPr kern="1200">
        <a:solidFill>
          <a:schemeClr val="tx1"/>
        </a:solidFill>
        <a:latin typeface="Frutiger 55 Roman" pitchFamily="34" charset="0"/>
        <a:ea typeface="+mn-ea"/>
        <a:cs typeface="+mn-cs"/>
      </a:defRPr>
    </a:lvl6pPr>
    <a:lvl7pPr marL="2217935" algn="l" defTabSz="739313" rtl="0" eaLnBrk="1" latinLnBrk="0" hangingPunct="1">
      <a:defRPr kern="1200">
        <a:solidFill>
          <a:schemeClr val="tx1"/>
        </a:solidFill>
        <a:latin typeface="Frutiger 55 Roman" pitchFamily="34" charset="0"/>
        <a:ea typeface="+mn-ea"/>
        <a:cs typeface="+mn-cs"/>
      </a:defRPr>
    </a:lvl7pPr>
    <a:lvl8pPr marL="2587600" algn="l" defTabSz="739313" rtl="0" eaLnBrk="1" latinLnBrk="0" hangingPunct="1">
      <a:defRPr kern="1200">
        <a:solidFill>
          <a:schemeClr val="tx1"/>
        </a:solidFill>
        <a:latin typeface="Frutiger 55 Roman" pitchFamily="34" charset="0"/>
        <a:ea typeface="+mn-ea"/>
        <a:cs typeface="+mn-cs"/>
      </a:defRPr>
    </a:lvl8pPr>
    <a:lvl9pPr marL="2957253" algn="l" defTabSz="739313"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Cover and content" id="{1030C549-4C55-4C9A-8619-56AC5A5EDCB9}">
          <p14:sldIdLst>
            <p14:sldId id="381"/>
            <p14:sldId id="1383"/>
            <p14:sldId id="1403"/>
            <p14:sldId id="1401"/>
            <p14:sldId id="1398"/>
            <p14:sldId id="1395"/>
            <p14:sldId id="1399"/>
            <p14:sldId id="1392"/>
            <p14:sldId id="1396"/>
            <p14:sldId id="1400"/>
            <p14:sldId id="1402"/>
            <p14:sldId id="1386"/>
            <p14:sldId id="1385"/>
            <p14:sldId id="1404"/>
            <p14:sldId id="1389"/>
            <p14:sldId id="1390"/>
            <p14:sldId id="1405"/>
            <p14:sldId id="452"/>
          </p14:sldIdLst>
        </p14:section>
      </p14:sectionLst>
    </p:ext>
    <p:ext uri="{EFAFB233-063F-42B5-8137-9DF3F51BA10A}">
      <p15:sldGuideLst xmlns:p15="http://schemas.microsoft.com/office/powerpoint/2012/main">
        <p15:guide id="1" orient="horz" pos="3122">
          <p15:clr>
            <a:srgbClr val="A4A3A4"/>
          </p15:clr>
        </p15:guide>
        <p15:guide id="2" orient="horz" pos="469">
          <p15:clr>
            <a:srgbClr val="A4A3A4"/>
          </p15:clr>
        </p15:guide>
        <p15:guide id="3" orient="horz" pos="368">
          <p15:clr>
            <a:srgbClr val="A4A3A4"/>
          </p15:clr>
        </p15:guide>
        <p15:guide id="4" orient="horz" pos="234">
          <p15:clr>
            <a:srgbClr val="A4A3A4"/>
          </p15:clr>
        </p15:guide>
        <p15:guide id="5" orient="horz" pos="2839">
          <p15:clr>
            <a:srgbClr val="A4A3A4"/>
          </p15:clr>
        </p15:guide>
        <p15:guide id="6" orient="horz" pos="1745">
          <p15:clr>
            <a:srgbClr val="A4A3A4"/>
          </p15:clr>
        </p15:guide>
        <p15:guide id="7" orient="horz" pos="784">
          <p15:clr>
            <a:srgbClr val="A4A3A4"/>
          </p15:clr>
        </p15:guide>
        <p15:guide id="8" orient="horz" pos="655">
          <p15:clr>
            <a:srgbClr val="A4A3A4"/>
          </p15:clr>
        </p15:guide>
        <p15:guide id="9" orient="horz" pos="1899">
          <p15:clr>
            <a:srgbClr val="A4A3A4"/>
          </p15:clr>
        </p15:guide>
        <p15:guide id="10" pos="2720">
          <p15:clr>
            <a:srgbClr val="A4A3A4"/>
          </p15:clr>
        </p15:guide>
        <p15:guide id="11" pos="295">
          <p15:clr>
            <a:srgbClr val="A4A3A4"/>
          </p15:clr>
        </p15:guide>
        <p15:guide id="12" pos="5503">
          <p15:clr>
            <a:srgbClr val="A4A3A4"/>
          </p15:clr>
        </p15:guide>
      </p15:sldGuideLst>
    </p:ext>
    <p:ext uri="{2D200454-40CA-4A62-9FC3-DE9A4176ACB9}">
      <p15:notesGuideLst xmlns:p15="http://schemas.microsoft.com/office/powerpoint/2012/main">
        <p15:guide id="1" orient="horz" pos="2159">
          <p15:clr>
            <a:srgbClr val="A4A3A4"/>
          </p15:clr>
        </p15:guide>
        <p15:guide id="2" pos="3127">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E8C767"/>
    <a:srgbClr val="F9E6E3"/>
    <a:srgbClr val="E18A7B"/>
    <a:srgbClr val="8196BD"/>
    <a:srgbClr val="93A6C7"/>
    <a:srgbClr val="F8EFD8"/>
    <a:srgbClr val="F4E5E0"/>
    <a:srgbClr val="F2EBE4"/>
    <a:srgbClr val="3232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2017" autoAdjust="0"/>
    <p:restoredTop sz="67287" autoAdjust="0"/>
  </p:normalViewPr>
  <p:slideViewPr>
    <p:cSldViewPr snapToGrid="0">
      <p:cViewPr varScale="1">
        <p:scale>
          <a:sx n="146" d="100"/>
          <a:sy n="146" d="100"/>
        </p:scale>
        <p:origin x="108" y="420"/>
      </p:cViewPr>
      <p:guideLst>
        <p:guide orient="horz" pos="3122"/>
        <p:guide orient="horz" pos="469"/>
        <p:guide orient="horz" pos="368"/>
        <p:guide orient="horz" pos="234"/>
        <p:guide orient="horz" pos="2839"/>
        <p:guide orient="horz" pos="1745"/>
        <p:guide orient="horz" pos="784"/>
        <p:guide orient="horz" pos="655"/>
        <p:guide orient="horz" pos="1899"/>
        <p:guide pos="2720"/>
        <p:guide pos="295"/>
        <p:guide pos="55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6"/>
    </p:cViewPr>
  </p:sorterViewPr>
  <p:notesViewPr>
    <p:cSldViewPr snapToGrid="0">
      <p:cViewPr varScale="1">
        <p:scale>
          <a:sx n="63" d="100"/>
          <a:sy n="63" d="100"/>
        </p:scale>
        <p:origin x="-3125" y="-67"/>
      </p:cViewPr>
      <p:guideLst>
        <p:guide orient="horz" pos="2159"/>
        <p:guide pos="312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5"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9892789"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5" y="6647531"/>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9705299" y="6647531"/>
            <a:ext cx="187551"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2236788" y="190500"/>
            <a:ext cx="5437187" cy="3057525"/>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51088" y="3643674"/>
            <a:ext cx="8612996" cy="298648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a:t>Click to 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p>
        </p:txBody>
      </p:sp>
      <p:sp>
        <p:nvSpPr>
          <p:cNvPr id="10247" name="Rectangle 7"/>
          <p:cNvSpPr>
            <a:spLocks noGrp="1" noChangeArrowheads="1"/>
          </p:cNvSpPr>
          <p:nvPr>
            <p:ph type="sldNum" sz="quarter" idx="5"/>
          </p:nvPr>
        </p:nvSpPr>
        <p:spPr bwMode="auto">
          <a:xfrm>
            <a:off x="5378903" y="6516684"/>
            <a:ext cx="4304471" cy="308475"/>
          </a:xfrm>
          <a:prstGeom prst="rect">
            <a:avLst/>
          </a:prstGeom>
          <a:noFill/>
          <a:ln w="9525">
            <a:noFill/>
            <a:miter lim="800000"/>
            <a:headEnd/>
            <a:tailEnd/>
          </a:ln>
          <a:effectLst/>
        </p:spPr>
        <p:txBody>
          <a:bodyPr vert="horz" wrap="square" lIns="20034" tIns="0" rIns="20034" bIns="0" numCol="1" anchor="b" anchorCtr="0" compatLnSpc="1">
            <a:prstTxWarp prst="textNoShape">
              <a:avLst/>
            </a:prstTxWarp>
          </a:bodyPr>
          <a:lstStyle>
            <a:lvl1pPr algn="r" defTabSz="953480">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156593" indent="-156593" algn="l" rtl="0" eaLnBrk="0" fontAlgn="base" hangingPunct="0">
      <a:spcBef>
        <a:spcPct val="30000"/>
      </a:spcBef>
      <a:spcAft>
        <a:spcPct val="0"/>
      </a:spcAft>
      <a:buClr>
        <a:srgbClr val="FF0000"/>
      </a:buClr>
      <a:buSzPct val="100000"/>
      <a:buFont typeface="Frutiger 55 Roman" pitchFamily="34" charset="0"/>
      <a:buChar char="•"/>
      <a:defRPr sz="700" kern="1200">
        <a:solidFill>
          <a:schemeClr val="tx1"/>
        </a:solidFill>
        <a:latin typeface="Frutiger 45 Light" panose="020B0603020202020204" pitchFamily="34" charset="0"/>
        <a:ea typeface="+mn-ea"/>
        <a:cs typeface="+mn-cs"/>
      </a:defRPr>
    </a:lvl1pPr>
    <a:lvl2pPr marL="455656" indent="-145040" algn="l" rtl="0" eaLnBrk="0" fontAlgn="base" hangingPunct="0">
      <a:spcBef>
        <a:spcPct val="30000"/>
      </a:spcBef>
      <a:spcAft>
        <a:spcPct val="0"/>
      </a:spcAft>
      <a:buSzPct val="80000"/>
      <a:buChar char="—"/>
      <a:defRPr sz="700" kern="1200">
        <a:solidFill>
          <a:schemeClr val="tx1"/>
        </a:solidFill>
        <a:latin typeface="Frutiger 45 Light" panose="020B0603020202020204" pitchFamily="34" charset="0"/>
        <a:ea typeface="+mn-ea"/>
        <a:cs typeface="+mn-cs"/>
      </a:defRPr>
    </a:lvl2pPr>
    <a:lvl3pPr marL="766266" indent="-156593"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3pPr>
    <a:lvl4pPr marL="1084587" indent="-164288"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4pPr>
    <a:lvl5pPr marL="1383649" indent="-145040"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5pPr>
    <a:lvl6pPr marL="1848282" algn="l" defTabSz="739313" rtl="0" eaLnBrk="1" latinLnBrk="0" hangingPunct="1">
      <a:defRPr sz="1000" kern="1200">
        <a:solidFill>
          <a:schemeClr val="tx1"/>
        </a:solidFill>
        <a:latin typeface="+mn-lt"/>
        <a:ea typeface="+mn-ea"/>
        <a:cs typeface="+mn-cs"/>
      </a:defRPr>
    </a:lvl6pPr>
    <a:lvl7pPr marL="2217935" algn="l" defTabSz="739313" rtl="0" eaLnBrk="1" latinLnBrk="0" hangingPunct="1">
      <a:defRPr sz="1000" kern="1200">
        <a:solidFill>
          <a:schemeClr val="tx1"/>
        </a:solidFill>
        <a:latin typeface="+mn-lt"/>
        <a:ea typeface="+mn-ea"/>
        <a:cs typeface="+mn-cs"/>
      </a:defRPr>
    </a:lvl7pPr>
    <a:lvl8pPr marL="2587600" algn="l" defTabSz="739313" rtl="0" eaLnBrk="1" latinLnBrk="0" hangingPunct="1">
      <a:defRPr sz="1000" kern="1200">
        <a:solidFill>
          <a:schemeClr val="tx1"/>
        </a:solidFill>
        <a:latin typeface="+mn-lt"/>
        <a:ea typeface="+mn-ea"/>
        <a:cs typeface="+mn-cs"/>
      </a:defRPr>
    </a:lvl8pPr>
    <a:lvl9pPr marL="2957253" algn="l" defTabSz="73931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2471913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15</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6588757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17</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3240391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2518775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50124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11</a:t>
            </a:fld>
            <a:endParaRPr lang="en-US" altLang="zh-TW" dirty="0"/>
          </a:p>
        </p:txBody>
      </p:sp>
    </p:spTree>
    <p:extLst>
      <p:ext uri="{BB962C8B-B14F-4D97-AF65-F5344CB8AC3E}">
        <p14:creationId xmlns:p14="http://schemas.microsoft.com/office/powerpoint/2010/main" val="35581121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8375" y="190500"/>
            <a:ext cx="5434013" cy="30575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pPr/>
              <a:t>12</a:t>
            </a:fld>
            <a:endParaRPr lang="en-US" altLang="zh-TW" dirty="0"/>
          </a:p>
        </p:txBody>
      </p:sp>
    </p:spTree>
    <p:extLst>
      <p:ext uri="{BB962C8B-B14F-4D97-AF65-F5344CB8AC3E}">
        <p14:creationId xmlns:p14="http://schemas.microsoft.com/office/powerpoint/2010/main" val="1656692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14</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37738815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18" Type="http://schemas.openxmlformats.org/officeDocument/2006/relationships/image" Target="../media/image1.emf"/><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17" Type="http://schemas.openxmlformats.org/officeDocument/2006/relationships/slideMaster" Target="../slideMasters/slideMaster1.xml"/><Relationship Id="rId2" Type="http://schemas.openxmlformats.org/officeDocument/2006/relationships/tags" Target="../tags/tag62.xml"/><Relationship Id="rId16" Type="http://schemas.openxmlformats.org/officeDocument/2006/relationships/tags" Target="../tags/tag76.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tags" Target="../tags/tag75.xml"/><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tags" Target="../tags/tag74.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tags" Target="../tags/tag88.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tags" Target="../tags/tag87.xml"/><Relationship Id="rId5" Type="http://schemas.openxmlformats.org/officeDocument/2006/relationships/tags" Target="../tags/tag81.xml"/><Relationship Id="rId15" Type="http://schemas.openxmlformats.org/officeDocument/2006/relationships/image" Target="../media/image1.emf"/><Relationship Id="rId10" Type="http://schemas.openxmlformats.org/officeDocument/2006/relationships/tags" Target="../tags/tag86.xml"/><Relationship Id="rId4" Type="http://schemas.openxmlformats.org/officeDocument/2006/relationships/tags" Target="../tags/tag80.xml"/><Relationship Id="rId9" Type="http://schemas.openxmlformats.org/officeDocument/2006/relationships/tags" Target="../tags/tag85.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tags" Target="../tags/tag101.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5" Type="http://schemas.openxmlformats.org/officeDocument/2006/relationships/image" Target="../media/image1.emf"/><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0.xml"/><Relationship Id="rId13" Type="http://schemas.openxmlformats.org/officeDocument/2006/relationships/tags" Target="../tags/tag115.xml"/><Relationship Id="rId18" Type="http://schemas.openxmlformats.org/officeDocument/2006/relationships/tags" Target="../tags/tag120.xml"/><Relationship Id="rId3" Type="http://schemas.openxmlformats.org/officeDocument/2006/relationships/tags" Target="../tags/tag105.xml"/><Relationship Id="rId21" Type="http://schemas.openxmlformats.org/officeDocument/2006/relationships/tags" Target="../tags/tag123.xml"/><Relationship Id="rId7" Type="http://schemas.openxmlformats.org/officeDocument/2006/relationships/tags" Target="../tags/tag109.xml"/><Relationship Id="rId12" Type="http://schemas.openxmlformats.org/officeDocument/2006/relationships/tags" Target="../tags/tag114.xml"/><Relationship Id="rId17" Type="http://schemas.openxmlformats.org/officeDocument/2006/relationships/tags" Target="../tags/tag119.xml"/><Relationship Id="rId2" Type="http://schemas.openxmlformats.org/officeDocument/2006/relationships/tags" Target="../tags/tag104.xml"/><Relationship Id="rId16" Type="http://schemas.openxmlformats.org/officeDocument/2006/relationships/tags" Target="../tags/tag118.xml"/><Relationship Id="rId20" Type="http://schemas.openxmlformats.org/officeDocument/2006/relationships/tags" Target="../tags/tag122.xml"/><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tags" Target="../tags/tag113.xml"/><Relationship Id="rId24" Type="http://schemas.openxmlformats.org/officeDocument/2006/relationships/image" Target="../media/image1.emf"/><Relationship Id="rId5" Type="http://schemas.openxmlformats.org/officeDocument/2006/relationships/tags" Target="../tags/tag107.xml"/><Relationship Id="rId15" Type="http://schemas.openxmlformats.org/officeDocument/2006/relationships/tags" Target="../tags/tag117.xml"/><Relationship Id="rId23" Type="http://schemas.openxmlformats.org/officeDocument/2006/relationships/slideMaster" Target="../slideMasters/slideMaster1.xml"/><Relationship Id="rId10" Type="http://schemas.openxmlformats.org/officeDocument/2006/relationships/tags" Target="../tags/tag112.xml"/><Relationship Id="rId19" Type="http://schemas.openxmlformats.org/officeDocument/2006/relationships/tags" Target="../tags/tag121.xml"/><Relationship Id="rId4" Type="http://schemas.openxmlformats.org/officeDocument/2006/relationships/tags" Target="../tags/tag106.xml"/><Relationship Id="rId9" Type="http://schemas.openxmlformats.org/officeDocument/2006/relationships/tags" Target="../tags/tag111.xml"/><Relationship Id="rId14" Type="http://schemas.openxmlformats.org/officeDocument/2006/relationships/tags" Target="../tags/tag116.xml"/><Relationship Id="rId22" Type="http://schemas.openxmlformats.org/officeDocument/2006/relationships/tags" Target="../tags/tag124.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6.xml"/><Relationship Id="rId1" Type="http://schemas.openxmlformats.org/officeDocument/2006/relationships/tags" Target="../tags/tag125.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image" Target="../media/image1.emf"/><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slideMaster" Target="../slideMasters/slideMaster1.xml"/><Relationship Id="rId5" Type="http://schemas.openxmlformats.org/officeDocument/2006/relationships/tags" Target="../tags/tag33.xml"/><Relationship Id="rId10" Type="http://schemas.openxmlformats.org/officeDocument/2006/relationships/tags" Target="../tags/tag38.xml"/><Relationship Id="rId4" Type="http://schemas.openxmlformats.org/officeDocument/2006/relationships/tags" Target="../tags/tag32.xml"/><Relationship Id="rId9" Type="http://schemas.openxmlformats.org/officeDocument/2006/relationships/tags" Target="../tags/tag37.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46.xml"/><Relationship Id="rId3" Type="http://schemas.openxmlformats.org/officeDocument/2006/relationships/tags" Target="../tags/tag41.xml"/><Relationship Id="rId7" Type="http://schemas.openxmlformats.org/officeDocument/2006/relationships/tags" Target="../tags/tag45.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image" Target="../media/image1.emf"/><Relationship Id="rId5" Type="http://schemas.openxmlformats.org/officeDocument/2006/relationships/tags" Target="../tags/tag43.xml"/><Relationship Id="rId10" Type="http://schemas.openxmlformats.org/officeDocument/2006/relationships/slideMaster" Target="../slideMasters/slideMaster1.xml"/><Relationship Id="rId4" Type="http://schemas.openxmlformats.org/officeDocument/2006/relationships/tags" Target="../tags/tag42.xml"/><Relationship Id="rId9"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tags" Target="../tags/tag60.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tags" Target="../tags/tag59.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5" Type="http://schemas.openxmlformats.org/officeDocument/2006/relationships/image" Target="../media/image1.emf"/><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382386" y="4813071"/>
            <a:ext cx="3250276" cy="215444"/>
          </a:xfrm>
        </p:spPr>
        <p:txBody>
          <a:bodyPr>
            <a:spAutoFit/>
          </a:bodyPr>
          <a:lstStyle>
            <a:lvl1pPr marL="0" indent="0">
              <a:buNone/>
              <a:defRPr sz="1400"/>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382402" y="2967645"/>
            <a:ext cx="4544315" cy="187036"/>
          </a:xfrm>
        </p:spPr>
        <p:txBody>
          <a:bodyPr lIns="0" tIns="0" rIns="0" bIns="0" anchor="t" anchorCtr="0">
            <a:noAutofit/>
          </a:bodyPr>
          <a:lstStyle>
            <a:lvl1pPr marL="0" indent="0" algn="l">
              <a:spcBef>
                <a:spcPts val="1461"/>
              </a:spcBef>
              <a:buNone/>
              <a:defRPr sz="1400" i="0" baseline="0">
                <a:solidFill>
                  <a:schemeClr val="tx1"/>
                </a:solidFill>
                <a:latin typeface="Frutiger 55 Roman"/>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382386" y="1483828"/>
            <a:ext cx="7456516" cy="642158"/>
          </a:xfrm>
        </p:spPr>
        <p:txBody>
          <a:bodyPr lIns="0" tIns="0" rIns="0" bIns="0" anchor="b" anchorCtr="0">
            <a:noAutofit/>
          </a:bodyPr>
          <a:lstStyle>
            <a:lvl1pPr>
              <a:lnSpc>
                <a:spcPts val="3409"/>
              </a:lnSpc>
              <a:spcBef>
                <a:spcPts val="3409"/>
              </a:spcBef>
              <a:defRPr sz="3200"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382386" y="2369129"/>
            <a:ext cx="7456516" cy="233795"/>
          </a:xfrm>
        </p:spPr>
        <p:txBody>
          <a:bodyPr/>
          <a:lstStyle>
            <a:lvl1pPr marL="0" marR="0" indent="0" algn="l" defTabSz="813952" rtl="0" eaLnBrk="1" fontAlgn="auto" latinLnBrk="0" hangingPunct="1">
              <a:lnSpc>
                <a:spcPts val="1786"/>
              </a:lnSpc>
              <a:spcBef>
                <a:spcPts val="1461"/>
              </a:spcBef>
              <a:spcAft>
                <a:spcPts val="0"/>
              </a:spcAft>
              <a:buClr>
                <a:schemeClr val="tx2"/>
              </a:buClr>
              <a:buSzPct val="100000"/>
              <a:buFont typeface="Symbol" pitchFamily="18" charset="2"/>
              <a:buNone/>
              <a:tabLst/>
              <a:defRPr sz="1500">
                <a:latin typeface="UBSHeadline"/>
              </a:defRPr>
            </a:lvl1pPr>
            <a:lvl2pPr marL="190194" indent="0">
              <a:buNone/>
              <a:defRPr/>
            </a:lvl2pPr>
            <a:lvl3pPr marL="370103" indent="0">
              <a:buNone/>
              <a:defRPr/>
            </a:lvl3pPr>
            <a:lvl4pPr marL="560290" indent="0">
              <a:buNone/>
              <a:defRPr/>
            </a:lvl4pPr>
            <a:lvl5pPr marL="740201" indent="0">
              <a:buNone/>
              <a:defRPr/>
            </a:lvl5pPr>
          </a:lstStyle>
          <a:p>
            <a:pPr marL="0" marR="0" lvl="0" indent="0" algn="l" defTabSz="813952" rtl="0" eaLnBrk="1" fontAlgn="auto" latinLnBrk="0" hangingPunct="1">
              <a:lnSpc>
                <a:spcPct val="100000"/>
              </a:lnSpc>
              <a:spcBef>
                <a:spcPts val="1136"/>
              </a:spcBef>
              <a:spcAft>
                <a:spcPts val="0"/>
              </a:spcAft>
              <a:buClr>
                <a:schemeClr val="tx2"/>
              </a:buClr>
              <a:buSzPct val="100000"/>
              <a:buFont typeface="Symbol" pitchFamily="18" charset="2"/>
              <a:buNone/>
              <a:tabLst/>
              <a:defRPr/>
            </a:pPr>
            <a:r>
              <a:rPr lang="en-US" altLang="zh-TW" sz="1600" kern="0" dirty="0">
                <a:latin typeface="UBSHeadline" panose="02040503080702040204" pitchFamily="18" charset="0"/>
              </a:rPr>
              <a:t>&lt;&lt;</a:t>
            </a:r>
            <a:r>
              <a:rPr lang="en-US" altLang="zh-TW" sz="1600" kern="0" dirty="0" err="1">
                <a:latin typeface="UBSHeadline" panose="02040503080702040204" pitchFamily="18" charset="0"/>
              </a:rPr>
              <a:t>Infoline</a:t>
            </a:r>
            <a:r>
              <a:rPr lang="en-US" altLang="zh-TW" sz="1600"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383798" y="3135978"/>
            <a:ext cx="4545263" cy="187036"/>
          </a:xfrm>
        </p:spPr>
        <p:txBody>
          <a:bodyPr lIns="0" rIns="0">
            <a:noAutofit/>
          </a:bodyPr>
          <a:lstStyle>
            <a:lvl1pPr marL="0" indent="0">
              <a:spcBef>
                <a:spcPts val="1461"/>
              </a:spcBef>
              <a:buNone/>
              <a:defRPr sz="1400"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7065818" y="614796"/>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90700" y="386561"/>
            <a:ext cx="1007509" cy="384148"/>
          </a:xfrm>
          <a:prstGeom prst="rect">
            <a:avLst/>
          </a:prstGeom>
        </p:spPr>
      </p:pic>
    </p:spTree>
    <p:extLst>
      <p:ext uri="{BB962C8B-B14F-4D97-AF65-F5344CB8AC3E}">
        <p14:creationId xmlns:p14="http://schemas.microsoft.com/office/powerpoint/2010/main" val="109910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04BB5FE-21AD-4A47-B7F8-7792A0111F81}"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4688386" y="2768138"/>
            <a:ext cx="4031673" cy="243147"/>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8"/>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1"/>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6"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21" name="PXP_GRIDLINES" hidden="1"/>
          <p:cNvGrpSpPr/>
          <p:nvPr userDrawn="1"/>
        </p:nvGrpSpPr>
        <p:grpSpPr>
          <a:xfrm>
            <a:off x="-27850" y="0"/>
            <a:ext cx="9175530" cy="51435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37" name="Picture 36">
            <a:extLst>
              <a:ext uri="{FF2B5EF4-FFF2-40B4-BE49-F238E27FC236}">
                <a16:creationId xmlns:a16="http://schemas.microsoft.com/office/drawing/2014/main" id="{FAB6AE8D-01B8-4345-9E10-8A18FD457C1D}"/>
              </a:ext>
            </a:extLst>
          </p:cNvPr>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389672" y="4689566"/>
            <a:ext cx="791615" cy="293169"/>
          </a:xfrm>
          <a:prstGeom prst="rect">
            <a:avLst/>
          </a:prstGeom>
        </p:spPr>
      </p:pic>
    </p:spTree>
    <p:extLst>
      <p:ext uri="{BB962C8B-B14F-4D97-AF65-F5344CB8AC3E}">
        <p14:creationId xmlns:p14="http://schemas.microsoft.com/office/powerpoint/2010/main" val="356269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7CCF9807-4BDC-4D68-8676-381180632DE6}"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4688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35" name="Picture 34">
            <a:extLst>
              <a:ext uri="{FF2B5EF4-FFF2-40B4-BE49-F238E27FC236}">
                <a16:creationId xmlns:a16="http://schemas.microsoft.com/office/drawing/2014/main" id="{48D36FB0-1E47-4A86-94FD-B1059B342772}"/>
              </a:ext>
            </a:extLst>
          </p:cNvPr>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689566"/>
            <a:ext cx="791615" cy="293169"/>
          </a:xfrm>
          <a:prstGeom prst="rect">
            <a:avLst/>
          </a:prstGeom>
        </p:spPr>
      </p:pic>
    </p:spTree>
    <p:extLst>
      <p:ext uri="{BB962C8B-B14F-4D97-AF65-F5344CB8AC3E}">
        <p14:creationId xmlns:p14="http://schemas.microsoft.com/office/powerpoint/2010/main" val="286803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EB71FFF7-9F05-4969-ABC0-23146D694E35}"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34" name="Picture 33">
            <a:extLst>
              <a:ext uri="{FF2B5EF4-FFF2-40B4-BE49-F238E27FC236}">
                <a16:creationId xmlns:a16="http://schemas.microsoft.com/office/drawing/2014/main" id="{F6D081E3-3D03-4476-99AE-99EC8D44C365}"/>
              </a:ext>
            </a:extLst>
          </p:cNvPr>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689566"/>
            <a:ext cx="791615" cy="293169"/>
          </a:xfrm>
          <a:prstGeom prst="rect">
            <a:avLst/>
          </a:prstGeom>
        </p:spPr>
      </p:pic>
    </p:spTree>
    <p:extLst>
      <p:ext uri="{BB962C8B-B14F-4D97-AF65-F5344CB8AC3E}">
        <p14:creationId xmlns:p14="http://schemas.microsoft.com/office/powerpoint/2010/main" val="2599516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6A79529-9704-412A-9627-88623531B893}" type="slidenum">
              <a:rPr sz="600" smtClean="0">
                <a:solidFill>
                  <a:prstClr val="black"/>
                </a:solidFill>
              </a:rPr>
              <a:pPr algn="r"/>
              <a:t>‹#›</a:t>
            </a:fld>
            <a:endParaRPr sz="600" dirty="0">
              <a:solidFill>
                <a:prstClr val="black"/>
              </a:solidFill>
            </a:endParaRPr>
          </a:p>
        </p:txBody>
      </p:sp>
      <p:sp>
        <p:nvSpPr>
          <p:cNvPr id="25" name="LAYOUT SOURCE"/>
          <p:cNvSpPr>
            <a:spLocks noGrp="1"/>
          </p:cNvSpPr>
          <p:nvPr>
            <p:ph type="body" idx="30" hasCustomPrompt="1"/>
            <p:custDataLst>
              <p:tags r:id="rId1"/>
            </p:custDataLst>
          </p:nvPr>
        </p:nvSpPr>
        <p:spPr>
          <a:xfrm>
            <a:off x="611816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3" name="LAYOUT BODY"/>
          <p:cNvSpPr>
            <a:spLocks noGrp="1"/>
          </p:cNvSpPr>
          <p:nvPr>
            <p:ph idx="28"/>
            <p:custDataLst>
              <p:tags r:id="rId2"/>
            </p:custDataLst>
          </p:nvPr>
        </p:nvSpPr>
        <p:spPr>
          <a:xfrm>
            <a:off x="611816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611816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325027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0" name="LAYOUT BODY"/>
          <p:cNvSpPr>
            <a:spLocks noGrp="1"/>
          </p:cNvSpPr>
          <p:nvPr>
            <p:ph idx="25"/>
            <p:custDataLst>
              <p:tags r:id="rId5"/>
            </p:custDataLst>
          </p:nvPr>
        </p:nvSpPr>
        <p:spPr>
          <a:xfrm>
            <a:off x="325027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325027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382386"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8"/>
            </p:custDataLst>
          </p:nvPr>
        </p:nvSpPr>
        <p:spPr>
          <a:xfrm>
            <a:off x="382386"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382386"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611816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11"/>
            </p:custDataLst>
          </p:nvPr>
        </p:nvSpPr>
        <p:spPr>
          <a:xfrm>
            <a:off x="611816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325027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14"/>
            </p:custDataLst>
          </p:nvPr>
        </p:nvSpPr>
        <p:spPr>
          <a:xfrm>
            <a:off x="325027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382386"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7"/>
            </p:custDataLst>
          </p:nvPr>
        </p:nvSpPr>
        <p:spPr>
          <a:xfrm>
            <a:off x="382386"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7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24" name="PXP_GRIDLINES" hidden="1"/>
          <p:cNvGrpSpPr/>
          <p:nvPr userDrawn="1"/>
        </p:nvGrpSpPr>
        <p:grpSpPr>
          <a:xfrm>
            <a:off x="-27850" y="0"/>
            <a:ext cx="9175530" cy="51435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746155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D2363B6-C2A5-4798-A9CC-51C31EECAC2F}" type="slidenum">
              <a:rPr sz="600" smtClean="0">
                <a:solidFill>
                  <a:prstClr val="black"/>
                </a:solidFill>
              </a:rPr>
              <a:pPr algn="r"/>
              <a:t>‹#›</a:t>
            </a:fld>
            <a:endParaRPr sz="600" dirty="0">
              <a:solidFill>
                <a:prstClr val="black"/>
              </a:solidFill>
            </a:endParaRP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27850" y="0"/>
            <a:ext cx="9175530" cy="51435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5398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844A95E-171B-43E0-919B-08407017EAD1}" type="slidenum">
              <a:rPr sz="600" smtClean="0">
                <a:solidFill>
                  <a:prstClr val="black"/>
                </a:solidFill>
              </a:rPr>
              <a:pPr algn="r"/>
              <a:t>‹#›</a:t>
            </a:fld>
            <a:endParaRPr sz="600" dirty="0">
              <a:solidFill>
                <a:prstClr val="black"/>
              </a:solidFill>
            </a:endParaRPr>
          </a:p>
        </p:txBody>
      </p:sp>
      <p:cxnSp>
        <p:nvCxnSpPr>
          <p:cNvPr id="65"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8788932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2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382385" y="1262895"/>
            <a:ext cx="8354291" cy="3245244"/>
          </a:xfrm>
        </p:spPr>
        <p:txBody>
          <a:bodyPr lIns="0" tIns="0" rIns="0" bIns="0">
            <a:noAutofit/>
          </a:bodyPr>
          <a:lstStyle>
            <a:lvl1pPr marL="190685" indent="-190685">
              <a:buClr>
                <a:schemeClr val="tx2"/>
              </a:buClr>
              <a:buSzPct val="100000"/>
              <a:buFont typeface="Symbol" pitchFamily="18" charset="2"/>
              <a:buChar char="·"/>
              <a:defRPr sz="1500">
                <a:latin typeface="Frutiger 55 Roman"/>
              </a:defRPr>
            </a:lvl1pPr>
            <a:lvl2pPr marL="374929" indent="-191974">
              <a:defRPr sz="1300">
                <a:latin typeface="Frutiger 55 Roman"/>
              </a:defRPr>
            </a:lvl2pPr>
            <a:lvl3pPr marL="559172" indent="-184244">
              <a:buClr>
                <a:schemeClr val="tx1"/>
              </a:buClr>
              <a:buFont typeface="Arial" pitchFamily="34" charset="0"/>
              <a:buChar char="–"/>
              <a:defRPr sz="1300">
                <a:latin typeface="Frutiger 55 Roman"/>
              </a:defRPr>
            </a:lvl3pPr>
            <a:lvl4pPr marL="742127" indent="-182955">
              <a:buSzPct val="84000"/>
              <a:defRPr sz="1300">
                <a:latin typeface="Frutiger 55 Roman"/>
              </a:defRPr>
            </a:lvl4pPr>
            <a:lvl5pPr marL="935080" indent="-192953">
              <a:buSzPct val="84000"/>
              <a:buFont typeface="Arial" pitchFamily="34" charset="0"/>
              <a:buChar char="–"/>
              <a:defRPr sz="13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8370916" y="4675909"/>
            <a:ext cx="374073" cy="261851"/>
          </a:xfrm>
          <a:prstGeom prst="rect">
            <a:avLst/>
          </a:prstGeom>
          <a:noFill/>
        </p:spPr>
        <p:txBody>
          <a:bodyPr vert="horz" wrap="square" lIns="0" tIns="0" rIns="0" bIns="0" rtlCol="0" anchor="b">
            <a:noAutofit/>
          </a:bodyPr>
          <a:lstStyle/>
          <a:p>
            <a:pPr algn="r"/>
            <a:fld id="{C9C5D969-4CAD-4F29-8B51-07B8CBAF6BF4}" type="slidenum">
              <a:rPr lang="en-US" sz="600" smtClean="0"/>
              <a:pPr algn="r"/>
              <a:t>‹#›</a:t>
            </a:fld>
            <a:endParaRPr lang="en-US" sz="600" dirty="0"/>
          </a:p>
        </p:txBody>
      </p:sp>
      <p:grpSp>
        <p:nvGrpSpPr>
          <p:cNvPr id="22" name="PXP_GRIDLINES" hidden="1"/>
          <p:cNvGrpSpPr/>
          <p:nvPr userDrawn="1"/>
        </p:nvGrpSpPr>
        <p:grpSpPr>
          <a:xfrm>
            <a:off x="-27854" y="0"/>
            <a:ext cx="9175530" cy="51435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9" name="Picture 18">
            <a:extLst>
              <a:ext uri="{FF2B5EF4-FFF2-40B4-BE49-F238E27FC236}">
                <a16:creationId xmlns:a16="http://schemas.microsoft.com/office/drawing/2014/main" id="{B479DB1F-0313-432A-BE30-009570BD6C80}"/>
              </a:ext>
            </a:extLst>
          </p:cNvPr>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689566"/>
            <a:ext cx="791615" cy="293169"/>
          </a:xfrm>
          <a:prstGeom prst="rect">
            <a:avLst/>
          </a:prstGeom>
        </p:spPr>
      </p:pic>
    </p:spTree>
    <p:extLst>
      <p:ext uri="{BB962C8B-B14F-4D97-AF65-F5344CB8AC3E}">
        <p14:creationId xmlns:p14="http://schemas.microsoft.com/office/powerpoint/2010/main" val="3248442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381578" y="1658391"/>
            <a:ext cx="8354291" cy="704504"/>
          </a:xfrm>
        </p:spPr>
        <p:txBody>
          <a:bodyPr lIns="0" tIns="0" rIns="0" bIns="0">
            <a:noAutofit/>
          </a:bodyPr>
          <a:lstStyle>
            <a:lvl1pPr marL="0" indent="0" algn="l">
              <a:buNone/>
              <a:defRPr sz="3200" baseline="0">
                <a:solidFill>
                  <a:schemeClr val="tx1"/>
                </a:solidFill>
                <a:latin typeface="Frutiger 45 Light"/>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381578" y="1371619"/>
            <a:ext cx="8354291" cy="261852"/>
          </a:xfrm>
        </p:spPr>
        <p:txBody>
          <a:bodyPr lIns="0" tIns="0" rIns="0" bIns="0" anchor="b" anchorCtr="0">
            <a:noAutofit/>
          </a:bodyPr>
          <a:lstStyle>
            <a:lvl1pPr>
              <a:defRPr sz="15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689566"/>
            <a:ext cx="791615" cy="293169"/>
          </a:xfrm>
          <a:prstGeom prst="rect">
            <a:avLst/>
          </a:prstGeom>
        </p:spPr>
      </p:pic>
    </p:spTree>
    <p:extLst>
      <p:ext uri="{BB962C8B-B14F-4D97-AF65-F5344CB8AC3E}">
        <p14:creationId xmlns:p14="http://schemas.microsoft.com/office/powerpoint/2010/main" val="3114876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59A56D2-6EE4-40D3-BDE6-F5CD68556C61}" type="slidenum">
              <a:rPr sz="600" smtClean="0">
                <a:solidFill>
                  <a:prstClr val="black"/>
                </a:solidFill>
              </a:rPr>
              <a:pPr algn="r"/>
              <a:t>‹#›</a:t>
            </a:fld>
            <a:endParaRPr sz="600" dirty="0">
              <a:solidFill>
                <a:prstClr val="black"/>
              </a:solidFill>
            </a:endParaRPr>
          </a:p>
        </p:txBody>
      </p:sp>
      <p:sp>
        <p:nvSpPr>
          <p:cNvPr id="14" name="TOC BODY"/>
          <p:cNvSpPr>
            <a:spLocks noGrp="1"/>
          </p:cNvSpPr>
          <p:nvPr>
            <p:ph type="body" sz="quarter" idx="12"/>
            <p:custDataLst>
              <p:tags r:id="rId1"/>
            </p:custDataLst>
          </p:nvPr>
        </p:nvSpPr>
        <p:spPr>
          <a:xfrm>
            <a:off x="381578" y="928967"/>
            <a:ext cx="8354291" cy="3544561"/>
          </a:xfrm>
        </p:spPr>
        <p:txBody>
          <a:bodyPr lIns="0" rIns="0">
            <a:noAutofit/>
          </a:bodyPr>
          <a:lstStyle>
            <a:lvl1pPr marL="0" indent="0">
              <a:buNone/>
              <a:defRPr sz="1400">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38157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381577" y="4"/>
            <a:ext cx="8354291" cy="642158"/>
          </a:xfrm>
        </p:spPr>
        <p:txBody>
          <a:bodyPr lIns="0" tIns="0" rIns="0" bIns="0" anchor="b" anchorCtr="0">
            <a:normAutofit/>
          </a:bodyPr>
          <a:lstStyle>
            <a:lvl1pPr algn="l">
              <a:lnSpc>
                <a:spcPts val="2597"/>
              </a:lnSpc>
              <a:defRPr sz="2600">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27850" y="0"/>
            <a:ext cx="9175530" cy="51435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697990"/>
            <a:ext cx="791615" cy="284745"/>
          </a:xfrm>
          <a:prstGeom prst="rect">
            <a:avLst/>
          </a:prstGeom>
        </p:spPr>
      </p:pic>
    </p:spTree>
    <p:extLst>
      <p:ext uri="{BB962C8B-B14F-4D97-AF65-F5344CB8AC3E}">
        <p14:creationId xmlns:p14="http://schemas.microsoft.com/office/powerpoint/2010/main" val="3654931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9C5D969-4CAD-4F29-8B51-07B8CBAF6BF4}" type="slidenum">
              <a:rPr sz="600" smtClean="0">
                <a:solidFill>
                  <a:prstClr val="black"/>
                </a:solidFill>
              </a:rPr>
              <a:pPr algn="r"/>
              <a:t>‹#›</a:t>
            </a:fld>
            <a:endParaRPr sz="600" dirty="0">
              <a:solidFill>
                <a:prstClr val="black"/>
              </a:solidFill>
            </a:endParaRPr>
          </a:p>
        </p:txBody>
      </p:sp>
      <p:sp>
        <p:nvSpPr>
          <p:cNvPr id="3" name="LAYOUT BODY"/>
          <p:cNvSpPr>
            <a:spLocks noGrp="1"/>
          </p:cNvSpPr>
          <p:nvPr>
            <p:ph idx="1"/>
            <p:custDataLst>
              <p:tags r:id="rId1"/>
            </p:custDataLst>
          </p:nvPr>
        </p:nvSpPr>
        <p:spPr>
          <a:xfrm>
            <a:off x="382389" y="1262895"/>
            <a:ext cx="4177145" cy="3245244"/>
          </a:xfrm>
        </p:spPr>
        <p:txBody>
          <a:bodyPr lIns="0" tIns="0" rIns="0" bIns="0">
            <a:noAutofit/>
          </a:bodyPr>
          <a:lstStyle>
            <a:lvl1pPr marL="190194" indent="-190194">
              <a:buClr>
                <a:schemeClr val="tx2"/>
              </a:buClr>
              <a:buSzPct val="100000"/>
              <a:buFont typeface="Symbol" pitchFamily="18" charset="2"/>
              <a:buChar char="·"/>
              <a:defRPr sz="1500">
                <a:latin typeface="Frutiger 55 Roman"/>
              </a:defRPr>
            </a:lvl1pPr>
            <a:lvl2pPr marL="373954" indent="-191479">
              <a:defRPr sz="1400">
                <a:latin typeface="Frutiger 55 Roman"/>
              </a:defRPr>
            </a:lvl2pPr>
            <a:lvl3pPr marL="557722" indent="-183780">
              <a:buClr>
                <a:schemeClr val="tx1"/>
              </a:buClr>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675928"/>
            <a:ext cx="791615" cy="306807"/>
          </a:xfrm>
          <a:prstGeom prst="rect">
            <a:avLst/>
          </a:prstGeom>
        </p:spPr>
      </p:pic>
    </p:spTree>
    <p:extLst>
      <p:ext uri="{BB962C8B-B14F-4D97-AF65-F5344CB8AC3E}">
        <p14:creationId xmlns:p14="http://schemas.microsoft.com/office/powerpoint/2010/main" val="2266551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976F55-9089-48EE-AE68-8E9544398D42}" type="slidenum">
              <a:rPr sz="600" smtClean="0">
                <a:solidFill>
                  <a:prstClr val="black"/>
                </a:solidFill>
              </a:rPr>
              <a:pPr algn="r"/>
              <a:t>‹#›</a:t>
            </a:fld>
            <a:endParaRPr sz="600" dirty="0">
              <a:solidFill>
                <a:prstClr val="black"/>
              </a:solidFill>
            </a:endParaRPr>
          </a:p>
        </p:txBody>
      </p:sp>
      <p:cxnSp>
        <p:nvCxnSpPr>
          <p:cNvPr id="6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20" name="Picture 19">
            <a:extLst>
              <a:ext uri="{FF2B5EF4-FFF2-40B4-BE49-F238E27FC236}">
                <a16:creationId xmlns:a16="http://schemas.microsoft.com/office/drawing/2014/main" id="{C2107566-DCBC-40B4-8D78-FD4EEB5F4F76}"/>
              </a:ext>
            </a:extLst>
          </p:cNvPr>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689566"/>
            <a:ext cx="791615" cy="293169"/>
          </a:xfrm>
          <a:prstGeom prst="rect">
            <a:avLst/>
          </a:prstGeom>
        </p:spPr>
      </p:pic>
    </p:spTree>
    <p:extLst>
      <p:ext uri="{BB962C8B-B14F-4D97-AF65-F5344CB8AC3E}">
        <p14:creationId xmlns:p14="http://schemas.microsoft.com/office/powerpoint/2010/main" val="3241817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55E24D6-7D0A-470C-80AD-CB9E4DCBF649}" type="slidenum">
              <a:rPr sz="600" smtClean="0">
                <a:solidFill>
                  <a:prstClr val="black"/>
                </a:solidFill>
              </a:rPr>
              <a:pPr algn="r"/>
              <a:t>‹#›</a:t>
            </a:fld>
            <a:endParaRPr sz="600" dirty="0">
              <a:solidFill>
                <a:prstClr val="black"/>
              </a:solidFill>
            </a:endParaRPr>
          </a:p>
        </p:txBody>
      </p:sp>
      <p:sp>
        <p:nvSpPr>
          <p:cNvPr id="14" name="LAYOUT SOURCE"/>
          <p:cNvSpPr>
            <a:spLocks noGrp="1"/>
          </p:cNvSpPr>
          <p:nvPr>
            <p:ph type="body" idx="15" hasCustomPrompt="1"/>
            <p:custDataLst>
              <p:tags r:id="rId1"/>
            </p:custDataLst>
          </p:nvPr>
        </p:nvSpPr>
        <p:spPr>
          <a:xfrm>
            <a:off x="382385" y="4270666"/>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2"/>
            </p:custDataLst>
          </p:nvPr>
        </p:nvSpPr>
        <p:spPr>
          <a:xfrm>
            <a:off x="382385" y="1265619"/>
            <a:ext cx="8354291" cy="3005052"/>
          </a:xfrm>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defTabSz="740201">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9" name="PXP_GRIDLINES" hidden="1"/>
          <p:cNvGrpSpPr/>
          <p:nvPr userDrawn="1"/>
        </p:nvGrpSpPr>
        <p:grpSpPr>
          <a:xfrm>
            <a:off x="-27850" y="0"/>
            <a:ext cx="9175530" cy="51435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25" name="Picture 24">
            <a:extLst>
              <a:ext uri="{FF2B5EF4-FFF2-40B4-BE49-F238E27FC236}">
                <a16:creationId xmlns:a16="http://schemas.microsoft.com/office/drawing/2014/main" id="{9D3575CE-5A1D-4C7F-9281-B96377C42CD9}"/>
              </a:ext>
            </a:extLst>
          </p:cNvPr>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89672" y="4689566"/>
            <a:ext cx="791615" cy="293169"/>
          </a:xfrm>
          <a:prstGeom prst="rect">
            <a:avLst/>
          </a:prstGeom>
        </p:spPr>
      </p:pic>
    </p:spTree>
    <p:extLst>
      <p:ext uri="{BB962C8B-B14F-4D97-AF65-F5344CB8AC3E}">
        <p14:creationId xmlns:p14="http://schemas.microsoft.com/office/powerpoint/2010/main" val="567427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451735E-85A4-4643-8094-642905B783F2}"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7" hasCustomPrompt="1"/>
            <p:custDataLst>
              <p:tags r:id="rId1"/>
            </p:custDataLst>
          </p:nvPr>
        </p:nvSpPr>
        <p:spPr>
          <a:xfrm>
            <a:off x="382385" y="4261237"/>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1" name="LAYOUT BODY"/>
          <p:cNvSpPr>
            <a:spLocks noGrp="1"/>
          </p:cNvSpPr>
          <p:nvPr>
            <p:ph idx="16"/>
            <p:custDataLst>
              <p:tags r:id="rId2"/>
            </p:custDataLst>
          </p:nvPr>
        </p:nvSpPr>
        <p:spPr>
          <a:xfrm>
            <a:off x="382385" y="3008089"/>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382385" y="2764249"/>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5" y="2518762"/>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5" y="1265616"/>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13120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D70D6585-CB7C-4CFA-BD76-44C70BE2929C}"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8" hasCustomPrompt="1"/>
            <p:custDataLst>
              <p:tags r:id="rId1"/>
            </p:custDataLst>
          </p:nvPr>
        </p:nvSpPr>
        <p:spPr>
          <a:xfrm>
            <a:off x="4688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2"/>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9"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30" name="Picture 29">
            <a:extLst>
              <a:ext uri="{FF2B5EF4-FFF2-40B4-BE49-F238E27FC236}">
                <a16:creationId xmlns:a16="http://schemas.microsoft.com/office/drawing/2014/main" id="{FAFB5F04-1CB7-4DB6-9BEB-D6BB48A911E9}"/>
              </a:ext>
            </a:extLst>
          </p:cNvPr>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389672" y="4689566"/>
            <a:ext cx="791615" cy="293169"/>
          </a:xfrm>
          <a:prstGeom prst="rect">
            <a:avLst/>
          </a:prstGeom>
        </p:spPr>
      </p:pic>
    </p:spTree>
    <p:extLst>
      <p:ext uri="{BB962C8B-B14F-4D97-AF65-F5344CB8AC3E}">
        <p14:creationId xmlns:p14="http://schemas.microsoft.com/office/powerpoint/2010/main" val="256661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89627C-F79B-4DF9-998A-207B47061EFD}"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611816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611816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325027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325027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65773">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382386"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2"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117780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382385" y="1265614"/>
            <a:ext cx="8354291" cy="324819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382385" y="4"/>
            <a:ext cx="8354291" cy="642158"/>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1939963350"/>
      </p:ext>
    </p:extLst>
  </p:cSld>
  <p:clrMap bg1="lt1" tx1="dk1" bg2="lt2" tx2="dk2" accent1="accent1" accent2="accent2" accent3="accent3" accent4="accent4" accent5="accent5" accent6="accent6" hlink="hlink" folHlink="folHlink"/>
  <p:sldLayoutIdLst>
    <p:sldLayoutId id="2147484416" r:id="rId1"/>
    <p:sldLayoutId id="2147484417" r:id="rId2"/>
    <p:sldLayoutId id="2147484418" r:id="rId3"/>
    <p:sldLayoutId id="2147484419" r:id="rId4"/>
    <p:sldLayoutId id="2147484420" r:id="rId5"/>
    <p:sldLayoutId id="2147484421" r:id="rId6"/>
    <p:sldLayoutId id="2147484422" r:id="rId7"/>
    <p:sldLayoutId id="2147484423" r:id="rId8"/>
    <p:sldLayoutId id="2147484424" r:id="rId9"/>
    <p:sldLayoutId id="2147484425" r:id="rId10"/>
    <p:sldLayoutId id="2147484426" r:id="rId11"/>
    <p:sldLayoutId id="2147484427" r:id="rId12"/>
    <p:sldLayoutId id="2147484428" r:id="rId13"/>
    <p:sldLayoutId id="2147484429" r:id="rId14"/>
    <p:sldLayoutId id="2147484430" r:id="rId15"/>
    <p:sldLayoutId id="2147484431" r:id="rId16"/>
  </p:sldLayoutIdLst>
  <p:hf hdr="0" ftr="0" dt="0"/>
  <p:txStyles>
    <p:titleStyle>
      <a:lvl1pPr algn="l" defTabSz="813952" rtl="0" eaLnBrk="1" latinLnBrk="0" hangingPunct="1">
        <a:lnSpc>
          <a:spcPts val="2597"/>
        </a:lnSpc>
        <a:spcBef>
          <a:spcPct val="0"/>
        </a:spcBef>
        <a:buNone/>
        <a:defRPr sz="2600" kern="1200">
          <a:solidFill>
            <a:schemeClr val="tx1"/>
          </a:solidFill>
          <a:latin typeface="Frutiger 45 Light" panose="020B0603020202020204" pitchFamily="34" charset="0"/>
          <a:ea typeface="+mj-ea"/>
          <a:cs typeface="+mj-cs"/>
        </a:defRPr>
      </a:lvl1pPr>
    </p:titleStyle>
    <p:bodyStyle>
      <a:lvl1pPr marL="190194" indent="-190194" algn="l" defTabSz="813952" rtl="0" eaLnBrk="1" latinLnBrk="0" hangingPunct="1">
        <a:spcBef>
          <a:spcPts val="1136"/>
        </a:spcBef>
        <a:buClr>
          <a:schemeClr val="tx2"/>
        </a:buClr>
        <a:buSzPct val="100000"/>
        <a:buFont typeface="Symbol" pitchFamily="18" charset="2"/>
        <a:buChar char="·"/>
        <a:defRPr sz="1500" b="0" kern="1200">
          <a:solidFill>
            <a:schemeClr val="tx1"/>
          </a:solidFill>
          <a:latin typeface="+mn-lt"/>
          <a:ea typeface="+mn-ea"/>
          <a:cs typeface="+mn-cs"/>
        </a:defRPr>
      </a:lvl1pPr>
      <a:lvl2pPr marL="370103" indent="-17991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2pPr>
      <a:lvl3pPr marL="560290" indent="-19019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3pPr>
      <a:lvl4pPr marL="740201" indent="-17991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4pPr>
      <a:lvl5pPr marL="930391" indent="-19019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5pPr>
      <a:lvl6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p:bodyStyle>
    <p:otherStyle>
      <a:defPPr>
        <a:defRPr lang="en-US"/>
      </a:defPPr>
      <a:lvl1pPr marL="0" algn="l" defTabSz="813952" rtl="0" eaLnBrk="1" latinLnBrk="0" hangingPunct="1">
        <a:defRPr sz="1600" kern="1200">
          <a:solidFill>
            <a:schemeClr val="tx1"/>
          </a:solidFill>
          <a:latin typeface="+mn-lt"/>
          <a:ea typeface="+mn-ea"/>
          <a:cs typeface="+mn-cs"/>
        </a:defRPr>
      </a:lvl1pPr>
      <a:lvl2pPr marL="406976" algn="l" defTabSz="813952" rtl="0" eaLnBrk="1" latinLnBrk="0" hangingPunct="1">
        <a:defRPr sz="1600" kern="1200">
          <a:solidFill>
            <a:schemeClr val="tx1"/>
          </a:solidFill>
          <a:latin typeface="+mn-lt"/>
          <a:ea typeface="+mn-ea"/>
          <a:cs typeface="+mn-cs"/>
        </a:defRPr>
      </a:lvl2pPr>
      <a:lvl3pPr marL="813952" algn="l" defTabSz="813952" rtl="0" eaLnBrk="1" latinLnBrk="0" hangingPunct="1">
        <a:defRPr sz="1600" kern="1200">
          <a:solidFill>
            <a:schemeClr val="tx1"/>
          </a:solidFill>
          <a:latin typeface="+mn-lt"/>
          <a:ea typeface="+mn-ea"/>
          <a:cs typeface="+mn-cs"/>
        </a:defRPr>
      </a:lvl3pPr>
      <a:lvl4pPr marL="1220926" algn="l" defTabSz="813952" rtl="0" eaLnBrk="1" latinLnBrk="0" hangingPunct="1">
        <a:defRPr sz="1600" kern="1200">
          <a:solidFill>
            <a:schemeClr val="tx1"/>
          </a:solidFill>
          <a:latin typeface="+mn-lt"/>
          <a:ea typeface="+mn-ea"/>
          <a:cs typeface="+mn-cs"/>
        </a:defRPr>
      </a:lvl4pPr>
      <a:lvl5pPr marL="1627899" algn="l" defTabSz="813952" rtl="0" eaLnBrk="1" latinLnBrk="0" hangingPunct="1">
        <a:defRPr sz="1600" kern="1200">
          <a:solidFill>
            <a:schemeClr val="tx1"/>
          </a:solidFill>
          <a:latin typeface="+mn-lt"/>
          <a:ea typeface="+mn-ea"/>
          <a:cs typeface="+mn-cs"/>
        </a:defRPr>
      </a:lvl5pPr>
      <a:lvl6pPr marL="2034870" algn="l" defTabSz="813952" rtl="0" eaLnBrk="1" latinLnBrk="0" hangingPunct="1">
        <a:defRPr sz="1600" kern="1200">
          <a:solidFill>
            <a:schemeClr val="tx1"/>
          </a:solidFill>
          <a:latin typeface="+mn-lt"/>
          <a:ea typeface="+mn-ea"/>
          <a:cs typeface="+mn-cs"/>
        </a:defRPr>
      </a:lvl6pPr>
      <a:lvl7pPr marL="2441846" algn="l" defTabSz="813952" rtl="0" eaLnBrk="1" latinLnBrk="0" hangingPunct="1">
        <a:defRPr sz="1600" kern="1200">
          <a:solidFill>
            <a:schemeClr val="tx1"/>
          </a:solidFill>
          <a:latin typeface="+mn-lt"/>
          <a:ea typeface="+mn-ea"/>
          <a:cs typeface="+mn-cs"/>
        </a:defRPr>
      </a:lvl7pPr>
      <a:lvl8pPr marL="2848811" algn="l" defTabSz="813952" rtl="0" eaLnBrk="1" latinLnBrk="0" hangingPunct="1">
        <a:defRPr sz="1600" kern="1200">
          <a:solidFill>
            <a:schemeClr val="tx1"/>
          </a:solidFill>
          <a:latin typeface="+mn-lt"/>
          <a:ea typeface="+mn-ea"/>
          <a:cs typeface="+mn-cs"/>
        </a:defRPr>
      </a:lvl8pPr>
      <a:lvl9pPr marL="3255796" algn="l" defTabSz="81395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139.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140.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tags" Target="../tags/tag141.xml"/><Relationship Id="rId5" Type="http://schemas.openxmlformats.org/officeDocument/2006/relationships/notesSlide" Target="../notesSlides/notesSlide8.xml"/><Relationship Id="rId4"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tags" Target="../tags/tag146.xml"/><Relationship Id="rId7" Type="http://schemas.openxmlformats.org/officeDocument/2006/relationships/notesSlide" Target="../notesSlides/notesSlide9.xml"/><Relationship Id="rId12" Type="http://schemas.openxmlformats.org/officeDocument/2006/relationships/image" Target="../media/image26.png"/><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slideLayout" Target="../slideLayouts/slideLayout4.xml"/><Relationship Id="rId11" Type="http://schemas.openxmlformats.org/officeDocument/2006/relationships/image" Target="../media/image25.png"/><Relationship Id="rId5" Type="http://schemas.openxmlformats.org/officeDocument/2006/relationships/tags" Target="../tags/tag148.xml"/><Relationship Id="rId10" Type="http://schemas.openxmlformats.org/officeDocument/2006/relationships/image" Target="../media/image24.png"/><Relationship Id="rId4" Type="http://schemas.openxmlformats.org/officeDocument/2006/relationships/tags" Target="../tags/tag147.xml"/><Relationship Id="rId9" Type="http://schemas.openxmlformats.org/officeDocument/2006/relationships/image" Target="../media/image23.png"/><Relationship Id="rId14" Type="http://schemas.openxmlformats.org/officeDocument/2006/relationships/image" Target="../media/image28.png"/></Relationships>
</file>

<file path=ppt/slides/_rels/slide1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151.xml"/><Relationship Id="rId7" Type="http://schemas.openxmlformats.org/officeDocument/2006/relationships/notesSlide" Target="../notesSlides/notesSlide10.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slideLayout" Target="../slideLayouts/slideLayout4.xml"/><Relationship Id="rId5" Type="http://schemas.openxmlformats.org/officeDocument/2006/relationships/tags" Target="../tags/tag153.xml"/><Relationship Id="rId4" Type="http://schemas.openxmlformats.org/officeDocument/2006/relationships/tags" Target="../tags/tag152.xml"/><Relationship Id="rId9" Type="http://schemas.openxmlformats.org/officeDocument/2006/relationships/image" Target="../media/image3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54.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134.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135.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36.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137.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5.xml"/><Relationship Id="rId7" Type="http://schemas.openxmlformats.org/officeDocument/2006/relationships/image" Target="../media/image14.png"/><Relationship Id="rId2" Type="http://schemas.openxmlformats.org/officeDocument/2006/relationships/slideLayout" Target="../slideLayouts/slideLayout4.xml"/><Relationship Id="rId1" Type="http://schemas.openxmlformats.org/officeDocument/2006/relationships/tags" Target="../tags/tag138.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423566" y="2888535"/>
            <a:ext cx="7030364" cy="773024"/>
          </a:xfrm>
        </p:spPr>
        <p:txBody>
          <a:bodyPr/>
          <a:lstStyle/>
          <a:p>
            <a:pPr fontAlgn="base">
              <a:spcBef>
                <a:spcPts val="0"/>
              </a:spcBef>
            </a:pPr>
            <a:r>
              <a:rPr lang="en-US" sz="1300" b="1" dirty="0">
                <a:latin typeface="Frutiger 45 Light" panose="020B0603020202020204" pitchFamily="34" charset="0"/>
              </a:rPr>
              <a:t>Mark Andersen,</a:t>
            </a:r>
            <a:r>
              <a:rPr lang="en-US" sz="1300" dirty="0">
                <a:latin typeface="Frutiger 45 Light" panose="020B0603020202020204" pitchFamily="34" charset="0"/>
              </a:rPr>
              <a:t> Co-Head Global Asset Allocation</a:t>
            </a:r>
          </a:p>
          <a:p>
            <a:pPr fontAlgn="base">
              <a:spcBef>
                <a:spcPts val="0"/>
              </a:spcBef>
            </a:pPr>
            <a:r>
              <a:rPr lang="en-US" sz="1300" b="1" dirty="0">
                <a:latin typeface="Frutiger 45 Light" panose="020B0603020202020204" pitchFamily="34" charset="0"/>
              </a:rPr>
              <a:t>Paul Donovan</a:t>
            </a:r>
            <a:r>
              <a:rPr lang="en-US" sz="1300" dirty="0">
                <a:latin typeface="Frutiger 45 Light" panose="020B0603020202020204" pitchFamily="34" charset="0"/>
              </a:rPr>
              <a:t>, Chief Economist, UBS GWM</a:t>
            </a:r>
          </a:p>
          <a:p>
            <a:pPr fontAlgn="base">
              <a:spcBef>
                <a:spcPts val="0"/>
              </a:spcBef>
            </a:pPr>
            <a:r>
              <a:rPr lang="en-US" sz="1300" b="1" dirty="0">
                <a:latin typeface="Frutiger 45 Light" panose="020B0603020202020204" pitchFamily="34" charset="0"/>
              </a:rPr>
              <a:t>Rolf Ganter</a:t>
            </a:r>
            <a:r>
              <a:rPr lang="en-US" sz="1300" dirty="0">
                <a:latin typeface="Frutiger 45 Light" panose="020B0603020202020204" pitchFamily="34" charset="0"/>
              </a:rPr>
              <a:t>, Head European Equities </a:t>
            </a:r>
            <a:br>
              <a:rPr lang="en-GB" sz="1300" b="1" dirty="0">
                <a:latin typeface="Frutiger 45 Light" panose="020B0603020202020204" pitchFamily="34" charset="0"/>
              </a:rPr>
            </a:br>
            <a:r>
              <a:rPr lang="en-US" sz="1300" b="1" dirty="0">
                <a:latin typeface="Frutiger 45 Light" panose="020B0603020202020204" pitchFamily="34" charset="0"/>
              </a:rPr>
              <a:t>Leslie Falconio</a:t>
            </a:r>
            <a:r>
              <a:rPr lang="en-US" sz="1300" dirty="0">
                <a:latin typeface="Frutiger 45 Light" panose="020B0603020202020204" pitchFamily="34" charset="0"/>
              </a:rPr>
              <a:t>, Senior Fixed Income Strategist Americas</a:t>
            </a:r>
          </a:p>
          <a:p>
            <a:pPr fontAlgn="base">
              <a:spcBef>
                <a:spcPts val="0"/>
              </a:spcBef>
            </a:pPr>
            <a:r>
              <a:rPr lang="en-GB" sz="1300" b="1" dirty="0">
                <a:latin typeface="Frutiger 45 Light" panose="020B0603020202020204" pitchFamily="34" charset="0"/>
              </a:rPr>
              <a:t>Dirk Effenberger</a:t>
            </a:r>
            <a:r>
              <a:rPr lang="en-GB" sz="1300" dirty="0">
                <a:latin typeface="Frutiger 45 Light" panose="020B0603020202020204" pitchFamily="34" charset="0"/>
              </a:rPr>
              <a:t>, Head Investment Risk</a:t>
            </a:r>
          </a:p>
          <a:p>
            <a:pPr marL="0" marR="0" lvl="0" indent="0" algn="l" defTabSz="1005453" rtl="0" eaLnBrk="1" fontAlgn="base" latinLnBrk="0" hangingPunct="1">
              <a:lnSpc>
                <a:spcPct val="100000"/>
              </a:lnSpc>
              <a:spcBef>
                <a:spcPts val="0"/>
              </a:spcBef>
              <a:spcAft>
                <a:spcPts val="0"/>
              </a:spcAft>
              <a:buClr>
                <a:srgbClr val="E60000"/>
              </a:buClr>
              <a:buSzPct val="100000"/>
              <a:buFont typeface="Symbol" pitchFamily="18" charset="2"/>
              <a:buNone/>
              <a:tabLst/>
              <a:defRPr/>
            </a:pPr>
            <a:endParaRPr kumimoji="0" lang="en-GB" sz="1200" b="0" i="0" u="none" strike="noStrike" kern="1200" cap="none" spc="0" normalizeH="0" baseline="0" noProof="0" dirty="0">
              <a:ln>
                <a:noFill/>
              </a:ln>
              <a:solidFill>
                <a:prstClr val="black"/>
              </a:solidFill>
              <a:effectLst/>
              <a:uLnTx/>
              <a:uFillTx/>
              <a:latin typeface="Frutiger 55 Roman"/>
              <a:ea typeface="Arial Unicode MS" pitchFamily="34" charset="-128"/>
              <a:cs typeface="+mn-cs"/>
            </a:endParaRPr>
          </a:p>
          <a:p>
            <a:pPr fontAlgn="base">
              <a:spcBef>
                <a:spcPts val="0"/>
              </a:spcBef>
            </a:pPr>
            <a:br>
              <a:rPr lang="en-GB" sz="1100" dirty="0"/>
            </a:br>
            <a:br>
              <a:rPr lang="en-GB" sz="1100" dirty="0"/>
            </a:br>
            <a:endParaRPr lang="en-GB" sz="1100"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0853" y="3050541"/>
            <a:ext cx="1728673" cy="1874146"/>
          </a:xfrm>
          <a:prstGeom prst="rect">
            <a:avLst/>
          </a:prstGeom>
        </p:spPr>
      </p:pic>
      <p:sp>
        <p:nvSpPr>
          <p:cNvPr id="13" name="PRESENTATION TITLE"/>
          <p:cNvSpPr txBox="1">
            <a:spLocks/>
          </p:cNvSpPr>
          <p:nvPr>
            <p:custDataLst>
              <p:tags r:id="rId1"/>
            </p:custDataLst>
          </p:nvPr>
        </p:nvSpPr>
        <p:spPr>
          <a:xfrm>
            <a:off x="8321853" y="1210907"/>
            <a:ext cx="5083989" cy="681973"/>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1909" dirty="0"/>
          </a:p>
        </p:txBody>
      </p:sp>
      <p:sp>
        <p:nvSpPr>
          <p:cNvPr id="14" name="Title 4"/>
          <p:cNvSpPr>
            <a:spLocks noGrp="1"/>
          </p:cNvSpPr>
          <p:nvPr>
            <p:ph type="ctrTitle"/>
          </p:nvPr>
        </p:nvSpPr>
        <p:spPr>
          <a:xfrm>
            <a:off x="384369" y="1483822"/>
            <a:ext cx="7452985" cy="642158"/>
          </a:xfrm>
        </p:spPr>
        <p:txBody>
          <a:bodyPr/>
          <a:lstStyle/>
          <a:p>
            <a:r>
              <a:rPr lang="en-GB" sz="2400" dirty="0">
                <a:solidFill>
                  <a:srgbClr val="E60000"/>
                </a:solidFill>
              </a:rPr>
              <a:t>Our outlook for 3Q</a:t>
            </a:r>
            <a:br>
              <a:rPr lang="en-GB" dirty="0"/>
            </a:br>
            <a:r>
              <a:rPr lang="en-US" dirty="0"/>
              <a:t>Ideas for growth, income, and protection</a:t>
            </a:r>
            <a:endParaRPr lang="en-GB" dirty="0"/>
          </a:p>
        </p:txBody>
      </p:sp>
      <p:sp>
        <p:nvSpPr>
          <p:cNvPr id="15" name="Text Placeholder 5"/>
          <p:cNvSpPr>
            <a:spLocks noGrp="1"/>
          </p:cNvSpPr>
          <p:nvPr>
            <p:ph type="body" sz="quarter" idx="12"/>
          </p:nvPr>
        </p:nvSpPr>
        <p:spPr>
          <a:xfrm>
            <a:off x="384369" y="2214946"/>
            <a:ext cx="7452985" cy="233795"/>
          </a:xfrm>
        </p:spPr>
        <p:txBody>
          <a:bodyPr/>
          <a:lstStyle/>
          <a:p>
            <a:r>
              <a:rPr lang="de-CH" dirty="0"/>
              <a:t>UBS CIO livestream</a:t>
            </a:r>
            <a:r>
              <a:rPr lang="de-CH"/>
              <a:t>, 23 </a:t>
            </a:r>
            <a:r>
              <a:rPr lang="de-CH" dirty="0"/>
              <a:t>June 2021</a:t>
            </a:r>
            <a:endParaRPr lang="en-US" dirty="0"/>
          </a:p>
        </p:txBody>
      </p:sp>
      <p:sp>
        <p:nvSpPr>
          <p:cNvPr id="8" name="Rectangle 7"/>
          <p:cNvSpPr/>
          <p:nvPr/>
        </p:nvSpPr>
        <p:spPr>
          <a:xfrm>
            <a:off x="443358" y="4767301"/>
            <a:ext cx="5026819" cy="314686"/>
          </a:xfrm>
          <a:prstGeom prst="rect">
            <a:avLst/>
          </a:prstGeom>
        </p:spPr>
        <p:txBody>
          <a:bodyPr lIns="62342" tIns="31171" rIns="62342" bIns="31171">
            <a:spAutoFit/>
          </a:bodyPr>
          <a:lstStyle/>
          <a:p>
            <a:r>
              <a:rPr lang="en-GB" altLang="en-US" sz="818" dirty="0"/>
              <a:t>This report has been prepared by UBS AG and UBS Financial Services, Inc.</a:t>
            </a:r>
          </a:p>
          <a:p>
            <a:pPr>
              <a:spcBef>
                <a:spcPts val="0"/>
              </a:spcBef>
            </a:pPr>
            <a:r>
              <a:rPr lang="en-US" altLang="en-US" sz="818" dirty="0"/>
              <a:t>Required disclosures appear at the end of this presentation</a:t>
            </a:r>
            <a:endParaRPr lang="en-US" sz="818" dirty="0"/>
          </a:p>
        </p:txBody>
      </p:sp>
    </p:spTree>
    <p:extLst>
      <p:ext uri="{BB962C8B-B14F-4D97-AF65-F5344CB8AC3E}">
        <p14:creationId xmlns:p14="http://schemas.microsoft.com/office/powerpoint/2010/main" val="3180027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de-CH" sz="2400" dirty="0">
                <a:solidFill>
                  <a:schemeClr val="tx2"/>
                </a:solidFill>
              </a:rPr>
              <a:t>Inflation</a:t>
            </a:r>
            <a:r>
              <a:rPr lang="de-CH" sz="2400" dirty="0"/>
              <a:t>– Dividends, pricing power, private market infrastructure</a:t>
            </a:r>
            <a:endParaRPr lang="en-US" sz="2400" dirty="0"/>
          </a:p>
        </p:txBody>
      </p:sp>
      <p:sp>
        <p:nvSpPr>
          <p:cNvPr id="9" name="Text Box 4"/>
          <p:cNvSpPr txBox="1">
            <a:spLocks noChangeArrowheads="1"/>
          </p:cNvSpPr>
          <p:nvPr/>
        </p:nvSpPr>
        <p:spPr bwMode="auto">
          <a:xfrm>
            <a:off x="5862079" y="4659113"/>
            <a:ext cx="2874597"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a:defRPr sz="7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US" dirty="0"/>
              <a:t>Source: Bloomberg, UBS as of 14 June 2021</a:t>
            </a:r>
          </a:p>
        </p:txBody>
      </p:sp>
      <p:sp>
        <p:nvSpPr>
          <p:cNvPr id="14" name="Rectangle 13"/>
          <p:cNvSpPr>
            <a:spLocks noChangeArrowheads="1"/>
          </p:cNvSpPr>
          <p:nvPr/>
        </p:nvSpPr>
        <p:spPr bwMode="gray">
          <a:xfrm>
            <a:off x="1533525" y="4865075"/>
            <a:ext cx="6941354" cy="92333"/>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741905"/>
            <a:r>
              <a:rPr lang="en-US" sz="6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6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4635134" y="758919"/>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101246"/>
            <a:r>
              <a:rPr lang="en-GB" sz="1200" b="1" kern="0" dirty="0">
                <a:solidFill>
                  <a:srgbClr val="000000"/>
                </a:solidFill>
                <a:latin typeface="Frutiger 45 Light" panose="020B0603020202020204" pitchFamily="34" charset="0"/>
              </a:rPr>
              <a:t>Pricing power – ability to pass on higher costs</a:t>
            </a:r>
            <a:endParaRPr lang="en-US" sz="1200" b="1" kern="0" dirty="0">
              <a:solidFill>
                <a:srgbClr val="000000"/>
              </a:solidFill>
              <a:latin typeface="Frutiger 45 Light" panose="020B0603020202020204" pitchFamily="34" charset="0"/>
            </a:endParaRPr>
          </a:p>
        </p:txBody>
      </p:sp>
      <p:sp>
        <p:nvSpPr>
          <p:cNvPr id="11" name="Rounded Rectangle 10"/>
          <p:cNvSpPr/>
          <p:nvPr/>
        </p:nvSpPr>
        <p:spPr>
          <a:xfrm>
            <a:off x="369403" y="765269"/>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200" b="1" kern="0" dirty="0">
                <a:solidFill>
                  <a:prstClr val="white"/>
                </a:solidFill>
                <a:latin typeface="Frutiger 45 Light" panose="020B0603020202020204" pitchFamily="34" charset="0"/>
              </a:rPr>
              <a:t>Inflation-busting dividend stocks</a:t>
            </a:r>
            <a:endParaRPr sz="1200" b="1" kern="0" dirty="0">
              <a:solidFill>
                <a:prstClr val="white"/>
              </a:solidFill>
              <a:latin typeface="Frutiger 45 Light" panose="020B0603020202020204" pitchFamily="34" charset="0"/>
            </a:endParaRPr>
          </a:p>
        </p:txBody>
      </p:sp>
      <p:sp>
        <p:nvSpPr>
          <p:cNvPr id="12" name="Text Box 4"/>
          <p:cNvSpPr txBox="1">
            <a:spLocks noChangeArrowheads="1"/>
          </p:cNvSpPr>
          <p:nvPr/>
        </p:nvSpPr>
        <p:spPr bwMode="auto">
          <a:xfrm>
            <a:off x="1899285" y="4660408"/>
            <a:ext cx="2567022"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a:defRPr sz="7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a:t>Source: Bloomberg, UBS, as of June 2021</a:t>
            </a:r>
            <a:endParaRPr lang="en-US" dirty="0"/>
          </a:p>
        </p:txBody>
      </p:sp>
      <p:pic>
        <p:nvPicPr>
          <p:cNvPr id="2" name="Picture 1">
            <a:extLst>
              <a:ext uri="{FF2B5EF4-FFF2-40B4-BE49-F238E27FC236}">
                <a16:creationId xmlns:a16="http://schemas.microsoft.com/office/drawing/2014/main" id="{A3C606AE-1BEC-40CE-9DFD-0B893703EF61}"/>
              </a:ext>
            </a:extLst>
          </p:cNvPr>
          <p:cNvPicPr>
            <a:picLocks noChangeAspect="1"/>
          </p:cNvPicPr>
          <p:nvPr/>
        </p:nvPicPr>
        <p:blipFill>
          <a:blip r:embed="rId4"/>
          <a:stretch>
            <a:fillRect/>
          </a:stretch>
        </p:blipFill>
        <p:spPr>
          <a:xfrm>
            <a:off x="382385" y="1476008"/>
            <a:ext cx="4114800" cy="3037738"/>
          </a:xfrm>
          <a:prstGeom prst="rect">
            <a:avLst/>
          </a:prstGeom>
        </p:spPr>
      </p:pic>
      <p:pic>
        <p:nvPicPr>
          <p:cNvPr id="16" name="Picture 15">
            <a:extLst>
              <a:ext uri="{FF2B5EF4-FFF2-40B4-BE49-F238E27FC236}">
                <a16:creationId xmlns:a16="http://schemas.microsoft.com/office/drawing/2014/main" id="{79494014-94A9-4AD9-B6C3-60CEF339CAFA}"/>
              </a:ext>
            </a:extLst>
          </p:cNvPr>
          <p:cNvPicPr>
            <a:picLocks noChangeAspect="1"/>
          </p:cNvPicPr>
          <p:nvPr/>
        </p:nvPicPr>
        <p:blipFill>
          <a:blip r:embed="rId5"/>
          <a:stretch>
            <a:fillRect/>
          </a:stretch>
        </p:blipFill>
        <p:spPr>
          <a:xfrm>
            <a:off x="4661375" y="1209489"/>
            <a:ext cx="4114800" cy="3228975"/>
          </a:xfrm>
          <a:prstGeom prst="rect">
            <a:avLst/>
          </a:prstGeom>
        </p:spPr>
      </p:pic>
      <p:sp>
        <p:nvSpPr>
          <p:cNvPr id="4" name="TextBox 3"/>
          <p:cNvSpPr txBox="1"/>
          <p:nvPr/>
        </p:nvSpPr>
        <p:spPr>
          <a:xfrm>
            <a:off x="5089043" y="1476008"/>
            <a:ext cx="2546668" cy="239670"/>
          </a:xfrm>
          <a:prstGeom prst="rect">
            <a:avLst/>
          </a:prstGeom>
          <a:noFill/>
        </p:spPr>
        <p:txBody>
          <a:bodyPr wrap="square" lIns="0" tIns="0" rIns="0" bIns="0" rtlCol="0">
            <a:noAutofit/>
          </a:bodyPr>
          <a:lstStyle/>
          <a:p>
            <a:r>
              <a:rPr lang="en-US" sz="1000" dirty="0">
                <a:latin typeface="Frutiger 45 Light" panose="020B0603020202020204" pitchFamily="34" charset="0"/>
              </a:rPr>
              <a:t>World Container Index - Composite Container Freight Benchmark Rate per 40 Foot Box for major East West trade routes (in USD)</a:t>
            </a:r>
            <a:endParaRPr lang="de-CH" sz="10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3821892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577" y="1658489"/>
            <a:ext cx="8354291" cy="1082732"/>
          </a:xfrm>
        </p:spPr>
        <p:txBody>
          <a:bodyPr/>
          <a:lstStyle/>
          <a:p>
            <a:r>
              <a:rPr lang="en-GB" dirty="0"/>
              <a:t>Leslie Falconio</a:t>
            </a:r>
          </a:p>
          <a:p>
            <a:r>
              <a:rPr lang="en-GB" sz="2400" dirty="0"/>
              <a:t>Senior Fixed Income Strategist Americas, </a:t>
            </a:r>
            <a:r>
              <a:rPr lang="en-US" sz="2400" dirty="0"/>
              <a:t>UBS CIO GWM</a:t>
            </a:r>
          </a:p>
        </p:txBody>
      </p:sp>
    </p:spTree>
    <p:extLst>
      <p:ext uri="{BB962C8B-B14F-4D97-AF65-F5344CB8AC3E}">
        <p14:creationId xmlns:p14="http://schemas.microsoft.com/office/powerpoint/2010/main" val="929714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t>Enhancing total return through yield</a:t>
            </a:r>
          </a:p>
        </p:txBody>
      </p:sp>
      <p:sp>
        <p:nvSpPr>
          <p:cNvPr id="9" name="Text Box 4"/>
          <p:cNvSpPr txBox="1">
            <a:spLocks noChangeArrowheads="1"/>
          </p:cNvSpPr>
          <p:nvPr/>
        </p:nvSpPr>
        <p:spPr bwMode="auto">
          <a:xfrm>
            <a:off x="3044257" y="4712456"/>
            <a:ext cx="5502309"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700" b="0" dirty="0">
                <a:solidFill>
                  <a:srgbClr val="000000"/>
                </a:solidFill>
                <a:latin typeface="Frutiger 45 Light" panose="020B0603020202020204" pitchFamily="34" charset="0"/>
              </a:rPr>
              <a:t>Source: Bloomberg, S&amp;P. UBS as of June 2021</a:t>
            </a:r>
          </a:p>
        </p:txBody>
      </p:sp>
      <p:sp>
        <p:nvSpPr>
          <p:cNvPr id="14" name="Rectangle 13"/>
          <p:cNvSpPr>
            <a:spLocks noChangeArrowheads="1"/>
          </p:cNvSpPr>
          <p:nvPr/>
        </p:nvSpPr>
        <p:spPr bwMode="gray">
          <a:xfrm>
            <a:off x="2437091" y="4865075"/>
            <a:ext cx="6037788" cy="184666"/>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741905"/>
            <a:r>
              <a:rPr lang="en-US" sz="600" dirty="0">
                <a:solidFill>
                  <a:prstClr val="black"/>
                </a:solidFill>
                <a:latin typeface="Frutiger 45 Light" panose="020B0603020202020204" pitchFamily="34" charset="0"/>
              </a:rPr>
              <a:t>Charts and scenarios are for illustrative purposes only. Historical performance and forecasts are no guarantee for future performance. </a:t>
            </a:r>
            <a:r>
              <a:rPr lang="en-US" sz="600" dirty="0">
                <a:solidFill>
                  <a:srgbClr val="000000"/>
                </a:solidFill>
                <a:latin typeface="Frutiger 45 Light" panose="020B060302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4635134" y="758919"/>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101246"/>
            <a:r>
              <a:rPr lang="en-US" sz="1200" b="1" kern="0" dirty="0">
                <a:solidFill>
                  <a:srgbClr val="000000"/>
                </a:solidFill>
                <a:latin typeface="Frutiger 45 Light" panose="020B0603020202020204" pitchFamily="34" charset="0"/>
              </a:rPr>
              <a:t>While senior loans offer yield and inflation protection</a:t>
            </a:r>
          </a:p>
        </p:txBody>
      </p:sp>
      <p:sp>
        <p:nvSpPr>
          <p:cNvPr id="11" name="Rounded Rectangle 10"/>
          <p:cNvSpPr/>
          <p:nvPr/>
        </p:nvSpPr>
        <p:spPr>
          <a:xfrm>
            <a:off x="369403" y="765269"/>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200" b="1" kern="0" dirty="0">
                <a:solidFill>
                  <a:prstClr val="white"/>
                </a:solidFill>
                <a:latin typeface="Frutiger 45 Light" panose="020B0603020202020204" pitchFamily="34" charset="0"/>
              </a:rPr>
              <a:t>Asia and US HY remain attractive</a:t>
            </a:r>
            <a:endParaRPr sz="1200" b="1" kern="0" dirty="0">
              <a:solidFill>
                <a:prstClr val="white"/>
              </a:solidFill>
              <a:latin typeface="Frutiger 45 Light" panose="020B0603020202020204" pitchFamily="34" charset="0"/>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993" y="1329358"/>
            <a:ext cx="3518978" cy="2728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7522" y="1329358"/>
            <a:ext cx="4232412" cy="2681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89599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382385" y="0"/>
            <a:ext cx="8354291" cy="642158"/>
          </a:xfrm>
        </p:spPr>
        <p:txBody>
          <a:bodyPr>
            <a:normAutofit/>
          </a:bodyPr>
          <a:lstStyle/>
          <a:p>
            <a:r>
              <a:rPr lang="en-US" sz="2400" dirty="0"/>
              <a:t>Implementing portfolio income strategies</a:t>
            </a:r>
            <a:endParaRPr lang="en-US" sz="2400" dirty="0">
              <a:solidFill>
                <a:schemeClr val="tx2"/>
              </a:solidFill>
            </a:endParaRPr>
          </a:p>
        </p:txBody>
      </p:sp>
      <p:sp>
        <p:nvSpPr>
          <p:cNvPr id="6" name="TextBox 5"/>
          <p:cNvSpPr txBox="1"/>
          <p:nvPr>
            <p:custDataLst>
              <p:tags r:id="rId3"/>
            </p:custDataLst>
          </p:nvPr>
        </p:nvSpPr>
        <p:spPr>
          <a:xfrm>
            <a:off x="382385" y="4540909"/>
            <a:ext cx="8354291" cy="245455"/>
          </a:xfrm>
          <a:prstGeom prst="rect">
            <a:avLst/>
          </a:prstGeom>
          <a:noFill/>
        </p:spPr>
        <p:txBody>
          <a:bodyPr vert="horz" wrap="square" lIns="0" tIns="0" rIns="0" bIns="0" rtlCol="0" anchor="b" anchorCtr="0">
            <a:noAutofit/>
          </a:bodyPr>
          <a:lstStyle/>
          <a:p>
            <a:pPr algn="r" eaLnBrk="1">
              <a:spcBef>
                <a:spcPts val="0"/>
              </a:spcBef>
              <a:spcAft>
                <a:spcPts val="487"/>
              </a:spcAft>
            </a:pPr>
            <a:r>
              <a:rPr lang="en-US" sz="700" kern="0" dirty="0">
                <a:latin typeface="Frutiger 45 Light" panose="020B0603020202020204" pitchFamily="34" charset="0"/>
              </a:rPr>
              <a:t>Source: Bloomberg, UBS, June 2021</a:t>
            </a:r>
          </a:p>
          <a:p>
            <a:pPr algn="r" eaLnBrk="1">
              <a:spcBef>
                <a:spcPts val="0"/>
              </a:spcBef>
              <a:spcAft>
                <a:spcPts val="487"/>
              </a:spcAft>
            </a:pPr>
            <a:r>
              <a:rPr lang="en-US" sz="700" kern="0" dirty="0">
                <a:latin typeface="Frutiger 45 Light" panose="020B0603020202020204" pitchFamily="34" charset="0"/>
              </a:rPr>
              <a:t>Charts and scenarios are for illustrative purposes only. Historical performance and forecasts are no guarantee for future performance.</a:t>
            </a:r>
            <a:br>
              <a:rPr lang="en-US" sz="700" kern="0" dirty="0">
                <a:latin typeface="Frutiger 45 Light" panose="020B0603020202020204" pitchFamily="34" charset="0"/>
              </a:rPr>
            </a:br>
            <a:r>
              <a:rPr lang="en-US" sz="700" kern="0" dirty="0">
                <a:latin typeface="Frutiger 45 Light" panose="020B0603020202020204" pitchFamily="34" charset="0"/>
              </a:rPr>
              <a:t>Please see important disclaimer at the end of the document.</a:t>
            </a:r>
          </a:p>
        </p:txBody>
      </p:sp>
      <p:sp>
        <p:nvSpPr>
          <p:cNvPr id="9" name="Rectangle 8">
            <a:extLst>
              <a:ext uri="{FF2B5EF4-FFF2-40B4-BE49-F238E27FC236}">
                <a16:creationId xmlns:a16="http://schemas.microsoft.com/office/drawing/2014/main" id="{9088C04A-7E7E-4A1D-AEE0-22FADCA063ED}"/>
              </a:ext>
            </a:extLst>
          </p:cNvPr>
          <p:cNvSpPr/>
          <p:nvPr/>
        </p:nvSpPr>
        <p:spPr>
          <a:xfrm>
            <a:off x="4537480" y="1113917"/>
            <a:ext cx="2598784" cy="1370338"/>
          </a:xfrm>
          <a:prstGeom prst="rect">
            <a:avLst/>
          </a:prstGeom>
          <a:solidFill>
            <a:schemeClr val="accent2">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044" tIns="0" rIns="0" bIns="0" numCol="1" spcCol="0" rtlCol="0" fromWordArt="0" anchor="ctr" anchorCtr="0" forceAA="0" compatLnSpc="1">
            <a:prstTxWarp prst="textNoShape">
              <a:avLst/>
            </a:prstTxWarp>
            <a:noAutofit/>
          </a:bodyPr>
          <a:lstStyle/>
          <a:p>
            <a:pPr algn="ctr"/>
            <a:r>
              <a:rPr lang="en-US" b="1" dirty="0">
                <a:solidFill>
                  <a:schemeClr val="tx1"/>
                </a:solidFill>
                <a:latin typeface="Frutiger 45 Light" panose="020B0603020202020204" pitchFamily="34" charset="0"/>
              </a:rPr>
              <a:t>Private credit</a:t>
            </a:r>
          </a:p>
        </p:txBody>
      </p:sp>
      <p:sp>
        <p:nvSpPr>
          <p:cNvPr id="10" name="Rectangle 9">
            <a:extLst>
              <a:ext uri="{FF2B5EF4-FFF2-40B4-BE49-F238E27FC236}">
                <a16:creationId xmlns:a16="http://schemas.microsoft.com/office/drawing/2014/main" id="{9589AB42-82BC-45DB-9CBB-7C0ADA7BA451}"/>
              </a:ext>
            </a:extLst>
          </p:cNvPr>
          <p:cNvSpPr/>
          <p:nvPr/>
        </p:nvSpPr>
        <p:spPr>
          <a:xfrm>
            <a:off x="4537480" y="2533293"/>
            <a:ext cx="2598784" cy="1370338"/>
          </a:xfrm>
          <a:prstGeom prst="rect">
            <a:avLst/>
          </a:prstGeom>
          <a:solidFill>
            <a:schemeClr val="accent2">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044" tIns="0" rIns="0" bIns="0" numCol="1" spcCol="0" rtlCol="0" fromWordArt="0" anchor="ctr" anchorCtr="0" forceAA="0" compatLnSpc="1">
            <a:prstTxWarp prst="textNoShape">
              <a:avLst/>
            </a:prstTxWarp>
            <a:noAutofit/>
          </a:bodyPr>
          <a:lstStyle/>
          <a:p>
            <a:pPr algn="ctr"/>
            <a:r>
              <a:rPr lang="en-US" b="1" dirty="0">
                <a:solidFill>
                  <a:schemeClr val="tx1"/>
                </a:solidFill>
                <a:latin typeface="Frutiger 45 Light" panose="020B0603020202020204" pitchFamily="34" charset="0"/>
              </a:rPr>
              <a:t>Volatility selling</a:t>
            </a:r>
          </a:p>
        </p:txBody>
      </p:sp>
      <p:sp>
        <p:nvSpPr>
          <p:cNvPr id="11" name="Rectangle 10">
            <a:extLst>
              <a:ext uri="{FF2B5EF4-FFF2-40B4-BE49-F238E27FC236}">
                <a16:creationId xmlns:a16="http://schemas.microsoft.com/office/drawing/2014/main" id="{D9C6922D-3B65-46AF-A35B-0738120A5267}"/>
              </a:ext>
            </a:extLst>
          </p:cNvPr>
          <p:cNvSpPr/>
          <p:nvPr/>
        </p:nvSpPr>
        <p:spPr>
          <a:xfrm>
            <a:off x="1884204" y="1113917"/>
            <a:ext cx="2598784" cy="1370338"/>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044" tIns="0" rIns="0" bIns="0" numCol="1" spcCol="0" rtlCol="0" fromWordArt="0" anchor="ctr" anchorCtr="0" forceAA="0" compatLnSpc="1">
            <a:prstTxWarp prst="textNoShape">
              <a:avLst/>
            </a:prstTxWarp>
            <a:noAutofit/>
          </a:bodyPr>
          <a:lstStyle/>
          <a:p>
            <a:pPr algn="ctr"/>
            <a:r>
              <a:rPr lang="en-US" b="1" dirty="0">
                <a:solidFill>
                  <a:schemeClr val="bg1"/>
                </a:solidFill>
                <a:latin typeface="Frutiger 45 Light" panose="020B0603020202020204" pitchFamily="34" charset="0"/>
              </a:rPr>
              <a:t>Active fixed income</a:t>
            </a:r>
          </a:p>
        </p:txBody>
      </p:sp>
      <p:sp>
        <p:nvSpPr>
          <p:cNvPr id="12" name="Rectangle 11">
            <a:extLst>
              <a:ext uri="{FF2B5EF4-FFF2-40B4-BE49-F238E27FC236}">
                <a16:creationId xmlns:a16="http://schemas.microsoft.com/office/drawing/2014/main" id="{B3064404-13B1-4B22-B83B-4364FAA78313}"/>
              </a:ext>
            </a:extLst>
          </p:cNvPr>
          <p:cNvSpPr/>
          <p:nvPr/>
        </p:nvSpPr>
        <p:spPr>
          <a:xfrm>
            <a:off x="1884204" y="2533293"/>
            <a:ext cx="2598784" cy="1370338"/>
          </a:xfrm>
          <a:prstGeom prst="rect">
            <a:avLst/>
          </a:prstGeom>
          <a:solidFill>
            <a:schemeClr val="accent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044" tIns="0" rIns="0" bIns="0" numCol="1" spcCol="0" rtlCol="0" fromWordArt="0" anchor="ctr" anchorCtr="0" forceAA="0" compatLnSpc="1">
            <a:prstTxWarp prst="textNoShape">
              <a:avLst/>
            </a:prstTxWarp>
            <a:noAutofit/>
          </a:bodyPr>
          <a:lstStyle/>
          <a:p>
            <a:pPr algn="ctr"/>
            <a:r>
              <a:rPr lang="en-US" b="1" dirty="0">
                <a:solidFill>
                  <a:schemeClr val="tx1"/>
                </a:solidFill>
                <a:latin typeface="Frutiger 45 Light" panose="020B0603020202020204" pitchFamily="34" charset="0"/>
              </a:rPr>
              <a:t>Borrowing</a:t>
            </a:r>
          </a:p>
        </p:txBody>
      </p:sp>
    </p:spTree>
    <p:custDataLst>
      <p:tags r:id="rId1"/>
    </p:custDataLst>
    <p:extLst>
      <p:ext uri="{BB962C8B-B14F-4D97-AF65-F5344CB8AC3E}">
        <p14:creationId xmlns:p14="http://schemas.microsoft.com/office/powerpoint/2010/main" val="481025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577" y="1658489"/>
            <a:ext cx="8354291" cy="1082732"/>
          </a:xfrm>
        </p:spPr>
        <p:txBody>
          <a:bodyPr/>
          <a:lstStyle/>
          <a:p>
            <a:r>
              <a:rPr lang="en-GB" dirty="0"/>
              <a:t>Dirk Effenberger</a:t>
            </a:r>
          </a:p>
          <a:p>
            <a:r>
              <a:rPr lang="en-GB" sz="2400" dirty="0"/>
              <a:t>Head Investment Risk, </a:t>
            </a:r>
            <a:r>
              <a:rPr lang="en-US" sz="2400" dirty="0"/>
              <a:t>UBS CIO GWM</a:t>
            </a:r>
          </a:p>
        </p:txBody>
      </p:sp>
    </p:spTree>
    <p:extLst>
      <p:ext uri="{BB962C8B-B14F-4D97-AF65-F5344CB8AC3E}">
        <p14:creationId xmlns:p14="http://schemas.microsoft.com/office/powerpoint/2010/main" val="2830150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How can I </a:t>
            </a:r>
            <a:r>
              <a:rPr lang="en-US" dirty="0">
                <a:solidFill>
                  <a:schemeClr val="tx2"/>
                </a:solidFill>
              </a:rPr>
              <a:t>protect against downside </a:t>
            </a:r>
            <a:r>
              <a:rPr lang="en-US" dirty="0"/>
              <a:t>risks?</a:t>
            </a:r>
            <a:endParaRPr lang="en-US" dirty="0">
              <a:solidFill>
                <a:schemeClr val="tx2"/>
              </a:solidFill>
            </a:endParaRPr>
          </a:p>
        </p:txBody>
      </p:sp>
      <p:sp>
        <p:nvSpPr>
          <p:cNvPr id="2" name="TextBox 1"/>
          <p:cNvSpPr txBox="1"/>
          <p:nvPr>
            <p:custDataLst>
              <p:tags r:id="rId3"/>
            </p:custDataLst>
          </p:nvPr>
        </p:nvSpPr>
        <p:spPr>
          <a:xfrm>
            <a:off x="748146" y="911829"/>
            <a:ext cx="2917173"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400" b="1" kern="0" dirty="0">
                <a:solidFill>
                  <a:prstClr val="black"/>
                </a:solidFill>
                <a:latin typeface="Frutiger 45 Light" panose="020B0603020202020204" pitchFamily="34" charset="0"/>
              </a:rPr>
              <a:t>Key risks to watch</a:t>
            </a:r>
            <a:endParaRPr lang="en-US" sz="1400" kern="0" dirty="0">
              <a:solidFill>
                <a:srgbClr val="464749"/>
              </a:solidFill>
              <a:latin typeface="Frutiger 45 Light" panose="020B0603020202020204" pitchFamily="34" charset="0"/>
            </a:endParaRPr>
          </a:p>
        </p:txBody>
      </p:sp>
      <p:sp>
        <p:nvSpPr>
          <p:cNvPr id="5" name="TextBox 4"/>
          <p:cNvSpPr txBox="1"/>
          <p:nvPr>
            <p:custDataLst>
              <p:tags r:id="rId4"/>
            </p:custDataLst>
          </p:nvPr>
        </p:nvSpPr>
        <p:spPr>
          <a:xfrm>
            <a:off x="4572000" y="944484"/>
            <a:ext cx="3108508"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400" b="1" kern="0" dirty="0">
                <a:solidFill>
                  <a:prstClr val="black"/>
                </a:solidFill>
                <a:latin typeface="Frutiger 45 Light" panose="020B0603020202020204" pitchFamily="34" charset="0"/>
              </a:rPr>
              <a:t>Investment ideas to protect against downside risks</a:t>
            </a:r>
            <a:endParaRPr lang="en-US" sz="1400" kern="0" dirty="0">
              <a:solidFill>
                <a:prstClr val="black"/>
              </a:solidFill>
              <a:latin typeface="Frutiger 45 Light" panose="020B0603020202020204" pitchFamily="34" charset="0"/>
            </a:endParaRPr>
          </a:p>
        </p:txBody>
      </p:sp>
      <p:sp>
        <p:nvSpPr>
          <p:cNvPr id="6" name="TextBox 5"/>
          <p:cNvSpPr txBox="1"/>
          <p:nvPr>
            <p:custDataLst>
              <p:tags r:id="rId5"/>
            </p:custDataLst>
          </p:nvPr>
        </p:nvSpPr>
        <p:spPr>
          <a:xfrm>
            <a:off x="906086" y="4729481"/>
            <a:ext cx="7308676"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Source: Bloomberg, UBS, June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8" name="TextBox 7">
            <a:extLst>
              <a:ext uri="{FF2B5EF4-FFF2-40B4-BE49-F238E27FC236}">
                <a16:creationId xmlns:a16="http://schemas.microsoft.com/office/drawing/2014/main" id="{DDBEC2C0-0B0F-4FF3-A9B9-0806B5EE633F}"/>
              </a:ext>
            </a:extLst>
          </p:cNvPr>
          <p:cNvSpPr txBox="1"/>
          <p:nvPr/>
        </p:nvSpPr>
        <p:spPr>
          <a:xfrm>
            <a:off x="382384" y="3237625"/>
            <a:ext cx="8356081" cy="1344036"/>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6" indent="-194826" defTabSz="685424">
              <a:spcBef>
                <a:spcPts val="614"/>
              </a:spcBef>
              <a:defRPr/>
            </a:pPr>
            <a:r>
              <a:rPr lang="en-US" sz="1100" dirty="0"/>
              <a:t>Equity markets have rallied to record highs, some investors are beginning to focus more on potential downside risks and considering whether it’s time to lock in profit, or to wait before committing more capital</a:t>
            </a:r>
          </a:p>
          <a:p>
            <a:pPr marL="194826" indent="-194826" defTabSz="685424">
              <a:spcBef>
                <a:spcPts val="614"/>
              </a:spcBef>
              <a:defRPr/>
            </a:pPr>
            <a:r>
              <a:rPr lang="en-US" sz="1100" dirty="0"/>
              <a:t>In our base case, we do not expect these risks to topple the rally, and long-term investors should not try to time the market. Waiting for risks to subside can be an indefinite and costly process</a:t>
            </a:r>
          </a:p>
          <a:p>
            <a:pPr marL="194826" indent="-194826" defTabSz="685424">
              <a:spcBef>
                <a:spcPts val="614"/>
              </a:spcBef>
              <a:defRPr/>
            </a:pPr>
            <a:r>
              <a:rPr lang="en-US" sz="1100" dirty="0"/>
              <a:t>Locking in gains on stocks that have outperformed and now have limited upside, or seeking greater downside protection via hedge funds, options, and structures are ways to protect against downside. Diversifying into select defensive stocks is another option</a:t>
            </a:r>
          </a:p>
        </p:txBody>
      </p:sp>
      <p:sp>
        <p:nvSpPr>
          <p:cNvPr id="9" name="Rectangle 8">
            <a:extLst>
              <a:ext uri="{FF2B5EF4-FFF2-40B4-BE49-F238E27FC236}">
                <a16:creationId xmlns:a16="http://schemas.microsoft.com/office/drawing/2014/main" id="{470FD68F-CFC0-482E-9753-17874A5EB5B6}"/>
              </a:ext>
            </a:extLst>
          </p:cNvPr>
          <p:cNvSpPr/>
          <p:nvPr/>
        </p:nvSpPr>
        <p:spPr>
          <a:xfrm>
            <a:off x="1286350" y="1443401"/>
            <a:ext cx="2917173" cy="307777"/>
          </a:xfrm>
          <a:prstGeom prst="rect">
            <a:avLst/>
          </a:prstGeom>
        </p:spPr>
        <p:txBody>
          <a:bodyPr wrap="square">
            <a:spAutoFit/>
          </a:bodyPr>
          <a:lstStyle/>
          <a:p>
            <a:pPr defTabSz="623438"/>
            <a:r>
              <a:rPr lang="en-US" sz="1400" b="1" dirty="0">
                <a:solidFill>
                  <a:srgbClr val="4D3C2F"/>
                </a:solidFill>
                <a:latin typeface="Frutiger 45 Light" panose="020B0603020202020204" pitchFamily="34" charset="0"/>
              </a:rPr>
              <a:t>Persistent inflation</a:t>
            </a:r>
            <a:endParaRPr lang="en-US" sz="1400" dirty="0">
              <a:solidFill>
                <a:srgbClr val="4D3C2F"/>
              </a:solidFill>
              <a:latin typeface="Frutiger 45 Light" panose="020B0603020202020204" pitchFamily="34" charset="0"/>
            </a:endParaRPr>
          </a:p>
        </p:txBody>
      </p:sp>
      <p:sp>
        <p:nvSpPr>
          <p:cNvPr id="10" name="Rectangle 9">
            <a:extLst>
              <a:ext uri="{FF2B5EF4-FFF2-40B4-BE49-F238E27FC236}">
                <a16:creationId xmlns:a16="http://schemas.microsoft.com/office/drawing/2014/main" id="{906738D0-51CB-463A-A2C4-0F5C84B8FCE1}"/>
              </a:ext>
            </a:extLst>
          </p:cNvPr>
          <p:cNvSpPr/>
          <p:nvPr/>
        </p:nvSpPr>
        <p:spPr>
          <a:xfrm>
            <a:off x="1286350" y="1895305"/>
            <a:ext cx="2917173" cy="307777"/>
          </a:xfrm>
          <a:prstGeom prst="rect">
            <a:avLst/>
          </a:prstGeom>
        </p:spPr>
        <p:txBody>
          <a:bodyPr wrap="square">
            <a:spAutoFit/>
          </a:bodyPr>
          <a:lstStyle/>
          <a:p>
            <a:pPr defTabSz="623438"/>
            <a:r>
              <a:rPr lang="en-US" sz="1400" b="1" dirty="0">
                <a:solidFill>
                  <a:srgbClr val="4D3C2F"/>
                </a:solidFill>
                <a:latin typeface="Frutiger 45 Light" panose="020B0603020202020204" pitchFamily="34" charset="0"/>
              </a:rPr>
              <a:t>Negative growth surprises</a:t>
            </a:r>
            <a:endParaRPr lang="en-US" sz="1400" dirty="0">
              <a:solidFill>
                <a:srgbClr val="4D3C2F"/>
              </a:solidFill>
              <a:latin typeface="Frutiger 45 Light" panose="020B0603020202020204" pitchFamily="34" charset="0"/>
            </a:endParaRPr>
          </a:p>
        </p:txBody>
      </p:sp>
      <p:sp>
        <p:nvSpPr>
          <p:cNvPr id="11" name="Rectangle 10">
            <a:extLst>
              <a:ext uri="{FF2B5EF4-FFF2-40B4-BE49-F238E27FC236}">
                <a16:creationId xmlns:a16="http://schemas.microsoft.com/office/drawing/2014/main" id="{8D77A908-5746-48AA-8CDF-F766379020F0}"/>
              </a:ext>
            </a:extLst>
          </p:cNvPr>
          <p:cNvSpPr/>
          <p:nvPr/>
        </p:nvSpPr>
        <p:spPr>
          <a:xfrm>
            <a:off x="1279788" y="2347209"/>
            <a:ext cx="2917173" cy="307777"/>
          </a:xfrm>
          <a:prstGeom prst="rect">
            <a:avLst/>
          </a:prstGeom>
        </p:spPr>
        <p:txBody>
          <a:bodyPr wrap="square">
            <a:spAutoFit/>
          </a:bodyPr>
          <a:lstStyle/>
          <a:p>
            <a:pPr defTabSz="623438"/>
            <a:r>
              <a:rPr lang="en-US" sz="1400" b="1" dirty="0">
                <a:solidFill>
                  <a:srgbClr val="4D3C2F"/>
                </a:solidFill>
                <a:latin typeface="Frutiger 45 Light" panose="020B0603020202020204" pitchFamily="34" charset="0"/>
              </a:rPr>
              <a:t>COVID-19 resurgence</a:t>
            </a:r>
            <a:endParaRPr lang="en-US" sz="1400" dirty="0">
              <a:solidFill>
                <a:srgbClr val="4D3C2F"/>
              </a:solidFill>
              <a:latin typeface="Frutiger 45 Light" panose="020B0603020202020204" pitchFamily="34" charset="0"/>
            </a:endParaRPr>
          </a:p>
        </p:txBody>
      </p:sp>
      <p:sp>
        <p:nvSpPr>
          <p:cNvPr id="13" name="Rectangle 12">
            <a:extLst>
              <a:ext uri="{FF2B5EF4-FFF2-40B4-BE49-F238E27FC236}">
                <a16:creationId xmlns:a16="http://schemas.microsoft.com/office/drawing/2014/main" id="{D9A72C6C-312B-4B61-A6D4-9753FF29074B}"/>
              </a:ext>
            </a:extLst>
          </p:cNvPr>
          <p:cNvSpPr/>
          <p:nvPr/>
        </p:nvSpPr>
        <p:spPr>
          <a:xfrm>
            <a:off x="1286350" y="2799112"/>
            <a:ext cx="2917173" cy="307777"/>
          </a:xfrm>
          <a:prstGeom prst="rect">
            <a:avLst/>
          </a:prstGeom>
        </p:spPr>
        <p:txBody>
          <a:bodyPr wrap="square">
            <a:spAutoFit/>
          </a:bodyPr>
          <a:lstStyle/>
          <a:p>
            <a:pPr defTabSz="623438"/>
            <a:r>
              <a:rPr lang="en-US" sz="1400" b="1" dirty="0">
                <a:solidFill>
                  <a:srgbClr val="4D3C2F"/>
                </a:solidFill>
                <a:latin typeface="Frutiger 45 Light" panose="020B0603020202020204" pitchFamily="34" charset="0"/>
              </a:rPr>
              <a:t>US-China tensions escalate</a:t>
            </a:r>
            <a:endParaRPr lang="en-US" sz="1400" dirty="0">
              <a:solidFill>
                <a:srgbClr val="4D3C2F"/>
              </a:solidFill>
              <a:latin typeface="Frutiger 45 Light" panose="020B0603020202020204" pitchFamily="34" charset="0"/>
            </a:endParaRPr>
          </a:p>
        </p:txBody>
      </p:sp>
      <p:sp>
        <p:nvSpPr>
          <p:cNvPr id="22" name="Rectangle 21">
            <a:extLst>
              <a:ext uri="{FF2B5EF4-FFF2-40B4-BE49-F238E27FC236}">
                <a16:creationId xmlns:a16="http://schemas.microsoft.com/office/drawing/2014/main" id="{544F5CC0-7AEE-41C4-AB11-5F0EFF36B2A2}"/>
              </a:ext>
            </a:extLst>
          </p:cNvPr>
          <p:cNvSpPr/>
          <p:nvPr/>
        </p:nvSpPr>
        <p:spPr>
          <a:xfrm>
            <a:off x="4979725" y="2099231"/>
            <a:ext cx="2333313" cy="307777"/>
          </a:xfrm>
          <a:prstGeom prst="rect">
            <a:avLst/>
          </a:prstGeom>
        </p:spPr>
        <p:txBody>
          <a:bodyPr wrap="square">
            <a:spAutoFit/>
          </a:bodyPr>
          <a:lstStyle/>
          <a:p>
            <a:pPr defTabSz="623438"/>
            <a:r>
              <a:rPr lang="en-US" sz="1400" b="1" dirty="0">
                <a:solidFill>
                  <a:srgbClr val="C07156">
                    <a:lumMod val="75000"/>
                  </a:srgbClr>
                </a:solidFill>
                <a:latin typeface="Frutiger 45 Light" panose="020B0603020202020204" pitchFamily="34" charset="0"/>
              </a:rPr>
              <a:t>Hedge funds</a:t>
            </a:r>
            <a:endParaRPr lang="en-US" sz="1400" dirty="0">
              <a:solidFill>
                <a:srgbClr val="C07156">
                  <a:lumMod val="75000"/>
                </a:srgbClr>
              </a:solidFill>
              <a:latin typeface="Frutiger 45 Light" panose="020B0603020202020204" pitchFamily="34" charset="0"/>
            </a:endParaRPr>
          </a:p>
        </p:txBody>
      </p:sp>
      <p:sp>
        <p:nvSpPr>
          <p:cNvPr id="23" name="Rectangle 22">
            <a:extLst>
              <a:ext uri="{FF2B5EF4-FFF2-40B4-BE49-F238E27FC236}">
                <a16:creationId xmlns:a16="http://schemas.microsoft.com/office/drawing/2014/main" id="{DE98AEFB-AA61-4502-84DE-615DBC0A5966}"/>
              </a:ext>
            </a:extLst>
          </p:cNvPr>
          <p:cNvSpPr/>
          <p:nvPr/>
        </p:nvSpPr>
        <p:spPr>
          <a:xfrm>
            <a:off x="4979725" y="1544330"/>
            <a:ext cx="2333313" cy="307777"/>
          </a:xfrm>
          <a:prstGeom prst="rect">
            <a:avLst/>
          </a:prstGeom>
        </p:spPr>
        <p:txBody>
          <a:bodyPr wrap="square">
            <a:spAutoFit/>
          </a:bodyPr>
          <a:lstStyle/>
          <a:p>
            <a:pPr defTabSz="623438"/>
            <a:r>
              <a:rPr lang="en-US" sz="1400" b="1" dirty="0">
                <a:solidFill>
                  <a:srgbClr val="C07156">
                    <a:lumMod val="75000"/>
                  </a:srgbClr>
                </a:solidFill>
                <a:latin typeface="Frutiger 45 Light" panose="020B0603020202020204" pitchFamily="34" charset="0"/>
              </a:rPr>
              <a:t>Select defensive stocks</a:t>
            </a:r>
            <a:endParaRPr lang="en-US" sz="1400" dirty="0">
              <a:solidFill>
                <a:srgbClr val="C07156">
                  <a:lumMod val="75000"/>
                </a:srgbClr>
              </a:solidFill>
              <a:latin typeface="Frutiger 45 Light" panose="020B0603020202020204" pitchFamily="34" charset="0"/>
            </a:endParaRPr>
          </a:p>
        </p:txBody>
      </p:sp>
      <p:sp>
        <p:nvSpPr>
          <p:cNvPr id="24" name="Rectangle 23">
            <a:extLst>
              <a:ext uri="{FF2B5EF4-FFF2-40B4-BE49-F238E27FC236}">
                <a16:creationId xmlns:a16="http://schemas.microsoft.com/office/drawing/2014/main" id="{FF4AAA30-6238-43ED-8D54-7E816888378B}"/>
              </a:ext>
            </a:extLst>
          </p:cNvPr>
          <p:cNvSpPr/>
          <p:nvPr/>
        </p:nvSpPr>
        <p:spPr>
          <a:xfrm>
            <a:off x="4973162" y="2605568"/>
            <a:ext cx="2917172" cy="523220"/>
          </a:xfrm>
          <a:prstGeom prst="rect">
            <a:avLst/>
          </a:prstGeom>
        </p:spPr>
        <p:txBody>
          <a:bodyPr wrap="square">
            <a:spAutoFit/>
          </a:bodyPr>
          <a:lstStyle/>
          <a:p>
            <a:pPr defTabSz="623438"/>
            <a:r>
              <a:rPr lang="en-US" sz="1400" b="1" dirty="0">
                <a:solidFill>
                  <a:srgbClr val="C07156">
                    <a:lumMod val="75000"/>
                  </a:srgbClr>
                </a:solidFill>
                <a:latin typeface="Frutiger 45 Light" panose="020B0603020202020204" pitchFamily="34" charset="0"/>
              </a:rPr>
              <a:t>Options strategies, structured investments</a:t>
            </a:r>
            <a:endParaRPr lang="en-US" sz="1400" dirty="0">
              <a:solidFill>
                <a:srgbClr val="C07156">
                  <a:lumMod val="75000"/>
                </a:srgbClr>
              </a:solidFill>
              <a:latin typeface="Frutiger 45 Light" panose="020B0603020202020204" pitchFamily="34" charset="0"/>
            </a:endParaRPr>
          </a:p>
        </p:txBody>
      </p:sp>
      <p:pic>
        <p:nvPicPr>
          <p:cNvPr id="27" name="Picture 26">
            <a:extLst>
              <a:ext uri="{FF2B5EF4-FFF2-40B4-BE49-F238E27FC236}">
                <a16:creationId xmlns:a16="http://schemas.microsoft.com/office/drawing/2014/main" id="{0C6888D3-1094-4600-9656-C5776E0BD2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1922" y="1377890"/>
            <a:ext cx="277056" cy="277056"/>
          </a:xfrm>
          <a:prstGeom prst="rect">
            <a:avLst/>
          </a:prstGeom>
        </p:spPr>
      </p:pic>
      <p:pic>
        <p:nvPicPr>
          <p:cNvPr id="28" name="Picture 27">
            <a:extLst>
              <a:ext uri="{FF2B5EF4-FFF2-40B4-BE49-F238E27FC236}">
                <a16:creationId xmlns:a16="http://schemas.microsoft.com/office/drawing/2014/main" id="{A167A8FF-7C04-4DB7-8211-375D250DBDD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1922" y="2767808"/>
            <a:ext cx="277056" cy="277056"/>
          </a:xfrm>
          <a:prstGeom prst="rect">
            <a:avLst/>
          </a:prstGeom>
        </p:spPr>
      </p:pic>
      <p:pic>
        <p:nvPicPr>
          <p:cNvPr id="34" name="Picture 33">
            <a:extLst>
              <a:ext uri="{FF2B5EF4-FFF2-40B4-BE49-F238E27FC236}">
                <a16:creationId xmlns:a16="http://schemas.microsoft.com/office/drawing/2014/main" id="{2ABD9E49-6847-4AC4-845E-141FF18213D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1922" y="1844709"/>
            <a:ext cx="277056" cy="277056"/>
          </a:xfrm>
          <a:prstGeom prst="rect">
            <a:avLst/>
          </a:prstGeom>
        </p:spPr>
      </p:pic>
      <p:pic>
        <p:nvPicPr>
          <p:cNvPr id="37" name="Picture 36">
            <a:extLst>
              <a:ext uri="{FF2B5EF4-FFF2-40B4-BE49-F238E27FC236}">
                <a16:creationId xmlns:a16="http://schemas.microsoft.com/office/drawing/2014/main" id="{5D0E3F58-1873-49A1-93ED-2FF1564BD17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11922" y="2272618"/>
            <a:ext cx="277056" cy="277056"/>
          </a:xfrm>
          <a:prstGeom prst="rect">
            <a:avLst/>
          </a:prstGeom>
        </p:spPr>
      </p:pic>
      <p:pic>
        <p:nvPicPr>
          <p:cNvPr id="39" name="Picture 38">
            <a:extLst>
              <a:ext uri="{FF2B5EF4-FFF2-40B4-BE49-F238E27FC236}">
                <a16:creationId xmlns:a16="http://schemas.microsoft.com/office/drawing/2014/main" id="{F5F18C63-0A20-4BD1-8800-C13ADCD20DB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674736" y="2065627"/>
            <a:ext cx="277056" cy="277056"/>
          </a:xfrm>
          <a:prstGeom prst="rect">
            <a:avLst/>
          </a:prstGeom>
        </p:spPr>
      </p:pic>
      <p:pic>
        <p:nvPicPr>
          <p:cNvPr id="41" name="Picture 40">
            <a:extLst>
              <a:ext uri="{FF2B5EF4-FFF2-40B4-BE49-F238E27FC236}">
                <a16:creationId xmlns:a16="http://schemas.microsoft.com/office/drawing/2014/main" id="{0F882098-CA4F-4A8A-8DD6-9A2D0C74CA9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674736" y="1510726"/>
            <a:ext cx="277056" cy="277056"/>
          </a:xfrm>
          <a:prstGeom prst="rect">
            <a:avLst/>
          </a:prstGeom>
        </p:spPr>
      </p:pic>
      <p:pic>
        <p:nvPicPr>
          <p:cNvPr id="43" name="Picture 42">
            <a:extLst>
              <a:ext uri="{FF2B5EF4-FFF2-40B4-BE49-F238E27FC236}">
                <a16:creationId xmlns:a16="http://schemas.microsoft.com/office/drawing/2014/main" id="{9D44E75A-4D8A-4BBF-A13B-F58FBE53CE3F}"/>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674736" y="2630743"/>
            <a:ext cx="277056" cy="277056"/>
          </a:xfrm>
          <a:prstGeom prst="rect">
            <a:avLst/>
          </a:prstGeom>
        </p:spPr>
      </p:pic>
    </p:spTree>
    <p:custDataLst>
      <p:tags r:id="rId1"/>
    </p:custDataLst>
    <p:extLst>
      <p:ext uri="{BB962C8B-B14F-4D97-AF65-F5344CB8AC3E}">
        <p14:creationId xmlns:p14="http://schemas.microsoft.com/office/powerpoint/2010/main" val="3866400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B178CDA-FF7D-447F-B806-EA110C43D191}"/>
              </a:ext>
            </a:extLst>
          </p:cNvPr>
          <p:cNvPicPr>
            <a:picLocks noChangeAspect="1"/>
          </p:cNvPicPr>
          <p:nvPr/>
        </p:nvPicPr>
        <p:blipFill>
          <a:blip r:embed="rId8"/>
          <a:stretch>
            <a:fillRect/>
          </a:stretch>
        </p:blipFill>
        <p:spPr>
          <a:xfrm>
            <a:off x="369323" y="1730783"/>
            <a:ext cx="3663608" cy="2849474"/>
          </a:xfrm>
          <a:prstGeom prst="rect">
            <a:avLst/>
          </a:prstGeom>
        </p:spPr>
      </p:pic>
      <p:sp>
        <p:nvSpPr>
          <p:cNvPr id="4" name="PAGE HEADING"/>
          <p:cNvSpPr>
            <a:spLocks noGrp="1"/>
          </p:cNvSpPr>
          <p:nvPr>
            <p:ph type="title"/>
            <p:custDataLst>
              <p:tags r:id="rId2"/>
            </p:custDataLst>
          </p:nvPr>
        </p:nvSpPr>
        <p:spPr/>
        <p:txBody>
          <a:bodyPr>
            <a:normAutofit/>
          </a:bodyPr>
          <a:lstStyle/>
          <a:p>
            <a:r>
              <a:rPr lang="en-US" dirty="0"/>
              <a:t>Hedge funds and option strategies</a:t>
            </a:r>
            <a:endParaRPr lang="en-US" dirty="0">
              <a:solidFill>
                <a:schemeClr val="tx2"/>
              </a:solidFill>
            </a:endParaRPr>
          </a:p>
        </p:txBody>
      </p:sp>
      <p:sp>
        <p:nvSpPr>
          <p:cNvPr id="5" name="TextBox 4"/>
          <p:cNvSpPr txBox="1"/>
          <p:nvPr>
            <p:custDataLst>
              <p:tags r:id="rId3"/>
            </p:custDataLst>
          </p:nvPr>
        </p:nvSpPr>
        <p:spPr>
          <a:xfrm>
            <a:off x="369324" y="951014"/>
            <a:ext cx="4202676"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400" b="1" kern="0" dirty="0">
                <a:solidFill>
                  <a:prstClr val="black"/>
                </a:solidFill>
                <a:latin typeface="Frutiger 45 Light" panose="020B0603020202020204" pitchFamily="34" charset="0"/>
              </a:rPr>
              <a:t>Current high bond-equity correlation boosts hedge fund appeal</a:t>
            </a:r>
          </a:p>
          <a:p>
            <a:pPr defTabSz="623438" eaLnBrk="1">
              <a:spcBef>
                <a:spcPts val="0"/>
              </a:spcBef>
              <a:spcAft>
                <a:spcPts val="409"/>
              </a:spcAft>
            </a:pPr>
            <a:r>
              <a:rPr lang="en-US" sz="1200" kern="0" dirty="0">
                <a:solidFill>
                  <a:prstClr val="black"/>
                </a:solidFill>
                <a:latin typeface="Frutiger 45 Light" panose="020B0603020202020204" pitchFamily="34" charset="0"/>
              </a:rPr>
              <a:t>Trailing 3mt US equity bond correlation using daily returns</a:t>
            </a:r>
          </a:p>
        </p:txBody>
      </p:sp>
      <p:sp>
        <p:nvSpPr>
          <p:cNvPr id="6" name="TextBox 5"/>
          <p:cNvSpPr txBox="1"/>
          <p:nvPr>
            <p:custDataLst>
              <p:tags r:id="rId4"/>
            </p:custDataLst>
          </p:nvPr>
        </p:nvSpPr>
        <p:spPr>
          <a:xfrm>
            <a:off x="2037212" y="4728046"/>
            <a:ext cx="6265718"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Note: Dispersion measures the differences in the magnitude of the movements of different stocks in an index. Source: Bloomberg, UBS, June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11" name="TextBox 10"/>
          <p:cNvSpPr txBox="1"/>
          <p:nvPr>
            <p:custDataLst>
              <p:tags r:id="rId5"/>
            </p:custDataLst>
          </p:nvPr>
        </p:nvSpPr>
        <p:spPr>
          <a:xfrm>
            <a:off x="4750053" y="944478"/>
            <a:ext cx="3250948"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400" b="1" kern="0" dirty="0">
                <a:solidFill>
                  <a:prstClr val="black"/>
                </a:solidFill>
                <a:latin typeface="Frutiger 45 Light" panose="020B0603020202020204" pitchFamily="34" charset="0"/>
              </a:rPr>
              <a:t>Volatility has declined making protection cheaper</a:t>
            </a:r>
          </a:p>
          <a:p>
            <a:pPr defTabSz="623438" eaLnBrk="1">
              <a:spcBef>
                <a:spcPts val="0"/>
              </a:spcBef>
              <a:spcAft>
                <a:spcPts val="409"/>
              </a:spcAft>
            </a:pPr>
            <a:r>
              <a:rPr lang="en-US" sz="1200" kern="0" dirty="0">
                <a:solidFill>
                  <a:prstClr val="black"/>
                </a:solidFill>
                <a:latin typeface="Frutiger 45 Light" panose="020B0603020202020204" pitchFamily="34" charset="0"/>
              </a:rPr>
              <a:t>VIX Index and pre-COVID-19 level</a:t>
            </a:r>
          </a:p>
        </p:txBody>
      </p:sp>
      <p:pic>
        <p:nvPicPr>
          <p:cNvPr id="15" name="Picture 14">
            <a:extLst>
              <a:ext uri="{FF2B5EF4-FFF2-40B4-BE49-F238E27FC236}">
                <a16:creationId xmlns:a16="http://schemas.microsoft.com/office/drawing/2014/main" id="{709BA48E-6FE9-41EC-9EBC-68C88EE73665}"/>
              </a:ext>
            </a:extLst>
          </p:cNvPr>
          <p:cNvPicPr>
            <a:picLocks noChangeAspect="1"/>
          </p:cNvPicPr>
          <p:nvPr/>
        </p:nvPicPr>
        <p:blipFill>
          <a:blip r:embed="rId9"/>
          <a:stretch>
            <a:fillRect/>
          </a:stretch>
        </p:blipFill>
        <p:spPr>
          <a:xfrm>
            <a:off x="4750052" y="1760850"/>
            <a:ext cx="3552878" cy="2763349"/>
          </a:xfrm>
          <a:prstGeom prst="rect">
            <a:avLst/>
          </a:prstGeom>
        </p:spPr>
      </p:pic>
    </p:spTree>
    <p:custDataLst>
      <p:tags r:id="rId1"/>
    </p:custDataLst>
    <p:extLst>
      <p:ext uri="{BB962C8B-B14F-4D97-AF65-F5344CB8AC3E}">
        <p14:creationId xmlns:p14="http://schemas.microsoft.com/office/powerpoint/2010/main" val="4286790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577" y="1658489"/>
            <a:ext cx="8354291" cy="1082732"/>
          </a:xfrm>
        </p:spPr>
        <p:txBody>
          <a:bodyPr/>
          <a:lstStyle/>
          <a:p>
            <a:r>
              <a:rPr lang="en-US" dirty="0"/>
              <a:t>Mark Andersen</a:t>
            </a:r>
            <a:endParaRPr lang="en-GB" dirty="0"/>
          </a:p>
          <a:p>
            <a:r>
              <a:rPr lang="en-GB" sz="2400" dirty="0"/>
              <a:t>Co-Head Global Asset Allocation</a:t>
            </a:r>
            <a:r>
              <a:rPr lang="en-US" sz="2400" dirty="0"/>
              <a:t>, UBS CIO GWM</a:t>
            </a:r>
          </a:p>
        </p:txBody>
      </p:sp>
    </p:spTree>
    <p:extLst>
      <p:ext uri="{BB962C8B-B14F-4D97-AF65-F5344CB8AC3E}">
        <p14:creationId xmlns:p14="http://schemas.microsoft.com/office/powerpoint/2010/main" val="40060825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0526" y="630089"/>
            <a:ext cx="8449798" cy="15917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rgbClr val="000000"/>
              </a:solidFill>
            </a:endParaRPr>
          </a:p>
        </p:txBody>
      </p:sp>
      <p:sp>
        <p:nvSpPr>
          <p:cNvPr id="2" name="Text Placeholder 1"/>
          <p:cNvSpPr>
            <a:spLocks noGrp="1"/>
          </p:cNvSpPr>
          <p:nvPr>
            <p:ph type="body" sz="quarter" idx="12"/>
          </p:nvPr>
        </p:nvSpPr>
        <p:spPr>
          <a:xfrm>
            <a:off x="419988" y="494807"/>
            <a:ext cx="8350336" cy="4097457"/>
          </a:xfrm>
        </p:spPr>
        <p:txBody>
          <a:bodyPr anchor="ctr"/>
          <a:lstStyle/>
          <a:p>
            <a:pPr algn="ctr"/>
            <a:r>
              <a:rPr lang="en-US" sz="2727" dirty="0">
                <a:latin typeface="Frutiger 45 Light" panose="020B0603020202020204" pitchFamily="34" charset="0"/>
                <a:hlinkClick r:id="rId4"/>
              </a:rPr>
              <a:t>www.ubs.com/cio-disclaimer</a:t>
            </a:r>
            <a:endParaRPr lang="en-US" sz="2727" dirty="0">
              <a:latin typeface="Frutiger 45 Light" panose="020B0603020202020204" pitchFamily="34" charset="0"/>
            </a:endParaRPr>
          </a:p>
          <a:p>
            <a:endParaRPr lang="en-US" sz="818" dirty="0">
              <a:latin typeface="Frutiger 45 Light" panose="020B0603020202020204" pitchFamily="34" charset="0"/>
            </a:endParaRPr>
          </a:p>
          <a:p>
            <a:endParaRPr lang="en-US" sz="818" dirty="0">
              <a:latin typeface="Frutiger 45 Light" panose="020B0603020202020204" pitchFamily="34" charset="0"/>
            </a:endParaRPr>
          </a:p>
          <a:p>
            <a:r>
              <a:rPr lang="en-US" sz="818"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818" dirty="0">
              <a:latin typeface="Frutiger 45 Light" panose="020B0603020202020204" pitchFamily="34" charset="0"/>
            </a:endParaRPr>
          </a:p>
          <a:p>
            <a:r>
              <a:rPr lang="en-US" sz="818" dirty="0">
                <a:latin typeface="Frutiger 45 Light" panose="020B0603020202020204" pitchFamily="34" charset="0"/>
              </a:rPr>
              <a:t>This material is </a:t>
            </a:r>
            <a:r>
              <a:rPr lang="en-US" sz="818" b="1" dirty="0">
                <a:latin typeface="Frutiger 45 Light" panose="020B0603020202020204" pitchFamily="34" charset="0"/>
              </a:rPr>
              <a:t>for your</a:t>
            </a:r>
            <a:r>
              <a:rPr lang="en-US" sz="818" dirty="0">
                <a:latin typeface="Frutiger 45 Light" panose="020B0603020202020204" pitchFamily="34" charset="0"/>
              </a:rPr>
              <a:t> </a:t>
            </a:r>
            <a:r>
              <a:rPr lang="en-US" sz="818" b="1" dirty="0">
                <a:latin typeface="Frutiger 45 Light" panose="020B0603020202020204" pitchFamily="34" charset="0"/>
              </a:rPr>
              <a:t>information only</a:t>
            </a:r>
            <a:r>
              <a:rPr lang="en-US" sz="818"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818" b="1" dirty="0">
                <a:latin typeface="Frutiger 45 Light" panose="020B0603020202020204" pitchFamily="34" charset="0"/>
              </a:rPr>
              <a:t>The views and opinions expressed in this material by third parties are not those of UBS</a:t>
            </a:r>
            <a:r>
              <a:rPr lang="en-US" sz="818"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818" dirty="0">
              <a:latin typeface="Frutiger 45 Light" panose="020B0603020202020204" pitchFamily="34" charset="0"/>
            </a:endParaRPr>
          </a:p>
          <a:p>
            <a:r>
              <a:rPr lang="en-US" sz="818"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818" u="sng" dirty="0">
                <a:latin typeface="Frutiger 45 Light" panose="020B0603020202020204" pitchFamily="34" charset="0"/>
                <a:hlinkClick r:id="rId5"/>
              </a:rPr>
              <a:t>ubs.com/</a:t>
            </a:r>
            <a:r>
              <a:rPr lang="en-US" sz="818" u="sng" dirty="0" err="1">
                <a:latin typeface="Frutiger 45 Light" panose="020B0603020202020204" pitchFamily="34" charset="0"/>
                <a:hlinkClick r:id="rId5"/>
              </a:rPr>
              <a:t>workingwithus</a:t>
            </a:r>
            <a:r>
              <a:rPr lang="en-US" sz="818" dirty="0">
                <a:latin typeface="Frutiger 45 Light" panose="020B0603020202020204" pitchFamily="34" charset="0"/>
              </a:rPr>
              <a:t>. </a:t>
            </a:r>
            <a:endParaRPr lang="en-GB" sz="818" dirty="0">
              <a:latin typeface="Frutiger 45 Light" panose="020B0603020202020204" pitchFamily="34" charset="0"/>
            </a:endParaRPr>
          </a:p>
          <a:p>
            <a:r>
              <a:rPr lang="en-GB" sz="818"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818" dirty="0">
                <a:latin typeface="Frutiger 45 Light" panose="020B0603020202020204" pitchFamily="34" charset="0"/>
              </a:rPr>
              <a:t>Please visit below page to read the legal </a:t>
            </a:r>
            <a:r>
              <a:rPr lang="en-US" sz="818" dirty="0">
                <a:latin typeface="Frutiger 45 Light" panose="020B0603020202020204" pitchFamily="34" charset="0"/>
                <a:hlinkClick r:id="rId6"/>
              </a:rPr>
              <a:t>disclaimer </a:t>
            </a:r>
            <a:r>
              <a:rPr lang="en-GB" sz="818" dirty="0">
                <a:latin typeface="Frutiger 45 Light" panose="020B0603020202020204" pitchFamily="34" charset="0"/>
              </a:rPr>
              <a:t>applicable to this livestream.</a:t>
            </a:r>
            <a:endParaRPr lang="en-US" sz="818" dirty="0">
              <a:latin typeface="Frutiger 45 Light" panose="020B0603020202020204" pitchFamily="34" charset="0"/>
            </a:endParaRPr>
          </a:p>
          <a:p>
            <a:endParaRPr lang="en-GB" sz="818"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577" y="1658489"/>
            <a:ext cx="8354291" cy="1082732"/>
          </a:xfrm>
        </p:spPr>
        <p:txBody>
          <a:bodyPr/>
          <a:lstStyle/>
          <a:p>
            <a:r>
              <a:rPr lang="en-US" dirty="0"/>
              <a:t>Mark Andersen</a:t>
            </a:r>
            <a:endParaRPr lang="en-GB" dirty="0"/>
          </a:p>
          <a:p>
            <a:r>
              <a:rPr lang="en-GB" sz="2400" dirty="0"/>
              <a:t>Co-Head Global Asset Allocation</a:t>
            </a:r>
            <a:r>
              <a:rPr lang="en-US" sz="2400" dirty="0"/>
              <a:t>, UBS CIO GWM</a:t>
            </a:r>
          </a:p>
        </p:txBody>
      </p:sp>
    </p:spTree>
    <p:extLst>
      <p:ext uri="{BB962C8B-B14F-4D97-AF65-F5344CB8AC3E}">
        <p14:creationId xmlns:p14="http://schemas.microsoft.com/office/powerpoint/2010/main" val="1667861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577" y="1658489"/>
            <a:ext cx="8354291" cy="1082732"/>
          </a:xfrm>
        </p:spPr>
        <p:txBody>
          <a:bodyPr/>
          <a:lstStyle/>
          <a:p>
            <a:r>
              <a:rPr lang="en-GB" dirty="0"/>
              <a:t>Paul Donovan</a:t>
            </a:r>
          </a:p>
          <a:p>
            <a:r>
              <a:rPr lang="en-GB" sz="2400" dirty="0"/>
              <a:t>Chief Economist, UBS GWM</a:t>
            </a:r>
            <a:endParaRPr lang="en-US" sz="2400" dirty="0"/>
          </a:p>
        </p:txBody>
      </p:sp>
    </p:spTree>
    <p:extLst>
      <p:ext uri="{BB962C8B-B14F-4D97-AF65-F5344CB8AC3E}">
        <p14:creationId xmlns:p14="http://schemas.microsoft.com/office/powerpoint/2010/main" val="2484291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577" y="1658489"/>
            <a:ext cx="8354291" cy="1082732"/>
          </a:xfrm>
        </p:spPr>
        <p:txBody>
          <a:bodyPr/>
          <a:lstStyle/>
          <a:p>
            <a:r>
              <a:rPr lang="en-GB" dirty="0"/>
              <a:t>Rolf Ganter</a:t>
            </a:r>
          </a:p>
          <a:p>
            <a:r>
              <a:rPr lang="en-GB" sz="2400" dirty="0"/>
              <a:t>Head European Equities</a:t>
            </a:r>
            <a:r>
              <a:rPr lang="en-US" sz="2400" dirty="0"/>
              <a:t>, UBS CIO GWM</a:t>
            </a:r>
          </a:p>
        </p:txBody>
      </p:sp>
    </p:spTree>
    <p:extLst>
      <p:ext uri="{BB962C8B-B14F-4D97-AF65-F5344CB8AC3E}">
        <p14:creationId xmlns:p14="http://schemas.microsoft.com/office/powerpoint/2010/main" val="2029195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2400" dirty="0"/>
              <a:t>Position for </a:t>
            </a:r>
            <a:r>
              <a:rPr lang="en-US" sz="2400" dirty="0">
                <a:solidFill>
                  <a:schemeClr val="tx2"/>
                </a:solidFill>
              </a:rPr>
              <a:t>re-opening</a:t>
            </a:r>
            <a:r>
              <a:rPr lang="en-US" sz="2400" dirty="0"/>
              <a:t> and </a:t>
            </a:r>
            <a:r>
              <a:rPr lang="en-US" sz="2400" dirty="0">
                <a:solidFill>
                  <a:schemeClr val="tx2"/>
                </a:solidFill>
              </a:rPr>
              <a:t>recovery – short-term portfolio growth</a:t>
            </a:r>
            <a:endParaRPr lang="en-US" sz="2400" dirty="0">
              <a:solidFill>
                <a:schemeClr val="accent5"/>
              </a:solidFill>
            </a:endParaRPr>
          </a:p>
        </p:txBody>
      </p:sp>
      <p:sp>
        <p:nvSpPr>
          <p:cNvPr id="9" name="Text Box 4"/>
          <p:cNvSpPr txBox="1">
            <a:spLocks noChangeArrowheads="1"/>
          </p:cNvSpPr>
          <p:nvPr/>
        </p:nvSpPr>
        <p:spPr bwMode="auto">
          <a:xfrm>
            <a:off x="6289786" y="4499541"/>
            <a:ext cx="2446227" cy="215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a:defRPr sz="700">
                <a:solidFill>
                  <a:srgbClr val="000000"/>
                </a:solidFill>
                <a:latin typeface="Frutiger 55 Roman" pitchFamily="34" charset="0"/>
                <a:ea typeface="Arial Unicode MS" pitchFamily="34" charset="-128"/>
                <a:cs typeface="Arial Unicode MS" pitchFamily="34" charset="-128"/>
              </a:defRPr>
            </a:lvl1pPr>
          </a:lstStyle>
          <a:p>
            <a:r>
              <a:rPr lang="en-US" dirty="0"/>
              <a:t>Source: Bloomberg, UBS, June 2021</a:t>
            </a:r>
          </a:p>
        </p:txBody>
      </p:sp>
      <p:sp>
        <p:nvSpPr>
          <p:cNvPr id="14" name="Rectangle 13"/>
          <p:cNvSpPr>
            <a:spLocks noChangeArrowheads="1"/>
          </p:cNvSpPr>
          <p:nvPr/>
        </p:nvSpPr>
        <p:spPr bwMode="gray">
          <a:xfrm>
            <a:off x="829733" y="4865075"/>
            <a:ext cx="7645146" cy="92333"/>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741905"/>
            <a:r>
              <a:rPr lang="en-US" sz="6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6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4635134" y="758919"/>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101246">
              <a:spcBef>
                <a:spcPts val="0"/>
              </a:spcBef>
            </a:pPr>
            <a:r>
              <a:rPr lang="en-US" sz="1200" b="1" kern="0" dirty="0">
                <a:solidFill>
                  <a:srgbClr val="000000"/>
                </a:solidFill>
                <a:latin typeface="Frutiger 45 Light" panose="020B0603020202020204" pitchFamily="34" charset="0"/>
              </a:rPr>
              <a:t>Cyclicals look much cheaper than tech - </a:t>
            </a:r>
          </a:p>
          <a:p>
            <a:pPr algn="ctr" defTabSz="1101246">
              <a:spcBef>
                <a:spcPts val="0"/>
              </a:spcBef>
            </a:pPr>
            <a:r>
              <a:rPr lang="en-US" sz="1200" b="1" kern="0" dirty="0">
                <a:solidFill>
                  <a:srgbClr val="000000"/>
                </a:solidFill>
                <a:latin typeface="Frutiger 45 Light" panose="020B0603020202020204" pitchFamily="34" charset="0"/>
              </a:rPr>
              <a:t>MSCI World 12m forward PEs vs 10-year average</a:t>
            </a:r>
          </a:p>
        </p:txBody>
      </p:sp>
      <p:sp>
        <p:nvSpPr>
          <p:cNvPr id="11" name="Rounded Rectangle 10"/>
          <p:cNvSpPr/>
          <p:nvPr/>
        </p:nvSpPr>
        <p:spPr>
          <a:xfrm>
            <a:off x="369403" y="765269"/>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200" b="1" kern="0" dirty="0">
                <a:solidFill>
                  <a:prstClr val="white"/>
                </a:solidFill>
                <a:latin typeface="Frutiger 45 Light" panose="020B0603020202020204" pitchFamily="34" charset="0"/>
              </a:rPr>
              <a:t>Re-opening trade is still not fully priced in - Cyclical basket vs. Tech (since 2020), in %</a:t>
            </a:r>
          </a:p>
        </p:txBody>
      </p:sp>
      <p:sp>
        <p:nvSpPr>
          <p:cNvPr id="5" name="Rectangle 4"/>
          <p:cNvSpPr/>
          <p:nvPr/>
        </p:nvSpPr>
        <p:spPr>
          <a:xfrm>
            <a:off x="1795583" y="-752356"/>
            <a:ext cx="184731" cy="369332"/>
          </a:xfrm>
          <a:prstGeom prst="rect">
            <a:avLst/>
          </a:prstGeom>
        </p:spPr>
        <p:txBody>
          <a:bodyPr wrap="none">
            <a:spAutoFit/>
          </a:bodyPr>
          <a:lstStyle/>
          <a:p>
            <a:endParaRPr lang="de-CH" dirty="0"/>
          </a:p>
        </p:txBody>
      </p:sp>
      <p:pic>
        <p:nvPicPr>
          <p:cNvPr id="15" name="Picture 14">
            <a:extLst>
              <a:ext uri="{FF2B5EF4-FFF2-40B4-BE49-F238E27FC236}">
                <a16:creationId xmlns:a16="http://schemas.microsoft.com/office/drawing/2014/main" id="{4F63CAAE-7F57-4559-9837-102DD3DF8833}"/>
              </a:ext>
            </a:extLst>
          </p:cNvPr>
          <p:cNvPicPr>
            <a:picLocks noChangeAspect="1"/>
          </p:cNvPicPr>
          <p:nvPr/>
        </p:nvPicPr>
        <p:blipFill>
          <a:blip r:embed="rId4"/>
          <a:stretch>
            <a:fillRect/>
          </a:stretch>
        </p:blipFill>
        <p:spPr>
          <a:xfrm>
            <a:off x="4652306" y="1311724"/>
            <a:ext cx="4121253" cy="3200677"/>
          </a:xfrm>
          <a:prstGeom prst="rect">
            <a:avLst/>
          </a:prstGeom>
        </p:spPr>
      </p:pic>
      <p:pic>
        <p:nvPicPr>
          <p:cNvPr id="16" name="Picture 15">
            <a:extLst>
              <a:ext uri="{FF2B5EF4-FFF2-40B4-BE49-F238E27FC236}">
                <a16:creationId xmlns:a16="http://schemas.microsoft.com/office/drawing/2014/main" id="{E5712B5D-4587-47DE-8D29-6EF2945F0CD7}"/>
              </a:ext>
            </a:extLst>
          </p:cNvPr>
          <p:cNvPicPr>
            <a:picLocks noChangeAspect="1"/>
          </p:cNvPicPr>
          <p:nvPr/>
        </p:nvPicPr>
        <p:blipFill>
          <a:blip r:embed="rId5"/>
          <a:stretch>
            <a:fillRect/>
          </a:stretch>
        </p:blipFill>
        <p:spPr>
          <a:xfrm>
            <a:off x="438277" y="1245739"/>
            <a:ext cx="4121253" cy="3200677"/>
          </a:xfrm>
          <a:prstGeom prst="rect">
            <a:avLst/>
          </a:prstGeom>
        </p:spPr>
      </p:pic>
      <p:sp>
        <p:nvSpPr>
          <p:cNvPr id="17" name="Text Box 4">
            <a:extLst>
              <a:ext uri="{FF2B5EF4-FFF2-40B4-BE49-F238E27FC236}">
                <a16:creationId xmlns:a16="http://schemas.microsoft.com/office/drawing/2014/main" id="{50ABD9A6-870F-4140-B721-C0AB71669812}"/>
              </a:ext>
            </a:extLst>
          </p:cNvPr>
          <p:cNvSpPr txBox="1">
            <a:spLocks noChangeArrowheads="1"/>
          </p:cNvSpPr>
          <p:nvPr/>
        </p:nvSpPr>
        <p:spPr bwMode="auto">
          <a:xfrm>
            <a:off x="1702724" y="4500280"/>
            <a:ext cx="2446227" cy="215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a:defRPr sz="700">
                <a:solidFill>
                  <a:srgbClr val="000000"/>
                </a:solidFill>
                <a:latin typeface="Frutiger 55 Roman" pitchFamily="34" charset="0"/>
                <a:ea typeface="Arial Unicode MS" pitchFamily="34" charset="-128"/>
                <a:cs typeface="Arial Unicode MS" pitchFamily="34" charset="-128"/>
              </a:defRPr>
            </a:lvl1pPr>
          </a:lstStyle>
          <a:p>
            <a:r>
              <a:rPr lang="en-US" dirty="0"/>
              <a:t>Source: Bloomberg, UBS, June 2021</a:t>
            </a:r>
          </a:p>
        </p:txBody>
      </p:sp>
    </p:spTree>
    <p:custDataLst>
      <p:tags r:id="rId1"/>
    </p:custDataLst>
    <p:extLst>
      <p:ext uri="{BB962C8B-B14F-4D97-AF65-F5344CB8AC3E}">
        <p14:creationId xmlns:p14="http://schemas.microsoft.com/office/powerpoint/2010/main" val="1365431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t>Opportunities in </a:t>
            </a:r>
            <a:r>
              <a:rPr lang="en-US" sz="2400" dirty="0">
                <a:solidFill>
                  <a:schemeClr val="tx2"/>
                </a:solidFill>
              </a:rPr>
              <a:t>Asia – China &amp; Japan</a:t>
            </a:r>
          </a:p>
        </p:txBody>
      </p:sp>
      <p:sp>
        <p:nvSpPr>
          <p:cNvPr id="14" name="Rectangle 13"/>
          <p:cNvSpPr>
            <a:spLocks noChangeArrowheads="1"/>
          </p:cNvSpPr>
          <p:nvPr/>
        </p:nvSpPr>
        <p:spPr bwMode="gray">
          <a:xfrm>
            <a:off x="1286933" y="4865075"/>
            <a:ext cx="7187946" cy="92333"/>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741905"/>
            <a:r>
              <a:rPr lang="en-US" sz="6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6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4635134" y="758919"/>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de-CH" sz="1200" b="1" kern="0" dirty="0">
                <a:solidFill>
                  <a:srgbClr val="000000"/>
                </a:solidFill>
                <a:latin typeface="Frutiger 45 Light" panose="020B0603020202020204" pitchFamily="34" charset="0"/>
              </a:rPr>
              <a:t>Upside for Japanese equities as virus cases decline</a:t>
            </a:r>
            <a:endParaRPr lang="en-US" sz="1200" b="1" kern="0" dirty="0">
              <a:solidFill>
                <a:srgbClr val="000000"/>
              </a:solidFill>
              <a:latin typeface="Frutiger 45 Light" panose="020B0603020202020204" pitchFamily="34" charset="0"/>
            </a:endParaRPr>
          </a:p>
        </p:txBody>
      </p:sp>
      <p:sp>
        <p:nvSpPr>
          <p:cNvPr id="11" name="Rounded Rectangle 10"/>
          <p:cNvSpPr/>
          <p:nvPr/>
        </p:nvSpPr>
        <p:spPr>
          <a:xfrm>
            <a:off x="369403" y="765269"/>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200" b="1" kern="0" dirty="0">
                <a:solidFill>
                  <a:prstClr val="white"/>
                </a:solidFill>
                <a:latin typeface="Frutiger 45 Light" panose="020B0603020202020204" pitchFamily="34" charset="0"/>
              </a:rPr>
              <a:t>MSCI China earnings to see robust growth (Earnings forecast, 2019 rebased to 100)</a:t>
            </a:r>
          </a:p>
        </p:txBody>
      </p:sp>
      <p:sp>
        <p:nvSpPr>
          <p:cNvPr id="4" name="Rectangle 3"/>
          <p:cNvSpPr/>
          <p:nvPr/>
        </p:nvSpPr>
        <p:spPr>
          <a:xfrm>
            <a:off x="-254317" y="4505706"/>
            <a:ext cx="4572000" cy="2000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p>
            <a:pPr algn="r"/>
            <a:r>
              <a:rPr lang="en-US" sz="700" dirty="0">
                <a:solidFill>
                  <a:srgbClr val="000000"/>
                </a:solidFill>
                <a:latin typeface="Frutiger 55 Roman" pitchFamily="34" charset="0"/>
                <a:ea typeface="Arial Unicode MS" pitchFamily="34" charset="-128"/>
                <a:cs typeface="Arial Unicode MS" pitchFamily="34" charset="-128"/>
              </a:rPr>
              <a:t>Source: Refinitiv, UBS, as of June 2021</a:t>
            </a:r>
            <a:endParaRPr lang="de-CH" sz="700" dirty="0">
              <a:solidFill>
                <a:srgbClr val="000000"/>
              </a:solidFill>
              <a:latin typeface="Frutiger 55 Roman" pitchFamily="34" charset="0"/>
              <a:ea typeface="Arial Unicode MS" pitchFamily="34" charset="-128"/>
              <a:cs typeface="Arial Unicode MS" pitchFamily="34" charset="-128"/>
            </a:endParaRPr>
          </a:p>
        </p:txBody>
      </p:sp>
      <p:sp>
        <p:nvSpPr>
          <p:cNvPr id="15" name="Rectangle 14"/>
          <p:cNvSpPr/>
          <p:nvPr/>
        </p:nvSpPr>
        <p:spPr>
          <a:xfrm>
            <a:off x="4155074" y="4507486"/>
            <a:ext cx="4572000" cy="2000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p>
            <a:pPr algn="r"/>
            <a:r>
              <a:rPr lang="en-US" sz="700" dirty="0">
                <a:solidFill>
                  <a:srgbClr val="000000"/>
                </a:solidFill>
                <a:latin typeface="Frutiger 55 Roman" pitchFamily="34" charset="0"/>
                <a:ea typeface="Arial Unicode MS" pitchFamily="34" charset="-128"/>
                <a:cs typeface="Arial Unicode MS" pitchFamily="34" charset="-128"/>
              </a:rPr>
              <a:t>Source: Refinitiv, UBS, as of June 2021</a:t>
            </a:r>
            <a:endParaRPr lang="de-CH" sz="700" dirty="0">
              <a:solidFill>
                <a:srgbClr val="000000"/>
              </a:solidFill>
              <a:latin typeface="Frutiger 55 Roman" pitchFamily="34" charset="0"/>
              <a:ea typeface="Arial Unicode MS" pitchFamily="34" charset="-128"/>
              <a:cs typeface="Arial Unicode MS" pitchFamily="34" charset="-128"/>
            </a:endParaRPr>
          </a:p>
        </p:txBody>
      </p:sp>
      <p:pic>
        <p:nvPicPr>
          <p:cNvPr id="12" name="Picture 11">
            <a:extLst>
              <a:ext uri="{FF2B5EF4-FFF2-40B4-BE49-F238E27FC236}">
                <a16:creationId xmlns:a16="http://schemas.microsoft.com/office/drawing/2014/main" id="{C651DF65-E62E-4392-ACBC-505E79AB2C06}"/>
              </a:ext>
            </a:extLst>
          </p:cNvPr>
          <p:cNvPicPr>
            <a:picLocks noChangeAspect="1"/>
          </p:cNvPicPr>
          <p:nvPr/>
        </p:nvPicPr>
        <p:blipFill>
          <a:blip r:embed="rId4"/>
          <a:stretch>
            <a:fillRect/>
          </a:stretch>
        </p:blipFill>
        <p:spPr>
          <a:xfrm>
            <a:off x="4806402" y="1300459"/>
            <a:ext cx="4115157" cy="3200677"/>
          </a:xfrm>
          <a:prstGeom prst="rect">
            <a:avLst/>
          </a:prstGeom>
        </p:spPr>
      </p:pic>
      <p:pic>
        <p:nvPicPr>
          <p:cNvPr id="13" name="Picture 12">
            <a:extLst>
              <a:ext uri="{FF2B5EF4-FFF2-40B4-BE49-F238E27FC236}">
                <a16:creationId xmlns:a16="http://schemas.microsoft.com/office/drawing/2014/main" id="{119672E8-CDBB-4A33-843B-45028EB4631E}"/>
              </a:ext>
            </a:extLst>
          </p:cNvPr>
          <p:cNvPicPr>
            <a:picLocks noChangeAspect="1"/>
          </p:cNvPicPr>
          <p:nvPr/>
        </p:nvPicPr>
        <p:blipFill>
          <a:blip r:embed="rId5"/>
          <a:stretch>
            <a:fillRect/>
          </a:stretch>
        </p:blipFill>
        <p:spPr>
          <a:xfrm>
            <a:off x="519978" y="1367137"/>
            <a:ext cx="3797706" cy="2953771"/>
          </a:xfrm>
          <a:prstGeom prst="rect">
            <a:avLst/>
          </a:prstGeom>
        </p:spPr>
      </p:pic>
    </p:spTree>
    <p:custDataLst>
      <p:tags r:id="rId1"/>
    </p:custDataLst>
    <p:extLst>
      <p:ext uri="{BB962C8B-B14F-4D97-AF65-F5344CB8AC3E}">
        <p14:creationId xmlns:p14="http://schemas.microsoft.com/office/powerpoint/2010/main" val="4109954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t>Structural growth ideas – applying </a:t>
            </a:r>
            <a:r>
              <a:rPr lang="en-US" sz="2400" dirty="0">
                <a:solidFill>
                  <a:schemeClr val="tx2"/>
                </a:solidFill>
              </a:rPr>
              <a:t>key technologies</a:t>
            </a:r>
          </a:p>
        </p:txBody>
      </p:sp>
      <p:sp>
        <p:nvSpPr>
          <p:cNvPr id="9" name="Text Box 4"/>
          <p:cNvSpPr txBox="1">
            <a:spLocks noChangeArrowheads="1"/>
          </p:cNvSpPr>
          <p:nvPr/>
        </p:nvSpPr>
        <p:spPr bwMode="auto">
          <a:xfrm>
            <a:off x="5770639" y="4659113"/>
            <a:ext cx="2874597"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a:defRPr sz="7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US" dirty="0"/>
              <a:t>Source: UBS as of May 2021</a:t>
            </a:r>
          </a:p>
        </p:txBody>
      </p:sp>
      <p:sp>
        <p:nvSpPr>
          <p:cNvPr id="14" name="Rectangle 13"/>
          <p:cNvSpPr>
            <a:spLocks noChangeArrowheads="1"/>
          </p:cNvSpPr>
          <p:nvPr/>
        </p:nvSpPr>
        <p:spPr bwMode="gray">
          <a:xfrm>
            <a:off x="1533525" y="4865075"/>
            <a:ext cx="6941354" cy="92333"/>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741905"/>
            <a:r>
              <a:rPr lang="en-US" sz="6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6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4635134" y="758919"/>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101246"/>
            <a:r>
              <a:rPr lang="en-US" sz="1200" b="1" kern="0" dirty="0">
                <a:solidFill>
                  <a:srgbClr val="000000"/>
                </a:solidFill>
                <a:latin typeface="Frutiger 45 Light" panose="020B0603020202020204" pitchFamily="34" charset="0"/>
              </a:rPr>
              <a:t>Europe’s digital leaders – </a:t>
            </a:r>
            <a:r>
              <a:rPr lang="en-GB" sz="1200" b="1" kern="0" dirty="0">
                <a:latin typeface="Frutiger 45 Light" panose="020B0603020202020204" pitchFamily="34" charset="0"/>
              </a:rPr>
              <a:t>Industry 4.0 - transformational effect for the strongest industrial base of the world</a:t>
            </a:r>
            <a:endParaRPr lang="en-US" sz="1200" b="1" kern="0" dirty="0">
              <a:solidFill>
                <a:srgbClr val="000000"/>
              </a:solidFill>
              <a:latin typeface="Frutiger 45 Light" panose="020B0603020202020204" pitchFamily="34" charset="0"/>
            </a:endParaRPr>
          </a:p>
        </p:txBody>
      </p:sp>
      <p:sp>
        <p:nvSpPr>
          <p:cNvPr id="11" name="Rounded Rectangle 10"/>
          <p:cNvSpPr/>
          <p:nvPr/>
        </p:nvSpPr>
        <p:spPr>
          <a:xfrm>
            <a:off x="369403" y="765269"/>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200" b="1" kern="0" dirty="0">
                <a:solidFill>
                  <a:prstClr val="white"/>
                </a:solidFill>
                <a:latin typeface="Frutiger 45 Light" panose="020B0603020202020204" pitchFamily="34" charset="0"/>
              </a:rPr>
              <a:t>Digital subscription services – please check your credit card statement</a:t>
            </a:r>
            <a:endParaRPr sz="1200" b="1" kern="0" dirty="0">
              <a:solidFill>
                <a:prstClr val="white"/>
              </a:solidFill>
              <a:latin typeface="Frutiger 45 Light" panose="020B0603020202020204" pitchFamily="34" charset="0"/>
            </a:endParaRPr>
          </a:p>
        </p:txBody>
      </p:sp>
      <p:sp>
        <p:nvSpPr>
          <p:cNvPr id="12" name="Text Box 4"/>
          <p:cNvSpPr txBox="1">
            <a:spLocks noChangeArrowheads="1"/>
          </p:cNvSpPr>
          <p:nvPr/>
        </p:nvSpPr>
        <p:spPr bwMode="auto">
          <a:xfrm>
            <a:off x="1515669" y="4659113"/>
            <a:ext cx="2567022"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700" b="0" dirty="0">
                <a:solidFill>
                  <a:srgbClr val="000000"/>
                </a:solidFill>
              </a:rPr>
              <a:t>Source: UBS as of March 2021</a:t>
            </a:r>
          </a:p>
        </p:txBody>
      </p:sp>
      <p:pic>
        <p:nvPicPr>
          <p:cNvPr id="6" name="Picture 5">
            <a:extLst>
              <a:ext uri="{FF2B5EF4-FFF2-40B4-BE49-F238E27FC236}">
                <a16:creationId xmlns:a16="http://schemas.microsoft.com/office/drawing/2014/main" id="{E7AEDD56-DA58-41C5-AE14-754B9BF0E737}"/>
              </a:ext>
            </a:extLst>
          </p:cNvPr>
          <p:cNvPicPr>
            <a:picLocks noChangeAspect="1"/>
          </p:cNvPicPr>
          <p:nvPr/>
        </p:nvPicPr>
        <p:blipFill>
          <a:blip r:embed="rId4"/>
          <a:stretch>
            <a:fillRect/>
          </a:stretch>
        </p:blipFill>
        <p:spPr>
          <a:xfrm>
            <a:off x="525040" y="1233021"/>
            <a:ext cx="3557651" cy="3222023"/>
          </a:xfrm>
          <a:prstGeom prst="rect">
            <a:avLst/>
          </a:prstGeom>
        </p:spPr>
      </p:pic>
      <p:pic>
        <p:nvPicPr>
          <p:cNvPr id="7" name="Picture 6">
            <a:extLst>
              <a:ext uri="{FF2B5EF4-FFF2-40B4-BE49-F238E27FC236}">
                <a16:creationId xmlns:a16="http://schemas.microsoft.com/office/drawing/2014/main" id="{8E792822-7CED-40CD-BAE9-4A00C2C2EFC0}"/>
              </a:ext>
            </a:extLst>
          </p:cNvPr>
          <p:cNvPicPr>
            <a:picLocks noChangeAspect="1"/>
          </p:cNvPicPr>
          <p:nvPr/>
        </p:nvPicPr>
        <p:blipFill>
          <a:blip r:embed="rId5"/>
          <a:stretch>
            <a:fillRect/>
          </a:stretch>
        </p:blipFill>
        <p:spPr>
          <a:xfrm>
            <a:off x="4782750" y="1274825"/>
            <a:ext cx="3836210" cy="3342440"/>
          </a:xfrm>
          <a:prstGeom prst="rect">
            <a:avLst/>
          </a:prstGeom>
        </p:spPr>
      </p:pic>
    </p:spTree>
    <p:custDataLst>
      <p:tags r:id="rId1"/>
    </p:custDataLst>
    <p:extLst>
      <p:ext uri="{BB962C8B-B14F-4D97-AF65-F5344CB8AC3E}">
        <p14:creationId xmlns:p14="http://schemas.microsoft.com/office/powerpoint/2010/main" val="69780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solidFill>
                  <a:schemeClr val="tx2"/>
                </a:solidFill>
              </a:rPr>
              <a:t>Technology &amp; Sustainability </a:t>
            </a:r>
            <a:r>
              <a:rPr lang="en-US" sz="2400" dirty="0"/>
              <a:t>– go nicely together to go </a:t>
            </a:r>
            <a:r>
              <a:rPr lang="en-US" sz="2400" dirty="0">
                <a:solidFill>
                  <a:schemeClr val="accent5"/>
                </a:solidFill>
              </a:rPr>
              <a:t>green</a:t>
            </a:r>
          </a:p>
        </p:txBody>
      </p:sp>
      <p:sp>
        <p:nvSpPr>
          <p:cNvPr id="14" name="Rectangle 13"/>
          <p:cNvSpPr>
            <a:spLocks noChangeArrowheads="1"/>
          </p:cNvSpPr>
          <p:nvPr/>
        </p:nvSpPr>
        <p:spPr bwMode="gray">
          <a:xfrm>
            <a:off x="829733" y="4865075"/>
            <a:ext cx="7645146" cy="92333"/>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741905"/>
            <a:r>
              <a:rPr lang="en-US" sz="6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6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449633" y="758919"/>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r>
              <a:rPr lang="en-US" sz="1200" b="1" kern="0" dirty="0">
                <a:solidFill>
                  <a:srgbClr val="000000"/>
                </a:solidFill>
                <a:latin typeface="Frutiger 45 Light" panose="020B0603020202020204" pitchFamily="34" charset="0"/>
              </a:rPr>
              <a:t>Electrified cars – strong growth driven by China and Europe – 60-70% electrified by 2030</a:t>
            </a:r>
          </a:p>
        </p:txBody>
      </p:sp>
      <p:sp>
        <p:nvSpPr>
          <p:cNvPr id="11" name="Rounded Rectangle 10"/>
          <p:cNvSpPr/>
          <p:nvPr/>
        </p:nvSpPr>
        <p:spPr>
          <a:xfrm>
            <a:off x="4675630" y="773120"/>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200" b="1" kern="0" dirty="0">
                <a:solidFill>
                  <a:prstClr val="white"/>
                </a:solidFill>
                <a:latin typeface="Frutiger 45 Light" panose="020B0603020202020204" pitchFamily="34" charset="0"/>
              </a:rPr>
              <a:t>The Next Big Thing – Greentech - new (green) deals offer interesting opportunities</a:t>
            </a:r>
          </a:p>
        </p:txBody>
      </p:sp>
      <p:pic>
        <p:nvPicPr>
          <p:cNvPr id="4" name="Picture 3">
            <a:extLst>
              <a:ext uri="{FF2B5EF4-FFF2-40B4-BE49-F238E27FC236}">
                <a16:creationId xmlns:a16="http://schemas.microsoft.com/office/drawing/2014/main" id="{8DB9BA98-81E4-4A81-8342-8425388275AB}"/>
              </a:ext>
            </a:extLst>
          </p:cNvPr>
          <p:cNvPicPr>
            <a:picLocks noChangeAspect="1"/>
          </p:cNvPicPr>
          <p:nvPr/>
        </p:nvPicPr>
        <p:blipFill>
          <a:blip r:embed="rId4"/>
          <a:stretch>
            <a:fillRect/>
          </a:stretch>
        </p:blipFill>
        <p:spPr>
          <a:xfrm>
            <a:off x="420820" y="1270290"/>
            <a:ext cx="4241441" cy="3114291"/>
          </a:xfrm>
          <a:prstGeom prst="rect">
            <a:avLst/>
          </a:prstGeom>
        </p:spPr>
      </p:pic>
      <p:sp>
        <p:nvSpPr>
          <p:cNvPr id="13" name="TextBox 12"/>
          <p:cNvSpPr txBox="1"/>
          <p:nvPr/>
        </p:nvSpPr>
        <p:spPr>
          <a:xfrm>
            <a:off x="811262" y="1422074"/>
            <a:ext cx="1295400" cy="232833"/>
          </a:xfrm>
          <a:prstGeom prst="rect">
            <a:avLst/>
          </a:prstGeom>
          <a:noFill/>
        </p:spPr>
        <p:txBody>
          <a:bodyPr wrap="square" lIns="0" tIns="0" rIns="0" bIns="0" rtlCol="0">
            <a:noAutofit/>
          </a:bodyPr>
          <a:lstStyle/>
          <a:p>
            <a:r>
              <a:rPr lang="de-CH" sz="1000" dirty="0">
                <a:latin typeface="Frutiger 45 Light" panose="020B0603020202020204" pitchFamily="34" charset="0"/>
              </a:rPr>
              <a:t>In Million vehicles</a:t>
            </a:r>
          </a:p>
        </p:txBody>
      </p:sp>
      <p:sp>
        <p:nvSpPr>
          <p:cNvPr id="18" name="TextBox 17">
            <a:extLst>
              <a:ext uri="{FF2B5EF4-FFF2-40B4-BE49-F238E27FC236}">
                <a16:creationId xmlns:a16="http://schemas.microsoft.com/office/drawing/2014/main" id="{5BF1883D-D351-4BA6-90A3-020B9FDEDA93}"/>
              </a:ext>
            </a:extLst>
          </p:cNvPr>
          <p:cNvSpPr txBox="1"/>
          <p:nvPr/>
        </p:nvSpPr>
        <p:spPr>
          <a:xfrm>
            <a:off x="657803" y="4379833"/>
            <a:ext cx="3906630" cy="3436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a:defRPr sz="7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pPr>
              <a:spcBef>
                <a:spcPts val="0"/>
              </a:spcBef>
            </a:pPr>
            <a:r>
              <a:rPr lang="de-CH" dirty="0"/>
              <a:t>Note: </a:t>
            </a:r>
            <a:r>
              <a:rPr lang="en-US" dirty="0"/>
              <a:t>chart includes: battery electric (BEV), plug-in-hybrids (PHEV) and fuel-cell vehicles.</a:t>
            </a:r>
          </a:p>
          <a:p>
            <a:pPr>
              <a:spcBef>
                <a:spcPts val="0"/>
              </a:spcBef>
            </a:pPr>
            <a:r>
              <a:rPr lang="en-US" dirty="0"/>
              <a:t> EXCLUDES full-hybrids and mild hybrid vehicles</a:t>
            </a:r>
            <a:r>
              <a:rPr lang="de-CH" dirty="0"/>
              <a:t>.</a:t>
            </a:r>
          </a:p>
          <a:p>
            <a:pPr>
              <a:spcBef>
                <a:spcPts val="0"/>
              </a:spcBef>
            </a:pPr>
            <a:r>
              <a:rPr lang="de-CH" dirty="0"/>
              <a:t>Source: UBS estimates, as of June 2021</a:t>
            </a:r>
          </a:p>
        </p:txBody>
      </p:sp>
      <p:pic>
        <p:nvPicPr>
          <p:cNvPr id="2" name="Picture 1">
            <a:extLst>
              <a:ext uri="{FF2B5EF4-FFF2-40B4-BE49-F238E27FC236}">
                <a16:creationId xmlns:a16="http://schemas.microsoft.com/office/drawing/2014/main" id="{DC2B4CC7-C598-4E76-A7CC-42319855B756}"/>
              </a:ext>
            </a:extLst>
          </p:cNvPr>
          <p:cNvPicPr>
            <a:picLocks noChangeAspect="1"/>
          </p:cNvPicPr>
          <p:nvPr/>
        </p:nvPicPr>
        <p:blipFill>
          <a:blip r:embed="rId5"/>
          <a:stretch>
            <a:fillRect/>
          </a:stretch>
        </p:blipFill>
        <p:spPr>
          <a:xfrm>
            <a:off x="4739579" y="1330779"/>
            <a:ext cx="4050851" cy="2682704"/>
          </a:xfrm>
          <a:prstGeom prst="rect">
            <a:avLst/>
          </a:prstGeom>
        </p:spPr>
      </p:pic>
      <p:sp>
        <p:nvSpPr>
          <p:cNvPr id="17" name="TextBox 16">
            <a:extLst>
              <a:ext uri="{FF2B5EF4-FFF2-40B4-BE49-F238E27FC236}">
                <a16:creationId xmlns:a16="http://schemas.microsoft.com/office/drawing/2014/main" id="{CFBEC1F4-3DE9-4736-A02F-29B9448053E7}"/>
              </a:ext>
            </a:extLst>
          </p:cNvPr>
          <p:cNvSpPr txBox="1"/>
          <p:nvPr/>
        </p:nvSpPr>
        <p:spPr>
          <a:xfrm>
            <a:off x="5536513" y="4560651"/>
            <a:ext cx="3253917" cy="1628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defRPr sz="7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pPr algn="r"/>
            <a:r>
              <a:rPr lang="en-US" dirty="0"/>
              <a:t>Source: European Commission; UBS, as of October 2020</a:t>
            </a:r>
          </a:p>
        </p:txBody>
      </p:sp>
    </p:spTree>
    <p:custDataLst>
      <p:tags r:id="rId1"/>
    </p:custDataLst>
    <p:extLst>
      <p:ext uri="{BB962C8B-B14F-4D97-AF65-F5344CB8AC3E}">
        <p14:creationId xmlns:p14="http://schemas.microsoft.com/office/powerpoint/2010/main" val="2875643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t>Future of Earth &amp; </a:t>
            </a:r>
            <a:r>
              <a:rPr lang="en-US" sz="2400" dirty="0">
                <a:solidFill>
                  <a:schemeClr val="tx2"/>
                </a:solidFill>
              </a:rPr>
              <a:t>Future of investing is sustainable</a:t>
            </a:r>
          </a:p>
        </p:txBody>
      </p:sp>
      <p:sp>
        <p:nvSpPr>
          <p:cNvPr id="9" name="Text Box 4"/>
          <p:cNvSpPr txBox="1">
            <a:spLocks noChangeArrowheads="1"/>
          </p:cNvSpPr>
          <p:nvPr/>
        </p:nvSpPr>
        <p:spPr bwMode="auto">
          <a:xfrm>
            <a:off x="3044257" y="4653401"/>
            <a:ext cx="5502309"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700" b="0" dirty="0">
                <a:solidFill>
                  <a:srgbClr val="000000"/>
                </a:solidFill>
              </a:rPr>
              <a:t>Source: UBS estimates, as of June 2021</a:t>
            </a:r>
          </a:p>
        </p:txBody>
      </p:sp>
      <p:sp>
        <p:nvSpPr>
          <p:cNvPr id="14" name="Rectangle 13"/>
          <p:cNvSpPr>
            <a:spLocks noChangeArrowheads="1"/>
          </p:cNvSpPr>
          <p:nvPr/>
        </p:nvSpPr>
        <p:spPr bwMode="gray">
          <a:xfrm>
            <a:off x="829733" y="4865075"/>
            <a:ext cx="7645146" cy="92333"/>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741905"/>
            <a:r>
              <a:rPr lang="en-US" sz="6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6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4635134" y="758919"/>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r>
              <a:rPr lang="en-US" sz="1200" b="1" kern="0" dirty="0">
                <a:solidFill>
                  <a:srgbClr val="000000"/>
                </a:solidFill>
                <a:latin typeface="Frutiger 45 Light" panose="020B0603020202020204" pitchFamily="34" charset="0"/>
              </a:rPr>
              <a:t>Future of investing is sustainable – six dimensions that shape your portfolio according to your preferences</a:t>
            </a:r>
          </a:p>
        </p:txBody>
      </p:sp>
      <p:sp>
        <p:nvSpPr>
          <p:cNvPr id="11" name="Rounded Rectangle 10"/>
          <p:cNvSpPr/>
          <p:nvPr/>
        </p:nvSpPr>
        <p:spPr>
          <a:xfrm>
            <a:off x="369403" y="765269"/>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de-CH" sz="1200" b="1" kern="0" dirty="0">
                <a:solidFill>
                  <a:prstClr val="white"/>
                </a:solidFill>
                <a:latin typeface="Frutiger 45 Light" panose="020B0603020202020204" pitchFamily="34" charset="0"/>
              </a:rPr>
              <a:t>Future of Earth - the </a:t>
            </a:r>
            <a:r>
              <a:rPr lang="en-US" sz="1200" b="1" kern="0" dirty="0">
                <a:solidFill>
                  <a:prstClr val="white"/>
                </a:solidFill>
                <a:latin typeface="Frutiger 45 Light" panose="020B0603020202020204" pitchFamily="34" charset="0"/>
              </a:rPr>
              <a:t>investment</a:t>
            </a:r>
            <a:r>
              <a:rPr lang="de-CH" sz="1200" b="1" kern="0" dirty="0">
                <a:solidFill>
                  <a:prstClr val="white"/>
                </a:solidFill>
                <a:latin typeface="Frutiger 45 Light" panose="020B0603020202020204" pitchFamily="34" charset="0"/>
              </a:rPr>
              <a:t> </a:t>
            </a:r>
            <a:r>
              <a:rPr lang="en-US" sz="1200" b="1" kern="0" dirty="0">
                <a:solidFill>
                  <a:prstClr val="white"/>
                </a:solidFill>
                <a:latin typeface="Frutiger 45 Light" panose="020B0603020202020204" pitchFamily="34" charset="0"/>
              </a:rPr>
              <a:t>case</a:t>
            </a:r>
            <a:r>
              <a:rPr lang="de-CH" sz="1200" b="1" kern="0" dirty="0">
                <a:solidFill>
                  <a:prstClr val="white"/>
                </a:solidFill>
                <a:latin typeface="Frutiger 45 Light" panose="020B0603020202020204" pitchFamily="34" charset="0"/>
              </a:rPr>
              <a:t> for the environment</a:t>
            </a:r>
            <a:endParaRPr sz="1200" b="1" kern="0" dirty="0">
              <a:solidFill>
                <a:prstClr val="white"/>
              </a:solidFill>
              <a:latin typeface="Frutiger 45 Light" panose="020B0603020202020204" pitchFamily="34" charset="0"/>
            </a:endParaRPr>
          </a:p>
        </p:txBody>
      </p:sp>
      <p:grpSp>
        <p:nvGrpSpPr>
          <p:cNvPr id="26" name="Group 25">
            <a:extLst>
              <a:ext uri="{FF2B5EF4-FFF2-40B4-BE49-F238E27FC236}">
                <a16:creationId xmlns:a16="http://schemas.microsoft.com/office/drawing/2014/main" id="{D6499076-9FD8-45F4-A9DA-60F09ACB3823}"/>
              </a:ext>
            </a:extLst>
          </p:cNvPr>
          <p:cNvGrpSpPr/>
          <p:nvPr/>
        </p:nvGrpSpPr>
        <p:grpSpPr>
          <a:xfrm>
            <a:off x="6743700" y="906564"/>
            <a:ext cx="1909364" cy="3572467"/>
            <a:chOff x="7098487" y="819126"/>
            <a:chExt cx="1786315" cy="3583310"/>
          </a:xfrm>
        </p:grpSpPr>
        <p:sp>
          <p:nvSpPr>
            <p:cNvPr id="27" name="Rectangle 22">
              <a:extLst>
                <a:ext uri="{FF2B5EF4-FFF2-40B4-BE49-F238E27FC236}">
                  <a16:creationId xmlns:a16="http://schemas.microsoft.com/office/drawing/2014/main" id="{7962316F-40C3-4C1D-AEEE-5391672D3754}"/>
                </a:ext>
              </a:extLst>
            </p:cNvPr>
            <p:cNvSpPr/>
            <p:nvPr/>
          </p:nvSpPr>
          <p:spPr>
            <a:xfrm rot="17975987">
              <a:off x="7473586" y="1503330"/>
              <a:ext cx="856644" cy="246221"/>
            </a:xfrm>
            <a:prstGeom prst="rect">
              <a:avLst/>
            </a:prstGeom>
          </p:spPr>
          <p:txBody>
            <a:bodyPr wrap="square" lIns="0" rIns="0">
              <a:spAutoFit/>
            </a:bodyPr>
            <a:lstStyle/>
            <a:p>
              <a:pPr marL="0" marR="0" lvl="0" indent="0" algn="l" defTabSz="914400" rtl="0" eaLnBrk="1" fontAlgn="b" latinLnBrk="0" hangingPunct="1">
                <a:lnSpc>
                  <a:spcPct val="100000"/>
                </a:lnSpc>
                <a:spcBef>
                  <a:spcPts val="0"/>
                </a:spcBef>
                <a:spcAft>
                  <a:spcPct val="0"/>
                </a:spcAft>
                <a:buClr>
                  <a:srgbClr val="FF0000"/>
                </a:buClr>
                <a:buSzTx/>
                <a:buFontTx/>
                <a:buNone/>
                <a:tabLst/>
                <a:defRPr/>
              </a:pPr>
              <a:r>
                <a:rPr kumimoji="0" lang="en-GB" sz="1000" b="0" i="0" u="none" strike="noStrike" kern="1200" cap="none" spc="0" normalizeH="0" baseline="0" noProof="0" dirty="0">
                  <a:ln>
                    <a:noFill/>
                  </a:ln>
                  <a:solidFill>
                    <a:prstClr val="black"/>
                  </a:solidFill>
                  <a:effectLst/>
                  <a:uLnTx/>
                  <a:uFillTx/>
                  <a:latin typeface="Frutiger 45 Light"/>
                  <a:cs typeface="+mn-cs"/>
                </a:rPr>
                <a:t>Some influence</a:t>
              </a:r>
            </a:p>
          </p:txBody>
        </p:sp>
        <p:cxnSp>
          <p:nvCxnSpPr>
            <p:cNvPr id="28" name="Straight Connector 27">
              <a:extLst>
                <a:ext uri="{FF2B5EF4-FFF2-40B4-BE49-F238E27FC236}">
                  <a16:creationId xmlns:a16="http://schemas.microsoft.com/office/drawing/2014/main" id="{EF879F8A-6966-453F-A135-D9F96C96B338}"/>
                </a:ext>
              </a:extLst>
            </p:cNvPr>
            <p:cNvCxnSpPr/>
            <p:nvPr/>
          </p:nvCxnSpPr>
          <p:spPr>
            <a:xfrm flipV="1">
              <a:off x="7851211" y="2030700"/>
              <a:ext cx="0" cy="2371736"/>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FD83787-5AD3-44A1-B416-BE861C1E0F1F}"/>
                </a:ext>
              </a:extLst>
            </p:cNvPr>
            <p:cNvCxnSpPr/>
            <p:nvPr/>
          </p:nvCxnSpPr>
          <p:spPr>
            <a:xfrm flipH="1" flipV="1">
              <a:off x="8204685" y="2030700"/>
              <a:ext cx="914" cy="2371736"/>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Rectangle 22">
              <a:extLst>
                <a:ext uri="{FF2B5EF4-FFF2-40B4-BE49-F238E27FC236}">
                  <a16:creationId xmlns:a16="http://schemas.microsoft.com/office/drawing/2014/main" id="{EEE590B9-D6DC-4DD5-B547-3A33F275CDE4}"/>
                </a:ext>
              </a:extLst>
            </p:cNvPr>
            <p:cNvSpPr/>
            <p:nvPr/>
          </p:nvSpPr>
          <p:spPr>
            <a:xfrm rot="17975987">
              <a:off x="7764794" y="1393284"/>
              <a:ext cx="1109771" cy="246221"/>
            </a:xfrm>
            <a:prstGeom prst="rect">
              <a:avLst/>
            </a:prstGeom>
          </p:spPr>
          <p:txBody>
            <a:bodyPr wrap="square" lIns="0" rIns="0">
              <a:spAutoFit/>
            </a:bodyPr>
            <a:lstStyle/>
            <a:p>
              <a:pPr marL="0" marR="0" lvl="0" indent="0" algn="l" defTabSz="914400" rtl="0" eaLnBrk="1" fontAlgn="b" latinLnBrk="0" hangingPunct="1">
                <a:lnSpc>
                  <a:spcPct val="100000"/>
                </a:lnSpc>
                <a:spcBef>
                  <a:spcPts val="0"/>
                </a:spcBef>
                <a:spcAft>
                  <a:spcPct val="0"/>
                </a:spcAft>
                <a:buClr>
                  <a:srgbClr val="FF0000"/>
                </a:buClr>
                <a:buSzTx/>
                <a:buFontTx/>
                <a:buNone/>
                <a:tabLst/>
                <a:defRPr/>
              </a:pPr>
              <a:r>
                <a:rPr kumimoji="0" lang="en-GB" sz="1000" b="0" i="0" u="none" strike="noStrike" kern="1200" cap="none" spc="0" normalizeH="0" baseline="0" noProof="0" dirty="0">
                  <a:ln>
                    <a:noFill/>
                  </a:ln>
                  <a:solidFill>
                    <a:prstClr val="black"/>
                  </a:solidFill>
                  <a:effectLst/>
                  <a:uLnTx/>
                  <a:uFillTx/>
                  <a:latin typeface="Frutiger 45 Light"/>
                  <a:cs typeface="+mn-cs"/>
                </a:rPr>
                <a:t>Medium  influence</a:t>
              </a:r>
            </a:p>
          </p:txBody>
        </p:sp>
        <p:sp>
          <p:nvSpPr>
            <p:cNvPr id="31" name="Rectangle 22">
              <a:extLst>
                <a:ext uri="{FF2B5EF4-FFF2-40B4-BE49-F238E27FC236}">
                  <a16:creationId xmlns:a16="http://schemas.microsoft.com/office/drawing/2014/main" id="{FDE265D7-9D1F-4EA0-A8A1-0BB3BDA697A2}"/>
                </a:ext>
              </a:extLst>
            </p:cNvPr>
            <p:cNvSpPr/>
            <p:nvPr/>
          </p:nvSpPr>
          <p:spPr>
            <a:xfrm rot="17975987">
              <a:off x="8150974" y="1306733"/>
              <a:ext cx="1221436" cy="246221"/>
            </a:xfrm>
            <a:prstGeom prst="rect">
              <a:avLst/>
            </a:prstGeom>
          </p:spPr>
          <p:txBody>
            <a:bodyPr wrap="square" lIns="0" rIns="0">
              <a:spAutoFit/>
            </a:bodyPr>
            <a:lstStyle/>
            <a:p>
              <a:pPr marL="0" marR="0" lvl="0" indent="0" algn="l" defTabSz="914400" rtl="0" eaLnBrk="1" fontAlgn="b" latinLnBrk="0" hangingPunct="1">
                <a:lnSpc>
                  <a:spcPct val="100000"/>
                </a:lnSpc>
                <a:spcBef>
                  <a:spcPts val="0"/>
                </a:spcBef>
                <a:spcAft>
                  <a:spcPct val="0"/>
                </a:spcAft>
                <a:buClr>
                  <a:srgbClr val="FF0000"/>
                </a:buClr>
                <a:buSzTx/>
                <a:buFontTx/>
                <a:buNone/>
                <a:tabLst/>
                <a:defRPr/>
              </a:pPr>
              <a:r>
                <a:rPr kumimoji="0" lang="en-GB" sz="1000" b="0" i="0" u="none" strike="noStrike" kern="1200" cap="none" spc="0" normalizeH="0" baseline="0" noProof="0" dirty="0">
                  <a:ln>
                    <a:noFill/>
                  </a:ln>
                  <a:solidFill>
                    <a:prstClr val="black"/>
                  </a:solidFill>
                  <a:effectLst/>
                  <a:uLnTx/>
                  <a:uFillTx/>
                  <a:latin typeface="Frutiger 45 Light"/>
                  <a:cs typeface="+mn-cs"/>
                </a:rPr>
                <a:t>Strong  influence</a:t>
              </a:r>
            </a:p>
          </p:txBody>
        </p:sp>
        <p:cxnSp>
          <p:nvCxnSpPr>
            <p:cNvPr id="32" name="Straight Connector 31">
              <a:extLst>
                <a:ext uri="{FF2B5EF4-FFF2-40B4-BE49-F238E27FC236}">
                  <a16:creationId xmlns:a16="http://schemas.microsoft.com/office/drawing/2014/main" id="{6D255AD8-DEB5-4F30-B96C-F28C36385320}"/>
                </a:ext>
              </a:extLst>
            </p:cNvPr>
            <p:cNvCxnSpPr/>
            <p:nvPr/>
          </p:nvCxnSpPr>
          <p:spPr>
            <a:xfrm flipV="1">
              <a:off x="7851211" y="1278569"/>
              <a:ext cx="432000" cy="75600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1C1387D-4C6C-40D4-8877-D6105FDA7EA4}"/>
                </a:ext>
              </a:extLst>
            </p:cNvPr>
            <p:cNvCxnSpPr/>
            <p:nvPr/>
          </p:nvCxnSpPr>
          <p:spPr>
            <a:xfrm flipV="1">
              <a:off x="8205058" y="1280951"/>
              <a:ext cx="432000" cy="75600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69EB88B2-0C87-4AAA-9927-0E74A0B0104B}"/>
                </a:ext>
              </a:extLst>
            </p:cNvPr>
            <p:cNvGrpSpPr/>
            <p:nvPr/>
          </p:nvGrpSpPr>
          <p:grpSpPr>
            <a:xfrm>
              <a:off x="7110042" y="2148306"/>
              <a:ext cx="1378265" cy="267361"/>
              <a:chOff x="7110042" y="2148306"/>
              <a:chExt cx="1378265" cy="267361"/>
            </a:xfrm>
          </p:grpSpPr>
          <p:pic>
            <p:nvPicPr>
              <p:cNvPr id="60" name="Picture 5">
                <a:extLst>
                  <a:ext uri="{FF2B5EF4-FFF2-40B4-BE49-F238E27FC236}">
                    <a16:creationId xmlns:a16="http://schemas.microsoft.com/office/drawing/2014/main" id="{937BC268-269A-4593-BFD9-E9369B17777F}"/>
                  </a:ext>
                </a:extLst>
              </p:cNvPr>
              <p:cNvPicPr>
                <a:picLocks noChangeAspect="1" noChangeArrowheads="1"/>
              </p:cNvPicPr>
              <p:nvPr/>
            </p:nvPicPr>
            <p:blipFill>
              <a:blip r:embed="rId4" cstate="print">
                <a:extLst>
                  <a:ext uri="{28A0092B-C50C-407E-A947-70E740481C1C}">
                    <a14:useLocalDpi xmlns:a14="http://schemas.microsoft.com/office/drawing/2010/main"/>
                  </a:ext>
                </a:extLst>
              </a:blip>
              <a:stretch>
                <a:fillRect/>
              </a:stretch>
            </p:blipFill>
            <p:spPr bwMode="auto">
              <a:xfrm>
                <a:off x="7110042" y="2148306"/>
                <a:ext cx="290532" cy="267361"/>
              </a:xfrm>
              <a:prstGeom prst="rect">
                <a:avLst/>
              </a:prstGeom>
              <a:noFill/>
              <a:extLst>
                <a:ext uri="{909E8E84-426E-40DD-AFC4-6F175D3DCCD1}">
                  <a14:hiddenFill xmlns:a14="http://schemas.microsoft.com/office/drawing/2010/main">
                    <a:solidFill>
                      <a:srgbClr val="FFFFFF"/>
                    </a:solidFill>
                  </a14:hiddenFill>
                </a:ext>
              </a:extLst>
            </p:spPr>
          </p:pic>
          <p:sp>
            <p:nvSpPr>
              <p:cNvPr id="61" name="Oval 49">
                <a:extLst>
                  <a:ext uri="{FF2B5EF4-FFF2-40B4-BE49-F238E27FC236}">
                    <a16:creationId xmlns:a16="http://schemas.microsoft.com/office/drawing/2014/main" id="{B4DF22FA-324A-43C3-A87F-336E5F8DFE73}"/>
                  </a:ext>
                </a:extLst>
              </p:cNvPr>
              <p:cNvSpPr>
                <a:spLocks noChangeAspect="1"/>
              </p:cNvSpPr>
              <p:nvPr/>
            </p:nvSpPr>
            <p:spPr>
              <a:xfrm>
                <a:off x="7564445" y="2159573"/>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62" name="Oval 49">
                <a:extLst>
                  <a:ext uri="{FF2B5EF4-FFF2-40B4-BE49-F238E27FC236}">
                    <a16:creationId xmlns:a16="http://schemas.microsoft.com/office/drawing/2014/main" id="{F8F92D83-EA9C-4C5F-BE17-D2C49FDCF2C2}"/>
                  </a:ext>
                </a:extLst>
              </p:cNvPr>
              <p:cNvSpPr>
                <a:spLocks noChangeAspect="1"/>
              </p:cNvSpPr>
              <p:nvPr/>
            </p:nvSpPr>
            <p:spPr>
              <a:xfrm>
                <a:off x="7917919" y="2159573"/>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63" name="Oval 49">
                <a:extLst>
                  <a:ext uri="{FF2B5EF4-FFF2-40B4-BE49-F238E27FC236}">
                    <a16:creationId xmlns:a16="http://schemas.microsoft.com/office/drawing/2014/main" id="{3BCCA8C9-6A3B-4635-ABB2-3D9E2D09F970}"/>
                  </a:ext>
                </a:extLst>
              </p:cNvPr>
              <p:cNvSpPr>
                <a:spLocks noChangeAspect="1"/>
              </p:cNvSpPr>
              <p:nvPr/>
            </p:nvSpPr>
            <p:spPr>
              <a:xfrm>
                <a:off x="8272307" y="2159573"/>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grpSp>
        <p:grpSp>
          <p:nvGrpSpPr>
            <p:cNvPr id="35" name="Group 34">
              <a:extLst>
                <a:ext uri="{FF2B5EF4-FFF2-40B4-BE49-F238E27FC236}">
                  <a16:creationId xmlns:a16="http://schemas.microsoft.com/office/drawing/2014/main" id="{E12EA5C2-4583-4330-AAC0-5E7D46B6CCC7}"/>
                </a:ext>
              </a:extLst>
            </p:cNvPr>
            <p:cNvGrpSpPr/>
            <p:nvPr/>
          </p:nvGrpSpPr>
          <p:grpSpPr>
            <a:xfrm>
              <a:off x="7110042" y="2533454"/>
              <a:ext cx="1378265" cy="267361"/>
              <a:chOff x="7110042" y="2533454"/>
              <a:chExt cx="1378265" cy="267361"/>
            </a:xfrm>
          </p:grpSpPr>
          <p:pic>
            <p:nvPicPr>
              <p:cNvPr id="56" name="Picture 13">
                <a:extLst>
                  <a:ext uri="{FF2B5EF4-FFF2-40B4-BE49-F238E27FC236}">
                    <a16:creationId xmlns:a16="http://schemas.microsoft.com/office/drawing/2014/main" id="{BD3A1F99-2FDB-4FF2-A1AA-B1EF013C13E9}"/>
                  </a:ext>
                </a:extLst>
              </p:cNvPr>
              <p:cNvPicPr>
                <a:picLocks noChangeAspect="1" noChangeArrowheads="1"/>
              </p:cNvPicPr>
              <p:nvPr/>
            </p:nvPicPr>
            <p:blipFill>
              <a:blip r:embed="rId5" cstate="print">
                <a:extLst>
                  <a:ext uri="{28A0092B-C50C-407E-A947-70E740481C1C}">
                    <a14:useLocalDpi xmlns:a14="http://schemas.microsoft.com/office/drawing/2010/main"/>
                  </a:ext>
                </a:extLst>
              </a:blip>
              <a:stretch>
                <a:fillRect/>
              </a:stretch>
            </p:blipFill>
            <p:spPr bwMode="auto">
              <a:xfrm>
                <a:off x="7110042" y="2533454"/>
                <a:ext cx="290532" cy="267361"/>
              </a:xfrm>
              <a:prstGeom prst="rect">
                <a:avLst/>
              </a:prstGeom>
              <a:noFill/>
              <a:extLst>
                <a:ext uri="{909E8E84-426E-40DD-AFC4-6F175D3DCCD1}">
                  <a14:hiddenFill xmlns:a14="http://schemas.microsoft.com/office/drawing/2010/main">
                    <a:solidFill>
                      <a:srgbClr val="FFFFFF"/>
                    </a:solidFill>
                  </a14:hiddenFill>
                </a:ext>
              </a:extLst>
            </p:spPr>
          </p:pic>
          <p:sp>
            <p:nvSpPr>
              <p:cNvPr id="57" name="Oval 49">
                <a:extLst>
                  <a:ext uri="{FF2B5EF4-FFF2-40B4-BE49-F238E27FC236}">
                    <a16:creationId xmlns:a16="http://schemas.microsoft.com/office/drawing/2014/main" id="{3A876F88-CEAA-4FC6-BE4C-F8C3400A8C23}"/>
                  </a:ext>
                </a:extLst>
              </p:cNvPr>
              <p:cNvSpPr>
                <a:spLocks noChangeAspect="1"/>
              </p:cNvSpPr>
              <p:nvPr/>
            </p:nvSpPr>
            <p:spPr>
              <a:xfrm>
                <a:off x="7564445" y="2544721"/>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58" name="Oval 49">
                <a:extLst>
                  <a:ext uri="{FF2B5EF4-FFF2-40B4-BE49-F238E27FC236}">
                    <a16:creationId xmlns:a16="http://schemas.microsoft.com/office/drawing/2014/main" id="{70CCD0E7-5D15-4CCD-9469-FDC7EA8B46DE}"/>
                  </a:ext>
                </a:extLst>
              </p:cNvPr>
              <p:cNvSpPr>
                <a:spLocks noChangeAspect="1"/>
              </p:cNvSpPr>
              <p:nvPr/>
            </p:nvSpPr>
            <p:spPr>
              <a:xfrm>
                <a:off x="7917919" y="2544721"/>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59" name="Oval 49">
                <a:extLst>
                  <a:ext uri="{FF2B5EF4-FFF2-40B4-BE49-F238E27FC236}">
                    <a16:creationId xmlns:a16="http://schemas.microsoft.com/office/drawing/2014/main" id="{203AE356-635A-434A-9D80-2897A9B8E5A7}"/>
                  </a:ext>
                </a:extLst>
              </p:cNvPr>
              <p:cNvSpPr>
                <a:spLocks noChangeAspect="1"/>
              </p:cNvSpPr>
              <p:nvPr/>
            </p:nvSpPr>
            <p:spPr>
              <a:xfrm>
                <a:off x="8272307" y="2544721"/>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grpSp>
        <p:grpSp>
          <p:nvGrpSpPr>
            <p:cNvPr id="36" name="Group 35">
              <a:extLst>
                <a:ext uri="{FF2B5EF4-FFF2-40B4-BE49-F238E27FC236}">
                  <a16:creationId xmlns:a16="http://schemas.microsoft.com/office/drawing/2014/main" id="{982DB96E-7741-4B63-89B1-278431AABF47}"/>
                </a:ext>
              </a:extLst>
            </p:cNvPr>
            <p:cNvGrpSpPr/>
            <p:nvPr/>
          </p:nvGrpSpPr>
          <p:grpSpPr>
            <a:xfrm>
              <a:off x="7110042" y="2918602"/>
              <a:ext cx="1378265" cy="267361"/>
              <a:chOff x="7110042" y="2918602"/>
              <a:chExt cx="1378265" cy="267361"/>
            </a:xfrm>
          </p:grpSpPr>
          <p:pic>
            <p:nvPicPr>
              <p:cNvPr id="52" name="Picture 8">
                <a:extLst>
                  <a:ext uri="{FF2B5EF4-FFF2-40B4-BE49-F238E27FC236}">
                    <a16:creationId xmlns:a16="http://schemas.microsoft.com/office/drawing/2014/main" id="{F60A2D34-8E52-4B5A-81ED-9F08606D66FD}"/>
                  </a:ext>
                </a:extLst>
              </p:cNvPr>
              <p:cNvPicPr>
                <a:picLocks noChangeAspect="1" noChangeArrowheads="1"/>
              </p:cNvPicPr>
              <p:nvPr/>
            </p:nvPicPr>
            <p:blipFill>
              <a:blip r:embed="rId6" cstate="print">
                <a:extLst>
                  <a:ext uri="{28A0092B-C50C-407E-A947-70E740481C1C}">
                    <a14:useLocalDpi xmlns:a14="http://schemas.microsoft.com/office/drawing/2010/main"/>
                  </a:ext>
                </a:extLst>
              </a:blip>
              <a:stretch>
                <a:fillRect/>
              </a:stretch>
            </p:blipFill>
            <p:spPr bwMode="auto">
              <a:xfrm>
                <a:off x="7110042" y="2918602"/>
                <a:ext cx="290532" cy="267361"/>
              </a:xfrm>
              <a:prstGeom prst="rect">
                <a:avLst/>
              </a:prstGeom>
              <a:noFill/>
              <a:extLst>
                <a:ext uri="{909E8E84-426E-40DD-AFC4-6F175D3DCCD1}">
                  <a14:hiddenFill xmlns:a14="http://schemas.microsoft.com/office/drawing/2010/main">
                    <a:solidFill>
                      <a:srgbClr val="FFFFFF"/>
                    </a:solidFill>
                  </a14:hiddenFill>
                </a:ext>
              </a:extLst>
            </p:spPr>
          </p:pic>
          <p:sp>
            <p:nvSpPr>
              <p:cNvPr id="53" name="Oval 49">
                <a:extLst>
                  <a:ext uri="{FF2B5EF4-FFF2-40B4-BE49-F238E27FC236}">
                    <a16:creationId xmlns:a16="http://schemas.microsoft.com/office/drawing/2014/main" id="{2A219167-974D-4613-BB98-5761DF83085C}"/>
                  </a:ext>
                </a:extLst>
              </p:cNvPr>
              <p:cNvSpPr>
                <a:spLocks noChangeAspect="1"/>
              </p:cNvSpPr>
              <p:nvPr/>
            </p:nvSpPr>
            <p:spPr>
              <a:xfrm>
                <a:off x="7564445" y="2929869"/>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54" name="Oval 49">
                <a:extLst>
                  <a:ext uri="{FF2B5EF4-FFF2-40B4-BE49-F238E27FC236}">
                    <a16:creationId xmlns:a16="http://schemas.microsoft.com/office/drawing/2014/main" id="{008AD193-836E-4629-AEA0-87E0A7A21C96}"/>
                  </a:ext>
                </a:extLst>
              </p:cNvPr>
              <p:cNvSpPr>
                <a:spLocks noChangeAspect="1"/>
              </p:cNvSpPr>
              <p:nvPr/>
            </p:nvSpPr>
            <p:spPr>
              <a:xfrm>
                <a:off x="7917919" y="2929869"/>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55" name="Oval 49">
                <a:extLst>
                  <a:ext uri="{FF2B5EF4-FFF2-40B4-BE49-F238E27FC236}">
                    <a16:creationId xmlns:a16="http://schemas.microsoft.com/office/drawing/2014/main" id="{B5B4DD22-2BBE-4F72-8EE3-1DAB18571080}"/>
                  </a:ext>
                </a:extLst>
              </p:cNvPr>
              <p:cNvSpPr>
                <a:spLocks noChangeAspect="1"/>
              </p:cNvSpPr>
              <p:nvPr/>
            </p:nvSpPr>
            <p:spPr>
              <a:xfrm>
                <a:off x="8272307" y="2929869"/>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grpSp>
        <p:grpSp>
          <p:nvGrpSpPr>
            <p:cNvPr id="37" name="Group 36">
              <a:extLst>
                <a:ext uri="{FF2B5EF4-FFF2-40B4-BE49-F238E27FC236}">
                  <a16:creationId xmlns:a16="http://schemas.microsoft.com/office/drawing/2014/main" id="{75F377BD-3855-46ED-913E-903C419845EE}"/>
                </a:ext>
              </a:extLst>
            </p:cNvPr>
            <p:cNvGrpSpPr/>
            <p:nvPr/>
          </p:nvGrpSpPr>
          <p:grpSpPr>
            <a:xfrm>
              <a:off x="7098487" y="3303750"/>
              <a:ext cx="1393877" cy="267361"/>
              <a:chOff x="7098487" y="3303750"/>
              <a:chExt cx="1393877" cy="267361"/>
            </a:xfrm>
          </p:grpSpPr>
          <p:pic>
            <p:nvPicPr>
              <p:cNvPr id="48" name="Picture 14">
                <a:extLst>
                  <a:ext uri="{FF2B5EF4-FFF2-40B4-BE49-F238E27FC236}">
                    <a16:creationId xmlns:a16="http://schemas.microsoft.com/office/drawing/2014/main" id="{E7CCFACE-815B-4E01-ACE6-533869636044}"/>
                  </a:ext>
                </a:extLst>
              </p:cNvPr>
              <p:cNvPicPr>
                <a:picLocks noChangeAspect="1" noChangeArrowheads="1"/>
              </p:cNvPicPr>
              <p:nvPr/>
            </p:nvPicPr>
            <p:blipFill>
              <a:blip r:embed="rId7" cstate="print">
                <a:extLst>
                  <a:ext uri="{28A0092B-C50C-407E-A947-70E740481C1C}">
                    <a14:useLocalDpi xmlns:a14="http://schemas.microsoft.com/office/drawing/2010/main"/>
                  </a:ext>
                </a:extLst>
              </a:blip>
              <a:stretch>
                <a:fillRect/>
              </a:stretch>
            </p:blipFill>
            <p:spPr bwMode="auto">
              <a:xfrm>
                <a:off x="7098487" y="3303750"/>
                <a:ext cx="313642" cy="267361"/>
              </a:xfrm>
              <a:prstGeom prst="rect">
                <a:avLst/>
              </a:prstGeom>
              <a:noFill/>
              <a:extLst>
                <a:ext uri="{909E8E84-426E-40DD-AFC4-6F175D3DCCD1}">
                  <a14:hiddenFill xmlns:a14="http://schemas.microsoft.com/office/drawing/2010/main">
                    <a:solidFill>
                      <a:srgbClr val="FFFFFF"/>
                    </a:solidFill>
                  </a14:hiddenFill>
                </a:ext>
              </a:extLst>
            </p:spPr>
          </p:pic>
          <p:sp>
            <p:nvSpPr>
              <p:cNvPr id="49" name="Oval 49">
                <a:extLst>
                  <a:ext uri="{FF2B5EF4-FFF2-40B4-BE49-F238E27FC236}">
                    <a16:creationId xmlns:a16="http://schemas.microsoft.com/office/drawing/2014/main" id="{0EC44B09-B286-4258-A420-917E86D10709}"/>
                  </a:ext>
                </a:extLst>
              </p:cNvPr>
              <p:cNvSpPr>
                <a:spLocks noChangeAspect="1"/>
              </p:cNvSpPr>
              <p:nvPr/>
            </p:nvSpPr>
            <p:spPr>
              <a:xfrm>
                <a:off x="7568502" y="3315017"/>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50" name="Oval 49">
                <a:extLst>
                  <a:ext uri="{FF2B5EF4-FFF2-40B4-BE49-F238E27FC236}">
                    <a16:creationId xmlns:a16="http://schemas.microsoft.com/office/drawing/2014/main" id="{3FDEE865-2933-4487-AFC7-7624863E719C}"/>
                  </a:ext>
                </a:extLst>
              </p:cNvPr>
              <p:cNvSpPr>
                <a:spLocks noChangeAspect="1"/>
              </p:cNvSpPr>
              <p:nvPr/>
            </p:nvSpPr>
            <p:spPr>
              <a:xfrm>
                <a:off x="7921976" y="3315017"/>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51" name="Oval 49">
                <a:extLst>
                  <a:ext uri="{FF2B5EF4-FFF2-40B4-BE49-F238E27FC236}">
                    <a16:creationId xmlns:a16="http://schemas.microsoft.com/office/drawing/2014/main" id="{08601121-8211-44F7-9C2C-592854B94133}"/>
                  </a:ext>
                </a:extLst>
              </p:cNvPr>
              <p:cNvSpPr>
                <a:spLocks noChangeAspect="1"/>
              </p:cNvSpPr>
              <p:nvPr/>
            </p:nvSpPr>
            <p:spPr>
              <a:xfrm>
                <a:off x="8276364" y="3315017"/>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grpSp>
        <p:grpSp>
          <p:nvGrpSpPr>
            <p:cNvPr id="38" name="Group 37">
              <a:extLst>
                <a:ext uri="{FF2B5EF4-FFF2-40B4-BE49-F238E27FC236}">
                  <a16:creationId xmlns:a16="http://schemas.microsoft.com/office/drawing/2014/main" id="{69C74ABD-4E36-41B9-8CB2-9749D3A16973}"/>
                </a:ext>
              </a:extLst>
            </p:cNvPr>
            <p:cNvGrpSpPr/>
            <p:nvPr/>
          </p:nvGrpSpPr>
          <p:grpSpPr>
            <a:xfrm>
              <a:off x="7098487" y="3688898"/>
              <a:ext cx="1393877" cy="267361"/>
              <a:chOff x="7098487" y="3688898"/>
              <a:chExt cx="1393877" cy="267361"/>
            </a:xfrm>
          </p:grpSpPr>
          <p:pic>
            <p:nvPicPr>
              <p:cNvPr id="44" name="Picture 6">
                <a:extLst>
                  <a:ext uri="{FF2B5EF4-FFF2-40B4-BE49-F238E27FC236}">
                    <a16:creationId xmlns:a16="http://schemas.microsoft.com/office/drawing/2014/main" id="{4EEF0C2F-5125-4E84-BEFB-D3D6CC2E1C0A}"/>
                  </a:ext>
                </a:extLst>
              </p:cNvPr>
              <p:cNvPicPr>
                <a:picLocks noChangeAspect="1" noChangeArrowheads="1"/>
              </p:cNvPicPr>
              <p:nvPr/>
            </p:nvPicPr>
            <p:blipFill>
              <a:blip r:embed="rId8" cstate="print">
                <a:extLst>
                  <a:ext uri="{28A0092B-C50C-407E-A947-70E740481C1C}">
                    <a14:useLocalDpi xmlns:a14="http://schemas.microsoft.com/office/drawing/2010/main"/>
                  </a:ext>
                </a:extLst>
              </a:blip>
              <a:stretch>
                <a:fillRect/>
              </a:stretch>
            </p:blipFill>
            <p:spPr bwMode="auto">
              <a:xfrm>
                <a:off x="7098487" y="3688898"/>
                <a:ext cx="313642" cy="267361"/>
              </a:xfrm>
              <a:prstGeom prst="rect">
                <a:avLst/>
              </a:prstGeom>
              <a:noFill/>
              <a:extLst>
                <a:ext uri="{909E8E84-426E-40DD-AFC4-6F175D3DCCD1}">
                  <a14:hiddenFill xmlns:a14="http://schemas.microsoft.com/office/drawing/2010/main">
                    <a:solidFill>
                      <a:srgbClr val="FFFFFF"/>
                    </a:solidFill>
                  </a14:hiddenFill>
                </a:ext>
              </a:extLst>
            </p:spPr>
          </p:pic>
          <p:sp>
            <p:nvSpPr>
              <p:cNvPr id="45" name="Oval 49">
                <a:extLst>
                  <a:ext uri="{FF2B5EF4-FFF2-40B4-BE49-F238E27FC236}">
                    <a16:creationId xmlns:a16="http://schemas.microsoft.com/office/drawing/2014/main" id="{F1A2E69C-5CA3-4B81-89F0-FC720DBCAAC4}"/>
                  </a:ext>
                </a:extLst>
              </p:cNvPr>
              <p:cNvSpPr>
                <a:spLocks noChangeAspect="1"/>
              </p:cNvSpPr>
              <p:nvPr/>
            </p:nvSpPr>
            <p:spPr>
              <a:xfrm>
                <a:off x="7568502" y="3700165"/>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46" name="Oval 49">
                <a:extLst>
                  <a:ext uri="{FF2B5EF4-FFF2-40B4-BE49-F238E27FC236}">
                    <a16:creationId xmlns:a16="http://schemas.microsoft.com/office/drawing/2014/main" id="{79A217F8-7D25-446A-B593-4B8A977F892A}"/>
                  </a:ext>
                </a:extLst>
              </p:cNvPr>
              <p:cNvSpPr>
                <a:spLocks noChangeAspect="1"/>
              </p:cNvSpPr>
              <p:nvPr/>
            </p:nvSpPr>
            <p:spPr>
              <a:xfrm>
                <a:off x="7921976" y="3700165"/>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47" name="Oval 46">
                <a:extLst>
                  <a:ext uri="{FF2B5EF4-FFF2-40B4-BE49-F238E27FC236}">
                    <a16:creationId xmlns:a16="http://schemas.microsoft.com/office/drawing/2014/main" id="{B502EEDB-B329-4C29-93CD-35EE010B7B1E}"/>
                  </a:ext>
                </a:extLst>
              </p:cNvPr>
              <p:cNvSpPr>
                <a:spLocks noChangeAspect="1"/>
              </p:cNvSpPr>
              <p:nvPr/>
            </p:nvSpPr>
            <p:spPr>
              <a:xfrm>
                <a:off x="8276364" y="3700165"/>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grpSp>
        <p:grpSp>
          <p:nvGrpSpPr>
            <p:cNvPr id="39" name="Group 38">
              <a:extLst>
                <a:ext uri="{FF2B5EF4-FFF2-40B4-BE49-F238E27FC236}">
                  <a16:creationId xmlns:a16="http://schemas.microsoft.com/office/drawing/2014/main" id="{4E20582B-AA99-41F9-8403-61B2C73B2E72}"/>
                </a:ext>
              </a:extLst>
            </p:cNvPr>
            <p:cNvGrpSpPr/>
            <p:nvPr/>
          </p:nvGrpSpPr>
          <p:grpSpPr>
            <a:xfrm>
              <a:off x="7098487" y="4074048"/>
              <a:ext cx="1389820" cy="267361"/>
              <a:chOff x="7098487" y="4074048"/>
              <a:chExt cx="1389820" cy="267361"/>
            </a:xfrm>
          </p:grpSpPr>
          <p:sp>
            <p:nvSpPr>
              <p:cNvPr id="40" name="Oval 49">
                <a:extLst>
                  <a:ext uri="{FF2B5EF4-FFF2-40B4-BE49-F238E27FC236}">
                    <a16:creationId xmlns:a16="http://schemas.microsoft.com/office/drawing/2014/main" id="{1A609A35-34AE-4B80-B6AD-430B6AA8A8FE}"/>
                  </a:ext>
                </a:extLst>
              </p:cNvPr>
              <p:cNvSpPr>
                <a:spLocks noChangeAspect="1"/>
              </p:cNvSpPr>
              <p:nvPr/>
            </p:nvSpPr>
            <p:spPr>
              <a:xfrm>
                <a:off x="7564445" y="4085315"/>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41" name="Oval 49">
                <a:extLst>
                  <a:ext uri="{FF2B5EF4-FFF2-40B4-BE49-F238E27FC236}">
                    <a16:creationId xmlns:a16="http://schemas.microsoft.com/office/drawing/2014/main" id="{68DA7B80-F849-479E-BF5B-9FE2EA03B456}"/>
                  </a:ext>
                </a:extLst>
              </p:cNvPr>
              <p:cNvSpPr>
                <a:spLocks noChangeAspect="1"/>
              </p:cNvSpPr>
              <p:nvPr/>
            </p:nvSpPr>
            <p:spPr>
              <a:xfrm>
                <a:off x="7917919" y="4085315"/>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sp>
            <p:nvSpPr>
              <p:cNvPr id="42" name="Oval 49">
                <a:extLst>
                  <a:ext uri="{FF2B5EF4-FFF2-40B4-BE49-F238E27FC236}">
                    <a16:creationId xmlns:a16="http://schemas.microsoft.com/office/drawing/2014/main" id="{B808002D-08A2-422A-9B77-DF28E6D75225}"/>
                  </a:ext>
                </a:extLst>
              </p:cNvPr>
              <p:cNvSpPr>
                <a:spLocks noChangeAspect="1"/>
              </p:cNvSpPr>
              <p:nvPr/>
            </p:nvSpPr>
            <p:spPr>
              <a:xfrm>
                <a:off x="8272307" y="4085315"/>
                <a:ext cx="216000" cy="216000"/>
              </a:xfrm>
              <a:prstGeom prst="ellipse">
                <a:avLst/>
              </a:prstGeom>
              <a:solidFill>
                <a:schemeClr val="bg1"/>
              </a:solidFill>
              <a:ln w="19050">
                <a:solidFill>
                  <a:srgbClr val="B9B2A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0" tIns="0" rIns="0" bIns="0" rtlCol="0" anchor="ctr"/>
              <a:lstStyle/>
              <a:p>
                <a:pPr marL="0" marR="0" lvl="0" indent="0" algn="ctr" defTabSz="912209" rtl="0" eaLnBrk="0" fontAlgn="base" latinLnBrk="0" hangingPunct="0">
                  <a:lnSpc>
                    <a:spcPct val="100000"/>
                  </a:lnSpc>
                  <a:spcBef>
                    <a:spcPct val="50000"/>
                  </a:spcBef>
                  <a:spcAft>
                    <a:spcPct val="0"/>
                  </a:spcAft>
                  <a:buClrTx/>
                  <a:buSzTx/>
                  <a:buFontTx/>
                  <a:buNone/>
                  <a:tabLst/>
                  <a:defRPr/>
                </a:pPr>
                <a:endParaRPr kumimoji="0" lang="en-GB" sz="1000" b="0" i="0" u="none" strike="noStrike" kern="1200" cap="none" spc="0" normalizeH="0" baseline="0" noProof="0" dirty="0">
                  <a:ln>
                    <a:noFill/>
                  </a:ln>
                  <a:solidFill>
                    <a:prstClr val="white">
                      <a:lumMod val="65000"/>
                    </a:prstClr>
                  </a:solidFill>
                  <a:effectLst/>
                  <a:uLnTx/>
                  <a:uFillTx/>
                  <a:latin typeface="Frutiger 45 Light"/>
                  <a:cs typeface="+mn-cs"/>
                </a:endParaRPr>
              </a:p>
            </p:txBody>
          </p:sp>
          <p:pic>
            <p:nvPicPr>
              <p:cNvPr id="43" name="Picture 11">
                <a:extLst>
                  <a:ext uri="{FF2B5EF4-FFF2-40B4-BE49-F238E27FC236}">
                    <a16:creationId xmlns:a16="http://schemas.microsoft.com/office/drawing/2014/main" id="{F1E4DFCF-F74C-4E2C-AEBF-A034D99E18C9}"/>
                  </a:ext>
                </a:extLst>
              </p:cNvPr>
              <p:cNvPicPr>
                <a:picLocks noChangeAspect="1" noChangeArrowheads="1"/>
              </p:cNvPicPr>
              <p:nvPr/>
            </p:nvPicPr>
            <p:blipFill>
              <a:blip r:embed="rId9" cstate="print">
                <a:extLst>
                  <a:ext uri="{28A0092B-C50C-407E-A947-70E740481C1C}">
                    <a14:useLocalDpi xmlns:a14="http://schemas.microsoft.com/office/drawing/2010/main"/>
                  </a:ext>
                </a:extLst>
              </a:blip>
              <a:stretch>
                <a:fillRect/>
              </a:stretch>
            </p:blipFill>
            <p:spPr bwMode="auto">
              <a:xfrm>
                <a:off x="7098487" y="4074048"/>
                <a:ext cx="313642" cy="267361"/>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5" name="TextBox 4">
            <a:extLst>
              <a:ext uri="{FF2B5EF4-FFF2-40B4-BE49-F238E27FC236}">
                <a16:creationId xmlns:a16="http://schemas.microsoft.com/office/drawing/2014/main" id="{7E5BF71A-F28B-4B3D-A9BA-573114CE3D24}"/>
              </a:ext>
            </a:extLst>
          </p:cNvPr>
          <p:cNvSpPr txBox="1"/>
          <p:nvPr/>
        </p:nvSpPr>
        <p:spPr>
          <a:xfrm>
            <a:off x="4924633" y="2254344"/>
            <a:ext cx="1415877" cy="2224687"/>
          </a:xfrm>
          <a:prstGeom prst="rect">
            <a:avLst/>
          </a:prstGeom>
          <a:noFill/>
        </p:spPr>
        <p:txBody>
          <a:bodyPr wrap="square" lIns="0" tIns="0" rIns="0" bIns="0" rtlCol="0">
            <a:noAutofit/>
          </a:bodyPr>
          <a:lstStyle/>
          <a:p>
            <a:pPr algn="r">
              <a:lnSpc>
                <a:spcPts val="1700"/>
              </a:lnSpc>
            </a:pPr>
            <a:r>
              <a:rPr lang="de-CH" sz="1200" b="1" dirty="0"/>
              <a:t>Climate Change</a:t>
            </a:r>
          </a:p>
          <a:p>
            <a:pPr algn="r">
              <a:lnSpc>
                <a:spcPts val="1700"/>
              </a:lnSpc>
            </a:pPr>
            <a:r>
              <a:rPr lang="de-CH" sz="1200" b="1" dirty="0"/>
              <a:t>Water</a:t>
            </a:r>
          </a:p>
          <a:p>
            <a:pPr algn="r">
              <a:lnSpc>
                <a:spcPts val="1700"/>
              </a:lnSpc>
            </a:pPr>
            <a:r>
              <a:rPr lang="de-CH" sz="1200" b="1" dirty="0"/>
              <a:t>Pollution and waste</a:t>
            </a:r>
          </a:p>
          <a:p>
            <a:pPr algn="r">
              <a:lnSpc>
                <a:spcPts val="1700"/>
              </a:lnSpc>
            </a:pPr>
            <a:r>
              <a:rPr lang="de-CH" sz="1200" b="1" dirty="0"/>
              <a:t>People</a:t>
            </a:r>
          </a:p>
          <a:p>
            <a:pPr algn="r">
              <a:lnSpc>
                <a:spcPts val="1700"/>
              </a:lnSpc>
            </a:pPr>
            <a:r>
              <a:rPr lang="de-CH" sz="1200" b="1" dirty="0"/>
              <a:t>Products and services</a:t>
            </a:r>
          </a:p>
          <a:p>
            <a:pPr algn="r">
              <a:lnSpc>
                <a:spcPts val="1700"/>
              </a:lnSpc>
            </a:pPr>
            <a:r>
              <a:rPr lang="de-CH" sz="1200" b="1" dirty="0"/>
              <a:t>Governance </a:t>
            </a:r>
            <a:endParaRPr lang="en-US" sz="1200" b="1" dirty="0"/>
          </a:p>
        </p:txBody>
      </p:sp>
      <p:sp>
        <p:nvSpPr>
          <p:cNvPr id="64" name="TextBox 63">
            <a:extLst>
              <a:ext uri="{FF2B5EF4-FFF2-40B4-BE49-F238E27FC236}">
                <a16:creationId xmlns:a16="http://schemas.microsoft.com/office/drawing/2014/main" id="{2E7050FB-94FA-4F31-809C-79F623FAF0F6}"/>
              </a:ext>
            </a:extLst>
          </p:cNvPr>
          <p:cNvSpPr txBox="1"/>
          <p:nvPr/>
        </p:nvSpPr>
        <p:spPr>
          <a:xfrm>
            <a:off x="369403" y="4667764"/>
            <a:ext cx="4572000" cy="2000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a:defRPr sz="7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de-CH" dirty="0"/>
              <a:t>Source: Future of Earth, 2021. Chief Investment Office, UBS Global Wealth Management</a:t>
            </a:r>
            <a:endParaRPr lang="en-US" dirty="0"/>
          </a:p>
        </p:txBody>
      </p:sp>
      <p:pic>
        <p:nvPicPr>
          <p:cNvPr id="8" name="Picture 7">
            <a:extLst>
              <a:ext uri="{FF2B5EF4-FFF2-40B4-BE49-F238E27FC236}">
                <a16:creationId xmlns:a16="http://schemas.microsoft.com/office/drawing/2014/main" id="{3E9F63BA-B225-47A0-B0F1-08E63C205CC4}"/>
              </a:ext>
            </a:extLst>
          </p:cNvPr>
          <p:cNvPicPr>
            <a:picLocks noChangeAspect="1"/>
          </p:cNvPicPr>
          <p:nvPr/>
        </p:nvPicPr>
        <p:blipFill>
          <a:blip r:embed="rId10"/>
          <a:stretch>
            <a:fillRect/>
          </a:stretch>
        </p:blipFill>
        <p:spPr>
          <a:xfrm>
            <a:off x="346247" y="1490265"/>
            <a:ext cx="4225753" cy="2879733"/>
          </a:xfrm>
          <a:prstGeom prst="rect">
            <a:avLst/>
          </a:prstGeom>
        </p:spPr>
      </p:pic>
    </p:spTree>
    <p:custDataLst>
      <p:tags r:id="rId1"/>
    </p:custDataLst>
    <p:extLst>
      <p:ext uri="{BB962C8B-B14F-4D97-AF65-F5344CB8AC3E}">
        <p14:creationId xmlns:p14="http://schemas.microsoft.com/office/powerpoint/2010/main" val="171648789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3"/>
  <p:tag name="LAST PRINTED" val="439136796875000E-10"/>
</p:tagLst>
</file>

<file path=ppt/tags/tag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1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0.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3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SLIDE_TYPE" val="BODY"/>
</p:tagLst>
</file>

<file path=ppt/tags/tag135.xml><?xml version="1.0" encoding="utf-8"?>
<p:tagLst xmlns:a="http://schemas.openxmlformats.org/drawingml/2006/main" xmlns:r="http://schemas.openxmlformats.org/officeDocument/2006/relationships" xmlns:p="http://schemas.openxmlformats.org/presentationml/2006/main">
  <p:tag name="SLIDE_TYPE" val="BODY"/>
</p:tagLst>
</file>

<file path=ppt/tags/tag136.xml><?xml version="1.0" encoding="utf-8"?>
<p:tagLst xmlns:a="http://schemas.openxmlformats.org/drawingml/2006/main" xmlns:r="http://schemas.openxmlformats.org/officeDocument/2006/relationships" xmlns:p="http://schemas.openxmlformats.org/presentationml/2006/main">
  <p:tag name="SLIDE_TYPE" val="BODY"/>
</p:tagLst>
</file>

<file path=ppt/tags/tag137.xml><?xml version="1.0" encoding="utf-8"?>
<p:tagLst xmlns:a="http://schemas.openxmlformats.org/drawingml/2006/main" xmlns:r="http://schemas.openxmlformats.org/officeDocument/2006/relationships" xmlns:p="http://schemas.openxmlformats.org/presentationml/2006/main">
  <p:tag name="SLIDE_TYPE" val="BODY"/>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SLIDE_TYPE" val="BODY"/>
</p:tagLst>
</file>

<file path=ppt/tags/tag1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SLIDE_TYPE" val="BODY"/>
</p:tagLst>
</file>

<file path=ppt/tags/tag142.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4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4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9.xml><?xml version="1.0" encoding="utf-8"?>
<p:tagLst xmlns:a="http://schemas.openxmlformats.org/drawingml/2006/main" xmlns:r="http://schemas.openxmlformats.org/officeDocument/2006/relationships" xmlns:p="http://schemas.openxmlformats.org/presentationml/2006/main">
  <p:tag name="SLIDE_TYPE" val="BODY"/>
</p:tagLst>
</file>

<file path=ppt/tags/tag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0.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5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4.xml><?xml version="1.0" encoding="utf-8"?>
<p:tagLst xmlns:a="http://schemas.openxmlformats.org/drawingml/2006/main" xmlns:r="http://schemas.openxmlformats.org/officeDocument/2006/relationships" xmlns:p="http://schemas.openxmlformats.org/presentationml/2006/main">
  <p:tag name="SLIDE_TYPE" val="TOC"/>
</p:tagLst>
</file>

<file path=ppt/tags/tag1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3.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6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7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heme/theme1.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1711</Words>
  <Application>Microsoft Office PowerPoint</Application>
  <PresentationFormat>On-screen Show (16:9)</PresentationFormat>
  <Paragraphs>125</Paragraphs>
  <Slides>18</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 Unicode MS</vt:lpstr>
      <vt:lpstr>Arial</vt:lpstr>
      <vt:lpstr>Frutiger 45 Light</vt:lpstr>
      <vt:lpstr>Frutiger 55 Roman</vt:lpstr>
      <vt:lpstr>Symbol</vt:lpstr>
      <vt:lpstr>UBSHeadline</vt:lpstr>
      <vt:lpstr>2_PresXpress_OnScreen_Theme</vt:lpstr>
      <vt:lpstr>Our outlook for 3Q Ideas for growth, income, and protection</vt:lpstr>
      <vt:lpstr>PowerPoint Presentation</vt:lpstr>
      <vt:lpstr>PowerPoint Presentation</vt:lpstr>
      <vt:lpstr>PowerPoint Presentation</vt:lpstr>
      <vt:lpstr>Position for re-opening and recovery – short-term portfolio growth</vt:lpstr>
      <vt:lpstr>Opportunities in Asia – China &amp; Japan</vt:lpstr>
      <vt:lpstr>Structural growth ideas – applying key technologies</vt:lpstr>
      <vt:lpstr>Technology &amp; Sustainability – go nicely together to go green</vt:lpstr>
      <vt:lpstr>Future of Earth &amp; Future of investing is sustainable</vt:lpstr>
      <vt:lpstr>Inflation– Dividends, pricing power, private market infrastructure</vt:lpstr>
      <vt:lpstr>PowerPoint Presentation</vt:lpstr>
      <vt:lpstr>Enhancing total return through yield</vt:lpstr>
      <vt:lpstr>Implementing portfolio income strategies</vt:lpstr>
      <vt:lpstr>PowerPoint Presentation</vt:lpstr>
      <vt:lpstr>How can I protect against downside risks?</vt:lpstr>
      <vt:lpstr>Hedge funds and option strategies</vt:lpstr>
      <vt:lpstr>PowerPoint Presentation</vt:lpstr>
      <vt:lpstr>PowerPoint Presentation</vt:lpstr>
    </vt:vector>
  </TitlesOfParts>
  <Company>UBS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 Min-Lan</dc:creator>
  <cp:lastModifiedBy>Savioz, Joel</cp:lastModifiedBy>
  <cp:revision>1002</cp:revision>
  <cp:lastPrinted>2020-03-23T08:20:47Z</cp:lastPrinted>
  <dcterms:modified xsi:type="dcterms:W3CDTF">2021-06-22T17:20:07Z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3.3.02</vt:lpwstr>
  </property>
  <property fmtid="{D5CDD505-2E9C-101B-9397-08002B2CF9AE}" pid="8" name="CurrentAddinVersion">
    <vt:lpwstr>3.3.02</vt:lpwstr>
  </property>
  <property fmtid="{D5CDD505-2E9C-101B-9397-08002B2CF9AE}" pid="9" name="CreateDate">
    <vt:lpwstr>11/25/2015 4:51:53 PM</vt:lpwstr>
  </property>
  <property fmtid="{D5CDD505-2E9C-101B-9397-08002B2CF9AE}" pid="10" name="CreatedTemplateVersion">
    <vt:lpwstr>3.3.02</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4</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True</vt:lpwstr>
  </property>
  <property fmtid="{D5CDD505-2E9C-101B-9397-08002B2CF9AE}" pid="23" name="IDStampItems">
    <vt:lpwstr>15</vt:lpwstr>
  </property>
  <property fmtid="{D5CDD505-2E9C-101B-9397-08002B2CF9AE}" pid="24" name="TOC.Ppt">
    <vt:lpwstr>True</vt:lpwstr>
  </property>
  <property fmtid="{D5CDD505-2E9C-101B-9397-08002B2CF9AE}" pid="25" name="TocSecLevel1">
    <vt:lpwstr>1</vt:lpwstr>
  </property>
  <property fmtid="{D5CDD505-2E9C-101B-9397-08002B2CF9AE}" pid="26" name="TocSecLevel2">
    <vt:lpwstr>2</vt:lpwstr>
  </property>
  <property fmtid="{D5CDD505-2E9C-101B-9397-08002B2CF9AE}" pid="27" name="TocSecLevel3">
    <vt:lpwstr>3</vt:lpwstr>
  </property>
  <property fmtid="{D5CDD505-2E9C-101B-9397-08002B2CF9AE}" pid="28" name="TocApdxLevel1">
    <vt:lpwstr>4</vt:lpwstr>
  </property>
  <property fmtid="{D5CDD505-2E9C-101B-9397-08002B2CF9AE}" pid="29" name="TocApdxLevel2">
    <vt:lpwstr>5</vt:lpwstr>
  </property>
  <property fmtid="{D5CDD505-2E9C-101B-9397-08002B2CF9AE}" pid="30" name="TocApdxLevel3">
    <vt:lpwstr>6</vt:lpwstr>
  </property>
  <property fmtid="{D5CDD505-2E9C-101B-9397-08002B2CF9AE}" pid="31" name="SPageNumbering1.Ppt">
    <vt:lpwstr>True</vt:lpwstr>
  </property>
  <property fmtid="{D5CDD505-2E9C-101B-9397-08002B2CF9AE}" pid="32" name="SPageNumbering2.Ppt">
    <vt:lpwstr>False</vt:lpwstr>
  </property>
  <property fmtid="{D5CDD505-2E9C-101B-9397-08002B2CF9AE}" pid="33" name="SPageNumbering3.Ppt">
    <vt:lpwstr>False</vt:lpwstr>
  </property>
  <property fmtid="{D5CDD505-2E9C-101B-9397-08002B2CF9AE}" pid="34" name="APageNumbering1.Ppt">
    <vt:lpwstr>True</vt:lpwstr>
  </property>
  <property fmtid="{D5CDD505-2E9C-101B-9397-08002B2CF9AE}" pid="35" name="APageNumbering2.Ppt">
    <vt:lpwstr>False</vt:lpwstr>
  </property>
  <property fmtid="{D5CDD505-2E9C-101B-9397-08002B2CF9AE}" pid="36" name="APageNumbering3.Ppt">
    <vt:lpwstr>False</vt:lpwstr>
  </property>
  <property fmtid="{D5CDD505-2E9C-101B-9397-08002B2CF9AE}" pid="37" name="Language">
    <vt:lpwstr>1033</vt:lpwstr>
  </property>
  <property fmtid="{D5CDD505-2E9C-101B-9397-08002B2CF9AE}" pid="38" name="ContactPage.Ppt">
    <vt:lpwstr>True</vt:lpwstr>
  </property>
  <property fmtid="{D5CDD505-2E9C-101B-9397-08002B2CF9AE}" pid="39" name="CompanyName">
    <vt:lpwstr/>
  </property>
  <property fmtid="{D5CDD505-2E9C-101B-9397-08002B2CF9AE}" pid="40" name="CompanyNameExtension">
    <vt:lpwstr/>
  </property>
  <property fmtid="{D5CDD505-2E9C-101B-9397-08002B2CF9AE}" pid="41" name="CompanyDescriptor">
    <vt:lpwstr/>
  </property>
  <property fmtid="{D5CDD505-2E9C-101B-9397-08002B2CF9AE}" pid="42" name="CompanyType">
    <vt:lpwstr>0</vt:lpwstr>
  </property>
  <property fmtid="{D5CDD505-2E9C-101B-9397-08002B2CF9AE}" pid="43" name="BusinessUnit">
    <vt:lpwstr>UBSCC</vt:lpwstr>
  </property>
  <property fmtid="{D5CDD505-2E9C-101B-9397-08002B2CF9AE}" pid="44" name="Address.Office">
    <vt:lpwstr/>
  </property>
  <property fmtid="{D5CDD505-2E9C-101B-9397-08002B2CF9AE}" pid="45" name="Fax1.Office">
    <vt:lpwstr/>
  </property>
  <property fmtid="{D5CDD505-2E9C-101B-9397-08002B2CF9AE}" pid="46" name="Phone1.Office">
    <vt:lpwstr/>
  </property>
  <property fmtid="{D5CDD505-2E9C-101B-9397-08002B2CF9AE}" pid="47" name="CompanyID">
    <vt:lpwstr/>
  </property>
  <property fmtid="{D5CDD505-2E9C-101B-9397-08002B2CF9AE}" pid="48" name="CompanyLCID">
    <vt:lpwstr>0</vt:lpwstr>
  </property>
  <property fmtid="{D5CDD505-2E9C-101B-9397-08002B2CF9AE}" pid="49" name="AuthorInfoIncluded">
    <vt:lpwstr>False</vt:lpwstr>
  </property>
  <property fmtid="{D5CDD505-2E9C-101B-9397-08002B2CF9AE}" pid="50" name="AuthorInfoName">
    <vt:lpwstr/>
  </property>
  <property fmtid="{D5CDD505-2E9C-101B-9397-08002B2CF9AE}" pid="51" name="AuthorInfoDetails1">
    <vt:lpwstr/>
  </property>
  <property fmtid="{D5CDD505-2E9C-101B-9397-08002B2CF9AE}" pid="52" name="AuthorInfoDetails2">
    <vt:lpwstr/>
  </property>
  <property fmtid="{D5CDD505-2E9C-101B-9397-08002B2CF9AE}" pid="53" name="AuthorInfoEmail">
    <vt:lpwstr/>
  </property>
  <property fmtid="{D5CDD505-2E9C-101B-9397-08002B2CF9AE}" pid="54" name="AuthorInfoPhone">
    <vt:lpwstr/>
  </property>
  <property fmtid="{D5CDD505-2E9C-101B-9397-08002B2CF9AE}" pid="55" name="Endorsement">
    <vt:lpwstr/>
  </property>
  <property fmtid="{D5CDD505-2E9C-101B-9397-08002B2CF9AE}" pid="56" name="OnScreenShowPageNums">
    <vt:lpwstr>False</vt:lpwstr>
  </property>
  <property fmtid="{D5CDD505-2E9C-101B-9397-08002B2CF9AE}" pid="57" name="OnScreenTOCHyperlink">
    <vt:lpwstr>True</vt:lpwstr>
  </property>
  <property fmtid="{D5CDD505-2E9C-101B-9397-08002B2CF9AE}" pid="58" name="SectionDivider.Ppt">
    <vt:lpwstr>True</vt:lpwstr>
  </property>
  <property fmtid="{D5CDD505-2E9C-101B-9397-08002B2CF9AE}" pid="59" name="IDStampDateFormatID">
    <vt:lpwstr>F1</vt:lpwstr>
  </property>
  <property fmtid="{D5CDD505-2E9C-101B-9397-08002B2CF9AE}" pid="60" name="IDStampDateFormat-T">
    <vt:lpwstr>MMMM d, yyyy h:mm AM/PM</vt:lpwstr>
  </property>
  <property fmtid="{D5CDD505-2E9C-101B-9397-08002B2CF9AE}" pid="61" name="CalendarDateFormatID">
    <vt:lpwstr>F1</vt:lpwstr>
  </property>
  <property fmtid="{D5CDD505-2E9C-101B-9397-08002B2CF9AE}" pid="62" name="CalendarDateFormat-T">
    <vt:lpwstr>MMMM yyyy</vt:lpwstr>
  </property>
  <property fmtid="{D5CDD505-2E9C-101B-9397-08002B2CF9AE}" pid="63" name="CalendarStartDay">
    <vt:lpwstr>1</vt:lpwstr>
  </property>
  <property fmtid="{D5CDD505-2E9C-101B-9397-08002B2CF9AE}" pid="64" name="CoverPageDateFormatFilter">
    <vt:lpwstr>0</vt:lpwstr>
  </property>
  <property fmtid="{D5CDD505-2E9C-101B-9397-08002B2CF9AE}" pid="65" name="CoverPageDateFormatID">
    <vt:lpwstr>F1</vt:lpwstr>
  </property>
  <property fmtid="{D5CDD505-2E9C-101B-9397-08002B2CF9AE}" pid="66" name="CoverPageDateFormat-T">
    <vt:lpwstr>MMMM d, yyyy</vt:lpwstr>
  </property>
  <property fmtid="{D5CDD505-2E9C-101B-9397-08002B2CF9AE}" pid="67" name="DisclaimerPage.Ppt">
    <vt:lpwstr>False</vt:lpwstr>
  </property>
  <property fmtid="{D5CDD505-2E9C-101B-9397-08002B2CF9AE}" pid="68" name="DisclaimerID.Ppt">
    <vt:lpwstr>D1</vt:lpwstr>
  </property>
  <property fmtid="{D5CDD505-2E9C-101B-9397-08002B2CF9AE}" pid="69" name="UseInternalUBSFont.Office">
    <vt:lpwstr>True</vt:lpwstr>
  </property>
  <property fmtid="{D5CDD505-2E9C-101B-9397-08002B2CF9AE}" pid="70" name="EmbedFonts">
    <vt:lpwstr>False</vt:lpwstr>
  </property>
  <property fmtid="{D5CDD505-2E9C-101B-9397-08002B2CF9AE}" pid="71" name="TableSpacerBorder">
    <vt:lpwstr>False</vt:lpwstr>
  </property>
  <property fmtid="{D5CDD505-2E9C-101B-9397-08002B2CF9AE}" pid="72" name="Address-T">
    <vt:lpwstr>&lt;&lt;Address&gt;&gt;</vt:lpwstr>
  </property>
  <property fmtid="{D5CDD505-2E9C-101B-9397-08002B2CF9AE}" pid="73" name="AmountDealType-T">
    <vt:lpwstr>&lt;&lt;Amt./deal-Type&gt;&gt;</vt:lpwstr>
  </property>
  <property fmtid="{D5CDD505-2E9C-101B-9397-08002B2CF9AE}" pid="74" name="ContactDetails-T">
    <vt:lpwstr>&lt;&lt;Contact details&gt;&gt;</vt:lpwstr>
  </property>
  <property fmtid="{D5CDD505-2E9C-101B-9397-08002B2CF9AE}" pid="75" name="ContactName-T">
    <vt:lpwstr>&lt;&lt;Contact name&gt;&gt;</vt:lpwstr>
  </property>
  <property fmtid="{D5CDD505-2E9C-101B-9397-08002B2CF9AE}" pid="76" name="Date-T">
    <vt:lpwstr>&lt;&lt;Date&gt;&gt;</vt:lpwstr>
  </property>
  <property fmtid="{D5CDD505-2E9C-101B-9397-08002B2CF9AE}" pid="77" name="EMailAddress-T">
    <vt:lpwstr>&lt;&lt;Email address&gt;&gt;</vt:lpwstr>
  </property>
  <property fmtid="{D5CDD505-2E9C-101B-9397-08002B2CF9AE}" pid="78" name="LegalEntity-T">
    <vt:lpwstr>&lt;&lt;Legal entity&gt;&gt;</vt:lpwstr>
  </property>
  <property fmtid="{D5CDD505-2E9C-101B-9397-08002B2CF9AE}" pid="79" name="Logo-T">
    <vt:lpwstr>&lt;&lt;Logo&gt;&gt;</vt:lpwstr>
  </property>
  <property fmtid="{D5CDD505-2E9C-101B-9397-08002B2CF9AE}" pid="80" name="Summary-T">
    <vt:lpwstr>&lt;&lt;Summary&gt;&gt;</vt:lpwstr>
  </property>
  <property fmtid="{D5CDD505-2E9C-101B-9397-08002B2CF9AE}" pid="81" name="TableHeading-T">
    <vt:lpwstr>&lt;&lt;Table heading&gt;&gt;</vt:lpwstr>
  </property>
  <property fmtid="{D5CDD505-2E9C-101B-9397-08002B2CF9AE}" pid="82" name="TableSubheading-T">
    <vt:lpwstr>&lt;&lt;Table subheading&gt;&gt;</vt:lpwstr>
  </property>
  <property fmtid="{D5CDD505-2E9C-101B-9397-08002B2CF9AE}" pid="83" name="Subheading-T">
    <vt:lpwstr>&lt;&lt;Table subheading&gt;&gt;</vt:lpwstr>
  </property>
  <property fmtid="{D5CDD505-2E9C-101B-9397-08002B2CF9AE}" pid="84" name="TelephoneNumber-T">
    <vt:lpwstr>&lt;&lt;Telephone number&gt;&gt;</vt:lpwstr>
  </property>
  <property fmtid="{D5CDD505-2E9C-101B-9397-08002B2CF9AE}" pid="85" name="Text-T">
    <vt:lpwstr>&lt;&lt;Text&gt;&gt;</vt:lpwstr>
  </property>
  <property fmtid="{D5CDD505-2E9C-101B-9397-08002B2CF9AE}" pid="86" name="WebAddress-T">
    <vt:lpwstr>&lt;&lt;Web address</vt:lpwstr>
  </property>
  <property fmtid="{D5CDD505-2E9C-101B-9397-08002B2CF9AE}" pid="87" name="Year-T">
    <vt:lpwstr>&lt;&lt;Year&gt;&gt;</vt:lpwstr>
  </property>
  <property fmtid="{D5CDD505-2E9C-101B-9397-08002B2CF9AE}" pid="88" name="Appendix-T">
    <vt:lpwstr>Appendix</vt:lpwstr>
  </property>
  <property fmtid="{D5CDD505-2E9C-101B-9397-08002B2CF9AE}" pid="89" name="Appendices-T">
    <vt:lpwstr>Appendices</vt:lpwstr>
  </property>
  <property fmtid="{D5CDD505-2E9C-101B-9397-08002B2CF9AE}" pid="90" name="AwardTitle-T">
    <vt:lpwstr>&lt;&lt;Award title&gt;&gt;</vt:lpwstr>
  </property>
  <property fmtid="{D5CDD505-2E9C-101B-9397-08002B2CF9AE}" pid="91" name="AwardSubTitle-T">
    <vt:lpwstr>&lt;&lt;Award subtitle&gt;&gt;</vt:lpwstr>
  </property>
  <property fmtid="{D5CDD505-2E9C-101B-9397-08002B2CF9AE}" pid="92" name="BiographicalDetails-T">
    <vt:lpwstr>&lt;&lt;Biographical details&gt;&gt;</vt:lpwstr>
  </property>
  <property fmtid="{D5CDD505-2E9C-101B-9397-08002B2CF9AE}" pid="93" name="Conclusion-T">
    <vt:lpwstr>&lt;&lt;Conclusion&gt;&gt;</vt:lpwstr>
  </property>
  <property fmtid="{D5CDD505-2E9C-101B-9397-08002B2CF9AE}" pid="94" name="ContactInformation-T">
    <vt:lpwstr>Contact information</vt:lpwstr>
  </property>
  <property fmtid="{D5CDD505-2E9C-101B-9397-08002B2CF9AE}" pid="95" name="Continued-T">
    <vt:lpwstr>Continued</vt:lpwstr>
  </property>
  <property fmtid="{D5CDD505-2E9C-101B-9397-08002B2CF9AE}" pid="96" name="DividerTitle-T">
    <vt:lpwstr>&lt;&lt;Divider title&gt;&gt;</vt:lpwstr>
  </property>
  <property fmtid="{D5CDD505-2E9C-101B-9397-08002B2CF9AE}" pid="97" name="Draft-T">
    <vt:lpwstr>Draft</vt:lpwstr>
  </property>
  <property fmtid="{D5CDD505-2E9C-101B-9397-08002B2CF9AE}" pid="98" name="LayoutHeading-T">
    <vt:lpwstr>&lt;&lt;Layout heading&gt;&gt;</vt:lpwstr>
  </property>
  <property fmtid="{D5CDD505-2E9C-101B-9397-08002B2CF9AE}" pid="99" name="MessageText-T">
    <vt:lpwstr>&lt;&lt;Message&gt;&gt;</vt:lpwstr>
  </property>
  <property fmtid="{D5CDD505-2E9C-101B-9397-08002B2CF9AE}" pid="100" name="Name-T">
    <vt:lpwstr>&lt;&lt;Name&gt;&gt;</vt:lpwstr>
  </property>
  <property fmtid="{D5CDD505-2E9C-101B-9397-08002B2CF9AE}" pid="101" name="Notes-T">
    <vt:lpwstr>Notes</vt:lpwstr>
  </property>
  <property fmtid="{D5CDD505-2E9C-101B-9397-08002B2CF9AE}" pid="102" name="PageHeading-T">
    <vt:lpwstr>&lt;&lt;Page heading&gt;&gt;</vt:lpwstr>
  </property>
  <property fmtid="{D5CDD505-2E9C-101B-9397-08002B2CF9AE}" pid="103" name="PresentationTitle-T">
    <vt:lpwstr>&lt;&lt;Presentation title&gt;&gt;</vt:lpwstr>
  </property>
  <property fmtid="{D5CDD505-2E9C-101B-9397-08002B2CF9AE}" pid="104" name="PresentationSubTitle-T">
    <vt:lpwstr>&lt;&lt;Presentation subtitle&gt;&gt;</vt:lpwstr>
  </property>
  <property fmtid="{D5CDD505-2E9C-101B-9397-08002B2CF9AE}" pid="105" name="PresentationPresenter-T">
    <vt:lpwstr>&lt;&lt;Presentation presenter&gt;&gt;</vt:lpwstr>
  </property>
  <property fmtid="{D5CDD505-2E9C-101B-9397-08002B2CF9AE}" pid="106" name="PresPresenterFunction-T">
    <vt:lpwstr>&lt;&lt;Presenter function&gt;&gt;</vt:lpwstr>
  </property>
  <property fmtid="{D5CDD505-2E9C-101B-9397-08002B2CF9AE}" pid="107" name="Quote-T">
    <vt:lpwstr>&lt;&lt;Quote&gt;&gt;</vt:lpwstr>
  </property>
  <property fmtid="{D5CDD505-2E9C-101B-9397-08002B2CF9AE}" pid="108" name="QuoteSource-T">
    <vt:lpwstr>&lt;&lt;Quote source&gt;&gt;</vt:lpwstr>
  </property>
  <property fmtid="{D5CDD505-2E9C-101B-9397-08002B2CF9AE}" pid="109" name="Section-T">
    <vt:lpwstr>Section</vt:lpwstr>
  </property>
  <property fmtid="{D5CDD505-2E9C-101B-9397-08002B2CF9AE}" pid="110" name="Sections-T">
    <vt:lpwstr>Sections</vt:lpwstr>
  </property>
  <property fmtid="{D5CDD505-2E9C-101B-9397-08002B2CF9AE}" pid="111" name="Source-T">
    <vt:lpwstr>Source</vt:lpwstr>
  </property>
  <property fmtid="{D5CDD505-2E9C-101B-9397-08002B2CF9AE}" pid="112" name="Subappendix-T">
    <vt:lpwstr>Subappendix</vt:lpwstr>
  </property>
  <property fmtid="{D5CDD505-2E9C-101B-9397-08002B2CF9AE}" pid="113" name="Subsection-T">
    <vt:lpwstr>Subsection</vt:lpwstr>
  </property>
  <property fmtid="{D5CDD505-2E9C-101B-9397-08002B2CF9AE}" pid="114" name="Subsubappendix-T">
    <vt:lpwstr>Subsubappendix</vt:lpwstr>
  </property>
  <property fmtid="{D5CDD505-2E9C-101B-9397-08002B2CF9AE}" pid="115" name="Subsubsection-T">
    <vt:lpwstr>Subsubsection</vt:lpwstr>
  </property>
  <property fmtid="{D5CDD505-2E9C-101B-9397-08002B2CF9AE}" pid="116" name="TableOfContents-T">
    <vt:lpwstr>Table of contents</vt:lpwstr>
  </property>
  <property fmtid="{D5CDD505-2E9C-101B-9397-08002B2CF9AE}" pid="117" name="Title-T">
    <vt:lpwstr>&lt;&lt;Title&gt;&gt;</vt:lpwstr>
  </property>
  <property fmtid="{D5CDD505-2E9C-101B-9397-08002B2CF9AE}" pid="118" name="Security-T">
    <vt:lpwstr>Confidential</vt:lpwstr>
  </property>
  <property fmtid="{D5CDD505-2E9C-101B-9397-08002B2CF9AE}" pid="119" name="Month1">
    <vt:lpwstr>January</vt:lpwstr>
  </property>
  <property fmtid="{D5CDD505-2E9C-101B-9397-08002B2CF9AE}" pid="120" name="Month2">
    <vt:lpwstr>February</vt:lpwstr>
  </property>
  <property fmtid="{D5CDD505-2E9C-101B-9397-08002B2CF9AE}" pid="121" name="Month3">
    <vt:lpwstr>March</vt:lpwstr>
  </property>
  <property fmtid="{D5CDD505-2E9C-101B-9397-08002B2CF9AE}" pid="122" name="Month4">
    <vt:lpwstr>April</vt:lpwstr>
  </property>
  <property fmtid="{D5CDD505-2E9C-101B-9397-08002B2CF9AE}" pid="123" name="Month5">
    <vt:lpwstr>May</vt:lpwstr>
  </property>
  <property fmtid="{D5CDD505-2E9C-101B-9397-08002B2CF9AE}" pid="124" name="Month6">
    <vt:lpwstr>June</vt:lpwstr>
  </property>
  <property fmtid="{D5CDD505-2E9C-101B-9397-08002B2CF9AE}" pid="125" name="Month7">
    <vt:lpwstr>July</vt:lpwstr>
  </property>
  <property fmtid="{D5CDD505-2E9C-101B-9397-08002B2CF9AE}" pid="126" name="Month8">
    <vt:lpwstr>August</vt:lpwstr>
  </property>
  <property fmtid="{D5CDD505-2E9C-101B-9397-08002B2CF9AE}" pid="127" name="Month9">
    <vt:lpwstr>September</vt:lpwstr>
  </property>
  <property fmtid="{D5CDD505-2E9C-101B-9397-08002B2CF9AE}" pid="128" name="Month10">
    <vt:lpwstr>October</vt:lpwstr>
  </property>
  <property fmtid="{D5CDD505-2E9C-101B-9397-08002B2CF9AE}" pid="129" name="Month11">
    <vt:lpwstr>November</vt:lpwstr>
  </property>
  <property fmtid="{D5CDD505-2E9C-101B-9397-08002B2CF9AE}" pid="130" name="Month12">
    <vt:lpwstr>December</vt:lpwstr>
  </property>
  <property fmtid="{D5CDD505-2E9C-101B-9397-08002B2CF9AE}" pid="131" name="D1">
    <vt:lpwstr>S</vt:lpwstr>
  </property>
  <property fmtid="{D5CDD505-2E9C-101B-9397-08002B2CF9AE}" pid="132" name="D2">
    <vt:lpwstr>M</vt:lpwstr>
  </property>
  <property fmtid="{D5CDD505-2E9C-101B-9397-08002B2CF9AE}" pid="133" name="D3">
    <vt:lpwstr>T</vt:lpwstr>
  </property>
  <property fmtid="{D5CDD505-2E9C-101B-9397-08002B2CF9AE}" pid="134" name="D4">
    <vt:lpwstr>W</vt:lpwstr>
  </property>
  <property fmtid="{D5CDD505-2E9C-101B-9397-08002B2CF9AE}" pid="135" name="D5">
    <vt:lpwstr>T</vt:lpwstr>
  </property>
  <property fmtid="{D5CDD505-2E9C-101B-9397-08002B2CF9AE}" pid="136" name="D6">
    <vt:lpwstr>F</vt:lpwstr>
  </property>
  <property fmtid="{D5CDD505-2E9C-101B-9397-08002B2CF9AE}" pid="137" name="D7">
    <vt:lpwstr>S</vt:lpwstr>
  </property>
  <property fmtid="{D5CDD505-2E9C-101B-9397-08002B2CF9AE}" pid="138" name="Chart_Num_Categories_On_XAxis">
    <vt:lpwstr>6</vt:lpwstr>
  </property>
  <property fmtid="{D5CDD505-2E9C-101B-9397-08002B2CF9AE}" pid="139" name="Chart_Annotation_Add_Date">
    <vt:lpwstr>True</vt:lpwstr>
  </property>
  <property fmtid="{D5CDD505-2E9C-101B-9397-08002B2CF9AE}" pid="140" name="Chart_Annotation_Date_Bold">
    <vt:lpwstr>True</vt:lpwstr>
  </property>
  <property fmtid="{D5CDD505-2E9C-101B-9397-08002B2CF9AE}" pid="141" name="Chart_Annotation_Date_Format">
    <vt:lpwstr>F1</vt:lpwstr>
  </property>
  <property fmtid="{D5CDD505-2E9C-101B-9397-08002B2CF9AE}" pid="142" name="Chart_Pie_Chart_Labels">
    <vt:lpwstr>True</vt:lpwstr>
  </property>
  <property fmtid="{D5CDD505-2E9C-101B-9397-08002B2CF9AE}" pid="143" name="Chart_Pie_Chart_Legend">
    <vt:lpwstr>False</vt:lpwstr>
  </property>
  <property fmtid="{D5CDD505-2E9C-101B-9397-08002B2CF9AE}" pid="144" name="Chart_Average_Translated-T">
    <vt:lpwstr>Average</vt:lpwstr>
  </property>
  <property fmtid="{D5CDD505-2E9C-101B-9397-08002B2CF9AE}" pid="145" name="Chart_Share_PX-T">
    <vt:lpwstr>Stock price</vt:lpwstr>
  </property>
  <property fmtid="{D5CDD505-2E9C-101B-9397-08002B2CF9AE}" pid="146" name="Chart_Stock_Volume_XAxis-T">
    <vt:lpwstr>Closing date</vt:lpwstr>
  </property>
  <property fmtid="{D5CDD505-2E9C-101B-9397-08002B2CF9AE}" pid="147" name="Chart_Volume_Label-T">
    <vt:lpwstr>Volume (000s)</vt:lpwstr>
  </property>
  <property fmtid="{D5CDD505-2E9C-101B-9397-08002B2CF9AE}" pid="148" name="Chart_Thick_Lines">
    <vt:lpwstr>False</vt:lpwstr>
  </property>
  <property fmtid="{D5CDD505-2E9C-101B-9397-08002B2CF9AE}" pid="149" name="Chart_Show_Gridlines">
    <vt:lpwstr>True</vt:lpwstr>
  </property>
  <property fmtid="{D5CDD505-2E9C-101B-9397-08002B2CF9AE}" pid="150" name="Chart_Show_YAxis">
    <vt:lpwstr>False</vt:lpwstr>
  </property>
  <property fmtid="{D5CDD505-2E9C-101B-9397-08002B2CF9AE}" pid="151" name="Chart_Use_Stack_White_Border">
    <vt:lpwstr>True</vt:lpwstr>
  </property>
  <property fmtid="{D5CDD505-2E9C-101B-9397-08002B2CF9AE}" pid="152" name="Chart_Use_Dash_Style">
    <vt:lpwstr>False</vt:lpwstr>
  </property>
  <property fmtid="{D5CDD505-2E9C-101B-9397-08002B2CF9AE}" pid="153" name="_IQPDocumentId">
    <vt:lpwstr>90fdf5cf-d2ee-4752-afa9-b55eaa6e16a5</vt:lpwstr>
  </property>
  <property fmtid="{D5CDD505-2E9C-101B-9397-08002B2CF9AE}" pid="154" name="DateFormat.Ppt">
    <vt:lpwstr>F1</vt:lpwstr>
  </property>
  <property fmtid="{D5CDD505-2E9C-101B-9397-08002B2CF9AE}" pid="155" name="DraftStamp.Ppt">
    <vt:bool>false</vt:bool>
  </property>
  <property fmtid="{D5CDD505-2E9C-101B-9397-08002B2CF9AE}" pid="156" name="IQP_Classification">
    <vt:lpwstr>Off|Off|Confidential|Locations: Global|Had CID</vt:lpwstr>
  </property>
  <property fmtid="{D5CDD505-2E9C-101B-9397-08002B2CF9AE}" pid="157" name="_IQPProtectionDigest">
    <vt:lpwstr>strictly confidential data, global users (smartcard required)</vt:lpwstr>
  </property>
  <property fmtid="{D5CDD505-2E9C-101B-9397-08002B2CF9AE}" pid="158" name="_IQPPolicyProtection">
    <vt:lpwstr>strictly confidential data, global users (smartcard required)</vt:lpwstr>
  </property>
  <property fmtid="{D5CDD505-2E9C-101B-9397-08002B2CF9AE}" pid="159" name="_SIProp12DataClass+887a1375-7cd4-44a3-ad24-f215f9f1a6ed">
    <vt:lpwstr>v=1.2&gt;I=887a1375-7cd4-44a3-ad24-f215f9f1a6ed&amp;N=Locations%3a+Global&amp;V=1.3&amp;U=System&amp;D=System&amp;A=Associated&amp;H=False</vt:lpwstr>
  </property>
  <property fmtid="{D5CDD505-2E9C-101B-9397-08002B2CF9AE}" pid="160" name="_SIProp12DataClass+b0297065-a65c-4286-9d63-f0400298c942">
    <vt:lpwstr>v=1.2&gt;I=b0297065-a65c-4286-9d63-f0400298c942&amp;N=Had+CID&amp;V=1.3&amp;U=UBSPROD%5ct612379&amp;D=UBSPROD%5ct440028&amp;A=Associated&amp;H=True</vt:lpwstr>
  </property>
  <property fmtid="{D5CDD505-2E9C-101B-9397-08002B2CF9AE}" pid="161" name="_SIProp12DataClass+6d062c3a-efeb-4cbc-aad9-5246ccbdd86a">
    <vt:lpwstr>v=1.2&gt;I=6d062c3a-efeb-4cbc-aad9-5246ccbdd86a&amp;N=Off&amp;V=1.3&amp;U=UBSPROD%5ct621266&amp;D=Giesinger%2c+Daniel&amp;A=Associated&amp;H=True</vt:lpwstr>
  </property>
  <property fmtid="{D5CDD505-2E9C-101B-9397-08002B2CF9AE}" pid="162" name="_SIProp12DataClass+837b4857-8dcc-464f-823f-79557438fac1">
    <vt:lpwstr>v=1.2&gt;I=837b4857-8dcc-464f-823f-79557438fac1&amp;N=Confidential&amp;V=1.3&amp;U=UBSPROD%5ct621266&amp;D=UBSPROD%5clapinska&amp;A=Associated&amp;H=True</vt:lpwstr>
  </property>
  <property fmtid="{D5CDD505-2E9C-101B-9397-08002B2CF9AE}" pid="163" name="_SIProp12DataClass+6298365e-5d9f-41f1-b1d8-f6ada1657f69">
    <vt:lpwstr>v=1.2&gt;I=6298365e-5d9f-41f1-b1d8-f6ada1657f69&amp;N=Off&amp;V=1.3&amp;U=System&amp;D=System&amp;A=Associated&amp;H=False</vt:lpwstr>
  </property>
  <property fmtid="{D5CDD505-2E9C-101B-9397-08002B2CF9AE}" pid="164" name="MSIP_Label_7bdbf20b-3a78-4ca0-8f20-e5362f05694d_Enabled">
    <vt:lpwstr>True</vt:lpwstr>
  </property>
  <property fmtid="{D5CDD505-2E9C-101B-9397-08002B2CF9AE}" pid="165" name="IQPDataClasses">
    <vt:lpwstr>Had CID</vt:lpwstr>
  </property>
  <property fmtid="{D5CDD505-2E9C-101B-9397-08002B2CF9AE}" pid="166" name="PresPrint4x3OnScreen">
    <vt:bool>true</vt:bool>
  </property>
</Properties>
</file>